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7"/>
  </p:sldMasterIdLst>
  <p:notesMasterIdLst>
    <p:notesMasterId r:id="rId26"/>
  </p:notesMasterIdLst>
  <p:sldIdLst>
    <p:sldId id="256" r:id="rId8"/>
    <p:sldId id="258" r:id="rId9"/>
    <p:sldId id="260" r:id="rId10"/>
    <p:sldId id="259" r:id="rId11"/>
    <p:sldId id="294" r:id="rId12"/>
    <p:sldId id="295" r:id="rId13"/>
    <p:sldId id="296" r:id="rId14"/>
    <p:sldId id="293" r:id="rId15"/>
    <p:sldId id="298" r:id="rId16"/>
    <p:sldId id="283" r:id="rId17"/>
    <p:sldId id="262" r:id="rId18"/>
    <p:sldId id="291" r:id="rId19"/>
    <p:sldId id="292" r:id="rId20"/>
    <p:sldId id="263" r:id="rId21"/>
    <p:sldId id="266" r:id="rId22"/>
    <p:sldId id="288" r:id="rId23"/>
    <p:sldId id="289" r:id="rId24"/>
    <p:sldId id="29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4" d="100"/>
          <a:sy n="44" d="100"/>
        </p:scale>
        <p:origin x="2136"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C19062-BECD-46FF-A263-B00F83404438}" type="doc">
      <dgm:prSet loTypeId="urn:microsoft.com/office/officeart/2005/8/layout/hProcess9" loCatId="process" qsTypeId="urn:microsoft.com/office/officeart/2005/8/quickstyle/simple1" qsCatId="simple" csTypeId="urn:microsoft.com/office/officeart/2005/8/colors/accent2_2" csCatId="accent2" phldr="1"/>
      <dgm:spPr/>
    </dgm:pt>
    <dgm:pt modelId="{1B210374-DD92-4C4C-B1BD-4E42D8E1B0E1}">
      <dgm:prSet phldrT="[Text]"/>
      <dgm:spPr/>
      <dgm:t>
        <a:bodyPr/>
        <a:lstStyle/>
        <a:p>
          <a:r>
            <a:rPr lang="en-US" dirty="0" smtClean="0"/>
            <a:t>Strong Voice</a:t>
          </a:r>
          <a:endParaRPr lang="en-US" dirty="0"/>
        </a:p>
      </dgm:t>
    </dgm:pt>
    <dgm:pt modelId="{F1A2B9F5-5F32-45BF-B93C-8FD70C4921AB}" type="parTrans" cxnId="{5C810AED-AB3B-4391-A1E5-61B85FD9CA8A}">
      <dgm:prSet/>
      <dgm:spPr/>
      <dgm:t>
        <a:bodyPr/>
        <a:lstStyle/>
        <a:p>
          <a:endParaRPr lang="en-US"/>
        </a:p>
      </dgm:t>
    </dgm:pt>
    <dgm:pt modelId="{877B3548-806E-462C-A581-C6EAB7082B34}" type="sibTrans" cxnId="{5C810AED-AB3B-4391-A1E5-61B85FD9CA8A}">
      <dgm:prSet/>
      <dgm:spPr/>
      <dgm:t>
        <a:bodyPr/>
        <a:lstStyle/>
        <a:p>
          <a:endParaRPr lang="en-US"/>
        </a:p>
      </dgm:t>
    </dgm:pt>
    <dgm:pt modelId="{17D09150-0BD7-4188-AAA7-03DDABFB7606}">
      <dgm:prSet phldrT="[Text]"/>
      <dgm:spPr/>
      <dgm:t>
        <a:bodyPr/>
        <a:lstStyle/>
        <a:p>
          <a:r>
            <a:rPr lang="en-US" dirty="0" smtClean="0"/>
            <a:t>Economy of Language</a:t>
          </a:r>
          <a:endParaRPr lang="en-US" dirty="0"/>
        </a:p>
      </dgm:t>
    </dgm:pt>
    <dgm:pt modelId="{B392AB7B-BD97-4450-8FAD-D971A5E16E59}" type="parTrans" cxnId="{04215829-4107-40F7-B00C-9F16E0E7D6B9}">
      <dgm:prSet/>
      <dgm:spPr/>
      <dgm:t>
        <a:bodyPr/>
        <a:lstStyle/>
        <a:p>
          <a:endParaRPr lang="en-US"/>
        </a:p>
      </dgm:t>
    </dgm:pt>
    <dgm:pt modelId="{24ECC0BA-608E-475C-A39A-30D4B8AA1FD7}" type="sibTrans" cxnId="{04215829-4107-40F7-B00C-9F16E0E7D6B9}">
      <dgm:prSet/>
      <dgm:spPr/>
      <dgm:t>
        <a:bodyPr/>
        <a:lstStyle/>
        <a:p>
          <a:endParaRPr lang="en-US"/>
        </a:p>
      </dgm:t>
    </dgm:pt>
    <dgm:pt modelId="{D34EAC10-DDB6-4327-9CDF-B7E9D0E74ADF}">
      <dgm:prSet phldrT="[Text]"/>
      <dgm:spPr/>
      <dgm:t>
        <a:bodyPr/>
        <a:lstStyle/>
        <a:p>
          <a:r>
            <a:rPr lang="en-US" dirty="0" smtClean="0"/>
            <a:t>Be Seen Looking</a:t>
          </a:r>
          <a:endParaRPr lang="en-US" dirty="0"/>
        </a:p>
      </dgm:t>
    </dgm:pt>
    <dgm:pt modelId="{38EA6032-28AD-4C8A-9C5B-EFA4DFE838D9}" type="parTrans" cxnId="{F674033C-ACC5-40A2-9D3F-F372A302380A}">
      <dgm:prSet/>
      <dgm:spPr/>
      <dgm:t>
        <a:bodyPr/>
        <a:lstStyle/>
        <a:p>
          <a:endParaRPr lang="en-US"/>
        </a:p>
      </dgm:t>
    </dgm:pt>
    <dgm:pt modelId="{BA78787E-8FA3-43DE-964E-28291D066F01}" type="sibTrans" cxnId="{F674033C-ACC5-40A2-9D3F-F372A302380A}">
      <dgm:prSet/>
      <dgm:spPr/>
      <dgm:t>
        <a:bodyPr/>
        <a:lstStyle/>
        <a:p>
          <a:endParaRPr lang="en-US"/>
        </a:p>
      </dgm:t>
    </dgm:pt>
    <dgm:pt modelId="{0EA95F32-762B-4397-B874-F6F667D66183}" type="pres">
      <dgm:prSet presAssocID="{49C19062-BECD-46FF-A263-B00F83404438}" presName="CompostProcess" presStyleCnt="0">
        <dgm:presLayoutVars>
          <dgm:dir/>
          <dgm:resizeHandles val="exact"/>
        </dgm:presLayoutVars>
      </dgm:prSet>
      <dgm:spPr/>
    </dgm:pt>
    <dgm:pt modelId="{28A3BE28-8681-4C96-A0FF-D99B82F98881}" type="pres">
      <dgm:prSet presAssocID="{49C19062-BECD-46FF-A263-B00F83404438}" presName="arrow" presStyleLbl="bgShp" presStyleIdx="0" presStyleCnt="1"/>
      <dgm:spPr/>
    </dgm:pt>
    <dgm:pt modelId="{F5DF37D5-5145-4E1E-B1B7-C22BAF9544C8}" type="pres">
      <dgm:prSet presAssocID="{49C19062-BECD-46FF-A263-B00F83404438}" presName="linearProcess" presStyleCnt="0"/>
      <dgm:spPr/>
    </dgm:pt>
    <dgm:pt modelId="{D9A69A8E-7C7E-44F0-A768-0F764B3F4BFE}" type="pres">
      <dgm:prSet presAssocID="{1B210374-DD92-4C4C-B1BD-4E42D8E1B0E1}" presName="textNode" presStyleLbl="node1" presStyleIdx="0" presStyleCnt="3">
        <dgm:presLayoutVars>
          <dgm:bulletEnabled val="1"/>
        </dgm:presLayoutVars>
      </dgm:prSet>
      <dgm:spPr/>
      <dgm:t>
        <a:bodyPr/>
        <a:lstStyle/>
        <a:p>
          <a:endParaRPr lang="en-US"/>
        </a:p>
      </dgm:t>
    </dgm:pt>
    <dgm:pt modelId="{DC2FC705-BA0A-4BCB-A999-CA9160BF86C4}" type="pres">
      <dgm:prSet presAssocID="{877B3548-806E-462C-A581-C6EAB7082B34}" presName="sibTrans" presStyleCnt="0"/>
      <dgm:spPr/>
    </dgm:pt>
    <dgm:pt modelId="{07E47CB8-D462-4D34-9570-1EBC4A81DDA3}" type="pres">
      <dgm:prSet presAssocID="{17D09150-0BD7-4188-AAA7-03DDABFB7606}" presName="textNode" presStyleLbl="node1" presStyleIdx="1" presStyleCnt="3">
        <dgm:presLayoutVars>
          <dgm:bulletEnabled val="1"/>
        </dgm:presLayoutVars>
      </dgm:prSet>
      <dgm:spPr/>
      <dgm:t>
        <a:bodyPr/>
        <a:lstStyle/>
        <a:p>
          <a:endParaRPr lang="en-US"/>
        </a:p>
      </dgm:t>
    </dgm:pt>
    <dgm:pt modelId="{CB2C9D51-DECD-4872-B1C4-B2EB307DB87E}" type="pres">
      <dgm:prSet presAssocID="{24ECC0BA-608E-475C-A39A-30D4B8AA1FD7}" presName="sibTrans" presStyleCnt="0"/>
      <dgm:spPr/>
    </dgm:pt>
    <dgm:pt modelId="{8834F1F1-9EA1-451A-8D21-7AD1C2C9FDA5}" type="pres">
      <dgm:prSet presAssocID="{D34EAC10-DDB6-4327-9CDF-B7E9D0E74ADF}" presName="textNode" presStyleLbl="node1" presStyleIdx="2" presStyleCnt="3">
        <dgm:presLayoutVars>
          <dgm:bulletEnabled val="1"/>
        </dgm:presLayoutVars>
      </dgm:prSet>
      <dgm:spPr/>
      <dgm:t>
        <a:bodyPr/>
        <a:lstStyle/>
        <a:p>
          <a:endParaRPr lang="en-US"/>
        </a:p>
      </dgm:t>
    </dgm:pt>
  </dgm:ptLst>
  <dgm:cxnLst>
    <dgm:cxn modelId="{45E065E3-CCC2-42F5-A083-3E2601F9658B}" type="presOf" srcId="{49C19062-BECD-46FF-A263-B00F83404438}" destId="{0EA95F32-762B-4397-B874-F6F667D66183}" srcOrd="0" destOrd="0" presId="urn:microsoft.com/office/officeart/2005/8/layout/hProcess9"/>
    <dgm:cxn modelId="{5C810AED-AB3B-4391-A1E5-61B85FD9CA8A}" srcId="{49C19062-BECD-46FF-A263-B00F83404438}" destId="{1B210374-DD92-4C4C-B1BD-4E42D8E1B0E1}" srcOrd="0" destOrd="0" parTransId="{F1A2B9F5-5F32-45BF-B93C-8FD70C4921AB}" sibTransId="{877B3548-806E-462C-A581-C6EAB7082B34}"/>
    <dgm:cxn modelId="{F674033C-ACC5-40A2-9D3F-F372A302380A}" srcId="{49C19062-BECD-46FF-A263-B00F83404438}" destId="{D34EAC10-DDB6-4327-9CDF-B7E9D0E74ADF}" srcOrd="2" destOrd="0" parTransId="{38EA6032-28AD-4C8A-9C5B-EFA4DFE838D9}" sibTransId="{BA78787E-8FA3-43DE-964E-28291D066F01}"/>
    <dgm:cxn modelId="{E45E8592-37CA-416E-AC4E-A18F68525C99}" type="presOf" srcId="{17D09150-0BD7-4188-AAA7-03DDABFB7606}" destId="{07E47CB8-D462-4D34-9570-1EBC4A81DDA3}" srcOrd="0" destOrd="0" presId="urn:microsoft.com/office/officeart/2005/8/layout/hProcess9"/>
    <dgm:cxn modelId="{04215829-4107-40F7-B00C-9F16E0E7D6B9}" srcId="{49C19062-BECD-46FF-A263-B00F83404438}" destId="{17D09150-0BD7-4188-AAA7-03DDABFB7606}" srcOrd="1" destOrd="0" parTransId="{B392AB7B-BD97-4450-8FAD-D971A5E16E59}" sibTransId="{24ECC0BA-608E-475C-A39A-30D4B8AA1FD7}"/>
    <dgm:cxn modelId="{640A6C8E-A22A-4DD3-A95A-D3D02EA71126}" type="presOf" srcId="{D34EAC10-DDB6-4327-9CDF-B7E9D0E74ADF}" destId="{8834F1F1-9EA1-451A-8D21-7AD1C2C9FDA5}" srcOrd="0" destOrd="0" presId="urn:microsoft.com/office/officeart/2005/8/layout/hProcess9"/>
    <dgm:cxn modelId="{58488DF4-A49F-49D6-BE04-5D92A604DF71}" type="presOf" srcId="{1B210374-DD92-4C4C-B1BD-4E42D8E1B0E1}" destId="{D9A69A8E-7C7E-44F0-A768-0F764B3F4BFE}" srcOrd="0" destOrd="0" presId="urn:microsoft.com/office/officeart/2005/8/layout/hProcess9"/>
    <dgm:cxn modelId="{D2E7241E-18A3-43E9-8C3F-31FF60E9C980}" type="presParOf" srcId="{0EA95F32-762B-4397-B874-F6F667D66183}" destId="{28A3BE28-8681-4C96-A0FF-D99B82F98881}" srcOrd="0" destOrd="0" presId="urn:microsoft.com/office/officeart/2005/8/layout/hProcess9"/>
    <dgm:cxn modelId="{C27F055C-6B0F-453D-AE38-A5FAFD2C305B}" type="presParOf" srcId="{0EA95F32-762B-4397-B874-F6F667D66183}" destId="{F5DF37D5-5145-4E1E-B1B7-C22BAF9544C8}" srcOrd="1" destOrd="0" presId="urn:microsoft.com/office/officeart/2005/8/layout/hProcess9"/>
    <dgm:cxn modelId="{D2CBD486-2CD0-45FF-ABF6-95BA724BA633}" type="presParOf" srcId="{F5DF37D5-5145-4E1E-B1B7-C22BAF9544C8}" destId="{D9A69A8E-7C7E-44F0-A768-0F764B3F4BFE}" srcOrd="0" destOrd="0" presId="urn:microsoft.com/office/officeart/2005/8/layout/hProcess9"/>
    <dgm:cxn modelId="{E5AC52C4-7C76-45E5-86CA-BD0744324319}" type="presParOf" srcId="{F5DF37D5-5145-4E1E-B1B7-C22BAF9544C8}" destId="{DC2FC705-BA0A-4BCB-A999-CA9160BF86C4}" srcOrd="1" destOrd="0" presId="urn:microsoft.com/office/officeart/2005/8/layout/hProcess9"/>
    <dgm:cxn modelId="{25A5B9B2-6541-47CB-9366-B86F5BDBE8CF}" type="presParOf" srcId="{F5DF37D5-5145-4E1E-B1B7-C22BAF9544C8}" destId="{07E47CB8-D462-4D34-9570-1EBC4A81DDA3}" srcOrd="2" destOrd="0" presId="urn:microsoft.com/office/officeart/2005/8/layout/hProcess9"/>
    <dgm:cxn modelId="{50872E50-FBB0-484B-B6F2-5CB5CF55C721}" type="presParOf" srcId="{F5DF37D5-5145-4E1E-B1B7-C22BAF9544C8}" destId="{CB2C9D51-DECD-4872-B1C4-B2EB307DB87E}" srcOrd="3" destOrd="0" presId="urn:microsoft.com/office/officeart/2005/8/layout/hProcess9"/>
    <dgm:cxn modelId="{3CD52D9A-E81A-4E4E-9C44-86C3B18999DF}" type="presParOf" srcId="{F5DF37D5-5145-4E1E-B1B7-C22BAF9544C8}" destId="{8834F1F1-9EA1-451A-8D21-7AD1C2C9FDA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3CAA3D-DF31-4F41-B2A7-8BE5F6CC6588}" type="datetimeFigureOut">
              <a:rPr lang="en-US" smtClean="0"/>
              <a:t>3/9/2015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B5C908-17A2-42D6-979C-085F0B506E34}" type="slidenum">
              <a:rPr lang="en-US" smtClean="0"/>
              <a:t>‹#›</a:t>
            </a:fld>
            <a:endParaRPr lang="en-US"/>
          </a:p>
        </p:txBody>
      </p:sp>
    </p:spTree>
    <p:extLst>
      <p:ext uri="{BB962C8B-B14F-4D97-AF65-F5344CB8AC3E}">
        <p14:creationId xmlns:p14="http://schemas.microsoft.com/office/powerpoint/2010/main" val="3292851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vimeo.com/9071617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vimeo.com/87908909"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vimeo.com/73798969"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vimeo.com/87908909"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vimeo.com/7379896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8FB7F9-2BFE-4585-81D5-19FF159D5258}" type="slidenum">
              <a:rPr lang="en-US" smtClean="0"/>
              <a:t>1</a:t>
            </a:fld>
            <a:endParaRPr lang="en-US"/>
          </a:p>
        </p:txBody>
      </p:sp>
    </p:spTree>
    <p:extLst>
      <p:ext uri="{BB962C8B-B14F-4D97-AF65-F5344CB8AC3E}">
        <p14:creationId xmlns:p14="http://schemas.microsoft.com/office/powerpoint/2010/main" val="932447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3"/>
              </a:rPr>
              <a:t>http://vimeo.com/90716170</a:t>
            </a:r>
            <a:endParaRPr lang="en-US" sz="14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1B5C908-17A2-42D6-979C-085F0B506E34}" type="slidenum">
              <a:rPr lang="en-US" smtClean="0"/>
              <a:t>2</a:t>
            </a:fld>
            <a:endParaRPr lang="en-US"/>
          </a:p>
        </p:txBody>
      </p:sp>
    </p:spTree>
    <p:extLst>
      <p:ext uri="{BB962C8B-B14F-4D97-AF65-F5344CB8AC3E}">
        <p14:creationId xmlns:p14="http://schemas.microsoft.com/office/powerpoint/2010/main" val="332516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Regional Sups and the culture team came together recently to ask why we are not seeing greater automaticity with foundational student habits—SLANT, tracking, vertical hand, loud and proud and complete sentences.  While we teach these expectations in </a:t>
            </a:r>
            <a:r>
              <a:rPr lang="en-US" b="1" dirty="0"/>
              <a:t>isolation</a:t>
            </a:r>
            <a:r>
              <a:rPr lang="en-US" dirty="0"/>
              <a:t> during the first days, we don’t prioritize </a:t>
            </a:r>
            <a:r>
              <a:rPr lang="en-US" b="1" dirty="0"/>
              <a:t>reinforcing</a:t>
            </a:r>
            <a:r>
              <a:rPr lang="en-US" dirty="0"/>
              <a:t> them through content once instruction officially begins.  </a:t>
            </a:r>
          </a:p>
          <a:p>
            <a:r>
              <a:rPr lang="en-US" dirty="0"/>
              <a:t> </a:t>
            </a:r>
          </a:p>
        </p:txBody>
      </p:sp>
      <p:sp>
        <p:nvSpPr>
          <p:cNvPr id="4" name="Slide Number Placeholder 3"/>
          <p:cNvSpPr>
            <a:spLocks noGrp="1"/>
          </p:cNvSpPr>
          <p:nvPr>
            <p:ph type="sldNum" sz="quarter" idx="10"/>
          </p:nvPr>
        </p:nvSpPr>
        <p:spPr/>
        <p:txBody>
          <a:bodyPr/>
          <a:lstStyle/>
          <a:p>
            <a:fld id="{428FB7F9-2BFE-4585-81D5-19FF159D5258}" type="slidenum">
              <a:rPr lang="en-US" smtClean="0"/>
              <a:t>3</a:t>
            </a:fld>
            <a:endParaRPr lang="en-US"/>
          </a:p>
        </p:txBody>
      </p:sp>
    </p:spTree>
    <p:extLst>
      <p:ext uri="{BB962C8B-B14F-4D97-AF65-F5344CB8AC3E}">
        <p14:creationId xmlns:p14="http://schemas.microsoft.com/office/powerpoint/2010/main" val="2966859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Rhonda </a:t>
            </a:r>
            <a:r>
              <a:rPr lang="en-US" dirty="0" err="1" smtClean="0"/>
              <a:t>Rousey</a:t>
            </a:r>
            <a:r>
              <a:rPr lang="en-US" dirty="0" smtClean="0"/>
              <a:t>, Liz </a:t>
            </a:r>
            <a:r>
              <a:rPr lang="en-US" dirty="0" err="1" smtClean="0"/>
              <a:t>Carmouche</a:t>
            </a:r>
            <a:endParaRPr lang="en-US" dirty="0"/>
          </a:p>
        </p:txBody>
      </p:sp>
      <p:sp>
        <p:nvSpPr>
          <p:cNvPr id="4" name="Slide Number Placeholder 3"/>
          <p:cNvSpPr>
            <a:spLocks noGrp="1"/>
          </p:cNvSpPr>
          <p:nvPr>
            <p:ph type="sldNum" sz="quarter" idx="10"/>
          </p:nvPr>
        </p:nvSpPr>
        <p:spPr/>
        <p:txBody>
          <a:bodyPr/>
          <a:lstStyle/>
          <a:p>
            <a:fld id="{71B5C908-17A2-42D6-979C-085F0B506E34}" type="slidenum">
              <a:rPr lang="en-US" smtClean="0"/>
              <a:t>5</a:t>
            </a:fld>
            <a:endParaRPr lang="en-US"/>
          </a:p>
        </p:txBody>
      </p:sp>
    </p:spTree>
    <p:extLst>
      <p:ext uri="{BB962C8B-B14F-4D97-AF65-F5344CB8AC3E}">
        <p14:creationId xmlns:p14="http://schemas.microsoft.com/office/powerpoint/2010/main" val="3214054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Rhonda </a:t>
            </a:r>
            <a:r>
              <a:rPr lang="en-US" dirty="0" err="1" smtClean="0"/>
              <a:t>Rousey</a:t>
            </a:r>
            <a:r>
              <a:rPr lang="en-US" dirty="0" smtClean="0"/>
              <a:t>, Liz </a:t>
            </a:r>
            <a:r>
              <a:rPr lang="en-US" smtClean="0"/>
              <a:t>Carmouche</a:t>
            </a:r>
            <a:endParaRPr lang="en-US"/>
          </a:p>
        </p:txBody>
      </p:sp>
      <p:sp>
        <p:nvSpPr>
          <p:cNvPr id="4" name="Slide Number Placeholder 3"/>
          <p:cNvSpPr>
            <a:spLocks noGrp="1"/>
          </p:cNvSpPr>
          <p:nvPr>
            <p:ph type="sldNum" sz="quarter" idx="10"/>
          </p:nvPr>
        </p:nvSpPr>
        <p:spPr/>
        <p:txBody>
          <a:bodyPr/>
          <a:lstStyle/>
          <a:p>
            <a:fld id="{71B5C908-17A2-42D6-979C-085F0B506E34}" type="slidenum">
              <a:rPr lang="en-US" smtClean="0"/>
              <a:t>6</a:t>
            </a:fld>
            <a:endParaRPr lang="en-US"/>
          </a:p>
        </p:txBody>
      </p:sp>
    </p:spTree>
    <p:extLst>
      <p:ext uri="{BB962C8B-B14F-4D97-AF65-F5344CB8AC3E}">
        <p14:creationId xmlns:p14="http://schemas.microsoft.com/office/powerpoint/2010/main" val="3214054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Peterson (need to condense the file; too big)</a:t>
            </a:r>
            <a:endParaRPr lang="en-US" sz="1400" kern="1200" dirty="0" smtClean="0">
              <a:solidFill>
                <a:schemeClr val="tx1"/>
              </a:solidFill>
              <a:effectLst/>
              <a:latin typeface="+mn-lt"/>
              <a:ea typeface="+mn-ea"/>
              <a:cs typeface="+mn-cs"/>
            </a:endParaRPr>
          </a:p>
          <a:p>
            <a:pPr lvl="1"/>
            <a:r>
              <a:rPr lang="en-US" sz="1200" kern="1200" dirty="0" err="1" smtClean="0">
                <a:solidFill>
                  <a:schemeClr val="tx1"/>
                </a:solidFill>
                <a:effectLst/>
                <a:latin typeface="+mn-lt"/>
                <a:ea typeface="+mn-ea"/>
                <a:cs typeface="+mn-cs"/>
              </a:rPr>
              <a:t>Bisso</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http://vimeo.com/87908909</a:t>
            </a:r>
            <a:endParaRPr lang="en-US" sz="14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Segel</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a:rPr>
              <a:t>http://vimeo.com/73798969</a:t>
            </a:r>
            <a:endParaRPr lang="en-US" dirty="0"/>
          </a:p>
        </p:txBody>
      </p:sp>
      <p:sp>
        <p:nvSpPr>
          <p:cNvPr id="4" name="Slide Number Placeholder 3"/>
          <p:cNvSpPr>
            <a:spLocks noGrp="1"/>
          </p:cNvSpPr>
          <p:nvPr>
            <p:ph type="sldNum" sz="quarter" idx="10"/>
          </p:nvPr>
        </p:nvSpPr>
        <p:spPr/>
        <p:txBody>
          <a:bodyPr/>
          <a:lstStyle/>
          <a:p>
            <a:fld id="{71B5C908-17A2-42D6-979C-085F0B506E34}" type="slidenum">
              <a:rPr lang="en-US" smtClean="0"/>
              <a:t>12</a:t>
            </a:fld>
            <a:endParaRPr lang="en-US"/>
          </a:p>
        </p:txBody>
      </p:sp>
    </p:spTree>
    <p:extLst>
      <p:ext uri="{BB962C8B-B14F-4D97-AF65-F5344CB8AC3E}">
        <p14:creationId xmlns:p14="http://schemas.microsoft.com/office/powerpoint/2010/main" val="2540155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Peterson (need to condense the file; too big)</a:t>
            </a:r>
            <a:endParaRPr lang="en-US" sz="1400" kern="1200" dirty="0" smtClean="0">
              <a:solidFill>
                <a:schemeClr val="tx1"/>
              </a:solidFill>
              <a:effectLst/>
              <a:latin typeface="+mn-lt"/>
              <a:ea typeface="+mn-ea"/>
              <a:cs typeface="+mn-cs"/>
            </a:endParaRPr>
          </a:p>
          <a:p>
            <a:pPr lvl="1"/>
            <a:r>
              <a:rPr lang="en-US" sz="1200" kern="1200" dirty="0" err="1" smtClean="0">
                <a:solidFill>
                  <a:schemeClr val="tx1"/>
                </a:solidFill>
                <a:effectLst/>
                <a:latin typeface="+mn-lt"/>
                <a:ea typeface="+mn-ea"/>
                <a:cs typeface="+mn-cs"/>
              </a:rPr>
              <a:t>Bisso</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http://vimeo.com/87908909</a:t>
            </a:r>
            <a:endParaRPr lang="en-US" sz="14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Segel</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a:rPr>
              <a:t>http://vimeo.com/73798969</a:t>
            </a:r>
            <a:endParaRPr lang="en-US" dirty="0"/>
          </a:p>
        </p:txBody>
      </p:sp>
      <p:sp>
        <p:nvSpPr>
          <p:cNvPr id="4" name="Slide Number Placeholder 3"/>
          <p:cNvSpPr>
            <a:spLocks noGrp="1"/>
          </p:cNvSpPr>
          <p:nvPr>
            <p:ph type="sldNum" sz="quarter" idx="10"/>
          </p:nvPr>
        </p:nvSpPr>
        <p:spPr/>
        <p:txBody>
          <a:bodyPr/>
          <a:lstStyle/>
          <a:p>
            <a:fld id="{71B5C908-17A2-42D6-979C-085F0B506E34}" type="slidenum">
              <a:rPr lang="en-US" smtClean="0"/>
              <a:t>13</a:t>
            </a:fld>
            <a:endParaRPr lang="en-US"/>
          </a:p>
        </p:txBody>
      </p:sp>
    </p:spTree>
    <p:extLst>
      <p:ext uri="{BB962C8B-B14F-4D97-AF65-F5344CB8AC3E}">
        <p14:creationId xmlns:p14="http://schemas.microsoft.com/office/powerpoint/2010/main" val="25401557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737616" y="4864608"/>
            <a:ext cx="5943600" cy="1447800"/>
          </a:xfrm>
        </p:spPr>
        <p:txBody>
          <a:bodyPr wrap="none"/>
          <a:lstStyle>
            <a:lvl1pPr>
              <a:defRPr sz="300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626902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D012F67-C475-42BD-93E2-4B230E2BF4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8017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2EAF943-0AF0-4D3D-B7DC-3E5623DFB6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1437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06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F2456EDE-4E90-4124-B0AC-80564DAF06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3022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B210E9D3-E6AF-4BEF-B6A9-C8213406C5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4892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8BEC414-CEA2-4FEB-AD08-90189335BD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8459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FC98273-771F-4ECC-B289-88169E7E2D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5236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9784A47-9ED6-4C05-A260-684CE543FD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5553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8440"/>
            <a:ext cx="2057400" cy="6073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8440"/>
            <a:ext cx="6019800" cy="6073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DBAFF75-168F-4A0B-9952-0D77A43206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4366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98425"/>
            <a:ext cx="6934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9906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sldNum" sz="quarter" idx="4"/>
          </p:nvPr>
        </p:nvSpPr>
        <p:spPr bwMode="auto">
          <a:xfrm>
            <a:off x="6553200" y="6457950"/>
            <a:ext cx="2133600" cy="400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lvl1pPr>
          </a:lstStyle>
          <a:p>
            <a:pPr fontAlgn="base">
              <a:spcBef>
                <a:spcPct val="0"/>
              </a:spcBef>
              <a:spcAft>
                <a:spcPct val="0"/>
              </a:spcAft>
              <a:defRPr/>
            </a:pPr>
            <a:fld id="{F7926472-52DD-4D69-8A9F-6330F9689966}" type="slidenum">
              <a:rPr lang="en-US">
                <a:solidFill>
                  <a:srgbClr val="000000"/>
                </a:solidFill>
                <a:ea typeface="ＭＳ Ｐゴシック" charset="-128"/>
              </a:rPr>
              <a:pPr fontAlgn="base">
                <a:spcBef>
                  <a:spcPct val="0"/>
                </a:spcBef>
                <a:spcAft>
                  <a:spcPct val="0"/>
                </a:spcAft>
                <a:defRPr/>
              </a:pPr>
              <a:t>‹#›</a:t>
            </a:fld>
            <a:endParaRPr lang="en-US">
              <a:solidFill>
                <a:srgbClr val="000000"/>
              </a:solidFill>
              <a:ea typeface="ＭＳ Ｐゴシック" charset="-128"/>
            </a:endParaRPr>
          </a:p>
        </p:txBody>
      </p:sp>
    </p:spTree>
    <p:extLst>
      <p:ext uri="{BB962C8B-B14F-4D97-AF65-F5344CB8AC3E}">
        <p14:creationId xmlns:p14="http://schemas.microsoft.com/office/powerpoint/2010/main" val="381475486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hdr="0" ftr="0" dt="0"/>
  <p:txStyles>
    <p:titleStyle>
      <a:lvl1pPr algn="l" rtl="0" eaLnBrk="1" fontAlgn="base" hangingPunct="1">
        <a:spcBef>
          <a:spcPct val="0"/>
        </a:spcBef>
        <a:spcAft>
          <a:spcPct val="0"/>
        </a:spcAft>
        <a:defRPr sz="2800">
          <a:solidFill>
            <a:schemeClr val="bg1"/>
          </a:solidFill>
          <a:latin typeface="+mj-lt"/>
          <a:ea typeface="ＭＳ Ｐゴシック" charset="-128"/>
          <a:cs typeface="ＭＳ Ｐゴシック" charset="-128"/>
        </a:defRPr>
      </a:lvl1pPr>
      <a:lvl2pPr algn="l" rtl="0" eaLnBrk="1" fontAlgn="base" hangingPunct="1">
        <a:spcBef>
          <a:spcPct val="0"/>
        </a:spcBef>
        <a:spcAft>
          <a:spcPct val="0"/>
        </a:spcAft>
        <a:defRPr sz="2800">
          <a:solidFill>
            <a:schemeClr val="bg1"/>
          </a:solidFill>
          <a:latin typeface="Rockwell" charset="0"/>
          <a:ea typeface="ＭＳ Ｐゴシック" charset="-128"/>
          <a:cs typeface="ＭＳ Ｐゴシック" charset="-128"/>
        </a:defRPr>
      </a:lvl2pPr>
      <a:lvl3pPr algn="l" rtl="0" eaLnBrk="1" fontAlgn="base" hangingPunct="1">
        <a:spcBef>
          <a:spcPct val="0"/>
        </a:spcBef>
        <a:spcAft>
          <a:spcPct val="0"/>
        </a:spcAft>
        <a:defRPr sz="2800">
          <a:solidFill>
            <a:schemeClr val="bg1"/>
          </a:solidFill>
          <a:latin typeface="Rockwell" charset="0"/>
          <a:ea typeface="ＭＳ Ｐゴシック" charset="-128"/>
          <a:cs typeface="ＭＳ Ｐゴシック" charset="-128"/>
        </a:defRPr>
      </a:lvl3pPr>
      <a:lvl4pPr algn="l" rtl="0" eaLnBrk="1" fontAlgn="base" hangingPunct="1">
        <a:spcBef>
          <a:spcPct val="0"/>
        </a:spcBef>
        <a:spcAft>
          <a:spcPct val="0"/>
        </a:spcAft>
        <a:defRPr sz="2800">
          <a:solidFill>
            <a:schemeClr val="bg1"/>
          </a:solidFill>
          <a:latin typeface="Rockwell" charset="0"/>
          <a:ea typeface="ＭＳ Ｐゴシック" charset="-128"/>
          <a:cs typeface="ＭＳ Ｐゴシック" charset="-128"/>
        </a:defRPr>
      </a:lvl4pPr>
      <a:lvl5pPr algn="l" rtl="0" eaLnBrk="1" fontAlgn="base" hangingPunct="1">
        <a:spcBef>
          <a:spcPct val="0"/>
        </a:spcBef>
        <a:spcAft>
          <a:spcPct val="0"/>
        </a:spcAft>
        <a:defRPr sz="2800">
          <a:solidFill>
            <a:schemeClr val="bg1"/>
          </a:solidFill>
          <a:latin typeface="Rockwell" charset="0"/>
          <a:ea typeface="ＭＳ Ｐゴシック" charset="-128"/>
          <a:cs typeface="ＭＳ Ｐゴシック" charset="-128"/>
        </a:defRPr>
      </a:lvl5pPr>
      <a:lvl6pPr marL="457200" algn="l" rtl="0" eaLnBrk="1" fontAlgn="base" hangingPunct="1">
        <a:spcBef>
          <a:spcPct val="0"/>
        </a:spcBef>
        <a:spcAft>
          <a:spcPct val="0"/>
        </a:spcAft>
        <a:defRPr sz="2800">
          <a:solidFill>
            <a:schemeClr val="bg1"/>
          </a:solidFill>
          <a:latin typeface="Rockwell" charset="0"/>
        </a:defRPr>
      </a:lvl6pPr>
      <a:lvl7pPr marL="914400" algn="l" rtl="0" eaLnBrk="1" fontAlgn="base" hangingPunct="1">
        <a:spcBef>
          <a:spcPct val="0"/>
        </a:spcBef>
        <a:spcAft>
          <a:spcPct val="0"/>
        </a:spcAft>
        <a:defRPr sz="2800">
          <a:solidFill>
            <a:schemeClr val="bg1"/>
          </a:solidFill>
          <a:latin typeface="Rockwell" charset="0"/>
        </a:defRPr>
      </a:lvl7pPr>
      <a:lvl8pPr marL="1371600" algn="l" rtl="0" eaLnBrk="1" fontAlgn="base" hangingPunct="1">
        <a:spcBef>
          <a:spcPct val="0"/>
        </a:spcBef>
        <a:spcAft>
          <a:spcPct val="0"/>
        </a:spcAft>
        <a:defRPr sz="2800">
          <a:solidFill>
            <a:schemeClr val="bg1"/>
          </a:solidFill>
          <a:latin typeface="Rockwell" charset="0"/>
        </a:defRPr>
      </a:lvl8pPr>
      <a:lvl9pPr marL="1828800" algn="l" rtl="0" eaLnBrk="1" fontAlgn="base" hangingPunct="1">
        <a:spcBef>
          <a:spcPct val="0"/>
        </a:spcBef>
        <a:spcAft>
          <a:spcPct val="0"/>
        </a:spcAft>
        <a:defRPr sz="2800">
          <a:solidFill>
            <a:schemeClr val="bg1"/>
          </a:solidFill>
          <a:latin typeface="Rockwell" charset="0"/>
        </a:defRPr>
      </a:lvl9pPr>
    </p:titleStyle>
    <p:bodyStyle>
      <a:lvl1pPr marL="342900" indent="-342900" algn="l" rtl="0" eaLnBrk="1" fontAlgn="base" hangingPunct="1">
        <a:spcBef>
          <a:spcPct val="20000"/>
        </a:spcBef>
        <a:spcAft>
          <a:spcPct val="0"/>
        </a:spcAft>
        <a:buBlip>
          <a:blip r:embed="rId12"/>
        </a:buBlip>
        <a:defRPr sz="24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lr>
          <a:srgbClr val="FF0000"/>
        </a:buClr>
        <a:buChar char="•"/>
        <a:defRPr sz="2000">
          <a:solidFill>
            <a:schemeClr val="tx1"/>
          </a:solidFill>
          <a:latin typeface="+mn-lt"/>
          <a:ea typeface="ＭＳ Ｐゴシック" charset="-128"/>
        </a:defRPr>
      </a:lvl2pPr>
      <a:lvl3pPr marL="1143000" indent="-228600" algn="l" rtl="0" eaLnBrk="1" fontAlgn="base" hangingPunct="1">
        <a:spcBef>
          <a:spcPct val="20000"/>
        </a:spcBef>
        <a:spcAft>
          <a:spcPct val="0"/>
        </a:spcAft>
        <a:buClr>
          <a:srgbClr val="FF0000"/>
        </a:buClr>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lr>
          <a:srgbClr val="FF0000"/>
        </a:buClr>
        <a:buChar char="•"/>
        <a:defRPr sz="1600">
          <a:solidFill>
            <a:schemeClr val="tx1"/>
          </a:solidFill>
          <a:latin typeface="+mn-lt"/>
          <a:ea typeface="ＭＳ Ｐゴシック" charset="-128"/>
        </a:defRPr>
      </a:lvl4pPr>
      <a:lvl5pPr marL="2057400" indent="-228600" algn="l" rtl="0" eaLnBrk="1" fontAlgn="base" hangingPunct="1">
        <a:spcBef>
          <a:spcPct val="20000"/>
        </a:spcBef>
        <a:spcAft>
          <a:spcPct val="0"/>
        </a:spcAft>
        <a:buClr>
          <a:srgbClr val="FF0000"/>
        </a:buClr>
        <a:buChar char="•"/>
        <a:defRPr sz="1400">
          <a:solidFill>
            <a:schemeClr val="tx1"/>
          </a:solidFill>
          <a:latin typeface="+mn-lt"/>
          <a:ea typeface="ＭＳ Ｐゴシック" charset="-128"/>
        </a:defRPr>
      </a:lvl5pPr>
      <a:lvl6pPr marL="2514600" indent="-228600" algn="l" rtl="0" eaLnBrk="1" fontAlgn="base" hangingPunct="1">
        <a:spcBef>
          <a:spcPct val="20000"/>
        </a:spcBef>
        <a:spcAft>
          <a:spcPct val="0"/>
        </a:spcAft>
        <a:buClr>
          <a:srgbClr val="FF0000"/>
        </a:buClr>
        <a:buChar char="•"/>
        <a:defRPr sz="1400">
          <a:solidFill>
            <a:schemeClr val="tx1"/>
          </a:solidFill>
          <a:latin typeface="+mn-lt"/>
          <a:ea typeface="ＭＳ Ｐゴシック" charset="-128"/>
        </a:defRPr>
      </a:lvl6pPr>
      <a:lvl7pPr marL="2971800" indent="-228600" algn="l" rtl="0" eaLnBrk="1" fontAlgn="base" hangingPunct="1">
        <a:spcBef>
          <a:spcPct val="20000"/>
        </a:spcBef>
        <a:spcAft>
          <a:spcPct val="0"/>
        </a:spcAft>
        <a:buClr>
          <a:srgbClr val="FF0000"/>
        </a:buClr>
        <a:buChar char="•"/>
        <a:defRPr sz="1400">
          <a:solidFill>
            <a:schemeClr val="tx1"/>
          </a:solidFill>
          <a:latin typeface="+mn-lt"/>
          <a:ea typeface="ＭＳ Ｐゴシック" charset="-128"/>
        </a:defRPr>
      </a:lvl7pPr>
      <a:lvl8pPr marL="3429000" indent="-228600" algn="l" rtl="0" eaLnBrk="1" fontAlgn="base" hangingPunct="1">
        <a:spcBef>
          <a:spcPct val="20000"/>
        </a:spcBef>
        <a:spcAft>
          <a:spcPct val="0"/>
        </a:spcAft>
        <a:buClr>
          <a:srgbClr val="FF0000"/>
        </a:buClr>
        <a:buChar char="•"/>
        <a:defRPr sz="1400">
          <a:solidFill>
            <a:schemeClr val="tx1"/>
          </a:solidFill>
          <a:latin typeface="+mn-lt"/>
          <a:ea typeface="ＭＳ Ｐゴシック" charset="-128"/>
        </a:defRPr>
      </a:lvl8pPr>
      <a:lvl9pPr marL="3886200" indent="-228600" algn="l" rtl="0" eaLnBrk="1" fontAlgn="base" hangingPunct="1">
        <a:spcBef>
          <a:spcPct val="20000"/>
        </a:spcBef>
        <a:spcAft>
          <a:spcPct val="0"/>
        </a:spcAft>
        <a:buClr>
          <a:srgbClr val="FF0000"/>
        </a:buClr>
        <a:buChar char="•"/>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vimeo.com/9071617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90073" y="5710144"/>
            <a:ext cx="5943600" cy="689565"/>
          </a:xfrm>
          <a:solidFill>
            <a:srgbClr val="FFFFFF"/>
          </a:solidFill>
        </p:spPr>
        <p:txBody>
          <a:bodyPr/>
          <a:lstStyle/>
          <a:p>
            <a:pPr eaLnBrk="1" hangingPunct="1"/>
            <a:r>
              <a:rPr lang="en-US" dirty="0" smtClean="0">
                <a:latin typeface="Calibri" panose="020F0502020204030204" pitchFamily="34" charset="0"/>
              </a:rPr>
              <a:t>Strong Voice Part. </a:t>
            </a:r>
            <a:r>
              <a:rPr lang="en-US" dirty="0">
                <a:latin typeface="Calibri" panose="020F0502020204030204" pitchFamily="34" charset="0"/>
              </a:rPr>
              <a:t>1</a:t>
            </a:r>
            <a:r>
              <a:rPr lang="en-US" dirty="0" smtClean="0">
                <a:latin typeface="Calibri" panose="020F0502020204030204" pitchFamily="34" charset="0"/>
              </a:rPr>
              <a:t/>
            </a:r>
            <a:br>
              <a:rPr lang="en-US" dirty="0" smtClean="0">
                <a:latin typeface="Calibri" panose="020F0502020204030204" pitchFamily="34" charset="0"/>
              </a:rPr>
            </a:br>
            <a:r>
              <a:rPr lang="en-US" sz="2400" dirty="0" smtClean="0">
                <a:latin typeface="Calibri" panose="020F0502020204030204" pitchFamily="34" charset="0"/>
              </a:rPr>
              <a:t>New Teacher Training</a:t>
            </a:r>
            <a:endParaRPr lang="en-US" sz="2000" dirty="0" smtClean="0">
              <a:latin typeface="Calibri" panose="020F0502020204030204" pitchFamily="34" charset="0"/>
            </a:endParaRPr>
          </a:p>
        </p:txBody>
      </p:sp>
    </p:spTree>
    <p:extLst>
      <p:ext uri="{BB962C8B-B14F-4D97-AF65-F5344CB8AC3E}">
        <p14:creationId xmlns:p14="http://schemas.microsoft.com/office/powerpoint/2010/main" val="25758092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it Live: CFS</a:t>
            </a:r>
            <a:endParaRPr lang="en-US" dirty="0"/>
          </a:p>
        </p:txBody>
      </p:sp>
      <p:sp>
        <p:nvSpPr>
          <p:cNvPr id="4" name="Slide Number Placeholder 3"/>
          <p:cNvSpPr>
            <a:spLocks noGrp="1"/>
          </p:cNvSpPr>
          <p:nvPr>
            <p:ph type="sldNum" sz="quarter" idx="10"/>
          </p:nvPr>
        </p:nvSpPr>
        <p:spPr/>
        <p:txBody>
          <a:bodyPr/>
          <a:lstStyle/>
          <a:p>
            <a:pPr>
              <a:defRPr/>
            </a:pPr>
            <a:fld id="{ED012F67-C475-42BD-93E2-4B230E2BF45F}" type="slidenum">
              <a:rPr lang="en-US" smtClean="0">
                <a:solidFill>
                  <a:srgbClr val="000000"/>
                </a:solidFill>
              </a:rPr>
              <a:pPr>
                <a:defRPr/>
              </a:pPr>
              <a:t>10</a:t>
            </a:fld>
            <a:endParaRPr lang="en-US">
              <a:solidFill>
                <a:srgbClr val="000000"/>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3347304"/>
              </p:ext>
            </p:extLst>
          </p:nvPr>
        </p:nvGraphicFramePr>
        <p:xfrm>
          <a:off x="381000" y="3326102"/>
          <a:ext cx="8610600" cy="3230880"/>
        </p:xfrm>
        <a:graphic>
          <a:graphicData uri="http://schemas.openxmlformats.org/drawingml/2006/table">
            <a:tbl>
              <a:tblPr firstRow="1" firstCol="1" bandRow="1"/>
              <a:tblGrid>
                <a:gridCol w="1833738"/>
                <a:gridCol w="6776862"/>
              </a:tblGrid>
              <a:tr h="0">
                <a:tc>
                  <a:txBody>
                    <a:bodyPr/>
                    <a:lstStyle/>
                    <a:p>
                      <a:pPr marL="0" marR="0" algn="ctr">
                        <a:spcBef>
                          <a:spcPts val="0"/>
                        </a:spcBef>
                        <a:spcAft>
                          <a:spcPts val="0"/>
                        </a:spcAft>
                      </a:pPr>
                      <a:r>
                        <a:rPr lang="en-US" sz="2400" b="1" dirty="0">
                          <a:effectLst/>
                          <a:latin typeface="Corbel"/>
                          <a:ea typeface="Times New Roman"/>
                        </a:rPr>
                        <a:t>Square Up/Stand Still</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marR="0" lvl="0" indent="-342900">
                        <a:spcBef>
                          <a:spcPts val="0"/>
                        </a:spcBef>
                        <a:spcAft>
                          <a:spcPts val="0"/>
                        </a:spcAft>
                        <a:buFont typeface="Wingdings"/>
                        <a:buChar char=""/>
                      </a:pPr>
                      <a:r>
                        <a:rPr lang="en-US" sz="1400" dirty="0">
                          <a:effectLst/>
                          <a:latin typeface="Corbel"/>
                          <a:ea typeface="Times New Roman"/>
                          <a:cs typeface="Times New Roman"/>
                        </a:rPr>
                        <a:t>Pick a point in the room where all scholars can see you, then stand still.</a:t>
                      </a:r>
                      <a:endParaRPr lang="en-US" sz="1400" dirty="0">
                        <a:effectLst/>
                        <a:latin typeface="Garamond"/>
                        <a:ea typeface="Times New Roman"/>
                        <a:cs typeface="Times New Roman"/>
                      </a:endParaRPr>
                    </a:p>
                    <a:p>
                      <a:pPr marL="342900" marR="0" lvl="0" indent="-342900">
                        <a:spcBef>
                          <a:spcPts val="0"/>
                        </a:spcBef>
                        <a:spcAft>
                          <a:spcPts val="0"/>
                        </a:spcAft>
                        <a:buFont typeface="Wingdings"/>
                        <a:buChar char=""/>
                      </a:pPr>
                      <a:r>
                        <a:rPr lang="en-US" sz="1400" dirty="0">
                          <a:effectLst/>
                          <a:latin typeface="Corbel"/>
                          <a:ea typeface="Times New Roman"/>
                          <a:cs typeface="Times New Roman"/>
                        </a:rPr>
                        <a:t>Turn your body and square your shoulders to face all scholars.</a:t>
                      </a:r>
                      <a:endParaRPr lang="en-US" sz="1400" dirty="0">
                        <a:effectLst/>
                        <a:latin typeface="Garamond"/>
                        <a:ea typeface="Times New Roman"/>
                        <a:cs typeface="Times New Roman"/>
                      </a:endParaRPr>
                    </a:p>
                    <a:p>
                      <a:pPr marL="342900" marR="0" lvl="0" indent="-342900">
                        <a:spcBef>
                          <a:spcPts val="0"/>
                        </a:spcBef>
                        <a:spcAft>
                          <a:spcPts val="0"/>
                        </a:spcAft>
                        <a:buFont typeface="Wingdings"/>
                        <a:buChar char=""/>
                      </a:pPr>
                      <a:r>
                        <a:rPr lang="en-US" sz="1400" dirty="0">
                          <a:effectLst/>
                          <a:latin typeface="Corbel"/>
                          <a:ea typeface="Times New Roman"/>
                          <a:cs typeface="Times New Roman"/>
                        </a:rPr>
                        <a:t>Plant your feet and do not move when giving directions.</a:t>
                      </a:r>
                      <a:endParaRPr lang="en-US" sz="1400" dirty="0">
                        <a:effectLst/>
                        <a:latin typeface="Garamond"/>
                        <a:ea typeface="Times New Roman"/>
                        <a:cs typeface="Times New Roman"/>
                      </a:endParaRPr>
                    </a:p>
                    <a:p>
                      <a:pPr marL="342900" marR="0" lvl="0" indent="-342900">
                        <a:spcBef>
                          <a:spcPts val="0"/>
                        </a:spcBef>
                        <a:spcAft>
                          <a:spcPts val="0"/>
                        </a:spcAft>
                        <a:buFont typeface="Wingdings"/>
                        <a:buChar char=""/>
                      </a:pPr>
                      <a:r>
                        <a:rPr lang="en-US" sz="1400" dirty="0">
                          <a:effectLst/>
                          <a:latin typeface="Corbel"/>
                          <a:ea typeface="Times New Roman"/>
                          <a:cs typeface="Times New Roman"/>
                        </a:rPr>
                        <a:t>Keep your hands by your sides, behind your back.</a:t>
                      </a:r>
                      <a:endParaRPr lang="en-US" sz="1400" dirty="0">
                        <a:effectLst/>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marL="0" marR="0" algn="ctr">
                        <a:spcBef>
                          <a:spcPts val="0"/>
                        </a:spcBef>
                        <a:spcAft>
                          <a:spcPts val="0"/>
                        </a:spcAft>
                      </a:pPr>
                      <a:r>
                        <a:rPr lang="en-US" sz="2400" b="1">
                          <a:effectLst/>
                          <a:latin typeface="Corbel"/>
                          <a:ea typeface="Times New Roman"/>
                        </a:rPr>
                        <a:t>Be Seen Looking</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marR="0" lvl="0" indent="-342900">
                        <a:spcBef>
                          <a:spcPts val="0"/>
                        </a:spcBef>
                        <a:spcAft>
                          <a:spcPts val="0"/>
                        </a:spcAft>
                        <a:buFont typeface="Wingdings"/>
                        <a:buChar char=""/>
                      </a:pPr>
                      <a:r>
                        <a:rPr lang="en-US" sz="1400" dirty="0">
                          <a:effectLst/>
                          <a:latin typeface="Corbel"/>
                          <a:ea typeface="Times New Roman"/>
                          <a:cs typeface="Times New Roman"/>
                        </a:rPr>
                        <a:t>Crane your neck left and right to see all scholars.</a:t>
                      </a:r>
                      <a:endParaRPr lang="en-US" sz="1400" dirty="0">
                        <a:effectLst/>
                        <a:latin typeface="Garamond"/>
                        <a:ea typeface="Times New Roman"/>
                        <a:cs typeface="Times New Roman"/>
                      </a:endParaRPr>
                    </a:p>
                    <a:p>
                      <a:pPr marL="342900" marR="0" lvl="0" indent="-342900">
                        <a:spcBef>
                          <a:spcPts val="0"/>
                        </a:spcBef>
                        <a:spcAft>
                          <a:spcPts val="0"/>
                        </a:spcAft>
                        <a:buFont typeface="Wingdings"/>
                        <a:buChar char=""/>
                      </a:pPr>
                      <a:r>
                        <a:rPr lang="en-US" sz="1400" dirty="0" err="1">
                          <a:effectLst/>
                          <a:latin typeface="Corbel"/>
                          <a:ea typeface="Times New Roman"/>
                          <a:cs typeface="Times New Roman"/>
                        </a:rPr>
                        <a:t>Overexaggerate</a:t>
                      </a:r>
                      <a:r>
                        <a:rPr lang="en-US" sz="1400" dirty="0">
                          <a:effectLst/>
                          <a:latin typeface="Corbel"/>
                          <a:ea typeface="Times New Roman"/>
                          <a:cs typeface="Times New Roman"/>
                        </a:rPr>
                        <a:t> your scan, tip of toes, look over/under.</a:t>
                      </a:r>
                      <a:endParaRPr lang="en-US" sz="1400" dirty="0">
                        <a:effectLst/>
                        <a:latin typeface="Garamond"/>
                        <a:ea typeface="Times New Roman"/>
                        <a:cs typeface="Times New Roman"/>
                      </a:endParaRPr>
                    </a:p>
                    <a:p>
                      <a:pPr marL="342900" marR="0" lvl="0" indent="-342900">
                        <a:spcBef>
                          <a:spcPts val="0"/>
                        </a:spcBef>
                        <a:spcAft>
                          <a:spcPts val="0"/>
                        </a:spcAft>
                        <a:buFont typeface="Wingdings"/>
                        <a:buChar char=""/>
                      </a:pPr>
                      <a:r>
                        <a:rPr lang="en-US" sz="1400" dirty="0">
                          <a:effectLst/>
                          <a:latin typeface="Corbel"/>
                          <a:ea typeface="Times New Roman"/>
                          <a:cs typeface="Times New Roman"/>
                        </a:rPr>
                        <a:t>Scan the entire scholar body head to toe to check for proper posture or scholar habit.</a:t>
                      </a:r>
                      <a:endParaRPr lang="en-US" sz="1400" dirty="0">
                        <a:effectLst/>
                        <a:latin typeface="Garamond"/>
                        <a:ea typeface="Times New Roman"/>
                        <a:cs typeface="Times New Roman"/>
                      </a:endParaRPr>
                    </a:p>
                    <a:p>
                      <a:pPr marL="342900" marR="0" lvl="0" indent="-342900">
                        <a:spcBef>
                          <a:spcPts val="0"/>
                        </a:spcBef>
                        <a:spcAft>
                          <a:spcPts val="0"/>
                        </a:spcAft>
                        <a:buFont typeface="Wingdings"/>
                        <a:buChar char=""/>
                      </a:pPr>
                      <a:r>
                        <a:rPr lang="en-US" sz="1400" dirty="0">
                          <a:effectLst/>
                          <a:latin typeface="Corbel"/>
                          <a:ea typeface="Times New Roman"/>
                          <a:cs typeface="Times New Roman"/>
                        </a:rPr>
                        <a:t>Maintain eye contact with several scholars as you scan, don’t aimlessly sweep your eyes across the room.</a:t>
                      </a:r>
                      <a:endParaRPr lang="en-US" sz="1400" dirty="0">
                        <a:effectLst/>
                        <a:latin typeface="Garamond"/>
                        <a:ea typeface="Times New Roman"/>
                        <a:cs typeface="Times New Roman"/>
                      </a:endParaRPr>
                    </a:p>
                    <a:p>
                      <a:pPr marL="342900" marR="0" lvl="0" indent="-342900">
                        <a:spcBef>
                          <a:spcPts val="0"/>
                        </a:spcBef>
                        <a:spcAft>
                          <a:spcPts val="0"/>
                        </a:spcAft>
                        <a:buFont typeface="Wingdings"/>
                        <a:buChar char=""/>
                      </a:pPr>
                      <a:r>
                        <a:rPr lang="en-US" sz="1400" dirty="0">
                          <a:effectLst/>
                          <a:latin typeface="Corbel"/>
                          <a:ea typeface="Times New Roman"/>
                          <a:cs typeface="Times New Roman"/>
                        </a:rPr>
                        <a:t>You missed ___ scan ___.</a:t>
                      </a:r>
                      <a:endParaRPr lang="en-US" sz="1400" dirty="0">
                        <a:effectLst/>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marL="0" marR="0" algn="ctr">
                        <a:spcBef>
                          <a:spcPts val="0"/>
                        </a:spcBef>
                        <a:spcAft>
                          <a:spcPts val="0"/>
                        </a:spcAft>
                      </a:pPr>
                      <a:r>
                        <a:rPr lang="en-US" sz="2400" b="1" dirty="0">
                          <a:effectLst/>
                          <a:latin typeface="Corbel"/>
                          <a:ea typeface="Times New Roman"/>
                        </a:rPr>
                        <a:t>Formal Register</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marR="0" lvl="0" indent="-342900">
                        <a:spcBef>
                          <a:spcPts val="0"/>
                        </a:spcBef>
                        <a:spcAft>
                          <a:spcPts val="0"/>
                        </a:spcAft>
                        <a:buFont typeface="Wingdings"/>
                        <a:buChar char=""/>
                        <a:tabLst>
                          <a:tab pos="914400" algn="l"/>
                        </a:tabLst>
                      </a:pPr>
                      <a:r>
                        <a:rPr lang="en-US" sz="1400" kern="1200" dirty="0">
                          <a:solidFill>
                            <a:schemeClr val="tx1"/>
                          </a:solidFill>
                          <a:effectLst/>
                          <a:latin typeface="Corbel"/>
                          <a:ea typeface="Times New Roman"/>
                          <a:cs typeface="Times New Roman"/>
                        </a:rPr>
                        <a:t>Eliminate your up speak, make a statement.</a:t>
                      </a:r>
                    </a:p>
                    <a:p>
                      <a:pPr marL="342900" marR="0" lvl="0" indent="-342900">
                        <a:spcBef>
                          <a:spcPts val="0"/>
                        </a:spcBef>
                        <a:spcAft>
                          <a:spcPts val="0"/>
                        </a:spcAft>
                        <a:buFont typeface="Wingdings"/>
                        <a:buChar char=""/>
                        <a:tabLst>
                          <a:tab pos="914400" algn="l"/>
                        </a:tabLst>
                      </a:pPr>
                      <a:r>
                        <a:rPr lang="en-US" sz="1400" kern="1200" dirty="0">
                          <a:solidFill>
                            <a:schemeClr val="tx1"/>
                          </a:solidFill>
                          <a:effectLst/>
                          <a:latin typeface="Corbel"/>
                          <a:ea typeface="Times New Roman"/>
                          <a:cs typeface="Times New Roman"/>
                        </a:rPr>
                        <a:t>Use formal register, too casual.</a:t>
                      </a:r>
                    </a:p>
                    <a:p>
                      <a:pPr marL="342900" marR="0" lvl="0" indent="-342900">
                        <a:spcBef>
                          <a:spcPts val="0"/>
                        </a:spcBef>
                        <a:spcAft>
                          <a:spcPts val="0"/>
                        </a:spcAft>
                        <a:buFont typeface="Wingdings"/>
                        <a:buChar char=""/>
                        <a:tabLst>
                          <a:tab pos="914400" algn="l"/>
                        </a:tabLst>
                      </a:pPr>
                      <a:r>
                        <a:rPr lang="en-US" sz="1400" kern="1200" dirty="0">
                          <a:solidFill>
                            <a:schemeClr val="tx1"/>
                          </a:solidFill>
                          <a:effectLst/>
                          <a:latin typeface="Corbel"/>
                          <a:ea typeface="Times New Roman"/>
                          <a:cs typeface="Times New Roman"/>
                        </a:rPr>
                        <a:t>Lower your register/tone when giving directions.</a:t>
                      </a:r>
                    </a:p>
                    <a:p>
                      <a:pPr marL="342900" marR="0" lvl="0" indent="-342900">
                        <a:spcBef>
                          <a:spcPts val="0"/>
                        </a:spcBef>
                        <a:spcAft>
                          <a:spcPts val="0"/>
                        </a:spcAft>
                        <a:buFont typeface="Wingdings"/>
                        <a:buChar char=""/>
                        <a:tabLst>
                          <a:tab pos="914400" algn="l"/>
                        </a:tabLst>
                      </a:pPr>
                      <a:r>
                        <a:rPr lang="en-US" sz="1400" kern="1200" dirty="0">
                          <a:solidFill>
                            <a:schemeClr val="tx1"/>
                          </a:solidFill>
                          <a:effectLst/>
                          <a:latin typeface="Corbel"/>
                          <a:ea typeface="Times New Roman"/>
                          <a:cs typeface="Times New Roman"/>
                        </a:rPr>
                        <a:t>Punctuate your directions by putting a pause at each period.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1" name="Rectangle 6"/>
          <p:cNvSpPr>
            <a:spLocks noChangeArrowheads="1"/>
          </p:cNvSpPr>
          <p:nvPr/>
        </p:nvSpPr>
        <p:spPr bwMode="auto">
          <a:xfrm>
            <a:off x="1677988" y="24463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10"/>
          <p:cNvSpPr txBox="1"/>
          <p:nvPr/>
        </p:nvSpPr>
        <p:spPr>
          <a:xfrm>
            <a:off x="533400" y="1063626"/>
            <a:ext cx="8229600" cy="206851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dirty="0">
                <a:effectLst/>
                <a:latin typeface="Corbel"/>
                <a:ea typeface="Times New Roman"/>
              </a:rPr>
              <a:t>Priority Points for Strong Voice</a:t>
            </a:r>
            <a:endParaRPr lang="en-US" sz="1400" dirty="0">
              <a:effectLst/>
              <a:latin typeface="Times New Roman"/>
              <a:ea typeface="Times New Roman"/>
            </a:endParaRPr>
          </a:p>
          <a:p>
            <a:pPr marL="342900" marR="0" lvl="0" indent="-342900">
              <a:spcBef>
                <a:spcPts val="0"/>
              </a:spcBef>
              <a:spcAft>
                <a:spcPts val="0"/>
              </a:spcAft>
              <a:buFont typeface="+mj-lt"/>
              <a:buAutoNum type="arabicPeriod"/>
            </a:pPr>
            <a:r>
              <a:rPr lang="en-US" sz="1400" dirty="0">
                <a:effectLst/>
                <a:latin typeface="Corbel"/>
                <a:ea typeface="Times New Roman"/>
                <a:cs typeface="Times New Roman"/>
              </a:rPr>
              <a:t>Plant your feet.</a:t>
            </a:r>
            <a:endParaRPr lang="en-US" sz="1400" dirty="0">
              <a:effectLst/>
              <a:latin typeface="Garamond"/>
              <a:ea typeface="Times New Roman"/>
              <a:cs typeface="Times New Roman"/>
            </a:endParaRPr>
          </a:p>
          <a:p>
            <a:pPr marL="342900" marR="0" lvl="0" indent="-342900">
              <a:spcBef>
                <a:spcPts val="0"/>
              </a:spcBef>
              <a:spcAft>
                <a:spcPts val="0"/>
              </a:spcAft>
              <a:buFont typeface="+mj-lt"/>
              <a:buAutoNum type="arabicPeriod"/>
            </a:pPr>
            <a:r>
              <a:rPr lang="en-US" sz="1400" dirty="0">
                <a:effectLst/>
                <a:latin typeface="Corbel"/>
                <a:ea typeface="Times New Roman"/>
                <a:cs typeface="Times New Roman"/>
              </a:rPr>
              <a:t>Square your shoulders</a:t>
            </a:r>
            <a:endParaRPr lang="en-US" sz="1400" dirty="0">
              <a:effectLst/>
              <a:latin typeface="Garamond"/>
              <a:ea typeface="Times New Roman"/>
              <a:cs typeface="Times New Roman"/>
            </a:endParaRPr>
          </a:p>
          <a:p>
            <a:pPr marL="342900" marR="0" lvl="0" indent="-342900">
              <a:spcBef>
                <a:spcPts val="0"/>
              </a:spcBef>
              <a:spcAft>
                <a:spcPts val="0"/>
              </a:spcAft>
              <a:buFont typeface="+mj-lt"/>
              <a:buAutoNum type="arabicPeriod"/>
            </a:pPr>
            <a:r>
              <a:rPr lang="en-US" sz="1400" dirty="0">
                <a:effectLst/>
                <a:latin typeface="Corbel"/>
                <a:ea typeface="Times New Roman"/>
                <a:cs typeface="Times New Roman"/>
              </a:rPr>
              <a:t>Lower your register (no up speak)</a:t>
            </a:r>
            <a:endParaRPr lang="en-US" sz="1400" dirty="0">
              <a:effectLst/>
              <a:latin typeface="Garamond"/>
              <a:ea typeface="Times New Roman"/>
              <a:cs typeface="Times New Roman"/>
            </a:endParaRPr>
          </a:p>
          <a:p>
            <a:pPr marL="342900" marR="0" lvl="0" indent="-342900">
              <a:spcBef>
                <a:spcPts val="0"/>
              </a:spcBef>
              <a:spcAft>
                <a:spcPts val="0"/>
              </a:spcAft>
              <a:buFont typeface="+mj-lt"/>
              <a:buAutoNum type="arabicPeriod"/>
            </a:pPr>
            <a:r>
              <a:rPr lang="en-US" sz="1400" dirty="0">
                <a:effectLst/>
                <a:latin typeface="Corbel"/>
                <a:ea typeface="Times New Roman"/>
                <a:cs typeface="Times New Roman"/>
              </a:rPr>
              <a:t>Formal register instead of casual</a:t>
            </a:r>
            <a:endParaRPr lang="en-US" sz="1400" dirty="0">
              <a:effectLst/>
              <a:latin typeface="Garamond"/>
              <a:ea typeface="Times New Roman"/>
              <a:cs typeface="Times New Roman"/>
            </a:endParaRPr>
          </a:p>
          <a:p>
            <a:pPr marL="342900" marR="0" lvl="0" indent="-342900">
              <a:spcBef>
                <a:spcPts val="0"/>
              </a:spcBef>
              <a:spcAft>
                <a:spcPts val="0"/>
              </a:spcAft>
              <a:buFont typeface="+mj-lt"/>
              <a:buAutoNum type="arabicPeriod"/>
            </a:pPr>
            <a:r>
              <a:rPr lang="en-US" sz="1400" dirty="0">
                <a:effectLst/>
                <a:latin typeface="Corbel"/>
                <a:ea typeface="Times New Roman"/>
                <a:cs typeface="Times New Roman"/>
              </a:rPr>
              <a:t>Hands by sides or behind back</a:t>
            </a:r>
            <a:endParaRPr lang="en-US" sz="1400" dirty="0">
              <a:effectLst/>
              <a:latin typeface="Garamond"/>
              <a:ea typeface="Times New Roman"/>
              <a:cs typeface="Times New Roman"/>
            </a:endParaRPr>
          </a:p>
          <a:p>
            <a:pPr marL="342900" marR="0" lvl="0" indent="-342900">
              <a:spcBef>
                <a:spcPts val="0"/>
              </a:spcBef>
              <a:spcAft>
                <a:spcPts val="0"/>
              </a:spcAft>
              <a:buFont typeface="+mj-lt"/>
              <a:buAutoNum type="arabicPeriod"/>
            </a:pPr>
            <a:r>
              <a:rPr lang="en-US" sz="1400" dirty="0">
                <a:effectLst/>
                <a:latin typeface="Corbel"/>
                <a:ea typeface="Times New Roman"/>
                <a:cs typeface="Times New Roman"/>
              </a:rPr>
              <a:t>Use less words</a:t>
            </a:r>
            <a:endParaRPr lang="en-US" sz="1400" dirty="0">
              <a:effectLst/>
              <a:latin typeface="Garamond"/>
              <a:ea typeface="Times New Roman"/>
              <a:cs typeface="Times New Roman"/>
            </a:endParaRPr>
          </a:p>
          <a:p>
            <a:pPr marL="342900" marR="0" lvl="0" indent="-342900">
              <a:spcBef>
                <a:spcPts val="0"/>
              </a:spcBef>
              <a:spcAft>
                <a:spcPts val="0"/>
              </a:spcAft>
              <a:buFont typeface="+mj-lt"/>
              <a:buAutoNum type="arabicPeriod"/>
            </a:pPr>
            <a:r>
              <a:rPr lang="en-US" sz="1400" dirty="0">
                <a:effectLst/>
                <a:latin typeface="Corbel"/>
                <a:ea typeface="Times New Roman"/>
                <a:cs typeface="Times New Roman"/>
              </a:rPr>
              <a:t>Use statements instead of questions (“have a seat”  versus “can you please sit down”)</a:t>
            </a:r>
            <a:endParaRPr lang="en-US" sz="1400" dirty="0">
              <a:effectLst/>
              <a:latin typeface="Garamond"/>
              <a:ea typeface="Times New Roman"/>
              <a:cs typeface="Times New Roman"/>
            </a:endParaRPr>
          </a:p>
          <a:p>
            <a:pPr marL="342900" marR="0" lvl="0" indent="-342900">
              <a:spcBef>
                <a:spcPts val="0"/>
              </a:spcBef>
              <a:spcAft>
                <a:spcPts val="0"/>
              </a:spcAft>
              <a:buFont typeface="+mj-lt"/>
              <a:buAutoNum type="arabicPeriod"/>
            </a:pPr>
            <a:r>
              <a:rPr lang="en-US" sz="1400" dirty="0">
                <a:effectLst/>
                <a:latin typeface="Corbel"/>
                <a:ea typeface="Times New Roman"/>
                <a:cs typeface="Times New Roman"/>
              </a:rPr>
              <a:t>Scan the room</a:t>
            </a:r>
            <a:endParaRPr lang="en-US" sz="1400" dirty="0">
              <a:effectLst/>
              <a:latin typeface="Garamond"/>
              <a:ea typeface="Times New Roman"/>
              <a:cs typeface="Times New Roman"/>
            </a:endParaRPr>
          </a:p>
        </p:txBody>
      </p:sp>
      <p:sp>
        <p:nvSpPr>
          <p:cNvPr id="13" name="Rectangle 8"/>
          <p:cNvSpPr>
            <a:spLocks noChangeArrowheads="1"/>
          </p:cNvSpPr>
          <p:nvPr/>
        </p:nvSpPr>
        <p:spPr bwMode="auto">
          <a:xfrm>
            <a:off x="1677988" y="29035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pitchFamily="34" charset="0"/>
                <a:cs typeface="Arial" pitchFamily="34" charset="0"/>
              </a:rPr>
              <a:t/>
            </a:r>
            <a:br>
              <a:rPr kumimoji="0" lang="en-US" altLang="en-US" sz="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68208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Economy of Language</a:t>
            </a:r>
            <a:endParaRPr lang="en-US" dirty="0"/>
          </a:p>
        </p:txBody>
      </p:sp>
      <p:sp>
        <p:nvSpPr>
          <p:cNvPr id="4" name="Slide Number Placeholder 3"/>
          <p:cNvSpPr>
            <a:spLocks noGrp="1"/>
          </p:cNvSpPr>
          <p:nvPr>
            <p:ph type="sldNum" sz="quarter" idx="10"/>
          </p:nvPr>
        </p:nvSpPr>
        <p:spPr/>
        <p:txBody>
          <a:bodyPr/>
          <a:lstStyle/>
          <a:p>
            <a:pPr>
              <a:defRPr/>
            </a:pPr>
            <a:fld id="{ED012F67-C475-42BD-93E2-4B230E2BF45F}" type="slidenum">
              <a:rPr lang="en-US" smtClean="0">
                <a:solidFill>
                  <a:srgbClr val="000000"/>
                </a:solidFill>
              </a:rPr>
              <a:pPr>
                <a:defRPr/>
              </a:pPr>
              <a:t>11</a:t>
            </a:fld>
            <a:endParaRPr lang="en-US">
              <a:solidFill>
                <a:srgbClr val="00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47326172"/>
              </p:ext>
            </p:extLst>
          </p:nvPr>
        </p:nvGraphicFramePr>
        <p:xfrm>
          <a:off x="228600" y="990600"/>
          <a:ext cx="8610600" cy="5181601"/>
        </p:xfrm>
        <a:graphic>
          <a:graphicData uri="http://schemas.openxmlformats.org/drawingml/2006/table">
            <a:tbl>
              <a:tblPr firstRow="1" bandRow="1">
                <a:tableStyleId>{21E4AEA4-8DFA-4A89-87EB-49C32662AFE0}</a:tableStyleId>
              </a:tblPr>
              <a:tblGrid>
                <a:gridCol w="1435100"/>
                <a:gridCol w="1435100"/>
                <a:gridCol w="1435100"/>
                <a:gridCol w="1435100"/>
                <a:gridCol w="1435100"/>
                <a:gridCol w="1435100"/>
              </a:tblGrid>
              <a:tr h="1507375">
                <a:tc>
                  <a:txBody>
                    <a:bodyPr/>
                    <a:lstStyle/>
                    <a:p>
                      <a:pPr marL="0" marR="0" algn="ctr">
                        <a:spcBef>
                          <a:spcPts val="0"/>
                        </a:spcBef>
                        <a:spcAft>
                          <a:spcPts val="0"/>
                        </a:spcAft>
                      </a:pPr>
                      <a:r>
                        <a:rPr lang="en-US" sz="2000" b="0" dirty="0">
                          <a:effectLst/>
                          <a:latin typeface="Calibri"/>
                          <a:ea typeface="Times New Roman"/>
                          <a:cs typeface="Calibri"/>
                        </a:rPr>
                        <a:t>What do you notice about the teachers’</a:t>
                      </a:r>
                      <a:endParaRPr lang="en-US" sz="2000" b="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b="0" dirty="0">
                          <a:effectLst/>
                          <a:latin typeface="Calibri"/>
                          <a:ea typeface="Times New Roman"/>
                          <a:cs typeface="Calibri"/>
                        </a:rPr>
                        <a:t>Eyes</a:t>
                      </a:r>
                      <a:endParaRPr lang="en-US" sz="2000" b="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b="0" dirty="0">
                          <a:effectLst/>
                          <a:latin typeface="Calibri"/>
                          <a:ea typeface="Times New Roman"/>
                          <a:cs typeface="Calibri"/>
                        </a:rPr>
                        <a:t>Posture</a:t>
                      </a:r>
                      <a:endParaRPr lang="en-US" sz="2000" b="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b="0" dirty="0">
                          <a:effectLst/>
                          <a:latin typeface="Calibri"/>
                          <a:ea typeface="Times New Roman"/>
                          <a:cs typeface="Calibri"/>
                        </a:rPr>
                        <a:t>Language/word choice</a:t>
                      </a:r>
                      <a:endParaRPr lang="en-US" sz="2000" b="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b="0" dirty="0">
                          <a:effectLst/>
                          <a:latin typeface="Calibri"/>
                          <a:ea typeface="Times New Roman"/>
                          <a:cs typeface="Calibri"/>
                        </a:rPr>
                        <a:t>Correcting off-task behavior</a:t>
                      </a:r>
                      <a:endParaRPr lang="en-US" sz="2000" b="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b="0" dirty="0">
                          <a:effectLst/>
                          <a:latin typeface="Calibri"/>
                          <a:ea typeface="Times New Roman"/>
                          <a:cs typeface="Calibri"/>
                        </a:rPr>
                        <a:t>Impact on their classrooms?</a:t>
                      </a:r>
                      <a:endParaRPr lang="en-US" sz="2000" b="0" dirty="0">
                        <a:effectLst/>
                        <a:latin typeface="Times New Roman"/>
                        <a:ea typeface="Times New Roman"/>
                      </a:endParaRPr>
                    </a:p>
                  </a:txBody>
                  <a:tcPr marL="68580" marR="68580" marT="0" marB="0"/>
                </a:tc>
              </a:tr>
              <a:tr h="1742902">
                <a:tc>
                  <a:txBody>
                    <a:bodyPr/>
                    <a:lstStyle/>
                    <a:p>
                      <a:pPr marL="0" marR="0" algn="ctr">
                        <a:spcBef>
                          <a:spcPts val="0"/>
                        </a:spcBef>
                        <a:spcAft>
                          <a:spcPts val="0"/>
                        </a:spcAft>
                      </a:pPr>
                      <a:r>
                        <a:rPr lang="en-US" sz="2000" dirty="0" err="1">
                          <a:effectLst/>
                          <a:latin typeface="Calibri"/>
                          <a:ea typeface="Times New Roman"/>
                          <a:cs typeface="Calibri"/>
                        </a:rPr>
                        <a:t>Bisso</a:t>
                      </a:r>
                      <a:r>
                        <a:rPr lang="en-US" sz="2000" dirty="0">
                          <a:effectLst/>
                          <a:latin typeface="Calibri"/>
                          <a:ea typeface="Times New Roman"/>
                          <a:cs typeface="Calibri"/>
                        </a:rPr>
                        <a:t> (5</a:t>
                      </a:r>
                      <a:r>
                        <a:rPr lang="en-US" sz="2000" baseline="30000" dirty="0">
                          <a:effectLst/>
                          <a:latin typeface="Calibri"/>
                          <a:ea typeface="Times New Roman"/>
                          <a:cs typeface="Calibri"/>
                        </a:rPr>
                        <a:t>th</a:t>
                      </a:r>
                      <a:r>
                        <a:rPr lang="en-US" sz="2000" dirty="0">
                          <a:effectLst/>
                          <a:latin typeface="Calibri"/>
                          <a:ea typeface="Times New Roman"/>
                          <a:cs typeface="Calibri"/>
                        </a:rPr>
                        <a:t> grade)</a:t>
                      </a:r>
                      <a:endParaRPr lang="en-US" sz="20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US" sz="2000">
                          <a:effectLst/>
                          <a:latin typeface="Calibri"/>
                          <a:ea typeface="Times New Roman"/>
                          <a:cs typeface="Calibri"/>
                        </a:rPr>
                        <a:t> </a:t>
                      </a:r>
                      <a:endParaRPr lang="en-US" sz="2000">
                        <a:effectLst/>
                        <a:latin typeface="Times New Roman"/>
                        <a:ea typeface="Times New Roman"/>
                      </a:endParaRPr>
                    </a:p>
                  </a:txBody>
                  <a:tcPr marL="68580" marR="68580" marT="0" marB="0"/>
                </a:tc>
                <a:tc>
                  <a:txBody>
                    <a:bodyPr/>
                    <a:lstStyle/>
                    <a:p>
                      <a:pPr marL="0" marR="0">
                        <a:spcBef>
                          <a:spcPts val="0"/>
                        </a:spcBef>
                        <a:spcAft>
                          <a:spcPts val="0"/>
                        </a:spcAft>
                      </a:pPr>
                      <a:r>
                        <a:rPr lang="en-US" sz="2000" dirty="0">
                          <a:effectLst/>
                          <a:latin typeface="Calibri"/>
                          <a:ea typeface="Times New Roman"/>
                          <a:cs typeface="Calibri"/>
                        </a:rPr>
                        <a:t> </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latin typeface="Calibri"/>
                          <a:ea typeface="Times New Roman"/>
                          <a:cs typeface="Calibri"/>
                        </a:rPr>
                        <a:t> </a:t>
                      </a:r>
                      <a:endParaRPr lang="en-US" sz="200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latin typeface="Calibri"/>
                          <a:ea typeface="Times New Roman"/>
                          <a:cs typeface="Calibri"/>
                        </a:rPr>
                        <a:t> </a:t>
                      </a:r>
                      <a:endParaRPr lang="en-US" sz="2000">
                        <a:effectLst/>
                        <a:latin typeface="Times New Roman"/>
                        <a:ea typeface="Times New Roman"/>
                      </a:endParaRPr>
                    </a:p>
                  </a:txBody>
                  <a:tcPr marL="68580" marR="68580" marT="0" marB="0"/>
                </a:tc>
                <a:tc>
                  <a:txBody>
                    <a:bodyPr/>
                    <a:lstStyle/>
                    <a:p>
                      <a:pPr marL="0" marR="0">
                        <a:spcBef>
                          <a:spcPts val="0"/>
                        </a:spcBef>
                        <a:spcAft>
                          <a:spcPts val="0"/>
                        </a:spcAft>
                      </a:pPr>
                      <a:r>
                        <a:rPr lang="en-US" sz="2000" dirty="0">
                          <a:effectLst/>
                          <a:latin typeface="Calibri"/>
                          <a:ea typeface="Times New Roman"/>
                          <a:cs typeface="Calibri"/>
                        </a:rPr>
                        <a:t> </a:t>
                      </a:r>
                      <a:endParaRPr lang="en-US" sz="2000" dirty="0">
                        <a:effectLst/>
                        <a:latin typeface="Times New Roman"/>
                        <a:ea typeface="Times New Roman"/>
                      </a:endParaRPr>
                    </a:p>
                    <a:p>
                      <a:pPr marL="0" marR="0">
                        <a:spcBef>
                          <a:spcPts val="0"/>
                        </a:spcBef>
                        <a:spcAft>
                          <a:spcPts val="0"/>
                        </a:spcAft>
                      </a:pPr>
                      <a:r>
                        <a:rPr lang="en-US" sz="2000" dirty="0">
                          <a:effectLst/>
                          <a:latin typeface="Calibri"/>
                          <a:ea typeface="Times New Roman"/>
                          <a:cs typeface="Calibri"/>
                        </a:rPr>
                        <a:t> </a:t>
                      </a:r>
                      <a:endParaRPr lang="en-US" sz="2000" dirty="0">
                        <a:effectLst/>
                        <a:latin typeface="Times New Roman"/>
                        <a:ea typeface="Times New Roman"/>
                      </a:endParaRPr>
                    </a:p>
                    <a:p>
                      <a:pPr marL="0" marR="0">
                        <a:spcBef>
                          <a:spcPts val="0"/>
                        </a:spcBef>
                        <a:spcAft>
                          <a:spcPts val="0"/>
                        </a:spcAft>
                      </a:pPr>
                      <a:r>
                        <a:rPr lang="en-US" sz="2000" dirty="0">
                          <a:effectLst/>
                          <a:latin typeface="Calibri"/>
                          <a:ea typeface="Times New Roman"/>
                          <a:cs typeface="Calibri"/>
                        </a:rPr>
                        <a:t> </a:t>
                      </a:r>
                      <a:endParaRPr lang="en-US" sz="2000" dirty="0">
                        <a:effectLst/>
                        <a:latin typeface="Times New Roman"/>
                        <a:ea typeface="Times New Roman"/>
                      </a:endParaRPr>
                    </a:p>
                    <a:p>
                      <a:pPr marL="0" marR="0">
                        <a:spcBef>
                          <a:spcPts val="0"/>
                        </a:spcBef>
                        <a:spcAft>
                          <a:spcPts val="0"/>
                        </a:spcAft>
                      </a:pPr>
                      <a:r>
                        <a:rPr lang="en-US" sz="2000" dirty="0">
                          <a:effectLst/>
                          <a:latin typeface="Calibri"/>
                          <a:ea typeface="Times New Roman"/>
                          <a:cs typeface="Calibri"/>
                        </a:rPr>
                        <a:t> </a:t>
                      </a:r>
                      <a:endParaRPr lang="en-US" sz="2000" dirty="0">
                        <a:effectLst/>
                        <a:latin typeface="Times New Roman"/>
                        <a:ea typeface="Times New Roman"/>
                      </a:endParaRPr>
                    </a:p>
                  </a:txBody>
                  <a:tcPr marL="68580" marR="68580" marT="0" marB="0"/>
                </a:tc>
              </a:tr>
              <a:tr h="1931324">
                <a:tc>
                  <a:txBody>
                    <a:bodyPr/>
                    <a:lstStyle/>
                    <a:p>
                      <a:pPr marL="0" marR="0" algn="ctr">
                        <a:spcBef>
                          <a:spcPts val="0"/>
                        </a:spcBef>
                        <a:spcAft>
                          <a:spcPts val="0"/>
                        </a:spcAft>
                      </a:pPr>
                      <a:r>
                        <a:rPr lang="en-US" sz="2000">
                          <a:effectLst/>
                          <a:latin typeface="Calibri"/>
                          <a:ea typeface="Times New Roman"/>
                          <a:cs typeface="Calibri"/>
                        </a:rPr>
                        <a:t>Segel (5</a:t>
                      </a:r>
                      <a:r>
                        <a:rPr lang="en-US" sz="2000" baseline="30000">
                          <a:effectLst/>
                          <a:latin typeface="Calibri"/>
                          <a:ea typeface="Times New Roman"/>
                          <a:cs typeface="Calibri"/>
                        </a:rPr>
                        <a:t>th</a:t>
                      </a:r>
                      <a:r>
                        <a:rPr lang="en-US" sz="2000">
                          <a:effectLst/>
                          <a:latin typeface="Calibri"/>
                          <a:ea typeface="Times New Roman"/>
                          <a:cs typeface="Calibri"/>
                        </a:rPr>
                        <a:t> grade)</a:t>
                      </a:r>
                      <a:endParaRPr lang="en-US" sz="20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2000" dirty="0">
                          <a:effectLst/>
                          <a:latin typeface="Calibri"/>
                          <a:ea typeface="Times New Roman"/>
                          <a:cs typeface="Calibri"/>
                        </a:rPr>
                        <a:t> </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pPr>
                      <a:r>
                        <a:rPr lang="en-US" sz="2000" dirty="0">
                          <a:effectLst/>
                          <a:latin typeface="Calibri"/>
                          <a:ea typeface="Times New Roman"/>
                          <a:cs typeface="Calibri"/>
                        </a:rPr>
                        <a:t> </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pPr>
                      <a:r>
                        <a:rPr lang="en-US" sz="2000" dirty="0">
                          <a:effectLst/>
                          <a:latin typeface="Calibri"/>
                          <a:ea typeface="Times New Roman"/>
                          <a:cs typeface="Calibri"/>
                        </a:rPr>
                        <a:t> </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pPr>
                      <a:r>
                        <a:rPr lang="en-US" sz="2000" dirty="0">
                          <a:effectLst/>
                          <a:latin typeface="Calibri"/>
                          <a:ea typeface="Times New Roman"/>
                          <a:cs typeface="Calibri"/>
                        </a:rPr>
                        <a:t> </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pPr>
                      <a:r>
                        <a:rPr lang="en-US" sz="2000" dirty="0">
                          <a:effectLst/>
                          <a:latin typeface="Calibri"/>
                          <a:ea typeface="Times New Roman"/>
                          <a:cs typeface="Calibri"/>
                        </a:rPr>
                        <a:t> </a:t>
                      </a:r>
                      <a:endParaRPr lang="en-US" sz="2000" dirty="0">
                        <a:effectLst/>
                        <a:latin typeface="Times New Roman"/>
                        <a:ea typeface="Times New Roman"/>
                      </a:endParaRPr>
                    </a:p>
                    <a:p>
                      <a:pPr marL="0" marR="0">
                        <a:spcBef>
                          <a:spcPts val="0"/>
                        </a:spcBef>
                        <a:spcAft>
                          <a:spcPts val="0"/>
                        </a:spcAft>
                      </a:pPr>
                      <a:r>
                        <a:rPr lang="en-US" sz="2000" dirty="0">
                          <a:effectLst/>
                          <a:latin typeface="Calibri"/>
                          <a:ea typeface="Times New Roman"/>
                          <a:cs typeface="Calibri"/>
                        </a:rPr>
                        <a:t> </a:t>
                      </a:r>
                      <a:endParaRPr lang="en-US" sz="2000" dirty="0">
                        <a:effectLst/>
                        <a:latin typeface="Times New Roman"/>
                        <a:ea typeface="Times New Roman"/>
                      </a:endParaRPr>
                    </a:p>
                    <a:p>
                      <a:pPr marL="0" marR="0">
                        <a:spcBef>
                          <a:spcPts val="0"/>
                        </a:spcBef>
                        <a:spcAft>
                          <a:spcPts val="0"/>
                        </a:spcAft>
                      </a:pPr>
                      <a:endParaRPr lang="en-US" sz="20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12903795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Economy of Language</a:t>
            </a:r>
            <a:endParaRPr lang="en-US" dirty="0"/>
          </a:p>
        </p:txBody>
      </p:sp>
      <p:sp>
        <p:nvSpPr>
          <p:cNvPr id="4" name="Slide Number Placeholder 3"/>
          <p:cNvSpPr>
            <a:spLocks noGrp="1"/>
          </p:cNvSpPr>
          <p:nvPr>
            <p:ph type="sldNum" sz="quarter" idx="10"/>
          </p:nvPr>
        </p:nvSpPr>
        <p:spPr/>
        <p:txBody>
          <a:bodyPr/>
          <a:lstStyle/>
          <a:p>
            <a:pPr>
              <a:defRPr/>
            </a:pPr>
            <a:fld id="{ED012F67-C475-42BD-93E2-4B230E2BF45F}" type="slidenum">
              <a:rPr lang="en-US" smtClean="0">
                <a:solidFill>
                  <a:srgbClr val="000000"/>
                </a:solidFill>
              </a:rPr>
              <a:pPr>
                <a:defRPr/>
              </a:pPr>
              <a:t>12</a:t>
            </a:fld>
            <a:endParaRPr lang="en-US">
              <a:solidFill>
                <a:srgbClr val="00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3478205"/>
              </p:ext>
            </p:extLst>
          </p:nvPr>
        </p:nvGraphicFramePr>
        <p:xfrm>
          <a:off x="228600" y="990600"/>
          <a:ext cx="8610600" cy="6438900"/>
        </p:xfrm>
        <a:graphic>
          <a:graphicData uri="http://schemas.openxmlformats.org/drawingml/2006/table">
            <a:tbl>
              <a:tblPr firstRow="1" bandRow="1">
                <a:tableStyleId>{21E4AEA4-8DFA-4A89-87EB-49C32662AFE0}</a:tableStyleId>
              </a:tblPr>
              <a:tblGrid>
                <a:gridCol w="1435100"/>
                <a:gridCol w="1435100"/>
                <a:gridCol w="1435100"/>
                <a:gridCol w="1435100"/>
                <a:gridCol w="1435100"/>
                <a:gridCol w="1435100"/>
              </a:tblGrid>
              <a:tr h="1127760">
                <a:tc>
                  <a:txBody>
                    <a:bodyPr/>
                    <a:lstStyle/>
                    <a:p>
                      <a:pPr marL="0" marR="0" algn="ctr">
                        <a:spcBef>
                          <a:spcPts val="0"/>
                        </a:spcBef>
                        <a:spcAft>
                          <a:spcPts val="0"/>
                        </a:spcAft>
                      </a:pPr>
                      <a:r>
                        <a:rPr lang="en-US" sz="2000" b="0" dirty="0">
                          <a:effectLst/>
                          <a:latin typeface="Calibri"/>
                          <a:ea typeface="Times New Roman"/>
                          <a:cs typeface="Calibri"/>
                        </a:rPr>
                        <a:t>What do you notice about the teachers’</a:t>
                      </a:r>
                      <a:endParaRPr lang="en-US" sz="2000" b="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b="0" dirty="0">
                          <a:effectLst/>
                          <a:latin typeface="Calibri"/>
                          <a:ea typeface="Times New Roman"/>
                          <a:cs typeface="Calibri"/>
                        </a:rPr>
                        <a:t>Eyes</a:t>
                      </a:r>
                      <a:endParaRPr lang="en-US" sz="2000" b="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b="0" dirty="0">
                          <a:effectLst/>
                          <a:latin typeface="Calibri"/>
                          <a:ea typeface="Times New Roman"/>
                          <a:cs typeface="Calibri"/>
                        </a:rPr>
                        <a:t>Posture</a:t>
                      </a:r>
                      <a:endParaRPr lang="en-US" sz="2000" b="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b="0" dirty="0">
                          <a:effectLst/>
                          <a:latin typeface="Calibri"/>
                          <a:ea typeface="Times New Roman"/>
                          <a:cs typeface="Calibri"/>
                        </a:rPr>
                        <a:t>Language/word choice</a:t>
                      </a:r>
                      <a:endParaRPr lang="en-US" sz="2000" b="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b="0" dirty="0">
                          <a:effectLst/>
                          <a:latin typeface="Calibri"/>
                          <a:ea typeface="Times New Roman"/>
                          <a:cs typeface="Calibri"/>
                        </a:rPr>
                        <a:t>Correcting off-task behavior</a:t>
                      </a:r>
                      <a:endParaRPr lang="en-US" sz="2000" b="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b="0" dirty="0">
                          <a:effectLst/>
                          <a:latin typeface="Calibri"/>
                          <a:ea typeface="Times New Roman"/>
                          <a:cs typeface="Calibri"/>
                        </a:rPr>
                        <a:t>Impact on their classrooms?</a:t>
                      </a:r>
                      <a:endParaRPr lang="en-US" sz="2000" b="0" dirty="0">
                        <a:effectLst/>
                        <a:latin typeface="Times New Roman"/>
                        <a:ea typeface="Times New Roman"/>
                      </a:endParaRPr>
                    </a:p>
                  </a:txBody>
                  <a:tcPr marL="68580" marR="68580" marT="0" marB="0"/>
                </a:tc>
              </a:tr>
              <a:tr h="1409700">
                <a:tc>
                  <a:txBody>
                    <a:bodyPr/>
                    <a:lstStyle/>
                    <a:p>
                      <a:pPr marL="0" marR="0" algn="ctr">
                        <a:spcBef>
                          <a:spcPts val="0"/>
                        </a:spcBef>
                        <a:spcAft>
                          <a:spcPts val="0"/>
                        </a:spcAft>
                      </a:pPr>
                      <a:r>
                        <a:rPr lang="en-US" sz="2000" dirty="0" err="1">
                          <a:effectLst/>
                          <a:latin typeface="Calibri"/>
                          <a:ea typeface="Times New Roman"/>
                          <a:cs typeface="Calibri"/>
                        </a:rPr>
                        <a:t>Bisso</a:t>
                      </a:r>
                      <a:r>
                        <a:rPr lang="en-US" sz="2000" dirty="0">
                          <a:effectLst/>
                          <a:latin typeface="Calibri"/>
                          <a:ea typeface="Times New Roman"/>
                          <a:cs typeface="Calibri"/>
                        </a:rPr>
                        <a:t> (5</a:t>
                      </a:r>
                      <a:r>
                        <a:rPr lang="en-US" sz="2000" baseline="30000" dirty="0">
                          <a:effectLst/>
                          <a:latin typeface="Calibri"/>
                          <a:ea typeface="Times New Roman"/>
                          <a:cs typeface="Calibri"/>
                        </a:rPr>
                        <a:t>th</a:t>
                      </a:r>
                      <a:r>
                        <a:rPr lang="en-US" sz="2000" dirty="0">
                          <a:effectLst/>
                          <a:latin typeface="Calibri"/>
                          <a:ea typeface="Times New Roman"/>
                          <a:cs typeface="Calibri"/>
                        </a:rPr>
                        <a:t> grade)</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smtClean="0">
                          <a:effectLst/>
                          <a:latin typeface="Calibri"/>
                          <a:ea typeface="Times New Roman"/>
                          <a:cs typeface="Calibri"/>
                        </a:rPr>
                        <a:t>Open wider, lifts eye brows,</a:t>
                      </a:r>
                      <a:r>
                        <a:rPr lang="en-US" sz="2000" baseline="0" dirty="0" smtClean="0">
                          <a:effectLst/>
                          <a:latin typeface="Calibri"/>
                          <a:ea typeface="Times New Roman"/>
                          <a:cs typeface="Calibri"/>
                        </a:rPr>
                        <a:t> scans the entire class</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latin typeface="Calibri"/>
                          <a:ea typeface="Times New Roman"/>
                          <a:cs typeface="Calibri"/>
                        </a:rPr>
                        <a:t> </a:t>
                      </a:r>
                      <a:r>
                        <a:rPr lang="en-US" sz="2000" dirty="0" smtClean="0">
                          <a:effectLst/>
                          <a:latin typeface="Calibri"/>
                          <a:ea typeface="Times New Roman"/>
                          <a:cs typeface="Calibri"/>
                        </a:rPr>
                        <a:t>Hands behind back or by sides. Folded still in front of her.</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smtClean="0">
                          <a:effectLst/>
                          <a:latin typeface="Calibri"/>
                          <a:ea typeface="Times New Roman"/>
                          <a:cs typeface="Calibri"/>
                        </a:rPr>
                        <a:t>“Track</a:t>
                      </a:r>
                      <a:r>
                        <a:rPr lang="en-US" sz="2000" baseline="0" dirty="0" smtClean="0">
                          <a:effectLst/>
                          <a:latin typeface="Calibri"/>
                          <a:ea typeface="Times New Roman"/>
                          <a:cs typeface="Calibri"/>
                        </a:rPr>
                        <a:t> me”</a:t>
                      </a:r>
                    </a:p>
                    <a:p>
                      <a:pPr marL="0" marR="0" algn="ctr">
                        <a:spcBef>
                          <a:spcPts val="0"/>
                        </a:spcBef>
                        <a:spcAft>
                          <a:spcPts val="0"/>
                        </a:spcAft>
                      </a:pPr>
                      <a:r>
                        <a:rPr lang="en-US" sz="2000" baseline="0" dirty="0" smtClean="0">
                          <a:effectLst/>
                          <a:latin typeface="Calibri"/>
                          <a:ea typeface="Times New Roman"/>
                        </a:rPr>
                        <a:t>“I have __ and __.”</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smtClean="0">
                          <a:effectLst/>
                          <a:latin typeface="Calibri"/>
                          <a:ea typeface="Times New Roman"/>
                          <a:cs typeface="Calibri"/>
                        </a:rPr>
                        <a:t>Non-verbal to put hand down while still scanning,</a:t>
                      </a:r>
                      <a:r>
                        <a:rPr lang="en-US" sz="2000" baseline="0" dirty="0" smtClean="0">
                          <a:effectLst/>
                          <a:latin typeface="Calibri"/>
                          <a:ea typeface="Times New Roman"/>
                          <a:cs typeface="Calibri"/>
                        </a:rPr>
                        <a:t> used proximity.</a:t>
                      </a:r>
                      <a:endParaRPr lang="en-US" sz="2000" dirty="0" smtClean="0">
                        <a:effectLst/>
                        <a:latin typeface="Calibri"/>
                        <a:ea typeface="Times New Roman"/>
                        <a:cs typeface="Calibri"/>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2000" baseline="0" dirty="0" smtClean="0">
                          <a:effectLst/>
                          <a:latin typeface="Calibri"/>
                          <a:ea typeface="Times New Roman"/>
                        </a:rPr>
                        <a:t>“Waiting on one person.”</a:t>
                      </a:r>
                    </a:p>
                    <a:p>
                      <a:pPr marL="0" marR="0" indent="0" algn="ctr" defTabSz="457200" rtl="0" eaLnBrk="1" fontAlgn="auto" latinLnBrk="0" hangingPunct="1">
                        <a:lnSpc>
                          <a:spcPct val="100000"/>
                        </a:lnSpc>
                        <a:spcBef>
                          <a:spcPts val="0"/>
                        </a:spcBef>
                        <a:spcAft>
                          <a:spcPts val="0"/>
                        </a:spcAft>
                        <a:buClrTx/>
                        <a:buSzTx/>
                        <a:buFontTx/>
                        <a:buNone/>
                        <a:tabLst/>
                        <a:defRPr/>
                      </a:pPr>
                      <a:r>
                        <a:rPr lang="en-US" sz="2000" baseline="0" dirty="0" smtClean="0">
                          <a:effectLst/>
                          <a:latin typeface="Calibri"/>
                          <a:ea typeface="Times New Roman"/>
                        </a:rPr>
                        <a:t>“Bryan I need you”</a:t>
                      </a:r>
                    </a:p>
                  </a:txBody>
                  <a:tcPr marL="68580" marR="68580" marT="0" marB="0"/>
                </a:tc>
                <a:tc>
                  <a:txBody>
                    <a:bodyPr/>
                    <a:lstStyle/>
                    <a:p>
                      <a:pPr marL="0" marR="0">
                        <a:spcBef>
                          <a:spcPts val="0"/>
                        </a:spcBef>
                        <a:spcAft>
                          <a:spcPts val="0"/>
                        </a:spcAft>
                      </a:pPr>
                      <a:r>
                        <a:rPr lang="en-US" sz="2000" dirty="0">
                          <a:effectLst/>
                          <a:latin typeface="Calibri"/>
                          <a:ea typeface="Times New Roman"/>
                          <a:cs typeface="Calibri"/>
                        </a:rPr>
                        <a:t> </a:t>
                      </a:r>
                      <a:endParaRPr lang="en-US" sz="2000" dirty="0">
                        <a:effectLst/>
                        <a:latin typeface="Times New Roman"/>
                        <a:ea typeface="Times New Roman"/>
                      </a:endParaRPr>
                    </a:p>
                    <a:p>
                      <a:pPr marL="0" marR="0">
                        <a:spcBef>
                          <a:spcPts val="0"/>
                        </a:spcBef>
                        <a:spcAft>
                          <a:spcPts val="0"/>
                        </a:spcAft>
                      </a:pPr>
                      <a:r>
                        <a:rPr lang="en-US" sz="2000" dirty="0">
                          <a:effectLst/>
                          <a:latin typeface="Calibri"/>
                          <a:ea typeface="Times New Roman"/>
                          <a:cs typeface="Calibri"/>
                        </a:rPr>
                        <a:t> </a:t>
                      </a:r>
                      <a:endParaRPr lang="en-US" sz="2000" dirty="0">
                        <a:effectLst/>
                        <a:latin typeface="Times New Roman"/>
                        <a:ea typeface="Times New Roman"/>
                      </a:endParaRPr>
                    </a:p>
                    <a:p>
                      <a:pPr marL="0" marR="0">
                        <a:spcBef>
                          <a:spcPts val="0"/>
                        </a:spcBef>
                        <a:spcAft>
                          <a:spcPts val="0"/>
                        </a:spcAft>
                      </a:pPr>
                      <a:endParaRPr lang="en-US" sz="2000" dirty="0">
                        <a:effectLst/>
                        <a:latin typeface="Times New Roman"/>
                        <a:ea typeface="Times New Roman"/>
                      </a:endParaRPr>
                    </a:p>
                    <a:p>
                      <a:pPr marL="0" marR="0">
                        <a:spcBef>
                          <a:spcPts val="0"/>
                        </a:spcBef>
                        <a:spcAft>
                          <a:spcPts val="0"/>
                        </a:spcAft>
                      </a:pPr>
                      <a:r>
                        <a:rPr lang="en-US" sz="2000" dirty="0">
                          <a:effectLst/>
                          <a:latin typeface="Calibri"/>
                          <a:ea typeface="Times New Roman"/>
                          <a:cs typeface="Calibri"/>
                        </a:rPr>
                        <a:t> </a:t>
                      </a:r>
                      <a:endParaRPr lang="en-US" sz="2000" dirty="0">
                        <a:effectLst/>
                        <a:latin typeface="Times New Roman"/>
                        <a:ea typeface="Times New Roman"/>
                      </a:endParaRPr>
                    </a:p>
                  </a:txBody>
                  <a:tcPr marL="68580" marR="68580" marT="0" marB="0"/>
                </a:tc>
              </a:tr>
              <a:tr h="1562100">
                <a:tc>
                  <a:txBody>
                    <a:bodyPr/>
                    <a:lstStyle/>
                    <a:p>
                      <a:pPr marL="0" marR="0" algn="ctr">
                        <a:spcBef>
                          <a:spcPts val="0"/>
                        </a:spcBef>
                        <a:spcAft>
                          <a:spcPts val="0"/>
                        </a:spcAft>
                      </a:pPr>
                      <a:r>
                        <a:rPr lang="en-US" sz="2000">
                          <a:effectLst/>
                          <a:latin typeface="Calibri"/>
                          <a:ea typeface="Times New Roman"/>
                          <a:cs typeface="Calibri"/>
                        </a:rPr>
                        <a:t>Segel (5</a:t>
                      </a:r>
                      <a:r>
                        <a:rPr lang="en-US" sz="2000" baseline="30000">
                          <a:effectLst/>
                          <a:latin typeface="Calibri"/>
                          <a:ea typeface="Times New Roman"/>
                          <a:cs typeface="Calibri"/>
                        </a:rPr>
                        <a:t>th</a:t>
                      </a:r>
                      <a:r>
                        <a:rPr lang="en-US" sz="2000">
                          <a:effectLst/>
                          <a:latin typeface="Calibri"/>
                          <a:ea typeface="Times New Roman"/>
                          <a:cs typeface="Calibri"/>
                        </a:rPr>
                        <a:t> grade)</a:t>
                      </a:r>
                      <a:endParaRPr lang="en-US" sz="20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2000" dirty="0">
                          <a:effectLst/>
                          <a:latin typeface="Calibri"/>
                          <a:ea typeface="Times New Roman"/>
                          <a:cs typeface="Calibri"/>
                        </a:rPr>
                        <a:t> </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pPr>
                      <a:r>
                        <a:rPr lang="en-US" sz="2000" dirty="0">
                          <a:effectLst/>
                          <a:latin typeface="Calibri"/>
                          <a:ea typeface="Times New Roman"/>
                          <a:cs typeface="Calibri"/>
                        </a:rPr>
                        <a:t> </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pPr>
                      <a:r>
                        <a:rPr lang="en-US" sz="2000" dirty="0">
                          <a:effectLst/>
                          <a:latin typeface="Calibri"/>
                          <a:ea typeface="Times New Roman"/>
                          <a:cs typeface="Calibri"/>
                        </a:rPr>
                        <a:t> </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pPr>
                      <a:r>
                        <a:rPr lang="en-US" sz="2000" dirty="0">
                          <a:effectLst/>
                          <a:latin typeface="Calibri"/>
                          <a:ea typeface="Times New Roman"/>
                          <a:cs typeface="Calibri"/>
                        </a:rPr>
                        <a:t> </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pPr>
                      <a:r>
                        <a:rPr lang="en-US" sz="2000" dirty="0">
                          <a:effectLst/>
                          <a:latin typeface="Calibri"/>
                          <a:ea typeface="Times New Roman"/>
                          <a:cs typeface="Calibri"/>
                        </a:rPr>
                        <a:t> </a:t>
                      </a:r>
                      <a:endParaRPr lang="en-US" sz="2000" dirty="0">
                        <a:effectLst/>
                        <a:latin typeface="Times New Roman"/>
                        <a:ea typeface="Times New Roman"/>
                      </a:endParaRPr>
                    </a:p>
                    <a:p>
                      <a:pPr marL="0" marR="0">
                        <a:spcBef>
                          <a:spcPts val="0"/>
                        </a:spcBef>
                        <a:spcAft>
                          <a:spcPts val="0"/>
                        </a:spcAft>
                      </a:pPr>
                      <a:r>
                        <a:rPr lang="en-US" sz="2000" dirty="0">
                          <a:effectLst/>
                          <a:latin typeface="Calibri"/>
                          <a:ea typeface="Times New Roman"/>
                          <a:cs typeface="Calibri"/>
                        </a:rPr>
                        <a:t> </a:t>
                      </a:r>
                      <a:endParaRPr lang="en-US" sz="2000" dirty="0">
                        <a:effectLst/>
                        <a:latin typeface="Times New Roman"/>
                        <a:ea typeface="Times New Roman"/>
                      </a:endParaRPr>
                    </a:p>
                    <a:p>
                      <a:pPr marL="0" marR="0">
                        <a:spcBef>
                          <a:spcPts val="0"/>
                        </a:spcBef>
                        <a:spcAft>
                          <a:spcPts val="0"/>
                        </a:spcAft>
                      </a:pPr>
                      <a:endParaRPr lang="en-US" sz="20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21435351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Economy of Language</a:t>
            </a:r>
            <a:endParaRPr lang="en-US" dirty="0"/>
          </a:p>
        </p:txBody>
      </p:sp>
      <p:sp>
        <p:nvSpPr>
          <p:cNvPr id="4" name="Slide Number Placeholder 3"/>
          <p:cNvSpPr>
            <a:spLocks noGrp="1"/>
          </p:cNvSpPr>
          <p:nvPr>
            <p:ph type="sldNum" sz="quarter" idx="10"/>
          </p:nvPr>
        </p:nvSpPr>
        <p:spPr/>
        <p:txBody>
          <a:bodyPr/>
          <a:lstStyle/>
          <a:p>
            <a:pPr>
              <a:defRPr/>
            </a:pPr>
            <a:fld id="{ED012F67-C475-42BD-93E2-4B230E2BF45F}" type="slidenum">
              <a:rPr lang="en-US" smtClean="0">
                <a:solidFill>
                  <a:srgbClr val="000000"/>
                </a:solidFill>
              </a:rPr>
              <a:pPr>
                <a:defRPr/>
              </a:pPr>
              <a:t>13</a:t>
            </a:fld>
            <a:endParaRPr lang="en-US">
              <a:solidFill>
                <a:srgbClr val="00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01934297"/>
              </p:ext>
            </p:extLst>
          </p:nvPr>
        </p:nvGraphicFramePr>
        <p:xfrm>
          <a:off x="228600" y="990600"/>
          <a:ext cx="8610600" cy="4572000"/>
        </p:xfrm>
        <a:graphic>
          <a:graphicData uri="http://schemas.openxmlformats.org/drawingml/2006/table">
            <a:tbl>
              <a:tblPr firstRow="1" bandRow="1">
                <a:tableStyleId>{21E4AEA4-8DFA-4A89-87EB-49C32662AFE0}</a:tableStyleId>
              </a:tblPr>
              <a:tblGrid>
                <a:gridCol w="1435100"/>
                <a:gridCol w="1435100"/>
                <a:gridCol w="1435100"/>
                <a:gridCol w="1435100"/>
                <a:gridCol w="1435100"/>
                <a:gridCol w="1435100"/>
              </a:tblGrid>
              <a:tr h="1127760">
                <a:tc>
                  <a:txBody>
                    <a:bodyPr/>
                    <a:lstStyle/>
                    <a:p>
                      <a:pPr marL="0" marR="0" algn="ctr">
                        <a:spcBef>
                          <a:spcPts val="0"/>
                        </a:spcBef>
                        <a:spcAft>
                          <a:spcPts val="0"/>
                        </a:spcAft>
                      </a:pPr>
                      <a:r>
                        <a:rPr lang="en-US" sz="2000" b="0" dirty="0">
                          <a:effectLst/>
                          <a:latin typeface="Calibri"/>
                          <a:ea typeface="Times New Roman"/>
                          <a:cs typeface="Calibri"/>
                        </a:rPr>
                        <a:t>What do you notice about the teachers’</a:t>
                      </a:r>
                      <a:endParaRPr lang="en-US" sz="2000" b="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b="0" dirty="0">
                          <a:effectLst/>
                          <a:latin typeface="Calibri"/>
                          <a:ea typeface="Times New Roman"/>
                          <a:cs typeface="Calibri"/>
                        </a:rPr>
                        <a:t>Eyes</a:t>
                      </a:r>
                      <a:endParaRPr lang="en-US" sz="2000" b="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b="0" dirty="0">
                          <a:effectLst/>
                          <a:latin typeface="Calibri"/>
                          <a:ea typeface="Times New Roman"/>
                          <a:cs typeface="Calibri"/>
                        </a:rPr>
                        <a:t>Posture</a:t>
                      </a:r>
                      <a:endParaRPr lang="en-US" sz="2000" b="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b="0" dirty="0">
                          <a:effectLst/>
                          <a:latin typeface="Calibri"/>
                          <a:ea typeface="Times New Roman"/>
                          <a:cs typeface="Calibri"/>
                        </a:rPr>
                        <a:t>Language/word choice</a:t>
                      </a:r>
                      <a:endParaRPr lang="en-US" sz="2000" b="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b="0" dirty="0">
                          <a:effectLst/>
                          <a:latin typeface="Calibri"/>
                          <a:ea typeface="Times New Roman"/>
                          <a:cs typeface="Calibri"/>
                        </a:rPr>
                        <a:t>Correcting off-task behavior</a:t>
                      </a:r>
                      <a:endParaRPr lang="en-US" sz="2000" b="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b="0" dirty="0">
                          <a:effectLst/>
                          <a:latin typeface="Calibri"/>
                          <a:ea typeface="Times New Roman"/>
                          <a:cs typeface="Calibri"/>
                        </a:rPr>
                        <a:t>Impact on their classrooms?</a:t>
                      </a:r>
                      <a:endParaRPr lang="en-US" sz="2000" b="0" dirty="0">
                        <a:effectLst/>
                        <a:latin typeface="Times New Roman"/>
                        <a:ea typeface="Times New Roman"/>
                      </a:endParaRPr>
                    </a:p>
                  </a:txBody>
                  <a:tcPr marL="68580" marR="68580" marT="0" marB="0"/>
                </a:tc>
              </a:tr>
              <a:tr h="457200">
                <a:tc>
                  <a:txBody>
                    <a:bodyPr/>
                    <a:lstStyle/>
                    <a:p>
                      <a:pPr marL="0" marR="0" algn="ctr">
                        <a:spcBef>
                          <a:spcPts val="0"/>
                        </a:spcBef>
                        <a:spcAft>
                          <a:spcPts val="0"/>
                        </a:spcAft>
                      </a:pPr>
                      <a:r>
                        <a:rPr lang="en-US" sz="2000" dirty="0" err="1">
                          <a:effectLst/>
                          <a:latin typeface="Calibri"/>
                          <a:ea typeface="Times New Roman"/>
                          <a:cs typeface="Calibri"/>
                        </a:rPr>
                        <a:t>Bisso</a:t>
                      </a:r>
                      <a:r>
                        <a:rPr lang="en-US" sz="2000" dirty="0">
                          <a:effectLst/>
                          <a:latin typeface="Calibri"/>
                          <a:ea typeface="Times New Roman"/>
                          <a:cs typeface="Calibri"/>
                        </a:rPr>
                        <a:t> (5</a:t>
                      </a:r>
                      <a:r>
                        <a:rPr lang="en-US" sz="2000" baseline="30000" dirty="0">
                          <a:effectLst/>
                          <a:latin typeface="Calibri"/>
                          <a:ea typeface="Times New Roman"/>
                          <a:cs typeface="Calibri"/>
                        </a:rPr>
                        <a:t>th</a:t>
                      </a:r>
                      <a:r>
                        <a:rPr lang="en-US" sz="2000" dirty="0">
                          <a:effectLst/>
                          <a:latin typeface="Calibri"/>
                          <a:ea typeface="Times New Roman"/>
                          <a:cs typeface="Calibri"/>
                        </a:rPr>
                        <a:t> grade)</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endParaRPr lang="en-US" sz="2000" baseline="0" dirty="0" smtClean="0">
                        <a:effectLst/>
                        <a:latin typeface="Calibri"/>
                        <a:ea typeface="Times New Roman"/>
                      </a:endParaRPr>
                    </a:p>
                  </a:txBody>
                  <a:tcPr marL="68580" marR="68580" marT="0" marB="0"/>
                </a:tc>
                <a:tc>
                  <a:txBody>
                    <a:bodyPr/>
                    <a:lstStyle/>
                    <a:p>
                      <a:pPr marL="0" marR="0">
                        <a:spcBef>
                          <a:spcPts val="0"/>
                        </a:spcBef>
                        <a:spcAft>
                          <a:spcPts val="0"/>
                        </a:spcAft>
                      </a:pPr>
                      <a:r>
                        <a:rPr lang="en-US" sz="2000" dirty="0">
                          <a:effectLst/>
                          <a:latin typeface="Calibri"/>
                          <a:ea typeface="Times New Roman"/>
                          <a:cs typeface="Calibri"/>
                        </a:rPr>
                        <a:t> </a:t>
                      </a:r>
                      <a:endParaRPr lang="en-US" sz="2000" dirty="0">
                        <a:effectLst/>
                        <a:latin typeface="Times New Roman"/>
                        <a:ea typeface="Times New Roman"/>
                      </a:endParaRPr>
                    </a:p>
                    <a:p>
                      <a:pPr marL="0" marR="0">
                        <a:spcBef>
                          <a:spcPts val="0"/>
                        </a:spcBef>
                        <a:spcAft>
                          <a:spcPts val="0"/>
                        </a:spcAft>
                      </a:pPr>
                      <a:r>
                        <a:rPr lang="en-US" sz="2000" dirty="0">
                          <a:effectLst/>
                          <a:latin typeface="Calibri"/>
                          <a:ea typeface="Times New Roman"/>
                          <a:cs typeface="Calibri"/>
                        </a:rPr>
                        <a:t> </a:t>
                      </a:r>
                      <a:endParaRPr lang="en-US" sz="2000" dirty="0">
                        <a:effectLst/>
                        <a:latin typeface="Times New Roman"/>
                        <a:ea typeface="Times New Roman"/>
                      </a:endParaRPr>
                    </a:p>
                  </a:txBody>
                  <a:tcPr marL="68580" marR="68580" marT="0" marB="0"/>
                </a:tc>
              </a:tr>
              <a:tr h="1562100">
                <a:tc>
                  <a:txBody>
                    <a:bodyPr/>
                    <a:lstStyle/>
                    <a:p>
                      <a:pPr marL="0" marR="0" algn="ctr">
                        <a:spcBef>
                          <a:spcPts val="0"/>
                        </a:spcBef>
                        <a:spcAft>
                          <a:spcPts val="0"/>
                        </a:spcAft>
                      </a:pPr>
                      <a:r>
                        <a:rPr lang="en-US" sz="2000">
                          <a:effectLst/>
                          <a:latin typeface="Calibri"/>
                          <a:ea typeface="Times New Roman"/>
                          <a:cs typeface="Calibri"/>
                        </a:rPr>
                        <a:t>Segel (5</a:t>
                      </a:r>
                      <a:r>
                        <a:rPr lang="en-US" sz="2000" baseline="30000">
                          <a:effectLst/>
                          <a:latin typeface="Calibri"/>
                          <a:ea typeface="Times New Roman"/>
                          <a:cs typeface="Calibri"/>
                        </a:rPr>
                        <a:t>th</a:t>
                      </a:r>
                      <a:r>
                        <a:rPr lang="en-US" sz="2000">
                          <a:effectLst/>
                          <a:latin typeface="Calibri"/>
                          <a:ea typeface="Times New Roman"/>
                          <a:cs typeface="Calibri"/>
                        </a:rPr>
                        <a:t> grade)</a:t>
                      </a:r>
                      <a:endParaRPr lang="en-US" sz="20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2000" dirty="0">
                          <a:effectLst/>
                          <a:latin typeface="Calibri"/>
                          <a:ea typeface="Times New Roman"/>
                          <a:cs typeface="Calibri"/>
                        </a:rPr>
                        <a:t> </a:t>
                      </a:r>
                      <a:r>
                        <a:rPr lang="en-US" sz="2000" dirty="0" smtClean="0">
                          <a:effectLst/>
                          <a:latin typeface="Calibri"/>
                          <a:ea typeface="Times New Roman"/>
                          <a:cs typeface="Calibri"/>
                        </a:rPr>
                        <a:t>Maintains eye contact.</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pPr>
                      <a:r>
                        <a:rPr lang="en-US" sz="2000" dirty="0" smtClean="0">
                          <a:effectLst/>
                          <a:latin typeface="Calibri"/>
                          <a:ea typeface="Times New Roman"/>
                          <a:cs typeface="Calibri"/>
                        </a:rPr>
                        <a:t>Squared up to scholars, hands motion to</a:t>
                      </a:r>
                      <a:r>
                        <a:rPr lang="en-US" sz="2000" baseline="0" dirty="0" smtClean="0">
                          <a:effectLst/>
                          <a:latin typeface="Calibri"/>
                          <a:ea typeface="Times New Roman"/>
                          <a:cs typeface="Calibri"/>
                        </a:rPr>
                        <a:t> pull in chair</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pPr>
                      <a:r>
                        <a:rPr lang="en-US" sz="2000" dirty="0" smtClean="0">
                          <a:effectLst/>
                          <a:latin typeface="Calibri"/>
                          <a:ea typeface="Times New Roman"/>
                          <a:cs typeface="Calibri"/>
                        </a:rPr>
                        <a:t>“Sit up”</a:t>
                      </a:r>
                    </a:p>
                    <a:p>
                      <a:pPr marL="0" marR="0">
                        <a:spcBef>
                          <a:spcPts val="0"/>
                        </a:spcBef>
                        <a:spcAft>
                          <a:spcPts val="0"/>
                        </a:spcAft>
                      </a:pPr>
                      <a:r>
                        <a:rPr lang="en-US" sz="2000" dirty="0" smtClean="0">
                          <a:effectLst/>
                          <a:latin typeface="Calibri"/>
                          <a:ea typeface="Times New Roman"/>
                        </a:rPr>
                        <a:t>“Pull your chair in.” “In”</a:t>
                      </a:r>
                    </a:p>
                    <a:p>
                      <a:pPr marL="0" marR="0">
                        <a:spcBef>
                          <a:spcPts val="0"/>
                        </a:spcBef>
                        <a:spcAft>
                          <a:spcPts val="0"/>
                        </a:spcAft>
                      </a:pPr>
                      <a:r>
                        <a:rPr lang="en-US" sz="2000" dirty="0" smtClean="0">
                          <a:effectLst/>
                          <a:latin typeface="Calibri"/>
                          <a:ea typeface="Times New Roman"/>
                        </a:rPr>
                        <a:t>“Face your partner”</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pPr>
                      <a:r>
                        <a:rPr lang="en-US" sz="2000" dirty="0">
                          <a:effectLst/>
                          <a:latin typeface="Calibri"/>
                          <a:ea typeface="Times New Roman"/>
                          <a:cs typeface="Calibri"/>
                        </a:rPr>
                        <a:t> </a:t>
                      </a:r>
                      <a:r>
                        <a:rPr lang="en-US" sz="2000" dirty="0" smtClean="0">
                          <a:effectLst/>
                          <a:latin typeface="Calibri"/>
                          <a:ea typeface="Times New Roman"/>
                          <a:cs typeface="Calibri"/>
                        </a:rPr>
                        <a:t>sticks with scholar giving short steps</a:t>
                      </a:r>
                      <a:r>
                        <a:rPr lang="en-US" sz="2000" baseline="0" dirty="0" smtClean="0">
                          <a:effectLst/>
                          <a:latin typeface="Calibri"/>
                          <a:ea typeface="Times New Roman"/>
                          <a:cs typeface="Calibri"/>
                        </a:rPr>
                        <a:t> to follow, even tone, very sure she will get compliance.</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pPr>
                      <a:r>
                        <a:rPr lang="en-US" sz="2000" dirty="0">
                          <a:effectLst/>
                          <a:latin typeface="Calibri"/>
                          <a:ea typeface="Times New Roman"/>
                          <a:cs typeface="Calibri"/>
                        </a:rPr>
                        <a:t> </a:t>
                      </a:r>
                      <a:endParaRPr lang="en-US" sz="2000" dirty="0">
                        <a:effectLst/>
                        <a:latin typeface="Times New Roman"/>
                        <a:ea typeface="Times New Roman"/>
                      </a:endParaRPr>
                    </a:p>
                    <a:p>
                      <a:pPr marL="0" marR="0">
                        <a:spcBef>
                          <a:spcPts val="0"/>
                        </a:spcBef>
                        <a:spcAft>
                          <a:spcPts val="0"/>
                        </a:spcAft>
                      </a:pPr>
                      <a:r>
                        <a:rPr lang="en-US" sz="2000" dirty="0">
                          <a:effectLst/>
                          <a:latin typeface="Calibri"/>
                          <a:ea typeface="Times New Roman"/>
                          <a:cs typeface="Calibri"/>
                        </a:rPr>
                        <a:t> </a:t>
                      </a:r>
                      <a:endParaRPr lang="en-US" sz="2000" dirty="0">
                        <a:effectLst/>
                        <a:latin typeface="Times New Roman"/>
                        <a:ea typeface="Times New Roman"/>
                      </a:endParaRPr>
                    </a:p>
                    <a:p>
                      <a:pPr marL="0" marR="0">
                        <a:spcBef>
                          <a:spcPts val="0"/>
                        </a:spcBef>
                        <a:spcAft>
                          <a:spcPts val="0"/>
                        </a:spcAft>
                      </a:pPr>
                      <a:endParaRPr lang="en-US" sz="20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1536841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4" name="Slide Number Placeholder 3"/>
          <p:cNvSpPr>
            <a:spLocks noGrp="1"/>
          </p:cNvSpPr>
          <p:nvPr>
            <p:ph type="sldNum" sz="quarter" idx="10"/>
          </p:nvPr>
        </p:nvSpPr>
        <p:spPr/>
        <p:txBody>
          <a:bodyPr/>
          <a:lstStyle/>
          <a:p>
            <a:pPr>
              <a:defRPr/>
            </a:pPr>
            <a:fld id="{ED012F67-C475-42BD-93E2-4B230E2BF45F}" type="slidenum">
              <a:rPr lang="en-US" smtClean="0">
                <a:solidFill>
                  <a:srgbClr val="000000"/>
                </a:solidFill>
              </a:rPr>
              <a:pPr>
                <a:defRPr/>
              </a:pPr>
              <a:t>14</a:t>
            </a:fld>
            <a:endParaRPr lang="en-US">
              <a:solidFill>
                <a:srgbClr val="000000"/>
              </a:solidFill>
            </a:endParaRPr>
          </a:p>
        </p:txBody>
      </p:sp>
      <p:sp>
        <p:nvSpPr>
          <p:cNvPr id="6" name="AutoShape 2" descr="data:image/jpeg;base64,/9j/4AAQSkZJRgABAQAAAQABAAD/2wCEAAkGBxQTEhUUExQVFRUWGB4aGBgYFxwYHBwfHxocGBwfHBweHCggHh8mHR0YIjEhJSkrLi4uHCAzODMsNygtLisBCgoKDg0OGxAQGzQkICUvLCwsLCwsLCwsLCwsLCwsLCwsLCwsLCwsLCwsLCwsLCwsLCwsLCwsLCwsLCwsLCwsLP/AABEIAQwAvAMBIgACEQEDEQH/xAAcAAACAwEBAQEAAAAAAAAAAAAFBgMEBwIBAAj/xABFEAACAQIEBAMFBgQDBgYDAQABAgMAEQQFEiEGMUFREyJhBzJxgZEUI0KhscFS0eHwM2KyFSRygpLxFjRDU3OiwtLTCP/EABkBAAMBAQEAAAAAAAAAAAAAAAECAwQABf/EAC8RAAICAQMEAgECBAcAAAAAAAECABEDEiExBBMiQTJRYSOhQnGB8BQVM1KRscH/2gAMAwEAAhEDEQA/ANqRrivpZAoJN9uwufkOtCkzJUUF2C3IUXPMnYD4mu486hNrSpuzKLH8Si7D4gA3qdiPRk7ZmvZ/+k/38q6izBTewfYfwntf9KWuKM2jeLDyRyhozLc6JdBdQrBgGDC9ja4v0pew3jM4bxC8SoXsMRr0I0jMmpvGTV5AfNduVt7VNslGVXFYuaH/ALUX+F/+g12MxXTq0vbb8Pes9innUxoJhMGklYx/aNLklHKoG1bqVeNgL3X6WpyTMgjZpXFzIZA2JBFxZbIPHBCIQwuW7k0vdh7E0v8A2ql+T9PwnqbfvVqCYMoYAi/cWNJeQcQrHI8MrjzyakYzI1lKoFW2stz+I3vejcfEuGOoieM6QWbzcgOZ+A7iqK4PuI2Mj1Dt6y/25cVHDwJhYyQ84u7DpGDa3/MdvgDWhYfMY2IVXUll1gA3ut7ah6XrDv8A/Q2DYYvDyb6XhIHxVtx9GFNEozMYkeQ6UVmJ2sBerkfD2JsT4bC3etS9meFSJdQUare91NxR/GEFt6w5etK/ET0sXRA/IzA44ptwqvfr/WpoJZFNyjc78rDv272NbJmaoFJ0i59KpZfiInQxsoJsbbUv+Pv+GU/ywVYaZbFi1LHVc9BsL/yF/W9q2D2IcSEvJg2JZd5I7m+n+JeXz+vSsr4vy1YZhpFlYXt233pn9ixZ8zi030ojk/CxH6sK2qwYBhPOyIUYqfU/R1QYjFBLAg79h+p6f0qSRrVSOcQghfFTUZDGBfcuBcr8QN7U5MiBc6OZr/C//Sf+9dtmChQdL79NJvyv/frSVjdUr4yaLFqqogKHWxC/dEajZwqjUCd1PK9C8Xi7lQk32dbxq4fEmQswa7sCJL20nkGBa/KpHIRLDDc0f/aa/wAL9vdI/WvZMwVeavewOyk8/wB6zePxhI15vESJXZrTHZWfWjFTMpA0dyxFTJMVlkE0tks+pmnNwXN4bFJN7mwAKqQNt67umHs/maCuZqSAFfmBupHP9vWrRkpQyLPMPBholknXWUBctIzksAA5uSdr/KjceMVgGUgqRcEG4I+NUVgZJlqLGLTx4TGG0mwKta9mVgyn5ECh54YNiFmsrR6D5dwW0rKw35uqgelzzrjB4zaiAxtTZVbcx1dlFCVJeH2GyyqVDl11KUZSygNpaNl07gGwG+96ii4c2k8SZnZ4RGCCyWID7kK3mHmGx7etWpMfUf22hoWHuvPYeGFuGeQMASRZbFT4cSKym+xBjv8AOocJkMkWorOpd0ZJCUI5yNJqXSwIN2NxyNMmXzRtGLnehOOxQDkKaQKtxzkacw5T/h65dWnCvh2NrE6yPNz22HKqeIyGSSNIpJo9MUTRxlYyCbqEu3m5W6DmasDHetejH0+hYncaX8kygQ4kyrJ934ehY7e5dg7aTf3bi4HS/a1BfbNlf2iDDsPeSW3rpYaT+ek/Ki2Gx1Q8YSlsMtrbOL7X2sRtXOdCEiPiHcygNFnJ80w2GjMcsmlj1sbC3c13BnsLMdLh/hS/nvC+Jw8JcSBlexC6bj1DHcjbltVPKOEjJiUMDP4ZtqOgqAdN2tfmL157YlZbJnqrkIfYbRsx2PjK223oRl+EiaSyzoHPIX50B4lyhzL4Yci17+tC4stkXUsYBsRoOk6nv12Plt60MWBSl6pXLnZG0hdvuHuPMhYfeNvpFrjcUwexLLGhxEkkigCSG0RJALWcFiq+9blva3ShP2bEx4ORJwdTLZQT9N6OezZm8UPIvnWI+fVclTpAHoOW1acGUr4/mpi6nAGvJ+LmsyTEikzOeHvEmlkWXQWsyDTfRKNAMnPe4RRb496Z8LmSabHnQLNMxBc6eVaTTGjPOUldxBcnDKaJV8QjXCsSWLALpQrdgGAe5N7GrMGUlVA8QbYkT+72ULp5+nOuDjq++212lYe4/wByvNw6x1t9o+8kEgkJQaSJOdrb7EJa5PLpXMnDpEbRRzWjLxyWYMWDpbUdQYMQ1u9x0NXGx1cHHetDQsbuvIjkupgXlbaN08jSKfMQbli5Yjble1FcsbwoY4iQSiBbgaQbC1wOlDDjPWoWxlEBRxEZmbmAcNirVb+13HOlqDF72ozmelYlZTuaW6MIW5bil1XtzFV/tRufSq/DmIBkN+1V8VPaVh60A3lUcoNNxiyjFE6xf8N6Hrir33qPI8TdnH+U0K+0i5F+tKp8jAR4iGTi68XF+tDcHiFLgNyqTOF8N/L7p5U1ztG1wxh8ab86NfatUMnXymkiKfemLKJNV17gj6ig261CmzAxhynFLLCA1rDv2qfL8yRtYQKqx7X2FyRvb8qzVM5dUMYNiPKfje361fxWSxTRKyNIrKLalYjUetxyNecLujPWbECLk2e5c3iNIulrbkXF7dbVHhCi+fn1pTTLJFYNK8rEC9rkVJic1HuqaHZPCm5pTOAvntCmdZ2ZQ23IWsPpz6fGmTh+QJCDoCOwC3F/MByO/f8AOg/s7UB5ZH5BbD4sf5A0exmOi1jfrWjEoUied1OYvajiXMLMwZtW3lJoC2NJJ360bnmNyTaxTakzFTAE271dXtiJjZPGxC5xtR/bTe3M1BhMHcKTyapZTHHIF603dANQjCasyxPOye9ttUUWJLGw3NdZji49QDb1xBjIkcBOZodw/UJxD7nzYs3sedcNjKhnnQylW5nrUj4ZQaDZgvM4YC3EEZS0b4lQxFj0pmnjjaRUYgKN6z/JsM6Mk/4L86OcU4uNwHiNmHvWNMwtxUYGkN8z5syjjncLyvYWrviGwCut9+dDuFIY5C/ibnpTLiBFLEyG3kG1I7BXhRGZIJ4XxN5H/wCE1xlUKySOrm3O1UuF59MrjpYgUMjzUxzM3qa7cu1RRSquqG8HGPEIvyNGWxSSOgJBttUWXIj4VpNJ1tQCCQBxfoaPylAoWvzGLPgBINIFvSmHg7BmRJZCCFQCx5b3BNv+UH6iqeB4WlnKOhAQ7ljyA/c+lO10jQRx20psbfmT3J53quJdt5DNQbaZv7WMlbD4j7RF/g4jzAjkrbEj5+8PiaX8X4TpGHxEiFRyL+U/LpWw4fDRYyGXAT3NhqibqBe40nuhsPgRWR53kxwUhTExiRR7rAGx/l8KXLjo2JXp838LfvBeKSBfMMU7t0CMfzJJoRiJLdbsaJYrFYcDyKB26mh+Gi1HURsDXJsLM7KdTUv7R/4NOnCENsXe/wAgLD9TX3E84QKF+tdZtE2Hhw2m4EkCtfuSTf8Ab61FnCg4RSR5u9LpogmAeQYT7I81dw6k3slD8RP5CLbk8684f8uvqShqlPiyI9LAhr7XpK/UMINYxHDIJFdQpazLQniaXRIGBvehuMjkw0IfVcyj6VQxeKmaBNSHT0a3OqKgvVcV3atJEL5UTNIFPLvUGZzCOYgHkaN5VMseEVihv1PWlPGIZcSq9HNcptjA9DGK5hfLsSsslzfbrUk+JYG29M+IyyGCGyKNVtzXWXQxvGGdBeoPTNNWB9CWZm6YlzhljvyPOh00pG16aPBUYYCw7nvSfi3Bc25X2rRhbVcz9Vj0gRhyLBzQMkzJ5D+lTZjiy7FoRZdVm7VLxHi5FwkOlrAj9q7yR1GCbbe5JpGO2ox8a2dIPq5elwaRlGXqu/0pJxJCzE9NXL506YScTRqE9+1qWcLwzicRiWjijZiD5mAJVQTzYgflzPSh04JY3F6n4giGpeKQFEca+W358qZOD+BGl/3nGhoozusfuuw57gjyr+fw50x8LcF4TAAO332IG+qRbBTsPIpG2/4jc79KNZnmRNyN/TpWkKFmXUzSDNc7WNBFEAigWVVFrDtt1pZhzM6jck/0Nj8TbSfrUWa3O6gbdunr9TzoTC29zb3tr+qkH/Sv09a6zHCgRmOPZGSaKxZDew3uDswPoRcfG3anLM8pgx0SuD7wurix29azaPG7bgdhY8ulMXs4zllZoXP3beZD/CeZ62sef/emBvYxGX2IEzL2PtI91ZE/zLyPxW1LUXArwyhZsThhBr0tMJOVjY+Q+YHn6bbmwvWle0LiqQQSwZdefEabuYiG8FNrnY+/bYAXPM9N8v4R478MhZgrra1ioJPQDfn2pMgobC42I2eaml8TnDDFwYSVQYfAXSb20EMyqwb4Cx77VHxBwm3haYrOg5D8Xy6N+VR4fLZDgkmkT7/DXePYkmBiW8M356BcW/yDvTllmKWWJXTkwpmUNzFDleJiWSw6Z2QqQeViLH51W48NtA02Ira8wymCZtbINY2DjZu3PqPjWWe0LIpIpVLeeNzs3Y9jWU4iuTV6mlcupNETMzzEyxxpc+W3OmjM38LCxBwNO1DeI8OoijdY/ctfalvNc+eZQhPlB2FMo11ULntWG5IjqM0Ro1RTe/ShPFAWGWFk2NcZXOiYUMFu43O1CeJM9GICHTpZedcinXA5Vce/JjQ+eCSXSWO9utfZpmxhfQrbWB50vcIYESuXY+5U+bSeJIWFu30oOg1UIyknHbTnMMyJl0aSEJ37UQ4wy+NEi8JLEi5IqeXGRyYJpAnzt+9AsvzKedVw4O3f0ooK34qdla/G7uVjjZZ9ENr25WprzJ448IEHlYDeh2X5U0WKHhEMQLm9E8uhWeV/FXccwankYEiuJXDjYWDydpX9nuEeWQqhuTsP77VtuVZfHhYfDQgsx1O3V2I3N/lYegpP4OyuPCrJNsDIbL6KNtvi36Cj/wBpuC59223S55gfStONR8vuZMpPw9CTZg431deh3/KljEYzS1rlh1uOW/ftvU+NxbEm/L4HYUMlOxPP15fUfSi0RZy7ea4t/fQ/LpQnMcEdQaJtPoRqHM7G249CKt6ihA/C4uL7WIHu/lt8+1W5YSELWva/9/nQEaDMIXJ0yJpAPvXuhJ7cj8bij8eHaFkkUEdx69/UH++tT5fpkj8SPmDYrzKm+6t6/rzG1FcTh/KEvzN16W3vpPw6H+y4EQmM2TQQldccaIX94qoBJ9bCsR9tOXw4bHwvAqxu6F5LbAnVpBt0J3uRWqcKYwoTFICrA7DvWX+25S2Y7dIov1Y0xO0moOraah7NM/GKwaq5vNH5XU7m34T6gi29VuHmOFxU+DbZAdcW34GuR9Nx8qyPhzNnw8iTRGzIbkd1vuLdj2+dbJxbZkw2Oi3CWvbrG/8AI2+ppEa9vqPkTSb+4ZnjN7g7dR/I/tS/xEgMTq1rc9+m+9u1udHsFig6gg8xcfD96HZ9FdTfdWBU7en8v0pmFiBDRmV8QMy4ZwR7pIPy2rOYUGq7Dy03+0DM2SZ4LkhlVr/Eb/mDU2CwqpgfMgOoXvbes4/SH85ta+obb0JzluIjMTKi3Ft7ClJ8teZyIlvamTJ8ekKgL/6mxvRfIMCYGkdrBTuN64HRZEX/AFKVuBF7h7C+ESjNZm2tV/N8sijk0gnkCd+tdJhVWU4hjcX2F69zL79y6J5eQ37Urk3cfHpC1zKOVY4jCHCGw1b6jQfLZThsQL9Db4ipeIs2jeKNIxYrzPU0HlxrOFB/D1q6qWU37mNiFYEeo84zHfZ5vEH4hXPBWN8XFHxPdY/qaE5XiFxMsMcx2G1MGEwMceZQ4eAbysB8BzJ+gNRVFHiRvNTuzDWDQmtHIV2D+6osq36Dfn8b1UziTV5V91T8B/UVXzTFNhVKvLqvyLHe2/1pcfiAPZFNr23+neralG0ymzvDawqbEi2xF/2NVcfp0nt3At6VOcxQKqKQdI3vvy/rS1xJm3RRy32+PSuLCpwG8Iph9cYXVv0PUHofrRzJXDwq1tyLkc7EeVh9biknB5wfKD2B3+nx6UUwWZiIyLe4LawL/wAWzfmAfmaCsISJczTCGCQywA6ZF+8jB94DnbsymxHobfA/h8Qk8KvE2q+4uLG45gr+Fudx8/gnycQE7gE6Hv1Ox2I+lUXzv7O/iwC4YjxIr2DDkCOzDof2o9wXBpNR/TE6gG/ED87/AN3/ADpF9rUR8SLFc43URMQPdZbkX9CCfpVl+Jw/nXqN9iCR6joQeY/SpMXmkWJwskElrSL9GG6n5G2/x+Q1qdpwBBsTP8M4B6WrY/ZnjxicLNhHJ8oOm5/A223wb6XFYOpkia2liBsQAdum21O/AGceBi4XuQHuhv2PL/7aaT4tcuTrQiaLw5imUNE+0kLEetgbfSmSSRZFKnkR/wBjWf8AE+bLHjRKh8sq2cA8mFhe3qLfSo4eKdLDe9xbnVDkAmfSTAucpAuZH7VbaEDfuGYVFnGIjWHf/DPL4UM9oEi4ieKUdQQ1h2It+1A86zhHjEYv5eVIyh6qaMWY4gw+5bz6PDJh4zC+p73PpX2VYWXGIx8QjwxyvzpVSIubLv6Vdy3NpMPqVT72xqjIa2k8WQarfiQ4jFyA6NRNjTdkksgiWytalvJcOWxC6he++9aMmZrEAuwqeUjioEYhrEyHEKQ1dJyo/iuG3OH8e/yqbJuB8RiIVljMelr2u1jsSO3pVWz41W2NSfZcGqlDI59EyMBcg8q0zhcI+ZxTBd0R2J7eQr/+VLOC4BxkbBh4Vx/m/pRbh/K8bgpXllUOhU7q2qxuDuOYFr72rOeowswIYS6qwQqRGPjDGy+KDFK6Ei3lIF+17iqMuMnGxnlFo0uAQLsQ2onbmbCqgzNXfWx5UMzvOwXtGb3RQTpIAYarjfnzG423rmNuINICwu2Ak0xFGiCmFR55UQ7FujMCem9VpMvdIsQztEwMajySo5/xE6KSR8ar4jGxqqsRqZYEQ3U7MC5Nrje1xuNqD5dm0aJiNXlMiKEshNz4itbYbbDrUgrHHX98zr8425imZ/aJPDxGiG/kXx4VsLC2xNx12NVcDgpZsakeIkMh0ksdavdQLgXXbnag2awZfPiHnONtrbVp+yTEjYDnpr7BZjHhcQkuGk8cL733bQ3vsy2YX5WN6ZlY4tK819RQRquMua8U4hMV9kwccS6W0AMmsu1gf4gFH93qfOkdhh5JcI8Myyxh31RlDdgCLBtRHK1xVTNpsrxMnjPiZcPLtqAjkvcC2xVCL+qmvcfxfgTAsMbzWjliIZ0di4Dhna9idt/esT0FZO22lQqb8H+73lAwskmHOJMRmKyAYKCGSPTuXXfVfcDzj0qLNXGnBeOqLiXmUWT5lrHta3M8zShxxxN406thMROIwljpMsI1XP4Ta+1t6IpxbhWw2DEsz+NFIjSaopWO1wx1BbE2N9jSf4Z+2grcc1zx7MPcGomM+bx5l4n+6RYVorDeVWLX68mG3yrO+NWxxxeGjxCxLKQNAhBAN22JuTuCKOZ7icoxchlfETXIA8sMoG23/t0Pyh8pw+KSVMRIVVTbXFMTqJsLeToL1owKyJ8dwPr/ANisQW5/eN0mJjjkjwTgEyxtqb/MelvXzH5CljB55iMNMmEKwlRKEuYyXsz89Wu3I9q7h46llLskOHsrELqR9RA93fWLEj02qrxJnOElxGFnjkN1dPGHhSDSFYEndbNbcWG5tUsWB1NEXY3/AAZRsin8b/tCnGHEk+GlEcMcLBgPeQlt9V9w47dqynGYRkNnBU1oWd57DJjFlibWgCi5Rk383RgD2oBxzmSylSAL2rZ0fgioRvW8TMgYFwYpxOy7g2tXBc3vXaRs2ygk+gvRM5Y3hXKlbdwRf61tZlHMyqhPEgwOZsrhuZ5Cib4idjfTzoTlKfeC9PEUeoXFTyEAwCzJZ2P2TwyRe1hTR7PoiMFED0Lf6zWbZhM7yHoFrS+BDfBxH1b/AFmvH64EYBf3PXJBc162id/46zFpGWNojZiLeBHyBI56acOBuJXxfiJMirLHYnSLAg7cuhuOlZ/kWLEcspI31NzH+Y07ez7At4k+IK6VcBVvtexJJFU65cfZNgCuP5zPiUg3csZdgRFm0iADQ0HiAdBdgDb5g/WrOe8WfZpjEMEZdKg6xJp572C+E3L415BNqzlgN/DwoU/Evq/QiuOKOMcThZzFFgvHUKDr+863uPKLbVkxgvlUEA+I5MLml2+4FzPjxpYJY/8AZzx60ZdZm924te3gC9viKauFJBFlUUmgOUhLaeWqwJtex5/A0p51xbi8RhZY5MF4Ksu7DxGYAbk2tb604cJYtkymKRFLssJZQb7kAkDb9qr1ShcYoAeQ4NyeM7mLuH9o0juinK3GogX8Qm1za/8Agj9av+1HBRLh1l0hZNYUEbE3BuD3sN/lQuP2jZkSB/s78pf3ph9peWrNl5ldbSxhWTncFiAV59b2pnXRnxmgL/2m/wDmKptSP+4t+zLLfHxDTtusQsNubMP2H60257hIsxwc8cRBKllBta0iH9+XzqzwtkgwmCSIusblbs5IFnb4m23b0qtwZw1FgvEVMWJvFIOklL6he5GliST1+FQyucjtlW9iK2225jrSgLFjL/aWCY4jgbG6oT9oGxuFvbwfyvTZxfngwMKyeCJtThdOsR22JvfQ3blas+44yT7PmSOotHPIrj0OpdQ+u/zpu9qsd8NHt/6o/wBLVXIuJsmIqNm5gBOlrgrhriwY/Hov2fwfDikveTxNVyn+RbWt61e4q4u+yTCIYFpxpDa1k0je+1vCbt3pW9mUFsxP/wATfqtNvFPFmIw2I8GLCeKugNrJe1zfy+XbpTZcajqdIArTwTQnKx7dmBxxyZg0Zy9otSka2mJA2t/7Avz5XFE+EtKYHUVDaWlNu9mY2v0oDjeOsXKhjbLyivszgyHSOp3FtqZeFSFwZJFwrSkjvZ22/vvS9WunEKAG44MfEfL+kVl9p8R2+w2+GIBPyHgb/Wr3H+XRSYIzFQrrpZWtYjUQLH61CfaBhRb/AHKQX3vqjNvW2gVY9pcRkwSsHIXWhK/hOrYEj0vTOmnPjpdG/N3cINo29y9Dhxg8KDh8OJmVRZQdJa/MlrEnvQnB8asZAmMwwwyEG72lcDsCulib9xXGHOY4HD3YQYmNALLZtYHoy2JA9b1NknGv2mRYzhSmr8SyFgOvmVkG3zoDH4sSA4s73RhvyA3H9NoocVPgmxCyYOQMrA+IFR0AYcrB1Xn6dqmweMCIBe996I+0rK408KWNQrMWDW2vYA3P99aUBG3evRwMuXErDj8zPkBRyI0ZpCHZ9ItvTTkebxYXDIjrMdNzdAhG5J/FID+VCJsK0bkSiwJ51dxOXLJH922wrM6BhpcbT0NIYWp3hqLi/DnlFiD/AMkX/wDWuhxcXbw8PA2sg+aYqFX10oSW+GoVxwllCmI6lua7yrLPBmkcrqsDpHcnZR9bVydPh1fGZMmoe4v4TFS4fG6YYxiJ3BaYuSAoJBLNpt6bfIUdm4sxSX1Q4ZR6u9/pqq9NlnhROiSaJZTfEYmwIHdQSdrA7KN+vrS6OBfGJOHdsQb7s7mNSfkrGtbdPjY2VEzazIs89orGOSJkh86MhK67jUNO127UKyj2nS4eFIY8NGyxjSCxcEj5bUzQcARwxGTExRqync+I7jnttft6/IVcj4cw0ieXVpPJ1Vfy1ar1Jh06eJAjrjyuLEX4faziSwU4WEX/AM7n96hzHi/EztGzrF4UbhxCAVVmXdS5uWNjuBf5Uv5rkjYTHPEzeJezKxFjpblccgRysO1EWFlIv0/erDBiG6qJO29y3xBxFNmMaJJHGiK2qyEm5tte56b7etUMLgzDIksdtcbBlNutz+o2+de5UNK9DvzPwohM5072sSOQ+P13t8KIRVGkDaESxnXEk2MVA8EQMcgdSC17gjbduRtVrOs+mxkYSWJFCsG8uq/Ije7HbehuDjvcaRa5q0RYCy9OlKMSD1xDZgzB5g+DxHjIiOdBXSxIFiRvsR2/OjK+0fEEkfZ4NvWT/wDaqGaQ3vtb1+lUsY/hxs6JqIXv8644Uc2ygmCyPcJY72hzvGynDQgOrKSGfbbSfxeoPzFW0zWXD5bBII45EnJVidYKlwxO4ax3DDkKS8Fma4iOUsoTSwtbe9ww/ZBTzwsRiMhxkLDzYZzIvU2sJb/XWK4dPjvTpH3GYnSCDM6xmHsyrv8A4Y5epatHnV8VgEV0jKsgBID3uu1/fte47Vnc8o8VvRVHfkKe+Ds3Iw7RsLgOfzANHKgNGuIcZowHhuL58H9y8azouylmKOB21C9/mL0wYLikyKCuFRSe8rN+QVb/AFpa4iw2uYm23SmbIcl1RBtVrDaoZMWMC9Isy+G2YizUB8XYp5I9UpF+SqBYAX6D9zc0rwR+XrR3iGMs+gm4FQ4eMKLVXHQSJn3ehHg4pcShRgL9KVwZcO5jojg4mWQW713nKEzXpedoASg1CGMkllAsOovaimUSnWfEuDzJ/l0/rUHD2aR2VGtq5UexuXhY3kB3sCPrSotGNkcuLlrKMDCV1CMaQbKD+Zty3PXme/a1neZGMRRx7NI+kAbWABJ/KhOX5mum5IABIUfv9KFY/GmTHoqNtEqXt3l8Qkj4CMD51bI36ZqTxp5i5e49aZMCZIVLFfNIlgwKfiJBN7jntvSn7N81XEQyRCUR+HJqGo8gw3sT0vc1f4+4xOGnSDfTpBNu24Kn52NIT/Yom8VLjWN1BNvpesrAEUQfxN2FTp+Qr39iG/aPl7jHeKh8VDChLqLgWJBuRsOh370FDFhz23vepMHxI+mRIBpjIIItfVqFj8+e/wAK7gguDsB6GteMmtxUxZkUN4m55l8oVQLja3x5VbmnBAsOq9wefTpXGEwZ53HP0qWbDliLEH0HPmDRuJW06wfXYbXtvXQk32HTo1SJgz07np/Ko48Pa5IP0oXOInuO5nne/U96gwZ3F7nlz+lWJ0G978/Xt61HOABz/pvXA7wlYPz3AKYnCra6sbAW3Wz9+ZtV/wBiWYH7XLhZN0xEDrv1IsR/9S9cNuF3uNX6grS7wZizh8fhZf4JlDf8LHQ35MfpVA0QrtIJICryAixVipv6G36imjhizRS+hX9DUPG2W+Dj8QvQyFh8H84/1Gu+F7ASgdh9bmleFJzjz3o3gv8ACFmO4oRjsOTTDlmVkwqQ3PnUsw1AVNXTuEY3FDMUtITe9Hsp4d8SMM2xNVcRlw+0abEgHem37WqWVRsKB2UCIfJiZE2DHTnVXMMJqs3OpYsRfvU7rcVNXjMu1RcSLS4PY02T5g8g0AkgoRb5fzoPNh2vcgkelWMPJe1gbiizWdoAlCAY8W2mAXtfmPXlv86nyzG+BmCSyNaN4Cu55shJUXPI2Y/nXue5M5HiRAmx1FQNwTuSP5UJzJBiIAPxq1wPlYj40wENwbxxmK4vGNIoOkKF29L3I+tC4sFfcgnsDyolhsvozgcARvb0/SqDYVIk6jcq5XhGCabAC+rl6Ec+1qNYfCb/AEohg8vuwo3Blu3IcutdCYDwuA1Hl9RVqPKbFbj8vhTPgcq25b0TTLQbG1ECIWiYmWm52HXpUMuV7cv1p8GX89qhmy30ohYuuZ/isuJvsen6UNfLydunoK0ibLhv+VUnynbl9KQggygNxEjwPMCxsQSARcb2va/elD7KQ7bWOpgP+o2NaW/CxSXxAbDVf153tQTF5V5226muJlAJS4tBneCc7+LAl/8AiW4P513kUGnUOpHT0q88TMkcZGyarH/iINvlv9aJZbgALXFdcAWV8FgA53F6NRFY0Kja1QRgoxIFQySEkk9aS949CpTSHVKWFSSRb1Nh3tUUkm9IzRwsFvjfCBZ7gLzFt/haoMi4jeeVl0qFBFup5E7m/wDe9BE+1ZjNdhYO3PdVA7b87Ache/6fZXgZcLJIJxpYkW6hr3uVPbfnVTiVV/MiMxLWRQmiYXFgjcj5EGr8KLzFr0mcO4IxQ6NidZa49en5Ucw8+lgoYXPS/wAjtUSCscOr8Q4Vsbi1VcYmFbmF1k6bqAGubix23oRn2cNEFAAPUm5BoEmaNIPKdy1+257/AJUpzaRJOaMYpcliViQ91HPlqG/WiUGGh8oBt1vf5D61nua560RAO7kcrfqfrXeVZ5KRr0FkHvFDq0/EXuPjamDZCLqcGs1NVwUSMQBvR2PADmBWdZLi2LLImrQTtv8AXY1p+Bluu/SrYH1Gmi5LE9iwoFWViqOLFxsbK6MewYE/QGrIrUAPUzkmReHXjRUqcSe0KDDO0YVpJF2PRQf+Lr8qGZV7VYHkCTL4QJsH1XUfGhqWNoarjs+F9KG5xjoMKgaZgtzZR1Y9gKPix3rNeN8UEzFC66gIV0g72uzDYep5n0HakzNoWwI+Be4+mW8dxpgkZVcmzdQAwHx/perRy+KVRJGysjbqy7gj0NZ7xFKMRE9kItqBGkqVK7b7fDrTJ7GnYQPC5LLq8RL/AIQQoK2ve1978udRxZNexmnLj7YsQg+VqGG3WiK4JbAij0mEB6Cq7waem1WKiRD3A02XA0NxGXAUexMlrntQeLFmTVeMoQ1rN19RUWKg1KLZ3gyTB9qG4tIw1mdQR0vXPEOe+HdUIFvec8h8O59aS1x88t3gw8sqE++FJBPXe29ZyC3xmpQFFuah3K4fEvaQLICNJIJv6a26fAAUUlzONx4OLUKw91z0PcE/38aCnGeHqYrrBNrczueYvQTiDMmMiwkB0BuC/vDe1if4b229K7GrO1xOp0gRseXwlsjB9dvDI635H+/SvMvkYxs/KSKORTfmCBb9VB+dAcvxmpUY+Vgbg28t/UdR8N6K4HMfvZ2YabgPYG/QK1u4JA+tVIuxMfxAIn2LDzqrMbgbAWFxsLn51HFMIWW6/E9T/fyqsM5IkZluRz8wH522qF5DK2o/0qK4mJo8Ti17+4OzzCvicRKY7CwUgd9XlAHz2otw3g5sNC8jBxswZFTUdh1/Pe9TYXBBvEkQsGSyOUbSR5dQ5cgbkb7HcUImzyaUmJWMe1iQefT57XqrEnwHA5mrCqqNZ59R44Cx5aMtICNRJTULeXYA/UHevuLs3lxOKhwEUmhGF5GBsRYaiTvuNPQ7X51zknimBSzs5VTo1WFgBYDmdtup60qcG4tZMwDTRs5aJ9QuVJYkbXuNgAeXrQRKJYRT5HfmPWdcHYeGL/d5pBLpJB8Xc7c7DYfFbVe9kfGUuKhlhxB1TQXs34nUd+7A2HzFV8xxqqNT4OAKqXiZv4V3ubqCm5FlN9+1qSPZXnmnMmDMgXFeIrG5Bj8pcMDsBcqF9du1Wwk2YmZfEXHPNdOJw83ixvA6t77qD8NJ636j+VZFjcslVJHJ8se+9wSL6QR03PrvWgcQZg8TGOQuy3IAJZiWU2JGoBjc/LnSznGGxUsAlnIgwgbUsUjeG01re4ApZieQJGkc71Pp9esj1L9QuMY9RO83vgGSRsuwhlvrMKk358tr/K1KftbiVJIMQFHigFFYgsANSnzAHcb+lMv/AIywMWFjmaVI4yg0pcahYW06RvccvlWS8f8AtNXGhIYYwkYkX76Tdh0JCg7CxN73uK2OupaE87E2hgxhTNJpEhZmsyN7zalNze9lA90DfrajnsbbXBPJe/3uhfQBVb9TWT4rMMRiSI3ni8FTYMrBEAHUg2IJHcU04rNFy7LsLPgJtbPiJFc2IVrIAy6Ta6ghTq71nx4SrWZqzdQGWhxNx11VxclZflHtfjYWxEZRu6G4+hpkw3FeHnsI5l32sTY/SqsSJBKJl6aXzUKzzNYsNdnJJYnSg3Zj2VasY/FtumHUO4952NkT1Zu/XSKUZsVHFIXU+PiDs07DZe4iX8I9a87IwJs8TdiRjsIMfJ9TGfMNgTdMKp3P/wAn8v8AtV3MM2njYKpWNQNkjA0qLkW5enpQ3OJlZzpa7lVLkm5uygi5qXN4XklLJqtYfh23Abbbpe3xBrizHbgRioFMdyZBjsKxiJiKybgi1idj2NLvEB+/Hpf/AFGrubzgyeXYGxty+tCM1kvIpO+1acC1IZ2sX/KHsuYHDBelj9bx2+fOocTimiDWIKk6bHe1xeqOGdxDtfT1sfgdx1HKo8XitakdSb+lOBvINxLOAUm5/eu8wztYhpQAvbn0H9aGYvFFITa4J2oAZDVUx3vIk1DOQZmUxaO00kOprPKhFwCeZB2ZQbEqeYFFOOYJoMQySxobbLMEKK4Pm1Kt7DnzG3Ok+9bZwEYcdhoZcQA8mFBhbVuGUL5dV/8AK3P41YgCKGMUOGOKnxAODxLhQ62jl2XSw3UN00m1r0CzXMysrCOTUQffFua8irD9dr1b9pOVRYfGlYUCRsisFBuOqm3xtf50qlqXtrdxxlYDTNG41nxq4aJnIkw+IjVkmSO2q4BKyW5OD062uOwCcEZZ4zSFp48NHCNcrkgyEX5Rqfebp23HOmrgjP3ky8YUknwXOhAmoMrXe7nsp1AAdxfahPtFmw0zQzYWNIwqlJlRQtjcadQUad/NuCb0FUCwBC2RjRJhTO8Vis1lkxMEMaQ4TTvazNq2+8cbsAFJO4sKTcfjTLIXdizdSSen8IPur2XpTZmma/Zclw2GjP3mOLSzEc9Aayr8wFHwBpBZwNvrTVEsmEpZUYAOLqPWx+RoNjIlDeRtS9yLH4H+YrtnvzqtKd6IgJm5+z72dZbjcujmZZDI4KyNrIKupIOkch0NI/tZwUeDlw+AgLNHhoy5LEXLysWa9tuSpRv2D8WLh5JcLK1klBlQk2AZR5h80F/+Ws94qzY4vFz4hj/iyEj0Xko+SgCjBBZkNfeIRyJFeHpXc+HZLa1ZdQuNSlbjuL8x60Z03vhDMFnyuMm3+EVYWt5lupJ7k2B+dIpm9ag9mGb6RLhmOzAugv1sAR87D6VHibAAje6jf16/yry8+P8AUqet0WSkJlqfExhy0Y1sVVSziyjSum4Xmb+tDsTi2LXZ2J+JH0A5VFJPtXUWXYhxqWJyD1C0wX7hYqJVmxIMzFthftftUy5LLOrzRAGOH3yT2VnNgAb7Kfy9bBXl87V8+MZdldgDzAYgHpuBz22rWqVPOZ7hyPCSph0kKMEk1BTY76SoO3xqPMMBIsaO8bDxRqU2O41FD+YP5UTznj/E4nBphjdVj0WcSNrbSLHxD+K5s3pYc6+4j9oeIxcUUR1RiFlKskjajpUDzn8TahqDdCT8a7RF1GA82wEkcSh0YeIiyJsdw17Hl8dqEZllksBUSoVLIri46OoZfnY8qcuKfaLiMUcOzao/s8mpfDkYXFgBqPV7A+f/ADHaqvF3HjZj/wCZjI0oyxqkjBFYuCrlT7zBNSHvcHa29VFCTMo4zgXGIiMEEpcqDHES8iFo/GAdQNjo360f9ncOJwxnWWCURsdBLKQA6mxBJ2BsT9KM5Jns2NgmMGHXXIvhylsQqapWwrQJ4SlRzUM2m/Pa9Vc94vxOIgMYweIh8ewV7XBjaRdx93qJLWUWa242vXHcThzAWa8PYvH4qSRIWSIxtJGzhghjjHMEA3vcWAG9xQ/KeBsXPEsyREpJHI6WvdvDZUIAtzLMLDqAx6U25nxJL4ciJgZyHiIlezaQzQJhFIGjyraPkSbm4vtUWSYnE4fLlZ8FKBD4sNySrESvFiGPh6NVlEXvXAsaI4ne4G4fnmwP38kc8QYNEreHsSLqRduux+hq1jeFcVh5PCCeKJg6ssFpCxTS5Vxp8tiyEHoTsatce8Qz4nDwq2GeI4iQ6V1BifCkcAaBGH1Xk6kjbYbmjeJ47nLys+X4gLGG8RmJLJcwvpBaLTGg0KbEH3ri21LUIMT8TkGMxbxiLDyiNIWWJnUqCsZZ26cyWNh16VRyngvE4mBZ42is+qyF7OQjKjtptuFLLe3en057iXbBRyYNxLiTKoEkoRiCkkJG8YKi76hr1WtYWBpYynNcfDBg8PHhsSESZpGCqwE41JLpHl5AL0JBvTQXBGG4Oxsj6Ugci0lnIYI3hX1aSR6bd6oLw1jGJC4aYkXuAh2sFJv8Ayn/AJhWgf8AiGaaaOQ4CaPUHQs8rpGyiGcALdNIfS7G5ubrYWualzDiPFPhn0ZfMrTXSxZmfUyQAsI/DB8O0Nue9zvXTpni8MY2/wD5We4TxP8ADb3O/L47c6jyrh/E4gK0ULuhdY9YUlQzEAAm3qPrWj4r2gygPLJgMQIvMG1ECMSazqUnwQAAxte4cEc7k0NjzeTK8PDFPArOfE8NkmBXQ8sMr6hYnVeNQDfk242roIPyHIMxhlxEWGEYeGaOGSTQDZnfw10s6EhQSCSANheg+e5RmLySviY55GiUF3YMdK72Nz+HmR86v5HxosM+KlaEsJ8RHOAHClTHiPtABOk3B900Tf2mXw7ReAwJjKhhIvMrIhvdCbaZOQIO3Oxrp0CZXwji3hXFQ6SjLdSjHVq1+HoAA9++9u2968XLMfpt9nmOmTQbofeJtp+pH1qfhPjU4OFYfDLqJ2lPnts0LQkAFSL+bVcgjblR+L2qKpJ+ysWLqSxlFyEkjdb/AHfO0dtiFF72pWWzxGViOIGzzDywYeHxYkj8QsLEHxbxtpbVflzG1VJMTM6owlk3QXsT0JHf0oVmmcGaGGMhgYjKSS1wfEcPsNII+ZN/SoIZ20gAtttsfUn96Xtx+6TIDJ5jflXjvcioq9qlSeqS+NtavGlqKvDXVOuSySXFQk16a8owRkyLiuTC4SeGEskssiMJBbZVV1Ybi4J1Dcbi1Nie1RFbUuHe7KzMGcELL4cKIU2FkVoVex3uTWX19RqdNUn9q6OHAw7rdgYwGQ7FFRwxZCRuGYabX1WNqgXi50edZ8LiWEuImlbzeZUmgMKqCVIuLg9rVm0ErIwZSQR1Hwt+lMEXHWNUFRNubWYqupbWOxt1sBvfl0paqGMudcTmbEYPEHBziOGWRiuo3bUwNgyi4I0t8bH1oiOO3bUkeDnLIhupKjnh0hUsqqB+HVYAbHYUhYTi3GRLpjmKjfkqX3JO5035s31qtDn86EsrgMdNzoUk6AQpuRzAJF+21dU6O2ZcXFsbg8QuExOnDySyFXOpm8WQyEKQoAALaR6AVew/tBKKhfCz6CFNwVPkSBIm2ZCCpKE722NwbikuPjjGjUvig6iPNoW4OwuLC1yABuDtVSPibFBBGJSEtawVQbcjva+/e9dOmlZhxysYjaPDYhzJCmsamKR7YjSqkpdm++F3v5gB60GxXtJ/8yGhlDSltN33QGFIgNxfmpbbvSjh+KsXGLJOygdgvUC/4fQULx2LeV2kkOp2Nye/TpXATpqGc8cYLEYSTxA5eVxeBWYHSMRJPuSmgGze8GN9thassxE7ObszMehZiTzv19SajvXlECdPRXxr0V41GCeV1qrmvq6GdhvQVKmII2AFQGvKEFz/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685800" y="1066800"/>
            <a:ext cx="7467600" cy="2308324"/>
          </a:xfrm>
          <a:prstGeom prst="rect">
            <a:avLst/>
          </a:prstGeom>
        </p:spPr>
        <p:txBody>
          <a:bodyPr wrap="square">
            <a:spAutoFit/>
          </a:bodyPr>
          <a:lstStyle/>
          <a:p>
            <a:pPr marL="285750" lvl="0" indent="-285750">
              <a:buFont typeface="Wingdings" panose="05000000000000000000" pitchFamily="2" charset="2"/>
              <a:buChar char="ü"/>
            </a:pPr>
            <a:r>
              <a:rPr lang="en-US" b="1" dirty="0"/>
              <a:t>Formal Pose:</a:t>
            </a:r>
            <a:r>
              <a:rPr lang="en-US" dirty="0"/>
              <a:t> Teachers assume a more formal pose when correcting behavior or setting expectations (hands behind back; move to prominent space in the room)</a:t>
            </a:r>
          </a:p>
          <a:p>
            <a:pPr marL="285750" lvl="0" indent="-285750">
              <a:buFont typeface="Wingdings" panose="05000000000000000000" pitchFamily="2" charset="2"/>
              <a:buChar char="ü"/>
            </a:pPr>
            <a:r>
              <a:rPr lang="en-US" b="1" dirty="0"/>
              <a:t>Economy of Language: </a:t>
            </a:r>
            <a:r>
              <a:rPr lang="en-US" dirty="0"/>
              <a:t>teachers limit their words to the most important actions scholars need to execute.   </a:t>
            </a:r>
            <a:r>
              <a:rPr lang="en-US" i="1" dirty="0"/>
              <a:t>(“Track me; Turn and face your partner; move in”)</a:t>
            </a:r>
            <a:endParaRPr lang="en-US" dirty="0"/>
          </a:p>
          <a:p>
            <a:pPr marL="285750" lvl="0" indent="-285750">
              <a:buFont typeface="Wingdings" panose="05000000000000000000" pitchFamily="2" charset="2"/>
              <a:buChar char="ü"/>
            </a:pPr>
            <a:r>
              <a:rPr lang="en-US" b="1" dirty="0"/>
              <a:t>Impact:</a:t>
            </a:r>
            <a:r>
              <a:rPr lang="en-US" dirty="0"/>
              <a:t>  Teachers create a sense of urgency and establish a commanding presence in their classrooms.   </a:t>
            </a:r>
          </a:p>
        </p:txBody>
      </p:sp>
      <p:pic>
        <p:nvPicPr>
          <p:cNvPr id="3074" name="Picture 2" descr="http://blog.valetinteractive.com/wp-content/uploads/2012/01/VB-Image-3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632638"/>
            <a:ext cx="2543175" cy="19050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data:image/jpeg;base64,/9j/4AAQSkZJRgABAQAAAQABAAD/2wCEAAkGBhIQEBAQEBQUFRUSGRUTGBIWFRQSGBUcGBcVFBgZFhcXGyYeGhkmGhUVHy8iJCkpLCwuFx4xNzAqNSYrLCkBCQoKDgwOGg8PGjUgHiQrLzAsNTUsKS01NSkqLCwpNDUqLCw0KSwvNSwpLCwsLi81LCwqMCkpLCwvLCwsKiksNf/AABEIAJ8BPgMBIgACEQEDEQH/xAAbAAEAAgMBAQAAAAAAAAAAAAAABQYDBAcCAf/EAEQQAAEDAgQEAwUDBg0FAAAAAAEAAgMEEQUGEiExQVFhEyJxBxQygZFCscEjNVJigqEkM0Nyc3SSoqOys8LRFTZT0uH/xAAZAQEAAwEBAAAAAAAAAAAAAAAAAwQFAQL/xAAtEQEAAgEDAgUDAgcAAAAAAAAAAQIDBBEhEjETIkFRYXHB8AXRUmKBkaKx4f/aAAwDAQACEQMRAD8A7iiIgIiICIiAiIgIiICIiAiIgIiICIiAiIgIiICIiAiIgIiICIiAiIgIiICIiAiIgIiICIiAiIgIiICIiAiIgIiICIiAiIgIiICIiAiIgIiICIiAiIgIiICIiAiIgIiICIiAiIgIiICIiAiIgIiICIiAiIg16uYsGoC4HEf8L7SVjJW6mEEfd2KySxhwIPNUnFWz0Mpmh3B4t+y8d+jlHa3Tz6LeDDGbyxO1vReUUVl/McVZHqjNnDZ0Z+Jh7j8VKr3ExMbwr3pbHaa2jaYERF14EREBEXxzrC5QfVrR1oe8tZvbi7l6KqYlml1VKaaj3buHyjhtxDTyHU/RWPBKMRRho+p59+wUcX6p4W76ecVN8nEz2j90iiIpFQREQEREBERAREQEREBERAREQEREBEVZq/aBTMc9sbZpxHs98MRkY0jiC64B+V0FmRR2CZggrGeJTvDgNiNw5p6OadwpFAREQEXmSQNBc4gAAkk7AAbklYMPxCOojbLC9r2OvZzTcGxsf3oNlEWCurWwxvlffSwXNml5t2a0En5IM6w1VK2RpY4XBUfgWaKat1+7v1GO2oFrmEXvY2cBtsfotnFsWjpYzLMXBoIF2sc8i/ZoJt3R2JmJ3hz/ADDluejm96pHFrm/Rw/ReOYVqylnOOubpP5OdnxxHj6t6j7lkwvNdHXudDC5zzYk3jkaAP5zm2vvwVWzZkx8TxU0pLHsNw5uxHr2Vaazjnqr29m1jy49bWMWbi8drfaXSEVPybnoVX8HqAI6hv2eAk7t79lcFPW8WjeGXnwXwXmmSNp/OwiKoZqznNRTwxeABFI9jfeHvBaRduuzW7ggE/FbhfdekMRMztC2SyhoLnEADck7ABc2xzM0uKSmkortgH8ZNuNY578mfeoXOmd5K5whgDm0xeGF248U35/q9BzXScvZcjpow1rbAdeLj+k78ByVabTlnavZtUxU0NfEy85J7R7fM/Pw85by4ynjDWjba5IsX9z0HQKfRFYrWKxtDIy5bZbTa08iIi6jEXiWQNa5x4NBJsCeAvwHFVun9o9BI9sbJHlziGhvgy3uTbfy7fggs6LBW1rIY3SyuDWMFy48By5L7WVbYo3yvvpYC42BcbDoBufkgzIq/hWeaOqlEML3Oeb7eFIBsCdyW2HDmrAgIiICIVUsHzfPNiDqKWnEIYwvILxI4/DbdvltY8roLaiIgIiICIiCn+0nFXshhpITaSseIgRsQ0lod9S5o+ZVkwnC46aGOCIANYAPXqT3PFUXOEt8cwth4N0OHqZJP/Rv0XRkHNsytGFYpT1kXliqbsmYNgTcajb0Id6tPVdHLgBcnbqqH7ZYv4FE/myUWPqx60/aRTvNDRziWQX8GMxaj4btTS7UWjnf9yDo5lbcNuLncC4ufQI+VoIBIBOwBIFz0HVczztlJ9PB/wBS8eR9TG5jnvuA3dwaBG0DyAEtAF+Cy5jym6poXYjNM907YxO0NNo2NAD9DG2uNr+a977oOh1tK2WOSJ3wyNcw26OBBt9VF4FhDMOozFG4yCPW8uNgXHdx4bDgAtClc+sweNzpZI3uiDjJG7S4lgPE9Dbcd1C5Sw5lVgemUuteaTZ7mklpcRqI4i+9j0CCxZDxiSro2zym7nvkNug1mzR2A2ViXPfZXl2E00FaQ7xbyC+t2nmz4OHAroSDkeJ1jsOxiaqjbaDxGxyAcPykbJHbdeLx3aV1mOQPaHNILXAEEbgg7g+llT5cEbWSYzTv+2+DS79FwgYWu+R/Fa3swxx2iTD59paUkAHiWg2I/Zdt6EIJX2fUojppQ0AD3ip4dBK5o/cAFYpXt2a4jzcASN/Qc1XcCrm09HVzO+GKetdYbbNmkNh9yq09BT1OHy1tTMz3x7XTtd4tjFa5ZGxodsLAC1r3PVBJZxyMH/loLtc3zAt2LTxuLL1k7Ppc8UdcQ2YbNkOwk6A9HfevD84SOwileHAT1Lm0wkOwa7UWOkPoBe/VVf2g5do6eOCWlkaXatDwJPEc/YnWdz5rjj3Va9JpPXT+rb02opqqxp9Rz/DPrDsFZWshjdLK4NY0XLibALjObsyuxSogYBppxKI2G3mcXEAuPy4BRbcdmrXU9JVzuEDTbUdiRyLup4AE8Lq05gynDRz4ZLCNPiTxtLNRcNnNIdck+brbZeIvOfiOIWL6ev6VHVfzZJ7e0f8Af9NjOmCNpqahaxuke8M8vPgd3Hm77l08Kje1X+Kov6wz7ipLO+LmMU9Kx/huq5NDpbhpjjG8jgTwNjYHurcRERtDAyZLZLdVp5WVkzXEgEEjYgEG3r0SSZrRdxAHUkAfvXNMUbTYdXUEtA9oErvCmjZJ4gc0lo1O3O+/HqB3Uk+KGuxarpqwB7YI2NhicSB5mh0jwL7v3G/IWXUa9g33Xhk7XEhrgSOIBBI9VRcX8bDsGliBcC2R0LJL3d4b5SQ4W4HQSB02W9h+U4Yp6GroQAyzmylrtpGOidpebnzHWG9zfsguC57VRCmzFE4WAqoz/a0lp+pYz6ldCVB9prfBlw2sH8lMGuPYkP8Aua9Bt+1erLcPMbbkzPa0gfotBkcfSzAPmp7K2I+8UVNNe5dG25/WA0u/vAqLxmkFXXNgPwx00ziejpyIW3/ZDyoLIeMGHCaxrjZ1IZuPLylw/vXHyQT2QaZvhVFSAAaqeeW/6utzWD0sP3lWUTt1adQ1D7Nxf6KmY7XvwzCKeOLaZzY4G25Pc27iO+zrd7LXx7IscFCZoNTaqnb4vvIc7W8t8z9RvuDuR0+twvy8eM3bcebhuN7cbdVQ8XxF1fgnvQkfG9jSXCN2kOc06HNcBxadzb0WhlnJ81U3Dq182gQ6NMVifybDfY32c8g37OQdNc8AXJAA5nZUmB4OYHFpBBpRuN77jolMwYvV1QmuaWkd4TIgS1skm+p79JBNrWA7jvfQy/gcdHjskUNwwwF7Wkk6dRb5QTva42QdDlma0XcQ0dSQPvXoG6obYYcQxWtgrBrbCxrIonEgAEAve0D7VyN+IFuisuU8NkpqVlPJuYnSNaSQdTPEcYzt+oWoJhERAREQc49qLDBVYfXAXEbw137LxIB8x4i6JFIHNDmm4cAQeoO4K0cfwSOsgfTy8HcCOLSNw4dwVV8GkxPD2e6vpveo2bRSxyNYbcg4O3t68O6DF7V7ytoqRm755dh2A03+rwsntUiDaCBo4NmiA9A1wUjguXppKo4hXaRKBoigadTYW7/a5vNzuOp+Wp7QsJrKxscFPEwsa5spkdIGkuGoadJ5b8UG37S/zVU+kX+tEss/5md/VD/orSzdSV1XRNp2QMDpQPF/KttGWua4Bv6V9N78knp692Ge6iCMSlhpz+WbYN0BviDud/Lysg2MpfmaH+hd/vUb7PPzIf5s/wDuWfBaSvgw00xgYZGAxs/LNsWu1kuPTTcC3PsvWRcFqqelfR1MbWss/TI2RridexBaPUm6D17KfzZD/Ok/zFXBUTIeDYjSXppBE2nje52snW54I4MsdhwNzw4el2qHuDHFjdTgCQ2+nUeQvy9UEHl9163Fe0kI/wABn/KrHtBoX0VXBi0A4ODJWja+1hfs5t2+ob1UjlylxKKsqJZoItFU9rn2lbePSNALf0vKALc7K2YrhrKmGSCQXbI0tPboR3Bsfkgo09SJcCr5WXtJJUyDkdLqgu3+RUnlDLVBNR003u0DnOY3U50bXkuA0uJ1X3uCtrKeW3Q4e6jqQNzMw2IOprnEBw9Qb9QqPLHieCtkjZJGKcuOmR2h255saTqDzt5bEXHzXJmIjeXulLXtFaxvMpr2nMhgOGao2+AyV2uNrQG6fJcaRYcNSreG5fGIz+K2BlPTtNmsY0Bz+xPFzj32C8U2A1eKRgve4NYCIg8l2txOpxPckm7uXBWLLeXcUdppqkiGnjsHObo8R7Rv4bXMOwPN2xtzKrc5p/lbXk/Tq8c5Z/x+nz8oOsy2x+LS0mkNBiGhvK4ja6wPW19+xWlW1c9NLRU9U4mKCdkjHuvdoBbqaewG6vufMpTzSw1tEbVENha4aXAEkEE7XFyLHiDbsYLH8n4nXsgkmEIkubxts1rG2+J7rkucTtZt7D93q+LbzU4lFp9fF48LU+as/wB4+iW9p8zXw0LmEOa6oYQQbgix3BWPPccbsUwttQ0Oif4jC13wnUQ0X/aLD8gqJjNHWUbGU8hvFG8St5hjv1b7hq6Jj+DuxjD4Jo9DZm3kYGv1tPIt1gbXAB7EWPVe8eSL/VV1eitp5i0TvWe0/nqsdHlejhIdFTQNcNw4Rs1C3R1rqrZzyl7491bQSWnhJY5rTYudHyDh8Mg4d9hssmXqDFZ3RtxB/hxQlrrN0iSZzTdupzCfKCATwvbnxWx4VfR1VWYIBUQ1LvFZaRrDG8tAOrVy239BvyUqixZdxRmKYb4NaQHSPdTX4F72gSNcBwDwBf1afRQmAsqsHxCGikf4lPUnSzpc7BzQfgcDa44EHnspc5LqIcPjZA5pqWTisO9ml+92tJ5WNt+NjwutuHDqquqqWoqoRTspNTgzW2R0kh2uNPBgsDvvt9AuCqvtNofFw2fbePTIP2XDV/dLlalq4pR+NBNF/wCRj2fVpCCtez2qNS2esdxk8CEH+hiaHf4j5FVKlhhxOuoAPLXSQOA5WMrZX+g0umHyCvuSMHdSUMEMgs8AueP1nOLt7diB8lqV+W3PxalrAPIyN4cf1hcM/wA5/soIb2u3ayikPwtm3+gcP3NcrljpHutSTa3hS+ltDlr5py+2upn07jpJs5rrX0uHA+nI9iVWmwYpLSf9PfC1hLfBdWeK1zfDG1w0eYuLRb77cgi8CjIy3UX+14xHprA/BXTJP5uo/wCiatDMOBTNw5tBRRteC3wi5zwzSBYl2/Ek3+q28lU9TDTMp6qJrPBa1jXNeH6xvxA+Ejb1ugr/ALIZvyVZGfjbNqcPVtvvY5bcf/cLv6qP8wUbiWVq6jr31WGhrmzklzHFoDS43cHAkXbq8wI4XPzzRZXxMYgKvxYS4xhr3uB0b/EyONu5DbCxJF90HrOmUDVPdX0Elp4iWvDXEFzo/L5XfZkFrdDYfOcyDmF9bRtkl/jGOdE82tqLQCDbkS1zb97qObFiFHUVghgFRFUvdMwiRrPDc4AHXq5bD6cdypnJ+XzRUrYnEF7i6SRw4FzuNuwAA+SCbREQEREBERAREQEREBERAREQERQmac1RUEWt/me7ZkQ+J5/Ad1ybRWN5SY8dstopSN5llzJmSGhiMsp3OzWD4nnoB+K59h2Fz4rOKusvo/k4RsLdug6u5r3g2BT4jOKyu3v/ABcPAAenJnfiV0uiohGNuPW1vkByHZV4ics7z2bFr0/T69FJ3yT3n2+I+8vNBh7YmgAC9rbCwA6NHILbRFYiNmLa02neRERdeUZjWBx1LC1wF+q5xG+pwWclgL4HG74v9zOhXWlpYnhbJ2Frx81Dkx9XmjiWlpNb4UeHkjqpPeP2ecGxqKribNA4Oafq08w4cit9cnrMNqcIqDPTbsPxxfZePTkV0HLeZoa6ISRHcbOjPxMPQj8Ux5ery24k1ei8KPFxT1Un19viUuiIpmaIiICIiAiIgIiICIiAiIgIiICIiAiIgIiICIiAiIgIi+EoK/m7OEdBHv55X/BEOJ7no3uqhl/LU1ZN75Xed792xn4Wjlccm9BzUlR5UM9bLVT3c4u8jXbhjR8JcPub9VeKamDBYfM8yq3TOSd7dmzOfHo8fRh5vMcz9o/OXylpBGLDieJ6/wDxZ0RWWPMzM7yIiI4IiICIiDXraJsrS14uCuaY5lufD5/eqMkEcR9l46OC6msc9O17S1wuCosmOL/Ve0mstp5271nvCCylnGKvZYeSVnxxHiO46tVhXNczZPkp5W1VKS17DcOH3O6hdCw6cyRRvcLFzQSO9t1zHa0+W3d71uDFXbLhny29PaWwiIpmcIiICIiAiIgIiICIiAiIgIiICIiAiIgIiICIiAiIg8sjDb2HHdekRAREQEREBERAREQEREHl8YcCDuCvkMWkBo5L2iO78bCIiOCIiAiIgIiICIiAiIgIiICIiAiIgIiICIiAiIgIiICIiAiIgIiICIiAiIgIiICIiAiIgIiICIiAiIgIiICIiAiIg//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eg;base64,/9j/4AAQSkZJRgABAQAAAQABAAD/2wCEAAkGBhIQEBAQEBQUFRUSGRUTGBIWFRQSGBUcGBcVFBgZFhcXGyYeGhkmGhUVHy8iJCkpLCwuFx4xNzAqNSYrLCkBCQoKDgwOGg8PGjUgHiQrLzAsNTUsKS01NSkqLCwpNDUqLCw0KSwvNSwpLCwsLi81LCwqMCkpLCwvLCwsKiksNf/AABEIAJ8BPgMBIgACEQEDEQH/xAAbAAEAAgMBAQAAAAAAAAAAAAAABQYDBAcCAf/EAEQQAAEDAgQEAwUDBg0FAAAAAAEAAgMEEQUGEiExQVFhEyJxBxQygZFCscEjNVJigqEkM0Nyc3SSoqOys8LRFTZT0uH/xAAZAQEAAwEBAAAAAAAAAAAAAAAAAwQFAQL/xAAtEQEAAgEDAgUDAgcAAAAAAAAAAQIDBBEhEjETIkFRYXHB8AXRUmKBkaKx4f/aAAwDAQACEQMRAD8A7iiIgIiICIiAiIgIiICIiAiIgIiICIiAiIgIiICIiAiIgIiICIiAiIgIiICIiAiIgIiICIiAiIgIiICIiAiIgIiICIiAiIgIiICIiAiIgIiICIiAiIgIiICIiAiIgIiICIiAiIgIiICIiAiIgIiICIiAiIg16uYsGoC4HEf8L7SVjJW6mEEfd2KySxhwIPNUnFWz0Mpmh3B4t+y8d+jlHa3Tz6LeDDGbyxO1vReUUVl/McVZHqjNnDZ0Z+Jh7j8VKr3ExMbwr3pbHaa2jaYERF14EREBEXxzrC5QfVrR1oe8tZvbi7l6KqYlml1VKaaj3buHyjhtxDTyHU/RWPBKMRRho+p59+wUcX6p4W76ecVN8nEz2j90iiIpFQREQEREBERAREQEREBERAREQEREBEVZq/aBTMc9sbZpxHs98MRkY0jiC64B+V0FmRR2CZggrGeJTvDgNiNw5p6OadwpFAREQEXmSQNBc4gAAkk7AAbklYMPxCOojbLC9r2OvZzTcGxsf3oNlEWCurWwxvlffSwXNml5t2a0En5IM6w1VK2RpY4XBUfgWaKat1+7v1GO2oFrmEXvY2cBtsfotnFsWjpYzLMXBoIF2sc8i/ZoJt3R2JmJ3hz/ADDluejm96pHFrm/Rw/ReOYVqylnOOubpP5OdnxxHj6t6j7lkwvNdHXudDC5zzYk3jkaAP5zm2vvwVWzZkx8TxU0pLHsNw5uxHr2Vaazjnqr29m1jy49bWMWbi8drfaXSEVPybnoVX8HqAI6hv2eAk7t79lcFPW8WjeGXnwXwXmmSNp/OwiKoZqznNRTwxeABFI9jfeHvBaRduuzW7ggE/FbhfdekMRMztC2SyhoLnEADck7ABc2xzM0uKSmkortgH8ZNuNY578mfeoXOmd5K5whgDm0xeGF248U35/q9BzXScvZcjpow1rbAdeLj+k78ByVabTlnavZtUxU0NfEy85J7R7fM/Pw85by4ynjDWjba5IsX9z0HQKfRFYrWKxtDIy5bZbTa08iIi6jEXiWQNa5x4NBJsCeAvwHFVun9o9BI9sbJHlziGhvgy3uTbfy7fggs6LBW1rIY3SyuDWMFy48By5L7WVbYo3yvvpYC42BcbDoBufkgzIq/hWeaOqlEML3Oeb7eFIBsCdyW2HDmrAgIiICIVUsHzfPNiDqKWnEIYwvILxI4/DbdvltY8roLaiIgIiICIiCn+0nFXshhpITaSseIgRsQ0lod9S5o+ZVkwnC46aGOCIANYAPXqT3PFUXOEt8cwth4N0OHqZJP/Rv0XRkHNsytGFYpT1kXliqbsmYNgTcajb0Id6tPVdHLgBcnbqqH7ZYv4FE/myUWPqx60/aRTvNDRziWQX8GMxaj4btTS7UWjnf9yDo5lbcNuLncC4ufQI+VoIBIBOwBIFz0HVczztlJ9PB/wBS8eR9TG5jnvuA3dwaBG0DyAEtAF+Cy5jym6poXYjNM907YxO0NNo2NAD9DG2uNr+a977oOh1tK2WOSJ3wyNcw26OBBt9VF4FhDMOozFG4yCPW8uNgXHdx4bDgAtClc+sweNzpZI3uiDjJG7S4lgPE9Dbcd1C5Sw5lVgemUuteaTZ7mklpcRqI4i+9j0CCxZDxiSro2zym7nvkNug1mzR2A2ViXPfZXl2E00FaQ7xbyC+t2nmz4OHAroSDkeJ1jsOxiaqjbaDxGxyAcPykbJHbdeLx3aV1mOQPaHNILXAEEbgg7g+llT5cEbWSYzTv+2+DS79FwgYWu+R/Fa3swxx2iTD59paUkAHiWg2I/Zdt6EIJX2fUojppQ0AD3ip4dBK5o/cAFYpXt2a4jzcASN/Qc1XcCrm09HVzO+GKetdYbbNmkNh9yq09BT1OHy1tTMz3x7XTtd4tjFa5ZGxodsLAC1r3PVBJZxyMH/loLtc3zAt2LTxuLL1k7Ppc8UdcQ2YbNkOwk6A9HfevD84SOwileHAT1Lm0wkOwa7UWOkPoBe/VVf2g5do6eOCWlkaXatDwJPEc/YnWdz5rjj3Va9JpPXT+rb02opqqxp9Rz/DPrDsFZWshjdLK4NY0XLibALjObsyuxSogYBppxKI2G3mcXEAuPy4BRbcdmrXU9JVzuEDTbUdiRyLup4AE8Lq05gynDRz4ZLCNPiTxtLNRcNnNIdck+brbZeIvOfiOIWL6ev6VHVfzZJ7e0f8Af9NjOmCNpqahaxuke8M8vPgd3Hm77l08Kje1X+Kov6wz7ipLO+LmMU9Kx/huq5NDpbhpjjG8jgTwNjYHurcRERtDAyZLZLdVp5WVkzXEgEEjYgEG3r0SSZrRdxAHUkAfvXNMUbTYdXUEtA9oErvCmjZJ4gc0lo1O3O+/HqB3Uk+KGuxarpqwB7YI2NhicSB5mh0jwL7v3G/IWXUa9g33Xhk7XEhrgSOIBBI9VRcX8bDsGliBcC2R0LJL3d4b5SQ4W4HQSB02W9h+U4Yp6GroQAyzmylrtpGOidpebnzHWG9zfsguC57VRCmzFE4WAqoz/a0lp+pYz6ldCVB9prfBlw2sH8lMGuPYkP8Aua9Bt+1erLcPMbbkzPa0gfotBkcfSzAPmp7K2I+8UVNNe5dG25/WA0u/vAqLxmkFXXNgPwx00ziejpyIW3/ZDyoLIeMGHCaxrjZ1IZuPLylw/vXHyQT2QaZvhVFSAAaqeeW/6utzWD0sP3lWUTt1adQ1D7Nxf6KmY7XvwzCKeOLaZzY4G25Pc27iO+zrd7LXx7IscFCZoNTaqnb4vvIc7W8t8z9RvuDuR0+twvy8eM3bcebhuN7cbdVQ8XxF1fgnvQkfG9jSXCN2kOc06HNcBxadzb0WhlnJ81U3Dq182gQ6NMVifybDfY32c8g37OQdNc8AXJAA5nZUmB4OYHFpBBpRuN77jolMwYvV1QmuaWkd4TIgS1skm+p79JBNrWA7jvfQy/gcdHjskUNwwwF7Wkk6dRb5QTva42QdDlma0XcQ0dSQPvXoG6obYYcQxWtgrBrbCxrIonEgAEAve0D7VyN+IFuisuU8NkpqVlPJuYnSNaSQdTPEcYzt+oWoJhERAREQc49qLDBVYfXAXEbw137LxIB8x4i6JFIHNDmm4cAQeoO4K0cfwSOsgfTy8HcCOLSNw4dwVV8GkxPD2e6vpveo2bRSxyNYbcg4O3t68O6DF7V7ytoqRm755dh2A03+rwsntUiDaCBo4NmiA9A1wUjguXppKo4hXaRKBoigadTYW7/a5vNzuOp+Wp7QsJrKxscFPEwsa5spkdIGkuGoadJ5b8UG37S/zVU+kX+tEss/5md/VD/orSzdSV1XRNp2QMDpQPF/KttGWua4Bv6V9N78knp692Ge6iCMSlhpz+WbYN0BviDud/Lysg2MpfmaH+hd/vUb7PPzIf5s/wDuWfBaSvgw00xgYZGAxs/LNsWu1kuPTTcC3PsvWRcFqqelfR1MbWss/TI2RridexBaPUm6D17KfzZD/Ok/zFXBUTIeDYjSXppBE2nje52snW54I4MsdhwNzw4el2qHuDHFjdTgCQ2+nUeQvy9UEHl9163Fe0kI/wABn/KrHtBoX0VXBi0A4ODJWja+1hfs5t2+ob1UjlylxKKsqJZoItFU9rn2lbePSNALf0vKALc7K2YrhrKmGSCQXbI0tPboR3Bsfkgo09SJcCr5WXtJJUyDkdLqgu3+RUnlDLVBNR003u0DnOY3U50bXkuA0uJ1X3uCtrKeW3Q4e6jqQNzMw2IOprnEBw9Qb9QqPLHieCtkjZJGKcuOmR2h255saTqDzt5bEXHzXJmIjeXulLXtFaxvMpr2nMhgOGao2+AyV2uNrQG6fJcaRYcNSreG5fGIz+K2BlPTtNmsY0Bz+xPFzj32C8U2A1eKRgve4NYCIg8l2txOpxPckm7uXBWLLeXcUdppqkiGnjsHObo8R7Rv4bXMOwPN2xtzKrc5p/lbXk/Tq8c5Z/x+nz8oOsy2x+LS0mkNBiGhvK4ja6wPW19+xWlW1c9NLRU9U4mKCdkjHuvdoBbqaewG6vufMpTzSw1tEbVENha4aXAEkEE7XFyLHiDbsYLH8n4nXsgkmEIkubxts1rG2+J7rkucTtZt7D93q+LbzU4lFp9fF48LU+as/wB4+iW9p8zXw0LmEOa6oYQQbgix3BWPPccbsUwttQ0Oif4jC13wnUQ0X/aLD8gqJjNHWUbGU8hvFG8St5hjv1b7hq6Jj+DuxjD4Jo9DZm3kYGv1tPIt1gbXAB7EWPVe8eSL/VV1eitp5i0TvWe0/nqsdHlejhIdFTQNcNw4Rs1C3R1rqrZzyl7491bQSWnhJY5rTYudHyDh8Mg4d9hssmXqDFZ3RtxB/hxQlrrN0iSZzTdupzCfKCATwvbnxWx4VfR1VWYIBUQ1LvFZaRrDG8tAOrVy239BvyUqixZdxRmKYb4NaQHSPdTX4F72gSNcBwDwBf1afRQmAsqsHxCGikf4lPUnSzpc7BzQfgcDa44EHnspc5LqIcPjZA5pqWTisO9ml+92tJ5WNt+NjwutuHDqquqqWoqoRTspNTgzW2R0kh2uNPBgsDvvt9AuCqvtNofFw2fbePTIP2XDV/dLlalq4pR+NBNF/wCRj2fVpCCtez2qNS2esdxk8CEH+hiaHf4j5FVKlhhxOuoAPLXSQOA5WMrZX+g0umHyCvuSMHdSUMEMgs8AueP1nOLt7diB8lqV+W3PxalrAPIyN4cf1hcM/wA5/soIb2u3ayikPwtm3+gcP3NcrljpHutSTa3hS+ltDlr5py+2upn07jpJs5rrX0uHA+nI9iVWmwYpLSf9PfC1hLfBdWeK1zfDG1w0eYuLRb77cgi8CjIy3UX+14xHprA/BXTJP5uo/wCiatDMOBTNw5tBRRteC3wi5zwzSBYl2/Ek3+q28lU9TDTMp6qJrPBa1jXNeH6xvxA+Ejb1ugr/ALIZvyVZGfjbNqcPVtvvY5bcf/cLv6qP8wUbiWVq6jr31WGhrmzklzHFoDS43cHAkXbq8wI4XPzzRZXxMYgKvxYS4xhr3uB0b/EyONu5DbCxJF90HrOmUDVPdX0Elp4iWvDXEFzo/L5XfZkFrdDYfOcyDmF9bRtkl/jGOdE82tqLQCDbkS1zb97qObFiFHUVghgFRFUvdMwiRrPDc4AHXq5bD6cdypnJ+XzRUrYnEF7i6SRw4FzuNuwAA+SCbREQEREBERAREQEREBERAREQERQmac1RUEWt/me7ZkQ+J5/Ad1ybRWN5SY8dstopSN5llzJmSGhiMsp3OzWD4nnoB+K59h2Fz4rOKusvo/k4RsLdug6u5r3g2BT4jOKyu3v/ABcPAAenJnfiV0uiohGNuPW1vkByHZV4ics7z2bFr0/T69FJ3yT3n2+I+8vNBh7YmgAC9rbCwA6NHILbRFYiNmLa02neRERdeUZjWBx1LC1wF+q5xG+pwWclgL4HG74v9zOhXWlpYnhbJ2Frx81Dkx9XmjiWlpNb4UeHkjqpPeP2ecGxqKribNA4Oafq08w4cit9cnrMNqcIqDPTbsPxxfZePTkV0HLeZoa6ISRHcbOjPxMPQj8Ux5ery24k1ei8KPFxT1Un19viUuiIpmaIiICIiAiIgIiICIiAiIgIiICIiAiIgIiICIiAiIgIi+EoK/m7OEdBHv55X/BEOJ7no3uqhl/LU1ZN75Xed792xn4Wjlccm9BzUlR5UM9bLVT3c4u8jXbhjR8JcPub9VeKamDBYfM8yq3TOSd7dmzOfHo8fRh5vMcz9o/OXylpBGLDieJ6/wDxZ0RWWPMzM7yIiI4IiICIiDXraJsrS14uCuaY5lufD5/eqMkEcR9l46OC6msc9O17S1wuCosmOL/Ve0mstp5271nvCCylnGKvZYeSVnxxHiO46tVhXNczZPkp5W1VKS17DcOH3O6hdCw6cyRRvcLFzQSO9t1zHa0+W3d71uDFXbLhny29PaWwiIpmcIiICIiAiIgIiICIiAiIgIiICIiAiIgIiICIiAiIg8sjDb2HHdekRAREQEREBERAREQEREHl8YcCDuCvkMWkBo5L2iO78bCIiOCIiAiIgIiICIiAiIgIiICIiAiIgIiICIiAiIgIiICIiAiIgIiICIiAiIgIiICIiAiIgIiICIiAiIgIiICIiAiIg//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657600"/>
            <a:ext cx="3810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97377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it Live: Practice,  Round 2</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180864828"/>
              </p:ext>
            </p:extLst>
          </p:nvPr>
        </p:nvGraphicFramePr>
        <p:xfrm>
          <a:off x="517634" y="2514600"/>
          <a:ext cx="8231407" cy="1097280"/>
        </p:xfrm>
        <a:graphic>
          <a:graphicData uri="http://schemas.openxmlformats.org/drawingml/2006/table">
            <a:tbl>
              <a:tblPr firstRow="1" firstCol="1" bandRow="1">
                <a:tableStyleId>{284E427A-3D55-4303-BF80-6455036E1DE7}</a:tableStyleId>
              </a:tblPr>
              <a:tblGrid>
                <a:gridCol w="8231407"/>
              </a:tblGrid>
              <a:tr h="335518">
                <a:tc>
                  <a:txBody>
                    <a:bodyPr/>
                    <a:lstStyle/>
                    <a:p>
                      <a:pPr marL="0" marR="0" algn="ctr">
                        <a:spcBef>
                          <a:spcPts val="0"/>
                        </a:spcBef>
                        <a:spcAft>
                          <a:spcPts val="0"/>
                        </a:spcAft>
                      </a:pPr>
                      <a:r>
                        <a:rPr lang="en-US" sz="2400" dirty="0">
                          <a:effectLst/>
                        </a:rPr>
                        <a:t>Scenarios for Practice</a:t>
                      </a:r>
                      <a:endParaRPr lang="en-US" sz="2400" dirty="0">
                        <a:effectLst/>
                        <a:latin typeface="+mn-lt"/>
                        <a:ea typeface="Times New Roman"/>
                      </a:endParaRPr>
                    </a:p>
                  </a:txBody>
                  <a:tcPr marL="195126" marR="195126" marT="0" marB="0"/>
                </a:tc>
              </a:tr>
              <a:tr h="0">
                <a:tc>
                  <a:txBody>
                    <a:bodyPr/>
                    <a:lstStyle/>
                    <a:p>
                      <a:pPr marL="0" marR="0" algn="ctr">
                        <a:spcBef>
                          <a:spcPts val="0"/>
                        </a:spcBef>
                        <a:spcAft>
                          <a:spcPts val="0"/>
                        </a:spcAft>
                      </a:pPr>
                      <a:r>
                        <a:rPr lang="en-US" sz="2400" dirty="0">
                          <a:effectLst/>
                        </a:rPr>
                        <a:t>Scholar looking out window during instruction.</a:t>
                      </a:r>
                      <a:endParaRPr lang="en-US" sz="2400" dirty="0">
                        <a:effectLst/>
                        <a:latin typeface="+mn-lt"/>
                        <a:ea typeface="Times New Roman"/>
                      </a:endParaRPr>
                    </a:p>
                  </a:txBody>
                  <a:tcPr marL="195126" marR="195126" marT="0" marB="0"/>
                </a:tc>
              </a:tr>
              <a:tr h="0">
                <a:tc>
                  <a:txBody>
                    <a:bodyPr/>
                    <a:lstStyle/>
                    <a:p>
                      <a:pPr marL="0" marR="0" algn="ctr">
                        <a:spcBef>
                          <a:spcPts val="0"/>
                        </a:spcBef>
                        <a:spcAft>
                          <a:spcPts val="0"/>
                        </a:spcAft>
                      </a:pPr>
                      <a:r>
                        <a:rPr lang="en-US" sz="2400" dirty="0">
                          <a:effectLst/>
                        </a:rPr>
                        <a:t>Scholar slouching in their seat.</a:t>
                      </a:r>
                      <a:endParaRPr lang="en-US" sz="2400" dirty="0">
                        <a:effectLst/>
                        <a:latin typeface="+mn-lt"/>
                        <a:ea typeface="Times New Roman"/>
                      </a:endParaRPr>
                    </a:p>
                  </a:txBody>
                  <a:tcPr marL="195126" marR="195126" marT="0" marB="0"/>
                </a:tc>
              </a:tr>
            </a:tbl>
          </a:graphicData>
        </a:graphic>
      </p:graphicFrame>
      <p:sp>
        <p:nvSpPr>
          <p:cNvPr id="4" name="Slide Number Placeholder 3"/>
          <p:cNvSpPr>
            <a:spLocks noGrp="1"/>
          </p:cNvSpPr>
          <p:nvPr>
            <p:ph type="sldNum" sz="quarter" idx="10"/>
          </p:nvPr>
        </p:nvSpPr>
        <p:spPr/>
        <p:txBody>
          <a:bodyPr/>
          <a:lstStyle/>
          <a:p>
            <a:pPr>
              <a:defRPr/>
            </a:pPr>
            <a:fld id="{ED012F67-C475-42BD-93E2-4B230E2BF45F}" type="slidenum">
              <a:rPr lang="en-US" smtClean="0">
                <a:solidFill>
                  <a:srgbClr val="000000"/>
                </a:solidFill>
              </a:rPr>
              <a:pPr>
                <a:defRPr/>
              </a:pPr>
              <a:t>15</a:t>
            </a:fld>
            <a:endParaRPr lang="en-US">
              <a:solidFill>
                <a:srgbClr val="000000"/>
              </a:solidFill>
            </a:endParaRPr>
          </a:p>
        </p:txBody>
      </p:sp>
      <p:sp>
        <p:nvSpPr>
          <p:cNvPr id="9" name="Rectangle 2"/>
          <p:cNvSpPr>
            <a:spLocks noChangeArrowheads="1"/>
          </p:cNvSpPr>
          <p:nvPr/>
        </p:nvSpPr>
        <p:spPr bwMode="auto">
          <a:xfrm>
            <a:off x="304800" y="977443"/>
            <a:ext cx="8686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tabLst/>
            </a:pPr>
            <a:r>
              <a:rPr kumimoji="0" lang="en-US" altLang="en-US" sz="2800" b="0" i="1" u="none" strike="noStrike" cap="none" normalizeH="0" baseline="0" dirty="0" smtClean="0">
                <a:ln>
                  <a:noFill/>
                </a:ln>
                <a:solidFill>
                  <a:schemeClr val="tx1"/>
                </a:solidFill>
                <a:effectLst/>
                <a:latin typeface="+mn-lt"/>
                <a:ea typeface="Times New Roman" pitchFamily="18" charset="0"/>
                <a:cs typeface="Calibri" charset="0"/>
              </a:rPr>
              <a:t>Scholars, how many sides does a square have?</a:t>
            </a:r>
            <a:endParaRPr kumimoji="0" lang="en-US" altLang="en-US" sz="28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tabLst/>
            </a:pPr>
            <a:r>
              <a:rPr kumimoji="0" lang="en-US" altLang="en-US" sz="2800" b="0" i="1" u="none" strike="noStrike" cap="none" normalizeH="0" baseline="0" dirty="0" smtClean="0">
                <a:ln>
                  <a:noFill/>
                </a:ln>
                <a:solidFill>
                  <a:schemeClr val="tx1"/>
                </a:solidFill>
                <a:effectLst/>
                <a:latin typeface="+mn-lt"/>
                <a:ea typeface="Times New Roman" pitchFamily="18" charset="0"/>
                <a:cs typeface="Calibri" charset="0"/>
              </a:rPr>
              <a:t>What do we know about the length of the sides of a square?</a:t>
            </a:r>
            <a:endParaRPr kumimoji="0" lang="en-US" altLang="en-US" sz="2800" b="0" i="0" u="none" strike="noStrike" cap="none" normalizeH="0" baseline="0" dirty="0" smtClean="0">
              <a:ln>
                <a:noFill/>
              </a:ln>
              <a:solidFill>
                <a:schemeClr val="tx1"/>
              </a:solidFill>
              <a:effectLst/>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val="1132968559"/>
              </p:ext>
            </p:extLst>
          </p:nvPr>
        </p:nvGraphicFramePr>
        <p:xfrm>
          <a:off x="1219200" y="4038600"/>
          <a:ext cx="7010400" cy="2291080"/>
        </p:xfrm>
        <a:graphic>
          <a:graphicData uri="http://schemas.openxmlformats.org/drawingml/2006/table">
            <a:tbl>
              <a:tblPr firstRow="1" bandRow="1">
                <a:tableStyleId>{5940675A-B579-460E-94D1-54222C63F5DA}</a:tableStyleId>
              </a:tblPr>
              <a:tblGrid>
                <a:gridCol w="2286000"/>
                <a:gridCol w="4724400"/>
              </a:tblGrid>
              <a:tr h="370840">
                <a:tc>
                  <a:txBody>
                    <a:bodyPr/>
                    <a:lstStyle/>
                    <a:p>
                      <a:pPr algn="ctr"/>
                      <a:r>
                        <a:rPr lang="en-US" sz="1800" kern="1200" dirty="0" smtClean="0"/>
                        <a:t>Practice </a:t>
                      </a:r>
                    </a:p>
                    <a:p>
                      <a:pPr algn="ctr"/>
                      <a:r>
                        <a:rPr lang="en-US" sz="1800" kern="1200" dirty="0" smtClean="0"/>
                        <a:t>(15-30</a:t>
                      </a:r>
                      <a:r>
                        <a:rPr lang="en-US" sz="1800" kern="1200" baseline="0" dirty="0" smtClean="0"/>
                        <a:t> seconds)</a:t>
                      </a:r>
                      <a:endParaRPr lang="en-US" sz="1800" b="0" kern="1200" dirty="0">
                        <a:solidFill>
                          <a:schemeClr val="dk1"/>
                        </a:solidFill>
                        <a:latin typeface="+mn-lt"/>
                        <a:ea typeface="+mn-ea"/>
                        <a:cs typeface="+mn-cs"/>
                      </a:endParaRPr>
                    </a:p>
                  </a:txBody>
                  <a:tcPr/>
                </a:tc>
                <a:tc>
                  <a:txBody>
                    <a:bodyPr/>
                    <a:lstStyle/>
                    <a:p>
                      <a:pPr algn="ctr"/>
                      <a:r>
                        <a:rPr lang="en-US" sz="1800" kern="1200" dirty="0" smtClean="0"/>
                        <a:t>Begin teaching, correct behavior.</a:t>
                      </a:r>
                      <a:endParaRPr lang="en-US" sz="1800" b="0" kern="1200" dirty="0">
                        <a:solidFill>
                          <a:schemeClr val="dk1"/>
                        </a:solidFill>
                        <a:latin typeface="+mn-lt"/>
                        <a:ea typeface="+mn-ea"/>
                        <a:cs typeface="+mn-cs"/>
                      </a:endParaRPr>
                    </a:p>
                  </a:txBody>
                  <a:tcPr/>
                </a:tc>
              </a:tr>
              <a:tr h="370840">
                <a:tc>
                  <a:txBody>
                    <a:bodyPr/>
                    <a:lstStyle/>
                    <a:p>
                      <a:pPr algn="ctr"/>
                      <a:r>
                        <a:rPr lang="en-US" dirty="0" smtClean="0"/>
                        <a:t>Feedback </a:t>
                      </a:r>
                    </a:p>
                    <a:p>
                      <a:pPr algn="ctr"/>
                      <a:r>
                        <a:rPr lang="en-US" dirty="0" smtClean="0"/>
                        <a:t>(30</a:t>
                      </a:r>
                      <a:r>
                        <a:rPr lang="en-US" baseline="0" dirty="0" smtClean="0"/>
                        <a:t> seconds)</a:t>
                      </a:r>
                      <a:endParaRPr lang="en-US" dirty="0"/>
                    </a:p>
                  </a:txBody>
                  <a:tcPr/>
                </a:tc>
                <a:tc>
                  <a:txBody>
                    <a:bodyPr/>
                    <a:lstStyle/>
                    <a:p>
                      <a:pPr algn="ctr"/>
                      <a:r>
                        <a:rPr lang="en-US" dirty="0" smtClean="0"/>
                        <a:t>Coach uses cheat sheet.</a:t>
                      </a:r>
                      <a:endParaRPr lang="en-US" dirty="0"/>
                    </a:p>
                  </a:txBody>
                  <a:tcPr/>
                </a:tc>
              </a:tr>
              <a:tr h="370840">
                <a:tc>
                  <a:txBody>
                    <a:bodyPr/>
                    <a:lstStyle/>
                    <a:p>
                      <a:pPr algn="ctr"/>
                      <a:r>
                        <a:rPr lang="en-US" dirty="0" smtClean="0"/>
                        <a:t>Re-do </a:t>
                      </a:r>
                    </a:p>
                    <a:p>
                      <a:pPr algn="ctr"/>
                      <a:r>
                        <a:rPr lang="en-US" dirty="0" smtClean="0"/>
                        <a:t>(30 seconds)</a:t>
                      </a:r>
                      <a:endParaRPr lang="en-US" dirty="0"/>
                    </a:p>
                  </a:txBody>
                  <a:tcPr/>
                </a:tc>
                <a:tc>
                  <a:txBody>
                    <a:bodyPr/>
                    <a:lstStyle/>
                    <a:p>
                      <a:pPr algn="ctr"/>
                      <a:r>
                        <a:rPr lang="en-US" dirty="0" smtClean="0"/>
                        <a:t>Teach again, implement the feedback</a:t>
                      </a:r>
                      <a:endParaRPr lang="en-US" dirty="0"/>
                    </a:p>
                  </a:txBody>
                  <a:tcPr/>
                </a:tc>
              </a:tr>
              <a:tr h="370840">
                <a:tc gridSpan="2">
                  <a:txBody>
                    <a:bodyPr/>
                    <a:lstStyle/>
                    <a:p>
                      <a:pPr algn="ctr"/>
                      <a:r>
                        <a:rPr lang="en-US" dirty="0" smtClean="0"/>
                        <a:t>Switch </a:t>
                      </a:r>
                      <a:endParaRPr lang="en-US" dirty="0"/>
                    </a:p>
                  </a:txBody>
                  <a:tcPr/>
                </a:tc>
                <a:tc hMerge="1">
                  <a:txBody>
                    <a:bodyPr/>
                    <a:lstStyle/>
                    <a:p>
                      <a:pPr algn="ctr"/>
                      <a:endParaRPr lang="en-US" dirty="0"/>
                    </a:p>
                  </a:txBody>
                  <a:tcPr/>
                </a:tc>
              </a:tr>
            </a:tbl>
          </a:graphicData>
        </a:graphic>
      </p:graphicFrame>
    </p:spTree>
    <p:extLst>
      <p:ext uri="{BB962C8B-B14F-4D97-AF65-F5344CB8AC3E}">
        <p14:creationId xmlns:p14="http://schemas.microsoft.com/office/powerpoint/2010/main" val="1132801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it Live: Practice,  Round 3</a:t>
            </a:r>
            <a:endParaRPr lang="en-US" dirty="0"/>
          </a:p>
        </p:txBody>
      </p:sp>
      <p:sp>
        <p:nvSpPr>
          <p:cNvPr id="3" name="Content Placeholder 2"/>
          <p:cNvSpPr>
            <a:spLocks noGrp="1"/>
          </p:cNvSpPr>
          <p:nvPr>
            <p:ph idx="1"/>
          </p:nvPr>
        </p:nvSpPr>
        <p:spPr/>
        <p:txBody>
          <a:bodyPr/>
          <a:lstStyle/>
          <a:p>
            <a:r>
              <a:rPr lang="en-US" sz="3200" dirty="0" smtClean="0"/>
              <a:t>In groups </a:t>
            </a:r>
            <a:r>
              <a:rPr lang="en-US" sz="3200" dirty="0"/>
              <a:t>of </a:t>
            </a:r>
            <a:r>
              <a:rPr lang="en-US" sz="3200" dirty="0" smtClean="0"/>
              <a:t>4. </a:t>
            </a:r>
            <a:endParaRPr lang="en-US" sz="3200" dirty="0"/>
          </a:p>
          <a:p>
            <a:pPr lvl="1"/>
            <a:r>
              <a:rPr lang="en-US" sz="2400" dirty="0" smtClean="0"/>
              <a:t>1 Teacher One </a:t>
            </a:r>
          </a:p>
          <a:p>
            <a:pPr lvl="1"/>
            <a:r>
              <a:rPr lang="en-US" sz="2400" dirty="0"/>
              <a:t>2</a:t>
            </a:r>
            <a:r>
              <a:rPr lang="en-US" sz="2400" dirty="0" smtClean="0"/>
              <a:t> Scholars.</a:t>
            </a:r>
          </a:p>
          <a:p>
            <a:pPr lvl="1"/>
            <a:r>
              <a:rPr lang="en-US" sz="2400" dirty="0" smtClean="0"/>
              <a:t>1 </a:t>
            </a:r>
            <a:r>
              <a:rPr lang="en-US" sz="2400" dirty="0"/>
              <a:t>scholar is off-task (attempts to talk to a classmate while you’re </a:t>
            </a:r>
            <a:r>
              <a:rPr lang="en-US" sz="2400" dirty="0" smtClean="0"/>
              <a:t>teaching) </a:t>
            </a:r>
            <a:endParaRPr lang="en-US" sz="2400" dirty="0"/>
          </a:p>
          <a:p>
            <a:pPr lvl="1"/>
            <a:r>
              <a:rPr lang="en-US" sz="2400" dirty="0" smtClean="0"/>
              <a:t>1 Coach. (provides feedback using cheat sheet)</a:t>
            </a:r>
          </a:p>
          <a:p>
            <a:pPr lvl="1"/>
            <a:r>
              <a:rPr lang="en-US" sz="2400" dirty="0" smtClean="0"/>
              <a:t>Rotation</a:t>
            </a:r>
            <a:r>
              <a:rPr lang="en-US" sz="2400" dirty="0"/>
              <a:t>: </a:t>
            </a:r>
            <a:r>
              <a:rPr lang="en-US" sz="2400" dirty="0" err="1"/>
              <a:t>Teacher</a:t>
            </a:r>
            <a:r>
              <a:rPr lang="en-US" sz="2400" dirty="0" err="1">
                <a:sym typeface="Wingdings"/>
              </a:rPr>
              <a:t></a:t>
            </a:r>
            <a:r>
              <a:rPr lang="en-US" sz="2400" dirty="0" err="1"/>
              <a:t>Coach</a:t>
            </a:r>
            <a:r>
              <a:rPr lang="en-US" sz="2400" dirty="0" err="1">
                <a:sym typeface="Wingdings"/>
              </a:rPr>
              <a:t></a:t>
            </a:r>
            <a:r>
              <a:rPr lang="en-US" sz="2400" dirty="0" err="1"/>
              <a:t>Scholar</a:t>
            </a:r>
            <a:r>
              <a:rPr lang="en-US" sz="2400" dirty="0" err="1">
                <a:sym typeface="Wingdings"/>
              </a:rPr>
              <a:t></a:t>
            </a:r>
            <a:r>
              <a:rPr lang="en-US" sz="2400" dirty="0" err="1"/>
              <a:t>Teacher</a:t>
            </a:r>
            <a:endParaRPr lang="en-US" sz="2400" dirty="0"/>
          </a:p>
          <a:p>
            <a:pPr marL="0" indent="0">
              <a:buNone/>
            </a:pPr>
            <a:endParaRPr lang="en-US" sz="2800" dirty="0"/>
          </a:p>
          <a:p>
            <a:pPr marL="400050" lvl="1" indent="0" algn="ctr">
              <a:buNone/>
            </a:pPr>
            <a:endParaRPr lang="en-US" sz="2000" dirty="0" smtClean="0"/>
          </a:p>
        </p:txBody>
      </p:sp>
      <p:sp>
        <p:nvSpPr>
          <p:cNvPr id="4" name="Slide Number Placeholder 3"/>
          <p:cNvSpPr>
            <a:spLocks noGrp="1"/>
          </p:cNvSpPr>
          <p:nvPr>
            <p:ph type="sldNum" sz="quarter" idx="10"/>
          </p:nvPr>
        </p:nvSpPr>
        <p:spPr/>
        <p:txBody>
          <a:bodyPr/>
          <a:lstStyle/>
          <a:p>
            <a:pPr>
              <a:defRPr/>
            </a:pPr>
            <a:fld id="{ED012F67-C475-42BD-93E2-4B230E2BF45F}" type="slidenum">
              <a:rPr lang="en-US" smtClean="0">
                <a:solidFill>
                  <a:srgbClr val="000000"/>
                </a:solidFill>
              </a:rPr>
              <a:pPr>
                <a:defRPr/>
              </a:pPr>
              <a:t>16</a:t>
            </a:fld>
            <a:endParaRPr lang="en-US">
              <a:solidFill>
                <a:srgbClr val="000000"/>
              </a:solidFill>
            </a:endParaRPr>
          </a:p>
        </p:txBody>
      </p:sp>
    </p:spTree>
    <p:extLst>
      <p:ext uri="{BB962C8B-B14F-4D97-AF65-F5344CB8AC3E}">
        <p14:creationId xmlns:p14="http://schemas.microsoft.com/office/powerpoint/2010/main" val="40371909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it Live: Practice,  Round 3</a:t>
            </a:r>
            <a:endParaRPr lang="en-US" dirty="0"/>
          </a:p>
        </p:txBody>
      </p:sp>
      <p:sp>
        <p:nvSpPr>
          <p:cNvPr id="4" name="Slide Number Placeholder 3"/>
          <p:cNvSpPr>
            <a:spLocks noGrp="1"/>
          </p:cNvSpPr>
          <p:nvPr>
            <p:ph type="sldNum" sz="quarter" idx="10"/>
          </p:nvPr>
        </p:nvSpPr>
        <p:spPr/>
        <p:txBody>
          <a:bodyPr/>
          <a:lstStyle/>
          <a:p>
            <a:pPr>
              <a:defRPr/>
            </a:pPr>
            <a:fld id="{ED012F67-C475-42BD-93E2-4B230E2BF45F}" type="slidenum">
              <a:rPr lang="en-US" smtClean="0">
                <a:solidFill>
                  <a:srgbClr val="000000"/>
                </a:solidFill>
              </a:rPr>
              <a:pPr>
                <a:defRPr/>
              </a:pPr>
              <a:t>17</a:t>
            </a:fld>
            <a:endParaRPr lang="en-US">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602654110"/>
              </p:ext>
            </p:extLst>
          </p:nvPr>
        </p:nvGraphicFramePr>
        <p:xfrm>
          <a:off x="1101086" y="3962400"/>
          <a:ext cx="7010400" cy="2291080"/>
        </p:xfrm>
        <a:graphic>
          <a:graphicData uri="http://schemas.openxmlformats.org/drawingml/2006/table">
            <a:tbl>
              <a:tblPr firstRow="1" bandRow="1">
                <a:tableStyleId>{5940675A-B579-460E-94D1-54222C63F5DA}</a:tableStyleId>
              </a:tblPr>
              <a:tblGrid>
                <a:gridCol w="1834055"/>
                <a:gridCol w="5176345"/>
              </a:tblGrid>
              <a:tr h="370840">
                <a:tc>
                  <a:txBody>
                    <a:bodyPr/>
                    <a:lstStyle/>
                    <a:p>
                      <a:pPr algn="ctr"/>
                      <a:r>
                        <a:rPr lang="en-US" sz="1800" kern="1200" dirty="0" smtClean="0"/>
                        <a:t>Practice </a:t>
                      </a:r>
                    </a:p>
                    <a:p>
                      <a:pPr algn="ctr"/>
                      <a:r>
                        <a:rPr lang="en-US" sz="1800" kern="1200" dirty="0" smtClean="0"/>
                        <a:t>(2 </a:t>
                      </a:r>
                      <a:r>
                        <a:rPr lang="en-US" sz="1800" kern="1200" baseline="0" dirty="0" smtClean="0"/>
                        <a:t> minutes)</a:t>
                      </a:r>
                      <a:endParaRPr lang="en-US" sz="1800" b="0" kern="1200" dirty="0">
                        <a:solidFill>
                          <a:schemeClr val="dk1"/>
                        </a:solidFill>
                        <a:latin typeface="+mn-lt"/>
                        <a:ea typeface="+mn-ea"/>
                        <a:cs typeface="+mn-cs"/>
                      </a:endParaRPr>
                    </a:p>
                  </a:txBody>
                  <a:tcPr>
                    <a:solidFill>
                      <a:schemeClr val="bg1"/>
                    </a:solidFill>
                  </a:tcPr>
                </a:tc>
                <a:tc>
                  <a:txBody>
                    <a:bodyPr/>
                    <a:lstStyle/>
                    <a:p>
                      <a:pPr algn="ctr"/>
                      <a:r>
                        <a:rPr lang="en-US" sz="1800" kern="1200" dirty="0" smtClean="0"/>
                        <a:t>Begin teaching</a:t>
                      </a:r>
                      <a:r>
                        <a:rPr lang="en-US" sz="1800" kern="1200" baseline="0" dirty="0" smtClean="0"/>
                        <a:t> using Square Up, Economy of Language and Be Seen Looking.</a:t>
                      </a:r>
                      <a:endParaRPr lang="en-US" sz="1800" b="0" kern="1200" dirty="0">
                        <a:solidFill>
                          <a:schemeClr val="dk1"/>
                        </a:solidFill>
                        <a:latin typeface="+mn-lt"/>
                        <a:ea typeface="+mn-ea"/>
                        <a:cs typeface="+mn-cs"/>
                      </a:endParaRPr>
                    </a:p>
                  </a:txBody>
                  <a:tcPr>
                    <a:solidFill>
                      <a:schemeClr val="bg1"/>
                    </a:solidFill>
                  </a:tcPr>
                </a:tc>
              </a:tr>
              <a:tr h="370840">
                <a:tc>
                  <a:txBody>
                    <a:bodyPr/>
                    <a:lstStyle/>
                    <a:p>
                      <a:pPr algn="ctr"/>
                      <a:r>
                        <a:rPr lang="en-US" dirty="0" smtClean="0"/>
                        <a:t>Feedback </a:t>
                      </a:r>
                    </a:p>
                    <a:p>
                      <a:pPr algn="ctr"/>
                      <a:r>
                        <a:rPr lang="en-US" dirty="0" smtClean="0"/>
                        <a:t>(1 minute</a:t>
                      </a:r>
                      <a:r>
                        <a:rPr lang="en-US" baseline="0" dirty="0" smtClean="0"/>
                        <a:t>)</a:t>
                      </a:r>
                      <a:endParaRPr lang="en-US" dirty="0"/>
                    </a:p>
                  </a:txBody>
                  <a:tcPr>
                    <a:solidFill>
                      <a:schemeClr val="bg1"/>
                    </a:solidFill>
                  </a:tcPr>
                </a:tc>
                <a:tc>
                  <a:txBody>
                    <a:bodyPr/>
                    <a:lstStyle/>
                    <a:p>
                      <a:pPr algn="ctr"/>
                      <a:r>
                        <a:rPr lang="en-US" dirty="0" smtClean="0"/>
                        <a:t>Coach uses cheat sheet.</a:t>
                      </a:r>
                      <a:endParaRPr lang="en-US" dirty="0"/>
                    </a:p>
                  </a:txBody>
                  <a:tcPr>
                    <a:solidFill>
                      <a:schemeClr val="bg1"/>
                    </a:solidFill>
                  </a:tcPr>
                </a:tc>
              </a:tr>
              <a:tr h="370840">
                <a:tc>
                  <a:txBody>
                    <a:bodyPr/>
                    <a:lstStyle/>
                    <a:p>
                      <a:pPr algn="ctr"/>
                      <a:r>
                        <a:rPr lang="en-US" dirty="0" smtClean="0"/>
                        <a:t>Re-do </a:t>
                      </a:r>
                    </a:p>
                    <a:p>
                      <a:pPr algn="ctr"/>
                      <a:r>
                        <a:rPr lang="en-US" dirty="0" smtClean="0"/>
                        <a:t>(2 minutes )</a:t>
                      </a:r>
                      <a:endParaRPr lang="en-US" dirty="0"/>
                    </a:p>
                  </a:txBody>
                  <a:tcPr>
                    <a:solidFill>
                      <a:schemeClr val="bg1"/>
                    </a:solidFill>
                  </a:tcPr>
                </a:tc>
                <a:tc>
                  <a:txBody>
                    <a:bodyPr/>
                    <a:lstStyle/>
                    <a:p>
                      <a:pPr algn="ctr"/>
                      <a:r>
                        <a:rPr lang="en-US" dirty="0" smtClean="0"/>
                        <a:t>Teach again, implement the</a:t>
                      </a:r>
                      <a:r>
                        <a:rPr lang="en-US" baseline="0" dirty="0" smtClean="0"/>
                        <a:t> feedback. </a:t>
                      </a:r>
                      <a:endParaRPr lang="en-US" dirty="0"/>
                    </a:p>
                  </a:txBody>
                  <a:tcPr>
                    <a:solidFill>
                      <a:schemeClr val="bg1"/>
                    </a:solidFill>
                  </a:tcPr>
                </a:tc>
              </a:tr>
              <a:tr h="370840">
                <a:tc gridSpan="2">
                  <a:txBody>
                    <a:bodyPr/>
                    <a:lstStyle/>
                    <a:p>
                      <a:pPr algn="ctr"/>
                      <a:r>
                        <a:rPr lang="en-US" dirty="0" smtClean="0"/>
                        <a:t>Switch </a:t>
                      </a:r>
                      <a:endParaRPr lang="en-US" dirty="0"/>
                    </a:p>
                  </a:txBody>
                  <a:tcPr>
                    <a:solidFill>
                      <a:schemeClr val="bg1"/>
                    </a:solidFill>
                  </a:tcPr>
                </a:tc>
                <a:tc hMerge="1">
                  <a:txBody>
                    <a:bodyPr/>
                    <a:lstStyle/>
                    <a:p>
                      <a:pPr algn="ctr"/>
                      <a:endParaRPr lang="en-US" dirty="0"/>
                    </a:p>
                  </a:txBody>
                  <a:tcPr>
                    <a:solidFill>
                      <a:schemeClr val="bg1"/>
                    </a:solidFill>
                  </a:tcPr>
                </a:tc>
              </a:tr>
            </a:tbl>
          </a:graphicData>
        </a:graphic>
      </p:graphicFrame>
      <p:sp>
        <p:nvSpPr>
          <p:cNvPr id="3" name="Rectangle 2"/>
          <p:cNvSpPr/>
          <p:nvPr/>
        </p:nvSpPr>
        <p:spPr>
          <a:xfrm>
            <a:off x="262886" y="1066800"/>
            <a:ext cx="8686800" cy="2677656"/>
          </a:xfrm>
          <a:prstGeom prst="rect">
            <a:avLst/>
          </a:prstGeom>
        </p:spPr>
        <p:txBody>
          <a:bodyPr wrap="square">
            <a:spAutoFit/>
          </a:bodyPr>
          <a:lstStyle/>
          <a:p>
            <a:pPr marL="457200" lvl="0" indent="-457200">
              <a:buFont typeface="Arial" panose="020B0604020202020204" pitchFamily="34" charset="0"/>
              <a:buChar char="•"/>
            </a:pPr>
            <a:r>
              <a:rPr lang="en-US" sz="2400" b="1" i="1" dirty="0"/>
              <a:t>Scholars, how many sides does a square have? </a:t>
            </a:r>
            <a:endParaRPr lang="en-US" sz="2400" b="1" i="1" dirty="0" smtClean="0"/>
          </a:p>
          <a:p>
            <a:pPr marL="457200" lvl="0" indent="-457200">
              <a:buFont typeface="Arial" panose="020B0604020202020204" pitchFamily="34" charset="0"/>
              <a:buChar char="•"/>
            </a:pPr>
            <a:r>
              <a:rPr lang="en-US" sz="2400" b="1" i="1" dirty="0" smtClean="0"/>
              <a:t>What </a:t>
            </a:r>
            <a:r>
              <a:rPr lang="en-US" sz="2400" b="1" i="1" dirty="0"/>
              <a:t>do we know about the length of the sides of a square? </a:t>
            </a:r>
            <a:endParaRPr lang="en-US" sz="2400" b="1" i="1" dirty="0" smtClean="0"/>
          </a:p>
          <a:p>
            <a:pPr marL="457200" lvl="0" indent="-457200">
              <a:buFont typeface="Arial" panose="020B0604020202020204" pitchFamily="34" charset="0"/>
              <a:buChar char="•"/>
            </a:pPr>
            <a:r>
              <a:rPr lang="en-US" sz="2400" b="1" i="1" dirty="0" smtClean="0"/>
              <a:t>What </a:t>
            </a:r>
            <a:r>
              <a:rPr lang="en-US" sz="2400" b="1" i="1" dirty="0"/>
              <a:t>would be the perimeter of a square whose side measures 3 inches? </a:t>
            </a:r>
            <a:r>
              <a:rPr lang="en-US" sz="2400" b="1" i="1" dirty="0" smtClean="0"/>
              <a:t>How </a:t>
            </a:r>
            <a:r>
              <a:rPr lang="en-US" sz="2400" b="1" i="1" dirty="0"/>
              <a:t>do you know</a:t>
            </a:r>
            <a:r>
              <a:rPr lang="en-US" sz="2400" b="1" i="1" dirty="0" smtClean="0"/>
              <a:t>?</a:t>
            </a:r>
            <a:r>
              <a:rPr lang="en-US" sz="2400" i="1" dirty="0" smtClean="0"/>
              <a:t>(</a:t>
            </a:r>
          </a:p>
          <a:p>
            <a:pPr marL="457200" lvl="0" indent="-457200">
              <a:buFont typeface="Arial" panose="020B0604020202020204" pitchFamily="34" charset="0"/>
              <a:buChar char="•"/>
            </a:pPr>
            <a:r>
              <a:rPr lang="en-US" sz="2400" b="1" i="1" dirty="0" smtClean="0"/>
              <a:t>What </a:t>
            </a:r>
            <a:r>
              <a:rPr lang="en-US" sz="2400" b="1" i="1" dirty="0"/>
              <a:t>would be the perimeter of a square whose side measures 9 centimeters?  How do you know? </a:t>
            </a:r>
            <a:endParaRPr lang="en-US" sz="2400" i="1" dirty="0"/>
          </a:p>
        </p:txBody>
      </p:sp>
    </p:spTree>
    <p:extLst>
      <p:ext uri="{BB962C8B-B14F-4D97-AF65-F5344CB8AC3E}">
        <p14:creationId xmlns:p14="http://schemas.microsoft.com/office/powerpoint/2010/main" val="1667440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idx="1"/>
          </p:nvPr>
        </p:nvSpPr>
        <p:spPr/>
        <p:txBody>
          <a:bodyPr/>
          <a:lstStyle/>
          <a:p>
            <a:pPr lvl="0"/>
            <a:r>
              <a:rPr lang="en-US" dirty="0"/>
              <a:t>Which elements of Strong Voice do I feel most confident executing</a:t>
            </a:r>
            <a:r>
              <a:rPr lang="en-US" dirty="0" smtClean="0"/>
              <a:t>?</a:t>
            </a:r>
          </a:p>
          <a:p>
            <a:pPr marL="0" lvl="0" indent="0">
              <a:buNone/>
            </a:pPr>
            <a:endParaRPr lang="en-US" dirty="0" smtClean="0"/>
          </a:p>
          <a:p>
            <a:pPr marL="0" lvl="0" indent="0">
              <a:buNone/>
            </a:pPr>
            <a:endParaRPr lang="en-US" dirty="0"/>
          </a:p>
          <a:p>
            <a:pPr lvl="0"/>
            <a:r>
              <a:rPr lang="en-US" dirty="0"/>
              <a:t>What elements of Strong Voice do you want to continue practicing beyond today? Why? </a:t>
            </a:r>
          </a:p>
          <a:p>
            <a:pPr marL="0" indent="0">
              <a:buNone/>
            </a:pPr>
            <a:endParaRPr lang="en-US" smtClean="0"/>
          </a:p>
          <a:p>
            <a:pPr marL="0" indent="0">
              <a:buNone/>
            </a:pPr>
            <a:endParaRPr lang="en-US" dirty="0"/>
          </a:p>
          <a:p>
            <a:pPr lvl="0"/>
            <a:r>
              <a:rPr lang="en-US" dirty="0"/>
              <a:t>How will the Strong Voice techniques we studied today support you in establishing a warm and demanding classroom?</a:t>
            </a:r>
          </a:p>
          <a:p>
            <a:endParaRPr lang="en-US" dirty="0"/>
          </a:p>
        </p:txBody>
      </p:sp>
      <p:sp>
        <p:nvSpPr>
          <p:cNvPr id="4" name="Slide Number Placeholder 3"/>
          <p:cNvSpPr>
            <a:spLocks noGrp="1"/>
          </p:cNvSpPr>
          <p:nvPr>
            <p:ph type="sldNum" sz="quarter" idx="10"/>
          </p:nvPr>
        </p:nvSpPr>
        <p:spPr/>
        <p:txBody>
          <a:bodyPr/>
          <a:lstStyle/>
          <a:p>
            <a:pPr>
              <a:defRPr/>
            </a:pPr>
            <a:fld id="{ED012F67-C475-42BD-93E2-4B230E2BF45F}" type="slidenum">
              <a:rPr lang="en-US" smtClean="0">
                <a:solidFill>
                  <a:srgbClr val="000000"/>
                </a:solidFill>
              </a:rPr>
              <a:pPr>
                <a:defRPr/>
              </a:pPr>
              <a:t>18</a:t>
            </a:fld>
            <a:endParaRPr lang="en-US">
              <a:solidFill>
                <a:srgbClr val="000000"/>
              </a:solidFill>
            </a:endParaRPr>
          </a:p>
        </p:txBody>
      </p:sp>
    </p:spTree>
    <p:extLst>
      <p:ext uri="{BB962C8B-B14F-4D97-AF65-F5344CB8AC3E}">
        <p14:creationId xmlns:p14="http://schemas.microsoft.com/office/powerpoint/2010/main" val="3977984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 Reflection, Mr. </a:t>
            </a:r>
            <a:r>
              <a:rPr lang="en-US" dirty="0" err="1" smtClean="0"/>
              <a:t>Ratray</a:t>
            </a:r>
            <a:r>
              <a:rPr lang="en-US" dirty="0" smtClean="0"/>
              <a:t> (5m)</a:t>
            </a:r>
            <a:endParaRPr lang="en-US" dirty="0"/>
          </a:p>
        </p:txBody>
      </p:sp>
      <p:sp>
        <p:nvSpPr>
          <p:cNvPr id="3" name="Content Placeholder 2"/>
          <p:cNvSpPr>
            <a:spLocks noGrp="1"/>
          </p:cNvSpPr>
          <p:nvPr>
            <p:ph idx="1"/>
          </p:nvPr>
        </p:nvSpPr>
        <p:spPr>
          <a:xfrm>
            <a:off x="609600" y="990600"/>
            <a:ext cx="7620000" cy="3962400"/>
          </a:xfrm>
        </p:spPr>
        <p:txBody>
          <a:bodyPr/>
          <a:lstStyle/>
          <a:p>
            <a:r>
              <a:rPr lang="en-US" sz="2800" b="1" dirty="0"/>
              <a:t>How does this teacher communicate urgency with his eyes and body when transitioning scholars back from their turn and talk</a:t>
            </a:r>
            <a:r>
              <a:rPr lang="en-US" sz="2800" b="1" dirty="0" smtClean="0"/>
              <a:t>?</a:t>
            </a:r>
          </a:p>
          <a:p>
            <a:pPr marL="0" indent="0">
              <a:buNone/>
            </a:pPr>
            <a:endParaRPr lang="en-US" sz="2800" dirty="0"/>
          </a:p>
          <a:p>
            <a:r>
              <a:rPr lang="en-US" sz="2800" b="1" dirty="0" smtClean="0"/>
              <a:t>What </a:t>
            </a:r>
            <a:r>
              <a:rPr lang="en-US" sz="2800" b="1" dirty="0"/>
              <a:t>impact does this have on the classroom?</a:t>
            </a:r>
            <a:endParaRPr lang="en-US" sz="2800" dirty="0"/>
          </a:p>
          <a:p>
            <a:pPr marL="0" indent="0">
              <a:buNone/>
            </a:pPr>
            <a:endParaRPr lang="en-US" sz="4000" b="1" i="1" dirty="0"/>
          </a:p>
          <a:p>
            <a:pPr marL="0" indent="0">
              <a:buNone/>
            </a:pPr>
            <a:endParaRPr lang="en-US" b="1" i="1" dirty="0"/>
          </a:p>
        </p:txBody>
      </p:sp>
      <p:sp>
        <p:nvSpPr>
          <p:cNvPr id="4" name="Slide Number Placeholder 3"/>
          <p:cNvSpPr>
            <a:spLocks noGrp="1"/>
          </p:cNvSpPr>
          <p:nvPr>
            <p:ph type="sldNum" sz="quarter" idx="10"/>
          </p:nvPr>
        </p:nvSpPr>
        <p:spPr/>
        <p:txBody>
          <a:bodyPr/>
          <a:lstStyle/>
          <a:p>
            <a:pPr>
              <a:defRPr/>
            </a:pPr>
            <a:fld id="{ED012F67-C475-42BD-93E2-4B230E2BF45F}" type="slidenum">
              <a:rPr lang="en-US" smtClean="0">
                <a:solidFill>
                  <a:srgbClr val="000000"/>
                </a:solidFill>
              </a:rPr>
              <a:pPr>
                <a:defRPr/>
              </a:pPr>
              <a:t>2</a:t>
            </a:fld>
            <a:endParaRPr lang="en-US">
              <a:solidFill>
                <a:srgbClr val="000000"/>
              </a:solidFill>
            </a:endParaRPr>
          </a:p>
        </p:txBody>
      </p:sp>
      <p:pic>
        <p:nvPicPr>
          <p:cNvPr id="1026" name="Picture 2" descr="https://encrypted-tbn3.gstatic.com/images?q=tbn:ANd9GcTb3pay9pAdads24cGWDRl-FEAJsoRalSzqbJ5QOhiU2KGedFn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4191000"/>
            <a:ext cx="1981200"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282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Content Placeholder 5"/>
          <p:cNvSpPr>
            <a:spLocks noGrp="1"/>
          </p:cNvSpPr>
          <p:nvPr>
            <p:ph sz="half" idx="1"/>
          </p:nvPr>
        </p:nvSpPr>
        <p:spPr>
          <a:xfrm>
            <a:off x="457200" y="762000"/>
            <a:ext cx="4038600" cy="5181600"/>
          </a:xfrm>
        </p:spPr>
        <p:txBody>
          <a:bodyPr/>
          <a:lstStyle/>
          <a:p>
            <a:pPr marL="0" indent="0">
              <a:buNone/>
            </a:pPr>
            <a:r>
              <a:rPr lang="en-US" sz="2000" b="1" dirty="0"/>
              <a:t>At the end of this session, you will be able to…</a:t>
            </a:r>
            <a:endParaRPr lang="en-US" sz="2000" dirty="0"/>
          </a:p>
          <a:p>
            <a:pPr lvl="0"/>
            <a:r>
              <a:rPr lang="en-US" sz="2000" dirty="0"/>
              <a:t>Explain how </a:t>
            </a:r>
            <a:r>
              <a:rPr lang="en-US" sz="2000" dirty="0" smtClean="0"/>
              <a:t>Strong </a:t>
            </a:r>
            <a:r>
              <a:rPr lang="en-US" sz="2000" dirty="0"/>
              <a:t>Voice support us in commanding attention and creating a sense of urgency that is both warm and demanding</a:t>
            </a:r>
          </a:p>
          <a:p>
            <a:pPr lvl="0"/>
            <a:r>
              <a:rPr lang="en-US" sz="2000" dirty="0"/>
              <a:t>Practice Be Seen Looking to gather data of your classroom.</a:t>
            </a:r>
          </a:p>
          <a:p>
            <a:pPr lvl="0"/>
            <a:r>
              <a:rPr lang="en-US" sz="2000" dirty="0"/>
              <a:t>Find your effective square up stance.</a:t>
            </a:r>
          </a:p>
          <a:p>
            <a:pPr lvl="0"/>
            <a:r>
              <a:rPr lang="en-US" sz="2000" dirty="0"/>
              <a:t>Practice economy of language in directions. </a:t>
            </a:r>
          </a:p>
          <a:p>
            <a:pPr lvl="0"/>
            <a:r>
              <a:rPr lang="en-US" sz="2000" dirty="0"/>
              <a:t>Use Strong Voice to command attention and create a sense of urgency in your classroom</a:t>
            </a:r>
          </a:p>
        </p:txBody>
      </p:sp>
      <p:sp>
        <p:nvSpPr>
          <p:cNvPr id="7" name="Content Placeholder 6"/>
          <p:cNvSpPr>
            <a:spLocks noGrp="1"/>
          </p:cNvSpPr>
          <p:nvPr>
            <p:ph sz="half" idx="2"/>
          </p:nvPr>
        </p:nvSpPr>
        <p:spPr>
          <a:xfrm>
            <a:off x="4648200" y="762000"/>
            <a:ext cx="4038600" cy="5181600"/>
          </a:xfrm>
        </p:spPr>
        <p:txBody>
          <a:bodyPr/>
          <a:lstStyle/>
          <a:p>
            <a:pPr marL="0" indent="0">
              <a:buNone/>
            </a:pPr>
            <a:r>
              <a:rPr lang="en-US" sz="2000" b="1" dirty="0"/>
              <a:t>Agenda</a:t>
            </a:r>
          </a:p>
          <a:p>
            <a:pPr lvl="0"/>
            <a:r>
              <a:rPr lang="en-US" sz="1800" dirty="0"/>
              <a:t>8m) Do Now </a:t>
            </a:r>
          </a:p>
          <a:p>
            <a:pPr lvl="0"/>
            <a:r>
              <a:rPr lang="en-US" sz="1800" dirty="0" smtClean="0"/>
              <a:t>(15m</a:t>
            </a:r>
            <a:r>
              <a:rPr lang="en-US" sz="1800" dirty="0"/>
              <a:t>) </a:t>
            </a:r>
            <a:r>
              <a:rPr lang="en-US" sz="1800" dirty="0" smtClean="0"/>
              <a:t>Whole </a:t>
            </a:r>
            <a:r>
              <a:rPr lang="en-US" sz="1800" dirty="0"/>
              <a:t>Group Practice</a:t>
            </a:r>
          </a:p>
          <a:p>
            <a:pPr lvl="0"/>
            <a:r>
              <a:rPr lang="en-US" sz="1800" dirty="0" smtClean="0"/>
              <a:t>(</a:t>
            </a:r>
            <a:r>
              <a:rPr lang="en-US" sz="1800" dirty="0"/>
              <a:t>10m) Take It Live: Practice, Round #1 (Square Up/Be Seen Looking)</a:t>
            </a:r>
          </a:p>
          <a:p>
            <a:pPr lvl="0"/>
            <a:r>
              <a:rPr lang="en-US" sz="1800" dirty="0"/>
              <a:t>(10m) </a:t>
            </a:r>
            <a:r>
              <a:rPr lang="en-US" sz="1800" dirty="0" err="1"/>
              <a:t>Segel</a:t>
            </a:r>
            <a:r>
              <a:rPr lang="en-US" sz="1800" dirty="0"/>
              <a:t>/ </a:t>
            </a:r>
            <a:r>
              <a:rPr lang="en-US" sz="1800" dirty="0" err="1"/>
              <a:t>Bisso</a:t>
            </a:r>
            <a:r>
              <a:rPr lang="en-US" sz="1800" dirty="0"/>
              <a:t> Video</a:t>
            </a:r>
          </a:p>
          <a:p>
            <a:pPr lvl="0"/>
            <a:r>
              <a:rPr lang="en-US" sz="1800" dirty="0"/>
              <a:t>(15m) Take It Live: Practice, Round #2 (Addressing off-task behavior, known)</a:t>
            </a:r>
          </a:p>
          <a:p>
            <a:pPr lvl="0"/>
            <a:r>
              <a:rPr lang="en-US" sz="1800" dirty="0"/>
              <a:t>(25m) Take it Live: Practice, Round #3 (Addressing off-task behavior, unknown)</a:t>
            </a:r>
          </a:p>
          <a:p>
            <a:pPr lvl="0"/>
            <a:r>
              <a:rPr lang="en-US" sz="1800" dirty="0"/>
              <a:t>(5m) Reflection</a:t>
            </a:r>
          </a:p>
        </p:txBody>
      </p:sp>
      <p:sp>
        <p:nvSpPr>
          <p:cNvPr id="4" name="Slide Number Placeholder 3"/>
          <p:cNvSpPr>
            <a:spLocks noGrp="1"/>
          </p:cNvSpPr>
          <p:nvPr>
            <p:ph type="sldNum" sz="quarter" idx="10"/>
          </p:nvPr>
        </p:nvSpPr>
        <p:spPr/>
        <p:txBody>
          <a:bodyPr/>
          <a:lstStyle/>
          <a:p>
            <a:pPr>
              <a:defRPr/>
            </a:pPr>
            <a:fld id="{ED012F67-C475-42BD-93E2-4B230E2BF45F}" type="slidenum">
              <a:rPr lang="en-US" smtClean="0">
                <a:solidFill>
                  <a:srgbClr val="000000"/>
                </a:solidFill>
              </a:rPr>
              <a:pPr>
                <a:defRPr/>
              </a:pPr>
              <a:t>3</a:t>
            </a:fld>
            <a:endParaRPr lang="en-US">
              <a:solidFill>
                <a:srgbClr val="000000"/>
              </a:solidFill>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3127" y="5242509"/>
            <a:ext cx="1872905" cy="1595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5827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3" name="Content Placeholder 2"/>
          <p:cNvSpPr>
            <a:spLocks noGrp="1"/>
          </p:cNvSpPr>
          <p:nvPr>
            <p:ph sz="half" idx="1"/>
          </p:nvPr>
        </p:nvSpPr>
        <p:spPr/>
        <p:txBody>
          <a:bodyPr/>
          <a:lstStyle/>
          <a:p>
            <a:pPr marL="0" indent="0">
              <a:buNone/>
            </a:pPr>
            <a:r>
              <a:rPr lang="en-US" sz="2400" dirty="0" smtClean="0"/>
              <a:t>We are  </a:t>
            </a:r>
            <a:r>
              <a:rPr lang="en-US" sz="2400" dirty="0"/>
              <a:t>going to learn how effective teachers create a sense of urgency and develop their presence when managing their classrooms and supporting scholars in meeting expectations. </a:t>
            </a:r>
            <a:endParaRPr lang="en-US" sz="2400" dirty="0" smtClean="0"/>
          </a:p>
          <a:p>
            <a:pPr algn="ctr">
              <a:buFont typeface="Wingdings" panose="05000000000000000000" pitchFamily="2" charset="2"/>
              <a:buChar char="q"/>
            </a:pPr>
            <a:endParaRPr lang="en-US" sz="2800" dirty="0"/>
          </a:p>
        </p:txBody>
      </p:sp>
      <p:sp>
        <p:nvSpPr>
          <p:cNvPr id="6" name="Content Placeholder 5"/>
          <p:cNvSpPr>
            <a:spLocks noGrp="1"/>
          </p:cNvSpPr>
          <p:nvPr>
            <p:ph sz="half" idx="2"/>
          </p:nvPr>
        </p:nvSpPr>
        <p:spPr/>
        <p:txBody>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r>
              <a:rPr lang="en-US" sz="2400" dirty="0" smtClean="0"/>
              <a:t>As </a:t>
            </a:r>
            <a:r>
              <a:rPr lang="en-US" sz="2400" dirty="0"/>
              <a:t>we consider building our toolbox of effective classroom </a:t>
            </a:r>
            <a:r>
              <a:rPr lang="en-US" sz="2400" dirty="0" smtClean="0"/>
              <a:t>management and relationship </a:t>
            </a:r>
            <a:r>
              <a:rPr lang="en-US" sz="2400" dirty="0"/>
              <a:t>building techniques, </a:t>
            </a:r>
            <a:r>
              <a:rPr lang="en-US" sz="2400" u="sng" dirty="0" smtClean="0"/>
              <a:t>we must remember that they are always in the service of learning and not compliance. </a:t>
            </a:r>
            <a:endParaRPr lang="en-US" sz="2400" u="sng" dirty="0"/>
          </a:p>
          <a:p>
            <a:pPr marL="0" indent="0" algn="ctr">
              <a:buNone/>
            </a:pPr>
            <a:endParaRPr lang="en-US" dirty="0"/>
          </a:p>
        </p:txBody>
      </p:sp>
      <p:sp>
        <p:nvSpPr>
          <p:cNvPr id="4" name="Slide Number Placeholder 3"/>
          <p:cNvSpPr>
            <a:spLocks noGrp="1"/>
          </p:cNvSpPr>
          <p:nvPr>
            <p:ph type="sldNum" sz="quarter" idx="10"/>
          </p:nvPr>
        </p:nvSpPr>
        <p:spPr/>
        <p:txBody>
          <a:bodyPr/>
          <a:lstStyle/>
          <a:p>
            <a:pPr>
              <a:defRPr/>
            </a:pPr>
            <a:fld id="{ED012F67-C475-42BD-93E2-4B230E2BF45F}" type="slidenum">
              <a:rPr lang="en-US" smtClean="0">
                <a:solidFill>
                  <a:srgbClr val="000000"/>
                </a:solidFill>
              </a:rPr>
              <a:pPr>
                <a:defRPr/>
              </a:pPr>
              <a:t>4</a:t>
            </a:fld>
            <a:endParaRPr lang="en-US">
              <a:solidFill>
                <a:srgbClr val="000000"/>
              </a:solidFill>
            </a:endParaRPr>
          </a:p>
        </p:txBody>
      </p:sp>
      <p:pic>
        <p:nvPicPr>
          <p:cNvPr id="7" name="Picture 2" descr="http://www.middleweb.com/wp-content/uploads/2012/09/two-child-brains-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838200"/>
            <a:ext cx="2381250" cy="1914525"/>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4" descr="data:image/jpeg;base64,/9j/4AAQSkZJRgABAQAAAQABAAD/2wCEAAkGBxQTEhUUEhQWFhUXGBcZGBgXGCAaHhsfFx8kGBsZGhgYISghGR4lIRwfIjMiJSkrLi4uGB8zODMsNygtLisBCgoKDg0OGxAQGzQlICQ0NzY3LjQ3LywyNywuMzcvLDgsNCw4LCwsLCw0LywsLCw0LCwsLCwsLCwsLCwsLCw0LP/AABEIAQAAxQMBEQACEQEDEQH/xAAbAAEAAwEBAQEAAAAAAAAAAAAABAUGAwcCAf/EAEsQAAEDAgMEAwsLAgQFBAMAAAECAxEABAUSIQYTMUEiUWEVMjRTVHFzgZGx0wcUFkJ0kpOUobPRUsEjcuHwJDOisvFDYoLCNUSD/8QAGwEBAAIDAQEAAAAAAAAAAAAAAAMEAQIFBgf/xAA3EQACAQIBBwoHAQACAwAAAAAAAQIDEQQSEyExQVFxFDJCUlORobHR8AUiM2FygcHhI/EGJKL/2gAMAwEAAhEDEQA/APTrdLr1zdJ+cOtpbW2EpQG4hSAo9+gnieupnaMVo1lKKnUqTWW0k1qtu+6ZN7ku+WXHsa+FWuWuqvH1JcxPtH4eg7ku+WXHsa+FTLXVXj6jMT7R+HoO5Lvllx7GvhUy11V4+ozE+0fh6DuS75Zcexr4VMtdVePqMxPtH4eg7ku+WXHsa+FTLXVXj6jMT7R+HoO5Lvllx7GvhUy11V4+ozE+0fh6HFy0KVpbVfuha5yJO5zKyiTA3cmBWrqxTtZePqZ5PUtfLfh6HbuS75Zcexr4VbZa6q8fUxmJ9o/D0Hcl3yy49jXwqZa6q8fUZifaPw9B3Jd8suPY18KmWuqvH1GYn2j8PQdyXfLLj2NfCplrqrx9RmJ9o/D0I1qxvFLQi/eUps5VgBrok8j/AIVaqrF6El4+pl4eotLm/D0JAwtw8L1/TsZ+FWctdVePqYzM+0f/AM+h+9yXfLLj2NfCrOWuqvH1GYn2j8PQdyXfLLj2NfCplrqrx9RmJ9o/D0Hcl3yy49jXwqZa6q8fUZifaPw9B3Jd8suPY18KmWuqvH1GYn2j8PQdyXfLLj2NfCplrqrx9RmJ9o/D0Hcl3yy49jXwqZa6q8fUZifaPw9B3Jd8suPY18KmWuqvH1GYn2j8PQdyXfLLj2NfCplrqrx9RmJ9o/D0Hcl3yy49jXwqZa6q8fUZifaPw9B3Jd8suPY18KmWuqvH1GYn2j8PQ4bJXTi0Ph1ZWW7h1sKIAOVEATlAH6c6zVSTVtxphJykpZTvaTX6QwPwq+9I1+0mk+bH3tM0Pq1OK8kXtRFoUAoBQCgMhtttBdWi0FpCCyRqpSSelJlJIIy6RHXr1Vz8ZiKtFpxWgqYitUptWWgyuJ7Qu3bjD6Q22q3cSdTEZu+BWrQpUEnSJ6MayJrrFuq1LVb34nY+GuniqMowTzi1rWmt64PWXGDbdKDmS4yqbmA6kZSNdFFPMeoEVJSxzUrT1bzuYv4FF08uhdS6r0/pPf33PQAa6h5YExqaDWed45t24VlNtCUDTORJV2gHQDzgnzcK5NbHSbtT1bz1mD+BU1FSxGl7tSX9uUdpjbzLV24F9N9xsFUQQSkkqBEAHoqGn9QPKo3iZRpSaelnB+PUuSJJKyb0adi1/fcbH5NMLU0wtxehdVIB4wmRJ6iST7BVr4fSlCDlLWzj4WlKEW5K1/fibCugWjzDE8dubO/dBcKkKUSErJUkJVqkgTplngImK4tTEVaFdpu6fvwKGclRr3qXyX5fYjWu0FxbXNw6pAzOuQoLSoAhoBIUjXQGTrrMDqqSWIqUpXtr/m49nhPhtHFRlpaS1fvTp8Nx6LgGNIum86NCNFJPFJ/uOo/6iuhQrRqxujj43BTwtTIl+nvRZ1MUxQCgFAKAUBndjO9uvtlx7xU1bo8EUsFqn+TOuB+FX3pGv2k1ifNj72m9D6tTivJF7URaFAKAUAoDLfKK8tNskoJEupCiDGkKPsmKpY9yVNW3nZ+B0qdTESjUSayXoenav5c82cuVFOXQJmYSlKQSNATlAk6nj1muQ5Nqx6jDYDDYZuVGCi3uONalw9k2WUTZ25Vx3aPZGn6RXfwzboxvuPn/AMRSWKqJb2fm1JPzO4y8d2v2Rr+k0xN81K24fDkni6d96/w8crgH0A72t443m3aynNEweMcPMRyPETW8ZyjqdiGth6Va2cinbVc9G+TZSjaqnhvV5fNAJ/6prq4C+ad955P4+orEq3VX9/ljV1eOIeLYhdK372YJVLqyQtOYTmI0nhwjTiAAZFeenN5cr6dL1nuJ/DMLi8PTjVjeyVu7+kFaiSSeJJJPWTqTUb06TqJJJJbDXfJms/OHAO9LUnzhQj3n21e+Ht5x8Dg/+QxjyeL25X8d/JHpNdc8iKAUAoBQCgM7sZ3t19suPeKmrdHgilgtU/yZ1wPwq+9I1+0msT5sfe03ofVqcV5IvaiLQoBQCgFARMVw9D7Sml96ocuII1BHaDrWlSmqkXFk+GxE6FVVIa0eX4jsjdNKIDZcTyUjWfOniD/uTXFnhKsXa1+B7PD/ABfC1Y3csl7n66mS8C2LedWC+ktNjjPfK7ABw85qSjgpyfz6EQYz41RpRapPKl4Ljv4HpzaAkAAQAAAByA4CuwlbQeNbcnd6wtAIIIkEQQeYPKstXCbTujzPHNiXm1ksJ3jZ4AEZk9hB77ziuPWwU4v5NKPYYP43RqRSrPJl4P0IuG7HXTqgFI3Sealxp5kgyT+nbUdPB1ZPSrInxHxjC0o3jLKe5eur3qPTsMsEMNJabHRSI7TzJPaTr667NOmqcVFHjcRXnXqOpPWyVW5CYLbHZFanFP24zZtVo4GeakzxnmOM9c6czFYSTllw7j03wr4vCEFRrO1tT+25/wAMqxgVytWUW7s/+5BSPvKgfrVFUKrdlFncnj8NCOU6ke9PwV2ej7IbPfNWyVEF1cZiOAA4JHmk6866+Fw+ajp1s8j8U+IcrmsnRFavVmgq0csUAoBQCgFAZ3Yzvbr7Zce8VNW6PBFLBap/kyDnuxc3fzNFuo71vPv1rRH+EmMuRCp5zMcqxPmx97Teh9WpxXkjtvsY8Th/473waiLQ32MeJw/8d74NAfi7nFwCS1hwA1JL72kf/wAaA5WWJYq6gLbbw5STMEPvctD/AOjQHbfYx4nD/wAd74NAN9jHicP/AB3vg0A32MeJw/8AHe+DQDfYx4nD/wAd74NAN9jHicP/AB3vg0A32MeJw/8AHe+DQDfYx4nD/wAd74NAN9jHicP/AB3vg0A32MeJw/8AHe+DQDfYx4nD/wAd74NAN9jHicP/AB3vg0A32MeJw/8AHe+DQDfYx4nD/wAd74NAN9jHicP/AB3vg0A32MeJw/8AHe+DQDfYx4nD/wAd74NAN9jHicP/AB3vg0A32MeJw/8AHe+DQDfYx4nD/wAd74NASNi+9uvtj/vFTVujwRSwWqf5M64H4Vfeka/aTWJ82Pvab0Pq1OK8kRcRu8SDqwyw0WweiSRJHWZWPdURaKuz2mv1rcSlhtZaMLCZEGSInPrqDwnhQFhc4s87Z3W+YUyUtkAmYVmBBiQOHr40BYbGNgWTMCJBPtUTNAXdAKAUAoBQGU2wuFJubFKVKSFO6gEiekgaxx0JHrNAaugFAKAUAoBQCgFAKAUB8r4HzUBmvk8uluWpLi1LIcUJUSTwSeJ85oDT0BndjO9uvtlx7xU1bo8EUsFqn+TONlibLF1eb95trM43l3i0omGkzGYiYke2sT5sfe03ofVqcV5Is07TWRIAu7Yk6AB5Gs8u+qItFLsF394eZe19qv5oCTt1foFq62Fp3hyDJmGaCoE9HjwoCrwzbdhlppoocORCUkjLxAgkAq1E0BsMNxBt9sONKzJPtBHEEcjQELENpbZkgLdBJ5JlXtyzHroCMNsrQ5YWSVKCYykRPM5gNPNNAWWL4s3bJSp0kBSgkQJ1OvLlAoD9t8XYWYQ82ojkFg/3oDN7aLHziwWCCA7xH+ZB/tQGqvbxDSCtxQSkcz7h1nsFARsNxll9GdCoEkdLonTsNAT0mdRwoCvw/GmnlOoQTLSsqswjrEieIkEeqgPrFsWbYaU4syByBEknQAUARire4S+4d2hSQrp6ETqBHM+bjQGef29bmGmXHB1977BqfbFAWGB7Ws3CiggtrHJZEGOMK6x1GKAvkrBmCDGhjl2GgPh+5QgErUlIAkyQNBz1oDkm+bUmUrSoESIUDNAZz5Mx/wAIr0qv+1NAa2gM7sZ3t19suPeKmrdHgilgtU/yZxssMZfurzfstu5XG8u8QlcS0mYzAxMD2VifNj72m9D6tTivJFmnZmyBBFpbAjUEMo0jn3tRFopdj+hd3zZ8ZmHmzK/soUBx+UbDmEtb8MtB9S0pLuRO8ICToVxmIhMRPKgL7D9nbVBS4m2YDuUAuBpOcynKZXGYyNDrrQFHsYsMu3zf1G15gOoAqHuCfZQEXYTAWXW3HnGWyFrVkRlGVInMcqeA1Mf/AB7aA/dt8KZa+blptKFFwDoiJHmGnGgJnyhjP82Z5uO/wn/70BV7abOWzCWCloFJcCVpXKwsd90guRy/WgJG29g1bM24t20NJQ6SlKEhKQT0uA6yKAYDhYvzv7p/ewf+Ukxl7FDTKPNxjiaAvXdisPUSpVlbKJ4ktJJPnJFAXVtbpbQlDaQlCAEpSkQEgaAADgAKAwe2uEMouW3n2kuW7qgHUKEgKAjNHXHS86T10BGxbZqzF4wxaW7TalauqbSAch1iR2An1poCyx+1Qq+tbZfRtwgZUjQSMwA/6Up83noC/wAawmyU0kXTLBabnKHEpypnjlB5nsoDHWGC2t3dBNvatJs29XBuwEOHiJREEkxAOsCeoUBd7FaXN+nnvZ/6l60B229wy3Uwt9xltTyEpS24pIKkyrTKo6iJJ07aAqsFwW0+YfOzbMl9CHVBzdgrzIKspzRMiBr2UBebAsZbJB/qKle0wP0AoCPc/Jzhq1qWu1SVLUpSjnXqVGSdFcyaA67DNhKLlKRCU3b4A6gIAFTVujwRSwWqf5MkYH4Vfeka/aTWJ82Pvab0Pq1OK8kXtRFozLNg4jFFuhB3bjWquQOgjzyke2gO21mEOXO4QmN2HMzkmDHCR16FXtFAaCgMrs9YrF3elaFBC1AAkEBQJPA89OrroCFbWN/ZZm7dKHmSolMxInszJIPtHtoCNiNliD7jK32gEpcTCER0dQSo6nSBzPsoCy2nSV39kgAyklfDSAQTr/8AH3UB+fKZ4O2ep0f9qqA/flHQSyyACZeA9qSAKA+8X2VKV7+yVunRrlGiVdg5Ceo9E9nGgLHZnFnH0qDzSm3GyAqQQDPNM+bUdo11oC6oCn2tQ2bR3emEhMg88w72O2YHroCl+TzCyEquHAcywEon+gAajsMAeZA5GgLzaDAW7oJzlSVIJKVJ4ieI15aD2UBU2+wjObM6446eomB+mv60Bp7W2Q2kIbSEpHAAQKAy+LYTcs3KrqzCVZxC21R7dSJGgPGZnroCOvCb29Un53lZaSZyJiSeuATr2k6chQHHZrEHmLFeRlTi0PFOWDoCASYAkwZGnXQG2tVlSEqUnKSkEpP1SRJT6uFAdaAzuxne3X2y494qat0eCKWC1T/JkAYC3dXV3vFPJyOIjdPONd80ic27UM3Dnw166xPmx97Teh9WpxXkiT9BLbxl5+cf+JURaH0EtvGXn5x/4lAPoJbeMvPzj/xKAfQS28ZefnH/AIlAPoJbeMvPzj/xKAfQS28ZefnH/iUA+glt4y8/OP8AxKA/PoHbeMvPzj/xKA+Hvk+tFCFLulDjBu3z710B0+glv428/OP/ABKAfQS28ZefnH/iUA+glt428/OP/EoB9BLbxl5+cf8AiUBm1YA25e/N2FvqbR/zi4+46NDqAHFEA/VkayT1UBo07BWwAAcuwBoALx/4lAfv0EtvGXn5x/4lAPoJbeMvPzj/AMSgH0EtvGXn5x/4lAPoJbeMvPzj/wASgH0EtvGXn5x/4lAPoJb+NvPzj/xKAfQS28ZefnH/AIlAPoJbeMvPzj/xKA7bGcLr7Zce8VNW6PBFLBap/kzrgfhV96Rr9pNYnzY+9pvQ+rU4ryRe1EWhQCgFAKAUAoBQCgFAKAUAoCJZYa00VqbQElxWZZE6n18OJ0GmpoCXQCgFAKAUAoBQCgFAZ3Yzvbr7Zce8VNW6PBFLBap/kzrgfhV96Rr9pNYnzY+9pvQ+rU4ryRe1EWhQCgFAKAUAoBQCgFAKAUAoBQCgFAKAUAoBQCgFAKAzuxne3X2y494qat0eCKWC1T/JnXA/Cr70jX7SaxPmx97Teh9WpxXkiBt9hJWyt9tSw42kHorUAUpkq6IMSASZ49GubjaTcHOL0ryGJp3i5LWiv2nW2cOt1MlzMooSyA4qZXqoKM9IiCNedRYlp4eLje71fsjrWzMXH9ErGEqs2Wba3WoO3DiUFxSioiQEqUM3DloOEmNa3rXowjTg9Mna5tUTpxUIvS3rO9zseEtlTL76X0iQ4XCcxGsKHCD/ALmtpYS0bxk777mzw1leLd99ypxi9N1hQulFSXW+jKFFIkuJQokJMGRr2TUFWo6mFzj0NetiGpLOUM5t/wBLzaa0C7EuErCm2ipJSsp1yjjB6XDnVnERvRb3IsVo3p33IstmFE2duSSSWW5J1J6I51Lh3elHgb0fpx4FnUxKUu1Ia3ad/cKYRmk5V5SvTvNNSOelV8Rk5PzSsiGvk2+aVkZRF7btXNsbF9agtxLbrZWtQIWQAqF68+P+tUs5TjUg6Utbs1p/pVyoRnHNy4r/ALLLb633QbuGivel5pMZ1ZTAJAKJjUgTUuNTilOOu6JMTG1prXdFhbYIi1C7px111xDa1LKlaGBKoTwA00HKpo0VSTqSbbSJFSVO8222ZbD7+2uAXb+6c3iiYaQVpQ2J0ACBqe2ernVCnWpTWVWnp3adHcVoyhP5qktO7SXex2Kj5w7bIeU+0Ebxpa5zJ1AUglQBPERVnC1k6jpxlda0TUKnzuCd1sNjXQLZT7W4qba1cdT3wgJnrUYn1cfVVfE1XSpuS1kNepm4OSKy32OCmwp598vkSXA4RlUf6Rwgf7ioo4S8byk8rfcjWGuvmbvvufmzjirpl62ulKUth0oUtKikqCToZTBmQR2gCaxh5OrCUJu7i7ClepFwnsZWbHYN86tyX3nlIC1hLYWUjTipRGqj1SYHrqLCUnVhecnbToI6FPOR+ZuxP2UxBTVvd7xSnE2rrwSVGVFLYmJ9X61JhqjhTnlO+S34G9CbjCV+i2UeH31s+ne3904XVEndpLiUNidAkIEfr+utVadalNZVael7NOghhKE1lVJaf2XmxuKgvO2yXlPtJSFtLXOYCQFIUVAEwSI/2BZwlZObpqWUtaJsPP5nBO62GwroFszuxne3X2y494qat0eCKWC1T/JnXA/Cr70jX7SaxPmx97Teh9WpxXki7WARBiDpB5zyqFlo88wnClC/btSoLZtS48InTPBQlRP1gcqvWquXTpPPqne6jp79Rz4U2qqhsjp9DVbVYMq4bQWlBLzSw42Twkcj2H3gVdxNF1IrJ1rSi1XpuaVtaK+4xDEHEFpNoG1qGUul1JQmdCoAans4x21FKpiJRyVCz330EbnWkslRs99zrc7MRhqrRsyrKDJ0zKCg4fMCRHYIrMsN/wCvmo+9pl0P+HNr3tIN4q/ftlMC1DR3eValOJOaBGVAHAq6yYE8ajnyipTyMm2jf5GknWnDJybe9hebKh5LCG3mS0W0IQJWlWbKIJ6JMcOBqzh8tQUZK1iahlKCUlaxcVOTGb2jsHfnFvctth4NZwpuQD0vrpzaSP7D1VK9OecjUir22FerCWXGaV7bCvx1u8uFW7ibTKll1K8hdRnVGvXlSNI4k68KirxrVHFqOp316SOpnZuLydT3q502qau7hDSEWh6K23Sd63oQDKNSNRPHhWcSqtRRShqaetGa2cmklHc9aNFbFTzSg+yWswUkoKgrQ6cU6aircbzjaatfZrLEbyj8ysZ7DU3lincBj5y0kndrSsJUATOVSVeflVWmq1BZCjlLZpK8M7SWTa6LrBHLpZWu5QhtJjI2k5lJ6ypY0M9lWKLqu7mrfYmpuo7uej7FrUxKV20GFC5t1skxmGh6iDIPtHsqKvSVWDgR1aaqQcSlt8RxBtAaVZhxxIyh0OpCFRoFEHXzjSeyq8amIjHJcLvffQQqdZKzjd77nfBcNdtGHFZN/cOL3jgSoJkqOoClQIGp7da2o0pUYN65N3ZtThKnBu12yLscxdW7K2nLYiN44k7xHSUYhuATBPWdK0wkatODjKO960aUFUhFpx8j42bsHwbhu4tilu4cdWpW8QcocHewkknqmsYenUWVGcdEm9q2mKMJrKUo6HfcfWGi9skbgW/zlpJO7WhYSYJmFJV5/wDzWaeeoLIycpbHczDO0lk2ui6wNy6VnVcpQ2CRkbScykjnmWDBnsqxSdR3c1b7E1N1Hdz0fYtamJTO7Gd7dfbLj3ipq3R4IpYLVP8AJnXA/Cr70jX7SaxPmx97Teh9WpxXkiVj+Di6QhJWpBQ4lxKkRIUkEDj559VVK1FVUle1ncmq01USVz8wPA27YKyFS1rMrcWZUo9p9Z9tKNCNJO2lvazFOkqeraWlTEooBQCgFAKAUAoBQCgFAKAUAoBQCgFAKAUAoBQGd2M726+2XHvFTVujwRSwWqf5M64H4Vfeka/aTWJ82Pvab0Pq1OK8kUe1l48i5MOrQ0EDopMajVRPUACNesgdcS0oxcNWkqYupUjW0StG3v8ARA7qXAEb18EgKGYawrgSCOlwMAacderfIjuRDnqqVrv370e7dlYndhtSs7yykHNlSCECOKiEwSBr7TAECsZEL2NnWrqDd27cNHv3sLvY7EHXFPoeWVlG7OoEpz5pSSmJ70VFWjFJNFrBVZylKM3e1vG532j2kDEobCVOc54JngCBqpRnvRyMmJE4p0srSzbE4tU/ljpfvx+3+GQd2ivHT/huKABJUtKBkEfVBykHtJMdWmpsZqnHWjmvF4ifNf7to979PD72mEbXuoy/Ocq2yY3iRCtfrEDokeYAwZ8+k6EXzSxRx00lnNK3muxJ8/N3FtnXdLUgj/KSkiq0V8yTOlVl/wATlHcefW2IXEhBefUsBRJSSR0DCjAnogmM2oJB5DW44x12RxoVavNcm36fz77/ALa+4xe4OofcSmCVEhJ04kiQfMAJ4jia1yI7jfP1deU0v174f1n1f4rdoKum82lIzZlpTqNeShziAOvjpwRhB/czVrV430tJbXb370l1tFiVwkW6mlLSlaCpakNhQBOXLJKVBI1NR04xd7lnFVaqyMltJrTZX3fZ2M6vaG6khLrq4MdFCCJ16IKUdI6ctNKmVKG4pPFVr6G3+l6HFvFMQSCtxx9KdJJRATPWooyjznTjxPDLhS1JI1jWxSV5t93+WNVsZiDzqnQ66V5UogEJBGadeikcY59U+evWjFJWR0MFVqTclOV7W3fyxqagOgKAUAoBQCgFAKAzuxne3X2y494qat0eCKWC1T/JnXA/Cr70jX7SaxPmx97Teh9WpxXkit2n2UduXipK0JQQkEGZlPCYHSAOoHaa3pVlBaivi8FOtO6dkfm1CkIekjg0gD7y+fLT29vClK7iZxWTGd3uX9PnZJO/tbtKFAFaloBjQEthIPqPurNX5ZRbNMJ/y0qii9ba8D6wTCHbBq6dcWhSlJBTEwMmaCokDSVdWgFKk1UcUjOHoTw0ak5NNv8Al9ZkmLVVzcICpCFqA7SFGVmeKZGY9Z4mZqw2oROcoOtVSep/3Xwvp+72nrLDKUJCUAJSkQABAAHICue3fSz0cYqKstRjNq8OS28gtpguJUdBMFBGqR1nMNNOBIynpVZpSbjpOXi6SjUTitf89b/1WekkbMuKftbhjnC0oKjIhYIHDimfea1qWjNSN8M3Uozp8fH+H1gOzK7cvOOrSorbKOjOg80CAAAAOUUqVVKyRnD4OVJylJ3ujNYldoCAngDAPXPYOzr8/HnNGLuUatSKjb3796TVbZbOu3RRuloSACFZp1104Azz9tQUasYa0X8bhJ17ZLsWGNtZLFxJPeskfdT/AKVpDTNcSeusmhL7IxW/LbzTmUKLapCZypSIhRngmB5zAA5irVrxa3nLysicZW1fpffh4vwNFZ4+LxZtltKbC0KMhzpCI5ZQU8eNQyp5Cyky7DFKvLNONrreW2C4C3bFZbKiV5c2Yg95MRAEcTUc6jna5YoYaFFtx2/wnKvGwYK0AjiMwn2VGWD7S8kpzBQKeudNOOtAfCLxskAOIJPABQJoD7dfSmMygmeEkD30AZuErnIpKo45SD7qA5C/aJADiJOgGYT7JoDo3coVolaSewg0B1oDO7Gd7dfbLj3ipq3R4IpYLVP8mdcD8KvvSNftJrE+bH3tN6H1anFeSL2oi0YDb8k3CUpJktp0E/1K1A5mJ1A4TqBM28PzbnH+IaaiS3evv+ol/J3cNoQ63nQFF3RMiSSkcP6hpGg4g8eNYxCbaZJ8NlCMZQutZrb23Dja21TC0qSY49IRp21Wi7O50akFOLi9p5o24tl9BUCCy4ApMzJ+tHWVJJg8ADOkxV7RKL+5w03Com9cX771q+249NauUKQFpUkoInMDpHXNUWmnY7qnFrKT0GF2ixhDrpLZBQhJQFcjzWQeadAOromZGhtU4NLScnE14zleOpaPX9en6dj8n9gUpdeUSd4QBIjvJk9upjl3ugiJ0xErtR3E3w6k0pVHt/nv2jVXEZFTwgz7KgWs6MtTPGXjI3ijITEEmdRBOsnMZidTpxUNM3SW5Hl5aVlvZ5/3v/e/2S2uUOCW1pWBoSkgiePKua01rPTxnGSvF3Im0fglx6Jz9EmtqfPXEixP0Z8H5GHfskKcQFlS87raVk6SFLAygCMo1gAcO2TVpSdtByp04uSUtN2vM1q8OYs0Leaa6QAHfnXMQIzLJjU1XypVHZs6Wap4eLnCOn3vP3BMf+cOLbLeQpSFd9m4mI4CP70nTyVcUMTnZONrWM7jqkC5WBomdZlWYkyqOOXU+boGoi0aXA2UOWgSU6KCkrSSeJ0V5p4+sUBT7LWSC+5IndkZePGSASfraDnQFhtHunrdTiVJXu1AApVIBJAUDHYeB66AbNpbZtg8spTm75RMCAohIg6JiYoCjxjAvm7rLrKQpoLSoJUowCnpCVak8JB17eGoFxsrgoSlLqwJ/wDTAkBKSInjqTJ4zpHOaA0lAZ3Yzvbr7Zce8VNW6PBFLBap/kzrgfhV96Rr9pNYnzY+9pvQ+rU4ryRe1EWjCfRZ+CEoaTmH+Ic8FXZKUGEzB9nVJtZ6JyeR1NiWnXp/w/MK2RuUPtOOKZyoWFQhSogcITkGuvEnh5zOZ1oOLSuYo4GtGpGUrWT2f9G8qodcpMe2dQ+c6TkdiM3EEf0qHV2jUfoZadVx0bCrXwsarylolvMw5sW8VahvWOkFdXOSASe2BHLmTOsRE57+H1G9Nvf98tn3ucM2PCSFPqzREITomRzKuKuUcBpwNRSr7i1SwKTvN3+3vX4GoSkAQBAHACoDoJWKfabDFPpQkJCgCcwJjzcf961JTnku5WxNF1Ula5mLnZK7VBG4SRAEqJCUjkgbuB2mPUBFWFWgt5z54KvLVZfxfbQaLY/BnLZtxLpSVKcKpSoq0yhOpUBroeVQVpqbVi7gqE6MWp62+Pofe0+EKuEoCcpyqJUlRIBBHCQDzApSmos2xVB1UkvfmUT+zNwsnOlspIiAvTzdJOg7YJ83CpVVitRUlhKsucl3/wCHBWyrwgJZRHDoqA82p10Os8Z6jrWc9HeaPBTWhRRbbO4S+yt5SkpBUgBEkEZgSdQnlqO3z8ajqzUkki1haE6c5OSOTGAvAulSGVqWnivXpEyVA/U4qOnMJ6qgLxIwPDrtkOg7rpAlIzEnPoASY4HnpyHmoCFY4JeMKUpotAqjNOsxJ6h1/rQHUYDcfNyz/h9JwrVKuoJKT3vHMmSPNQHE4He7ncS1uv6fXm76NBPnoC3xrD3nEoSnKUpSJE5ekBHGCYg8qAl7P27rbIQ+UlSdE5dYSAAkTAmKAsqAzuxne3X2y494qat0eCKWC1T/ACZ1wPwq+9I1+0msT5sfe03ofVqcV5IvaiLQoBQCgFAKAUAoBQCgFAKAUAoBQCgFAKAUAoBQCgFAZ3Yzvbr7Zce8VNW6PBFLBap/kzrgfhV96Rr9pNYnzY+9pvQ+rU4ryRe1EWjz69vbvJdvN3Sy0w8EABDckAjeR0fqzp5jXMnOrac1LQn9v2UJSqWlJS0J/b99xvLXvE9LP0R0v6tO+001410o6ltLy1FJtkLhLC3rd5SC2kqKQlJCgCJJKgSIEnSq+Kzig5QdrEGIy1HKi7WOOJ3C0Ydvk3K8wRvA5lRK82qUERlAlSRoJ0rWpJqhlqX3vo/Ribao5WV976DjsTc3DheFy8ouNqyFspSAmQCFykA9Y6tK0wkqksrOPSthjDubvlvSuB9bM/OHHnlLulraZdLYBQgZylPSJKUggBR0jqrahlynJuV0nb1FHLcm3K6TtsLvG2llpRbdU0pMqzJCTMA9GFAiD/arFVNx0OxPUTcdDsZ7Z9m5uLZt9V84jMCSA21AgkcSnsqrQVSpTU3PyK1KNScFJzfh6Fts6l8F5L61OJCxulqCRmTlBkZABxmp6OWrqTvuJqKmrqTvu9o5bXYk40llDJCFvOpbC1CQifrQdCfPWuJqSgko627XMV5yiko7XYg4nYX7KApm6W9KkhSS2nNEiSgge0HlPOo6kK8FeMr/AK8jScKsVeMr9xrauloy97idxcXK7a0UG0tAb54pzEE8EoSdJ48eo8I1pTq1KlR06btbW/QrSnOc3CGi2tnxf2t7bILzdybgIEracQBIHHKpOoIHL38KVI1qayoyvbYzEo1YLKUr/Zl/hGIJuGUPI71YmOo8CD2ggj1VZpVFUgpLaT05qcVJFFtmu4QWlMPqRvHEMhGVJEqzHNKgTyAqti3UjkuErXdiDEZaacZWvo2FpsviRuLZC1d+Oi4OELR0VSOU8Y7anw9TOU1J69vElozy4JvX/TKjFrm4vEJbfU0w6t5DeVKDowkSsFQMhSpqjnqs6ySlaLbtq2Iq5yc6llKyd92w3wrqF8x2W6N8q2+eOBIZ3oO7bnVWXLqnhrVD/kdfN5ei19hTtUdXIy3qvsJb1rdNus5bpx4b1IdSUNjKggkqOVII4frUjjUjJWlfTp1ajZxqRkrSb06dWo09Wy0Z3Yzvbr7Zce8VNW6PBFLBap/kzrgfhV96Rr9pNYnzY+9pvQ+rU4ryRPxu/wBxbuu/0IJHaeCR6zAqtWqZuDluJ6k8iLkZfBsIvfmaWgq33biCVBaFlf8Ai6qzEKiel1VTo0q2ZUbqzX32lWnSq5vJurPjtLbYa7K7RKFd+yVMq7C3oP8ApipsHJukk9a0dxNhpXhZ7NHcXrzQUkpUJCgQR2HQ1ZaurMmaurHn1g4Vt2+HqMqRcrS52t253mvYZSB5q5kJZSjQetPTwWkoRbajSex+C0+hZ4teCzvnHToh+3UrzuMDQfdgec1LVnmazlsa8USzlmqrlvXii52Ssi1aNJV3xTnXPHM50zPtj1VYw0Mikk9fqS0I5NNJ+7lhiP8AynP8ivcalnzWSS1MxOzmzyn8PQU3L6StDgCAsBvipMFOUnKefnNc2hh3UoK0npT0bCnSouVJfM/4bDCn0FO6SqVMhKFwDocoPMa6dVdGDVslbC3CS1LYRNpvm6kts3KSpLzgQnlCoMGZEdWnXHOosRm2lGotb8TStkNKM9pRYvYPYe0X2LlxaEFOZp45wQSEwk/V48v/ADWqwnh45cJNpbHpIKkJUY5UZaFsZsrd3MlKuGYA+0TXQTurlxO6uZXZNYbu71hei1Ol1M/WSqTp1xI9tUsM8mrUg9d7/oq0Hk1Jxeu9zR4reIZZW44QEpSSZ59Q85Onrq3UmoRcpaizOSjFtlN8ntspFi0FaFWZQHYokj2jX11XwMWqKuQ4WLVJXPrbH/8AT+2Mf/asYvofkhiOjxRS4zdLs3rlpsH/AIsBTEcnVndr9eub2VBVm6M5RXT1cdT9SGpJ0pSiulq46mTHLBLF3hjSeCEXA85yCT6zJ9dbygoVaUVsv5G2QoVKcVsubCugXDF31kXsVUkOuNf8KDmaVlJhcQSQdNf0Fc+cMvFWu18uziU5Ryq9r20bOJZ4dZizdWXXlL36mkNlwlSypIVoSEwB1eapqcFRk3KV8q2sljFU5aXrNDVonM7sZ3t19suPeKmrdHgilgtU/wAmdcD8KvvSNftJrE+bH3tN6H1anFeSJGPYEi6AS446lPNKFABWoIKgQZgjSqdagqqtJuxLVpKorNki2w/IyWt66ZChnUqVjNzCo0I5aaQK3jTtDJu+O02ULRybkHCNm0W7hcQ8+oqJKgtYKVE/WUAkSe2o6WGVOWUm9JpCioO6bLurBMVVvgLSLpd0M28WnKRplHASBEyco59dQRoRVV1NrIlSipue1jH8Bau0oS7mGRWYZY15FJkHQ/2FK1CNZJS2CrSjUSTLWpyUh4pYb5GQuONidS2rKToRBJB01rSpDLVrtcDSccpWvYqbbZNLaQhu5ukpHBKXAAOegy1BHCKKtGTtxI1h0lZSZY4PhCbfPlW4suKClKcUFEkCOIA5CpaVJU76W77zenTUL22n5jeBtXQQl7MUoVmgGJ0I15xryisVqEaqSlsFSlGpZSK4bHtkp3r1w8hJkNuuZkacJECY7TUXJIvnNtbm9BHyaPSba3M0dWywVeM4CzclKlhSVp71xByrT5lD+9Q1aEKml69+0iqUYz1695BRsg0VAvuv3ASZCXnMyQevKAJ9dRLBxb+duXFmiw0b/M2+JoQKtlgqMY2fTcLSpbrycpSUpQsBIUmYWAUnpa8ar1cOqjTbegiqUVN3bZJcwpCiwpcqUxqhSjJJy5SVHnPHzgGpHSi8lvTY2dNO19hCxHZpLz2+L9wlYnLkWAESAk5JSYmNaiqYZTnluTv5cDSdBSllXZdgVZJjPK2TRvC784ug4RlzBwTlmcs5eE8qq8kWVlZTvxIOTrKyru51RsynO2tdxcubtYWkLcChI5xl7f1rKwyum5N2M5hXTbbsXtWSYzuxne3X2y494qat0eCKWC1T/JnXA/Cr70jX7SaxPmx97Teh9WpxXki4urhLaFLWYSkFRMToNToKiLRzw+9S82lxE5VTEiOBjh6qAk0AoBQCgFAKAUAoBQCgFAZy12kcNwhh22LZXJBK50AJmAn/ANvXQGjoBQCgFAKAUAoBQCgM7sZ3t19suPeKmrdHgilgtU/yZ1wPwq+9I1+0msT5sfe03ofVqcV5I/dsC983XuggpyL3maZCY+rHPjxqItEPYhVxuWwoNbjKrKROec3PlHH9KA1FAZq72gdceUzZNpWUd+4s9FJ4RpE69vI6GJoD57uXNutIvW0BtZyhxsmEk/1Ak/258YoDT0BBxi5dbbllrerJAiYifrHrFAUV7id+wjeutsKbEZggqCgDpxJ/mgNJY3SXW0OJ71aQoTx11g9tAdHnQhJUowlIJJPIDUmgMwxjV5cyu1abS0CQFOkyqOoA6f71oDphWPvruhbvNJbIQSqJMkcCkzGUgj9daA01AYvaV9SMRt1IQXFBswgGJJzjjy4zPUKA73+K4gyguuNMbsRmSCSoA6amY9YnzUBprC6DraHE8FpCh2SJigPt95KElSjCUgkk8gNSaAzLGNXlzKrVltLQJAU6TKo6gDp+vnoCXhGNuF75vdNht6MySkylY7OPUefI8IoC/oDNbQYvc2ys5SzuCtKQTmK9RJJAMcj+lAflvid68pK2mUJYKhBWekUTqqMwiRqNPbQGmoDO7Gd7dfbLj3ipq3R4IpYLVP8AJnXA/Cr70jX7SaxPmx97Teh9WpxXkiXtL4I/6JfuqItEfY3wJnzK/wC40BdGgPPdjrN5W+Qi5LK0r6aN2lRPLNKteIIj+aAuMVwJ1beR++6CikQppCZM6AEEGZoDTWzZShKSZISBPXAiaApdpMUdQtlhjKHHiRmVqEgRrHM6/p20BX4/h10m2dUu73icvSSWUpnsBGooC52W8EY/yJoD52tQo2bwTxyz6gQVfoDQH5sg6lVmzljRMHzjjPr19dAT/wDC3v1N8Ezyz5ZjzxNASaAyeK//AJW19Gr3LoC12u8De/y/3FAfezHgjHo0+6gOW2LalWbwTxgH1JUCr9AaAp9nLF9y3bU1elKYjIGUHKRxTJ1OvM8eNASu4izcMqdvAtbcqSktpSSn63emY5TBoDT0BlPlJ8FT6VP/AGqoDUtJgADgAKA+qAzuxne3X2y494qat0eCKWC1T/JnXA/Cr70jX7SaxPmx97Teh9WpxXki6faC0qSoSlQII6wdCKiLRT4Vs6LdQKHnigTDalSjXsjtnz0Bd0BSYrs028vepUtp3+tswTy1/wBIoCOxskjOFvuuvlPAOGUj1f2mKA0dAVuNYMi4CcxUlSDKFoMKSez2D2CgIDmy+8SQ/cPO6EAEwAeSso4kdtATcEwb5uCA66tMABKzITH9IA0oC0IoDNubIpSoqt33WArilCuj6hpQE3Btn27dRWCpbiuLizKv9PfQFvQGac2RBWHDc3BWNArMJA6gYkcT7aAn4lgm+aQ0p50BIhRBEr0jpyNeE0B94Lg/zcEB11aYACVmQmP6QBpx/QUBZEUBnXdkkBRVbvOsZuKW1dH2f60BJwjZxtlZdKluun67hkjlp/OpoC6oChxjZkXCiVvvZSQQgKGUECNARpz9poCfhWHFkKBeddkjVxUxHIUBPoDO7Gd7dfbLj3ipq3R4IpYLVP8AJnXA/Cr70jX7SaxPmx97Teh9WpxXki9qItCgFAKAUAoBQCgFAKAUAoBQCgFAKAUAoBQCgFAKAUBndjO9uvtlx7xU1bo8EUsFqn+TOuB+FX3pGv2k1ifNj72m9D6tTivJF7URaFAKAUAoBQCgFAKAUAoBQCgFAKAUAoBQCgFAKAUAoDO7Gd7dfbLj3ipq3R4IpYLVP8mdcD8KvvSNftJrE+bH3tN6H1anFeSL2oi0KAUAoBQCgFAKAUAoBQCgFAKAUAoBQCgFAKAUAoBQGd2M726+2XHvFTVujwRSwWqf5M64H4Vfeka/aTWJ82Pvab0Pq1OK8kXtRFoUAoBQCgFAKAUAoBQCgFAKAUAoBQCgFAKAUAoBQCgM7sZ3t19suPeKmrdHgilgtU/yZwS8+xc3Kk2rjqXFoUlSVJA6KAk98Z4is2jKK02sa5VSnVm1BtO27cSe7lz5A799H81rm49Yk5RV7J96Hdy58gd++j+aZuPWHKKvZPvQ7uXPkDv30fzTNx6w5RV7J96Hdy58gd++j+aZuPWHKKvZPvQ7uXPkDv30fzTNx6w5RV7J96Hdy58gd++j+aZuPWHKKvZPvQ7uXPkDv30fzTNx6w5RV7J96Hdy58gd++j+aZuPWHKKvZPvQ7uXPkDv30fzTNx6w5RV7J96Hdy58gd++j+aZuPWHKKvZPvQ7uXPkDv30fzTNx6w5RV7J96Hdy58gd++j+aZuPWHKKvZPvQ7uXPkDv30fzTNx6w5RV7J96Hdy58gd++j+aZuPWHKKvZPvQ7uXPkDv30fzTNx6w5RV7J96Hdy58gd++j+aZuPWHKKvZPvQ7uXPkDv30fzTNx6w5RV7J96Hdy58gd++j+aZuPWHKKvZPvQ7uXPkDv30fzTNx6w5RV7J96Hdy58gd++j+aZuPWHKKvZPvQ7uXPkDv30fzTNx6w5RV7J96Hdy58gd++j+aZuPWHKKvZPvQ7uXPkDv30fzTNx6w5RV7J96PrY+2cQ28XWy2XLh1wJJBMLgjUadnqpWabVnsMYOE4xk5K15N95/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ttp://2.bp.blogspot.com/-1PQN5iaX1JY/UZmaukmaOkI/AAAAAAAAPII/0Z-a0_tzazw/s1600/TOTEally+Awesome+Teacher+Ta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4426386"/>
            <a:ext cx="1524000" cy="1974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107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Whole Group Practice: Square Up/Stand Still</a:t>
            </a:r>
            <a:endParaRPr lang="en-US"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858854506"/>
              </p:ext>
            </p:extLst>
          </p:nvPr>
        </p:nvGraphicFramePr>
        <p:xfrm>
          <a:off x="228600" y="783204"/>
          <a:ext cx="4800600" cy="5997270"/>
        </p:xfrm>
        <a:graphic>
          <a:graphicData uri="http://schemas.openxmlformats.org/drawingml/2006/table">
            <a:tbl>
              <a:tblPr firstRow="1" firstCol="1" bandRow="1"/>
              <a:tblGrid>
                <a:gridCol w="2400300"/>
                <a:gridCol w="2400300"/>
              </a:tblGrid>
              <a:tr h="235226">
                <a:tc>
                  <a:txBody>
                    <a:bodyPr/>
                    <a:lstStyle/>
                    <a:p>
                      <a:pPr marL="0" marR="0" algn="ctr">
                        <a:spcBef>
                          <a:spcPts val="0"/>
                        </a:spcBef>
                        <a:spcAft>
                          <a:spcPts val="0"/>
                        </a:spcAft>
                      </a:pPr>
                      <a:r>
                        <a:rPr lang="en-US" sz="1800" b="1" dirty="0">
                          <a:effectLst/>
                          <a:latin typeface="Corbel"/>
                          <a:ea typeface="Times New Roman"/>
                        </a:rPr>
                        <a:t>NON-EXAMPLE</a:t>
                      </a:r>
                      <a:endParaRPr lang="en-US" sz="1800" dirty="0">
                        <a:effectLst/>
                        <a:latin typeface="Times New Roman"/>
                        <a:ea typeface="Times New Roman"/>
                      </a:endParaRPr>
                    </a:p>
                  </a:txBody>
                  <a:tcPr marL="60095" marR="60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a:effectLst/>
                          <a:latin typeface="Corbel"/>
                          <a:ea typeface="Times New Roman"/>
                        </a:rPr>
                        <a:t>EXAMPLE</a:t>
                      </a:r>
                      <a:endParaRPr lang="en-US" sz="1800" dirty="0">
                        <a:effectLst/>
                        <a:latin typeface="Times New Roman"/>
                        <a:ea typeface="Times New Roman"/>
                      </a:endParaRPr>
                    </a:p>
                  </a:txBody>
                  <a:tcPr marL="60095" marR="60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70452">
                <a:tc>
                  <a:txBody>
                    <a:bodyPr/>
                    <a:lstStyle/>
                    <a:p>
                      <a:pPr marL="0" marR="0" algn="ctr">
                        <a:spcBef>
                          <a:spcPts val="0"/>
                        </a:spcBef>
                        <a:spcAft>
                          <a:spcPts val="0"/>
                        </a:spcAft>
                      </a:pPr>
                      <a:r>
                        <a:rPr lang="en-US" sz="1600" dirty="0">
                          <a:effectLst/>
                          <a:latin typeface="Corbel"/>
                          <a:ea typeface="Times New Roman"/>
                        </a:rPr>
                        <a:t>Show me crossed legs</a:t>
                      </a:r>
                      <a:endParaRPr lang="en-US" sz="1600" dirty="0">
                        <a:effectLst/>
                        <a:latin typeface="Times New Roman"/>
                        <a:ea typeface="Times New Roman"/>
                      </a:endParaRPr>
                    </a:p>
                  </a:txBody>
                  <a:tcPr marL="60095" marR="60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latin typeface="Corbel"/>
                          <a:ea typeface="Times New Roman"/>
                        </a:rPr>
                        <a:t>Show me uncrossed legs</a:t>
                      </a:r>
                      <a:endParaRPr lang="en-US" sz="1600" dirty="0">
                        <a:effectLst/>
                        <a:latin typeface="Times New Roman"/>
                        <a:ea typeface="Times New Roman"/>
                      </a:endParaRPr>
                    </a:p>
                  </a:txBody>
                  <a:tcPr marL="60095" marR="60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70452">
                <a:tc>
                  <a:txBody>
                    <a:bodyPr/>
                    <a:lstStyle/>
                    <a:p>
                      <a:pPr marL="0" marR="0" algn="ctr">
                        <a:spcBef>
                          <a:spcPts val="0"/>
                        </a:spcBef>
                        <a:spcAft>
                          <a:spcPts val="0"/>
                        </a:spcAft>
                      </a:pPr>
                      <a:r>
                        <a:rPr lang="en-US" sz="1600" dirty="0">
                          <a:effectLst/>
                          <a:latin typeface="Corbel"/>
                          <a:ea typeface="Times New Roman"/>
                        </a:rPr>
                        <a:t>Show me feet too close</a:t>
                      </a:r>
                      <a:endParaRPr lang="en-US" sz="1600" dirty="0">
                        <a:effectLst/>
                        <a:latin typeface="Times New Roman"/>
                        <a:ea typeface="Times New Roman"/>
                      </a:endParaRPr>
                    </a:p>
                  </a:txBody>
                  <a:tcPr marL="60095" marR="60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latin typeface="Corbel"/>
                          <a:ea typeface="Times New Roman"/>
                        </a:rPr>
                        <a:t>Show me feet apart</a:t>
                      </a:r>
                      <a:endParaRPr lang="en-US" sz="1600" dirty="0">
                        <a:effectLst/>
                        <a:latin typeface="Times New Roman"/>
                        <a:ea typeface="Times New Roman"/>
                      </a:endParaRPr>
                    </a:p>
                  </a:txBody>
                  <a:tcPr marL="60095" marR="60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70452">
                <a:tc>
                  <a:txBody>
                    <a:bodyPr/>
                    <a:lstStyle/>
                    <a:p>
                      <a:pPr marL="0" marR="0" algn="ctr">
                        <a:spcBef>
                          <a:spcPts val="0"/>
                        </a:spcBef>
                        <a:spcAft>
                          <a:spcPts val="0"/>
                        </a:spcAft>
                      </a:pPr>
                      <a:r>
                        <a:rPr lang="en-US" sz="1600" dirty="0">
                          <a:effectLst/>
                          <a:latin typeface="Corbel"/>
                          <a:ea typeface="Times New Roman"/>
                        </a:rPr>
                        <a:t>Show me “staggered feet”</a:t>
                      </a:r>
                      <a:endParaRPr lang="en-US" sz="1600" dirty="0">
                        <a:effectLst/>
                        <a:latin typeface="Times New Roman"/>
                        <a:ea typeface="Times New Roman"/>
                      </a:endParaRPr>
                    </a:p>
                  </a:txBody>
                  <a:tcPr marL="60095" marR="60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latin typeface="Corbel"/>
                          <a:ea typeface="Times New Roman"/>
                        </a:rPr>
                        <a:t>Show me “lined up” feet</a:t>
                      </a:r>
                      <a:endParaRPr lang="en-US" sz="1600" dirty="0">
                        <a:effectLst/>
                        <a:latin typeface="Times New Roman"/>
                        <a:ea typeface="Times New Roman"/>
                      </a:endParaRPr>
                    </a:p>
                  </a:txBody>
                  <a:tcPr marL="60095" marR="60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70452">
                <a:tc>
                  <a:txBody>
                    <a:bodyPr/>
                    <a:lstStyle/>
                    <a:p>
                      <a:pPr marL="0" marR="0" algn="ctr">
                        <a:spcBef>
                          <a:spcPts val="0"/>
                        </a:spcBef>
                        <a:spcAft>
                          <a:spcPts val="0"/>
                        </a:spcAft>
                      </a:pPr>
                      <a:r>
                        <a:rPr lang="en-US" sz="1600">
                          <a:effectLst/>
                          <a:latin typeface="Corbel"/>
                          <a:ea typeface="Times New Roman"/>
                        </a:rPr>
                        <a:t>Show me “hunched over” shoulders</a:t>
                      </a:r>
                      <a:endParaRPr lang="en-US" sz="1600">
                        <a:effectLst/>
                        <a:latin typeface="Times New Roman"/>
                        <a:ea typeface="Times New Roman"/>
                      </a:endParaRPr>
                    </a:p>
                  </a:txBody>
                  <a:tcPr marL="60095" marR="60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latin typeface="Corbel"/>
                          <a:ea typeface="Times New Roman"/>
                        </a:rPr>
                        <a:t>Show me squared up shoulders</a:t>
                      </a:r>
                      <a:endParaRPr lang="en-US" sz="1600" dirty="0">
                        <a:effectLst/>
                        <a:latin typeface="Times New Roman"/>
                        <a:ea typeface="Times New Roman"/>
                      </a:endParaRPr>
                    </a:p>
                  </a:txBody>
                  <a:tcPr marL="60095" marR="60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05678">
                <a:tc>
                  <a:txBody>
                    <a:bodyPr/>
                    <a:lstStyle/>
                    <a:p>
                      <a:pPr marL="0" marR="0" algn="ctr">
                        <a:spcBef>
                          <a:spcPts val="0"/>
                        </a:spcBef>
                        <a:spcAft>
                          <a:spcPts val="0"/>
                        </a:spcAft>
                      </a:pPr>
                      <a:r>
                        <a:rPr lang="en-US" sz="1600">
                          <a:effectLst/>
                          <a:latin typeface="Corbel"/>
                          <a:ea typeface="Times New Roman"/>
                        </a:rPr>
                        <a:t>Show me shoulders turned away at a 45 degree angle</a:t>
                      </a:r>
                      <a:endParaRPr lang="en-US" sz="1600">
                        <a:effectLst/>
                        <a:latin typeface="Times New Roman"/>
                        <a:ea typeface="Times New Roman"/>
                      </a:endParaRPr>
                    </a:p>
                  </a:txBody>
                  <a:tcPr marL="60095" marR="60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latin typeface="Corbel"/>
                          <a:ea typeface="Times New Roman"/>
                        </a:rPr>
                        <a:t>Show me shoulders facing forward and squared up</a:t>
                      </a:r>
                      <a:endParaRPr lang="en-US" sz="1600" dirty="0">
                        <a:effectLst/>
                        <a:latin typeface="Times New Roman"/>
                        <a:ea typeface="Times New Roman"/>
                      </a:endParaRPr>
                    </a:p>
                  </a:txBody>
                  <a:tcPr marL="60095" marR="60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70452">
                <a:tc>
                  <a:txBody>
                    <a:bodyPr/>
                    <a:lstStyle/>
                    <a:p>
                      <a:pPr marL="0" marR="0" algn="ctr">
                        <a:spcBef>
                          <a:spcPts val="0"/>
                        </a:spcBef>
                        <a:spcAft>
                          <a:spcPts val="0"/>
                        </a:spcAft>
                      </a:pPr>
                      <a:r>
                        <a:rPr lang="en-US" sz="1600">
                          <a:effectLst/>
                          <a:latin typeface="Corbel"/>
                          <a:ea typeface="Times New Roman"/>
                        </a:rPr>
                        <a:t>Show me head down</a:t>
                      </a:r>
                      <a:endParaRPr lang="en-US" sz="1600">
                        <a:effectLst/>
                        <a:latin typeface="Times New Roman"/>
                        <a:ea typeface="Times New Roman"/>
                      </a:endParaRPr>
                    </a:p>
                  </a:txBody>
                  <a:tcPr marL="60095" marR="60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latin typeface="Corbel"/>
                          <a:ea typeface="Times New Roman"/>
                        </a:rPr>
                        <a:t>Show me head up</a:t>
                      </a:r>
                      <a:endParaRPr lang="en-US" sz="1600" dirty="0">
                        <a:effectLst/>
                        <a:latin typeface="Times New Roman"/>
                        <a:ea typeface="Times New Roman"/>
                      </a:endParaRPr>
                    </a:p>
                  </a:txBody>
                  <a:tcPr marL="60095" marR="60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70452">
                <a:tc>
                  <a:txBody>
                    <a:bodyPr/>
                    <a:lstStyle/>
                    <a:p>
                      <a:pPr marL="0" marR="0" algn="ctr">
                        <a:spcBef>
                          <a:spcPts val="0"/>
                        </a:spcBef>
                        <a:spcAft>
                          <a:spcPts val="0"/>
                        </a:spcAft>
                      </a:pPr>
                      <a:r>
                        <a:rPr lang="en-US" sz="1600">
                          <a:effectLst/>
                          <a:latin typeface="Corbel"/>
                          <a:ea typeface="Times New Roman"/>
                        </a:rPr>
                        <a:t>Show me hands up</a:t>
                      </a:r>
                      <a:endParaRPr lang="en-US" sz="1600">
                        <a:effectLst/>
                        <a:latin typeface="Times New Roman"/>
                        <a:ea typeface="Times New Roman"/>
                      </a:endParaRPr>
                    </a:p>
                  </a:txBody>
                  <a:tcPr marL="60095" marR="60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latin typeface="Corbel"/>
                          <a:ea typeface="Times New Roman"/>
                        </a:rPr>
                        <a:t>Show me hands by side</a:t>
                      </a:r>
                      <a:endParaRPr lang="en-US" sz="1600" dirty="0">
                        <a:effectLst/>
                        <a:latin typeface="Times New Roman"/>
                        <a:ea typeface="Times New Roman"/>
                      </a:endParaRPr>
                    </a:p>
                  </a:txBody>
                  <a:tcPr marL="60095" marR="60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70452">
                <a:tc>
                  <a:txBody>
                    <a:bodyPr/>
                    <a:lstStyle/>
                    <a:p>
                      <a:pPr marL="0" marR="0" algn="ctr">
                        <a:spcBef>
                          <a:spcPts val="0"/>
                        </a:spcBef>
                        <a:spcAft>
                          <a:spcPts val="0"/>
                        </a:spcAft>
                      </a:pPr>
                      <a:r>
                        <a:rPr lang="en-US" sz="1600" dirty="0">
                          <a:effectLst/>
                          <a:latin typeface="Corbel"/>
                          <a:ea typeface="Times New Roman"/>
                        </a:rPr>
                        <a:t>Show me hands up</a:t>
                      </a:r>
                      <a:endParaRPr lang="en-US" sz="1600" dirty="0">
                        <a:effectLst/>
                        <a:latin typeface="Times New Roman"/>
                        <a:ea typeface="Times New Roman"/>
                      </a:endParaRPr>
                    </a:p>
                  </a:txBody>
                  <a:tcPr marL="60095" marR="60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latin typeface="Corbel"/>
                          <a:ea typeface="Times New Roman"/>
                        </a:rPr>
                        <a:t>Show me hands behind your back</a:t>
                      </a:r>
                      <a:endParaRPr lang="en-US" sz="1600" dirty="0">
                        <a:effectLst/>
                        <a:latin typeface="Times New Roman"/>
                        <a:ea typeface="Times New Roman"/>
                      </a:endParaRPr>
                    </a:p>
                  </a:txBody>
                  <a:tcPr marL="60095" marR="60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5226">
                <a:tc>
                  <a:txBody>
                    <a:bodyPr/>
                    <a:lstStyle/>
                    <a:p>
                      <a:pPr marL="0" marR="0" algn="ctr">
                        <a:spcBef>
                          <a:spcPts val="0"/>
                        </a:spcBef>
                        <a:spcAft>
                          <a:spcPts val="0"/>
                        </a:spcAft>
                      </a:pPr>
                      <a:r>
                        <a:rPr lang="en-US" sz="1600" dirty="0" smtClean="0">
                          <a:effectLst/>
                          <a:latin typeface="Corbel" panose="020B0503020204020204" pitchFamily="34" charset="0"/>
                          <a:ea typeface="Times New Roman"/>
                        </a:rPr>
                        <a:t>Seated</a:t>
                      </a:r>
                      <a:endParaRPr lang="en-US" sz="1600" dirty="0">
                        <a:effectLst/>
                        <a:latin typeface="Corbel" panose="020B0503020204020204" pitchFamily="34" charset="0"/>
                        <a:ea typeface="Times New Roman"/>
                      </a:endParaRPr>
                    </a:p>
                  </a:txBody>
                  <a:tcPr marL="60095" marR="60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smtClean="0">
                          <a:effectLst/>
                          <a:latin typeface="Corbel" panose="020B0503020204020204" pitchFamily="34" charset="0"/>
                          <a:ea typeface="Times New Roman"/>
                        </a:rPr>
                        <a:t>Stand up, plant</a:t>
                      </a:r>
                      <a:r>
                        <a:rPr lang="en-US" sz="1600" baseline="0" dirty="0" smtClean="0">
                          <a:effectLst/>
                          <a:latin typeface="Corbel" panose="020B0503020204020204" pitchFamily="34" charset="0"/>
                          <a:ea typeface="Times New Roman"/>
                        </a:rPr>
                        <a:t> feet</a:t>
                      </a:r>
                      <a:endParaRPr lang="en-US" sz="1600" dirty="0">
                        <a:effectLst/>
                        <a:latin typeface="Corbel" panose="020B0503020204020204" pitchFamily="34" charset="0"/>
                        <a:ea typeface="Times New Roman"/>
                      </a:endParaRPr>
                    </a:p>
                  </a:txBody>
                  <a:tcPr marL="60095" marR="60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70452">
                <a:tc>
                  <a:txBody>
                    <a:bodyPr/>
                    <a:lstStyle/>
                    <a:p>
                      <a:pPr marL="0" marR="0" algn="ctr">
                        <a:spcBef>
                          <a:spcPts val="0"/>
                        </a:spcBef>
                        <a:spcAft>
                          <a:spcPts val="0"/>
                        </a:spcAft>
                      </a:pPr>
                      <a:r>
                        <a:rPr lang="en-US" sz="1600" dirty="0" smtClean="0">
                          <a:effectLst/>
                          <a:latin typeface="Corbel" panose="020B0503020204020204" pitchFamily="34" charset="0"/>
                          <a:ea typeface="Times New Roman"/>
                        </a:rPr>
                        <a:t>Writing on board with back to class</a:t>
                      </a:r>
                      <a:endParaRPr lang="en-US" sz="1600" dirty="0">
                        <a:effectLst/>
                        <a:latin typeface="Corbel" panose="020B0503020204020204" pitchFamily="34" charset="0"/>
                        <a:ea typeface="Times New Roman"/>
                      </a:endParaRPr>
                    </a:p>
                  </a:txBody>
                  <a:tcPr marL="60095" marR="60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smtClean="0">
                          <a:effectLst/>
                          <a:latin typeface="Corbel" panose="020B0503020204020204" pitchFamily="34" charset="0"/>
                          <a:ea typeface="Times New Roman"/>
                        </a:rPr>
                        <a:t>Turn to</a:t>
                      </a:r>
                      <a:r>
                        <a:rPr lang="en-US" sz="1600" baseline="0" dirty="0" smtClean="0">
                          <a:effectLst/>
                          <a:latin typeface="Corbel" panose="020B0503020204020204" pitchFamily="34" charset="0"/>
                          <a:ea typeface="Times New Roman"/>
                        </a:rPr>
                        <a:t> class</a:t>
                      </a:r>
                      <a:endParaRPr lang="en-US" sz="1600" dirty="0">
                        <a:effectLst/>
                        <a:latin typeface="Corbel" panose="020B0503020204020204" pitchFamily="34" charset="0"/>
                        <a:ea typeface="Times New Roman"/>
                      </a:endParaRPr>
                    </a:p>
                  </a:txBody>
                  <a:tcPr marL="60095" marR="60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70452">
                <a:tc>
                  <a:txBody>
                    <a:bodyPr/>
                    <a:lstStyle/>
                    <a:p>
                      <a:pPr marL="0" marR="0" algn="ctr">
                        <a:spcBef>
                          <a:spcPts val="0"/>
                        </a:spcBef>
                        <a:spcAft>
                          <a:spcPts val="0"/>
                        </a:spcAft>
                      </a:pPr>
                      <a:r>
                        <a:rPr lang="en-US" sz="1600" dirty="0" smtClean="0">
                          <a:effectLst/>
                          <a:latin typeface="Corbel" panose="020B0503020204020204" pitchFamily="34" charset="0"/>
                          <a:ea typeface="Times New Roman"/>
                        </a:rPr>
                        <a:t>Clipboard</a:t>
                      </a:r>
                      <a:r>
                        <a:rPr lang="en-US" sz="1600" baseline="0" dirty="0" smtClean="0">
                          <a:effectLst/>
                          <a:latin typeface="Corbel" panose="020B0503020204020204" pitchFamily="34" charset="0"/>
                          <a:ea typeface="Times New Roman"/>
                        </a:rPr>
                        <a:t> hugged in front</a:t>
                      </a:r>
                      <a:endParaRPr lang="en-US" sz="1600" dirty="0">
                        <a:effectLst/>
                        <a:latin typeface="Corbel" panose="020B0503020204020204" pitchFamily="34" charset="0"/>
                        <a:ea typeface="Times New Roman"/>
                      </a:endParaRPr>
                    </a:p>
                  </a:txBody>
                  <a:tcPr marL="60095" marR="60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smtClean="0">
                          <a:effectLst/>
                          <a:latin typeface="Corbel" panose="020B0503020204020204" pitchFamily="34" charset="0"/>
                          <a:ea typeface="Times New Roman"/>
                        </a:rPr>
                        <a:t>By side, shoulders</a:t>
                      </a:r>
                      <a:r>
                        <a:rPr lang="en-US" sz="1600" baseline="0" dirty="0" smtClean="0">
                          <a:effectLst/>
                          <a:latin typeface="Corbel" panose="020B0503020204020204" pitchFamily="34" charset="0"/>
                          <a:ea typeface="Times New Roman"/>
                        </a:rPr>
                        <a:t> squared</a:t>
                      </a:r>
                      <a:endParaRPr lang="en-US" sz="1600" dirty="0">
                        <a:effectLst/>
                        <a:latin typeface="Corbel" panose="020B0503020204020204" pitchFamily="34" charset="0"/>
                        <a:ea typeface="Times New Roman"/>
                      </a:endParaRPr>
                    </a:p>
                  </a:txBody>
                  <a:tcPr marL="60095" marR="60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70452">
                <a:tc>
                  <a:txBody>
                    <a:bodyPr/>
                    <a:lstStyle/>
                    <a:p>
                      <a:pPr marL="0" marR="0" algn="ctr">
                        <a:spcBef>
                          <a:spcPts val="0"/>
                        </a:spcBef>
                        <a:spcAft>
                          <a:spcPts val="0"/>
                        </a:spcAft>
                      </a:pPr>
                      <a:r>
                        <a:rPr lang="en-US" sz="1600" dirty="0" smtClean="0">
                          <a:effectLst/>
                          <a:latin typeface="Corbel" panose="020B0503020204020204" pitchFamily="34" charset="0"/>
                          <a:ea typeface="Times New Roman"/>
                        </a:rPr>
                        <a:t>Seated, legs crossed,</a:t>
                      </a:r>
                      <a:r>
                        <a:rPr lang="en-US" sz="1600" baseline="0" dirty="0" smtClean="0">
                          <a:effectLst/>
                          <a:latin typeface="Corbel" panose="020B0503020204020204" pitchFamily="34" charset="0"/>
                          <a:ea typeface="Times New Roman"/>
                        </a:rPr>
                        <a:t> slouch</a:t>
                      </a:r>
                      <a:endParaRPr lang="en-US" sz="1600" dirty="0">
                        <a:effectLst/>
                        <a:latin typeface="Corbel" panose="020B0503020204020204" pitchFamily="34" charset="0"/>
                        <a:ea typeface="Times New Roman"/>
                      </a:endParaRPr>
                    </a:p>
                  </a:txBody>
                  <a:tcPr marL="60095" marR="60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smtClean="0">
                          <a:effectLst/>
                          <a:latin typeface="Corbel" panose="020B0503020204020204" pitchFamily="34" charset="0"/>
                          <a:ea typeface="Times New Roman"/>
                        </a:rPr>
                        <a:t>Sit up, square</a:t>
                      </a:r>
                      <a:r>
                        <a:rPr lang="en-US" sz="1600" baseline="0" dirty="0" smtClean="0">
                          <a:effectLst/>
                          <a:latin typeface="Corbel" panose="020B0503020204020204" pitchFamily="34" charset="0"/>
                          <a:ea typeface="Times New Roman"/>
                        </a:rPr>
                        <a:t> shoulders</a:t>
                      </a:r>
                      <a:endParaRPr lang="en-US" sz="1600" dirty="0">
                        <a:effectLst/>
                        <a:latin typeface="Corbel" panose="020B0503020204020204" pitchFamily="34" charset="0"/>
                        <a:ea typeface="Times New Roman"/>
                      </a:endParaRPr>
                    </a:p>
                  </a:txBody>
                  <a:tcPr marL="60095" marR="60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5" name="Slide Number Placeholder 4"/>
          <p:cNvSpPr>
            <a:spLocks noGrp="1"/>
          </p:cNvSpPr>
          <p:nvPr>
            <p:ph type="sldNum" sz="quarter" idx="10"/>
          </p:nvPr>
        </p:nvSpPr>
        <p:spPr/>
        <p:txBody>
          <a:bodyPr/>
          <a:lstStyle/>
          <a:p>
            <a:pPr>
              <a:defRPr/>
            </a:pPr>
            <a:fld id="{F2456EDE-4E90-4124-B0AC-80564DAF065E}" type="slidenum">
              <a:rPr lang="en-US" smtClean="0">
                <a:solidFill>
                  <a:srgbClr val="000000"/>
                </a:solidFill>
              </a:rPr>
              <a:pPr>
                <a:defRPr/>
              </a:pPr>
              <a:t>5</a:t>
            </a:fld>
            <a:endParaRPr lang="en-US">
              <a:solidFill>
                <a:srgbClr val="000000"/>
              </a:solidFill>
            </a:endParaRPr>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05400" y="1982245"/>
            <a:ext cx="3581400" cy="2836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6439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Whole Group Practice: Formal Register</a:t>
            </a:r>
            <a:endParaRPr lang="en-US" dirty="0"/>
          </a:p>
        </p:txBody>
      </p:sp>
      <p:sp>
        <p:nvSpPr>
          <p:cNvPr id="3" name="Content Placeholder 2"/>
          <p:cNvSpPr>
            <a:spLocks noGrp="1"/>
          </p:cNvSpPr>
          <p:nvPr>
            <p:ph idx="1"/>
          </p:nvPr>
        </p:nvSpPr>
        <p:spPr/>
        <p:txBody>
          <a:bodyPr/>
          <a:lstStyle/>
          <a:p>
            <a:pPr lvl="0"/>
            <a:r>
              <a:rPr lang="en-US" sz="3600" b="1" dirty="0" err="1"/>
              <a:t>Roleplay</a:t>
            </a:r>
            <a:r>
              <a:rPr lang="en-US" sz="3600" b="1" dirty="0"/>
              <a:t> 1 (1m): Share what you did last night (informal register</a:t>
            </a:r>
            <a:r>
              <a:rPr lang="en-US" sz="3600" b="1" dirty="0" smtClean="0"/>
              <a:t>)</a:t>
            </a:r>
          </a:p>
          <a:p>
            <a:pPr lvl="0"/>
            <a:r>
              <a:rPr lang="en-US" sz="3600" b="1" dirty="0" err="1"/>
              <a:t>Roleplay</a:t>
            </a:r>
            <a:r>
              <a:rPr lang="en-US" sz="3600" b="1" dirty="0"/>
              <a:t> 2 (1m): “When I say </a:t>
            </a:r>
            <a:r>
              <a:rPr lang="en-US" sz="3600" b="1" dirty="0" smtClean="0"/>
              <a:t>go, silently, </a:t>
            </a:r>
            <a:r>
              <a:rPr lang="en-US" sz="3600" b="1" dirty="0"/>
              <a:t>pencils </a:t>
            </a:r>
            <a:r>
              <a:rPr lang="en-US" sz="3600" b="1" dirty="0" smtClean="0"/>
              <a:t>out, books </a:t>
            </a:r>
            <a:r>
              <a:rPr lang="en-US" sz="3600" b="1" dirty="0"/>
              <a:t>away.  Go.” (formal)</a:t>
            </a:r>
            <a:endParaRPr lang="en-US" sz="3600" dirty="0"/>
          </a:p>
          <a:p>
            <a:pPr lvl="0"/>
            <a:r>
              <a:rPr lang="en-US" sz="3600" b="1" dirty="0" err="1"/>
              <a:t>Roleplay</a:t>
            </a:r>
            <a:r>
              <a:rPr lang="en-US" sz="3600" b="1" dirty="0"/>
              <a:t> 3 (1m): “Good job you!  </a:t>
            </a:r>
            <a:r>
              <a:rPr lang="en-US" sz="3600" b="1" dirty="0" smtClean="0"/>
              <a:t>Track me</a:t>
            </a:r>
            <a:r>
              <a:rPr lang="en-US" sz="3600" b="1" dirty="0"/>
              <a:t>.  We’re ready to begin.” (formal) </a:t>
            </a:r>
            <a:endParaRPr lang="en-US" sz="3600" dirty="0"/>
          </a:p>
          <a:p>
            <a:pPr marL="0" indent="0">
              <a:buNone/>
            </a:pPr>
            <a:endParaRPr lang="en-US" dirty="0"/>
          </a:p>
          <a:p>
            <a:pPr lvl="0"/>
            <a:endParaRPr lang="en-US" dirty="0"/>
          </a:p>
        </p:txBody>
      </p:sp>
      <p:sp>
        <p:nvSpPr>
          <p:cNvPr id="5" name="Slide Number Placeholder 4"/>
          <p:cNvSpPr>
            <a:spLocks noGrp="1"/>
          </p:cNvSpPr>
          <p:nvPr>
            <p:ph type="sldNum" sz="quarter" idx="10"/>
          </p:nvPr>
        </p:nvSpPr>
        <p:spPr/>
        <p:txBody>
          <a:bodyPr/>
          <a:lstStyle/>
          <a:p>
            <a:pPr>
              <a:defRPr/>
            </a:pPr>
            <a:fld id="{F2456EDE-4E90-4124-B0AC-80564DAF065E}" type="slidenum">
              <a:rPr lang="en-US" smtClean="0">
                <a:solidFill>
                  <a:srgbClr val="000000"/>
                </a:solidFill>
              </a:rPr>
              <a:pPr>
                <a:defRPr/>
              </a:pPr>
              <a:t>6</a:t>
            </a:fld>
            <a:endParaRPr lang="en-US">
              <a:solidFill>
                <a:srgbClr val="000000"/>
              </a:solidFill>
            </a:endParaRPr>
          </a:p>
        </p:txBody>
      </p:sp>
    </p:spTree>
    <p:extLst>
      <p:ext uri="{BB962C8B-B14F-4D97-AF65-F5344CB8AC3E}">
        <p14:creationId xmlns:p14="http://schemas.microsoft.com/office/powerpoint/2010/main" val="625142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Whole Group Practice | Be Seen Looking</a:t>
            </a:r>
            <a:endParaRPr lang="en-US" dirty="0"/>
          </a:p>
        </p:txBody>
      </p:sp>
      <p:sp>
        <p:nvSpPr>
          <p:cNvPr id="3" name="Content Placeholder 2"/>
          <p:cNvSpPr>
            <a:spLocks noGrp="1"/>
          </p:cNvSpPr>
          <p:nvPr>
            <p:ph sz="half" idx="1"/>
          </p:nvPr>
        </p:nvSpPr>
        <p:spPr>
          <a:xfrm>
            <a:off x="457200" y="838200"/>
            <a:ext cx="4038600" cy="5334000"/>
          </a:xfrm>
        </p:spPr>
        <p:txBody>
          <a:bodyPr/>
          <a:lstStyle/>
          <a:p>
            <a:pPr marL="0" indent="0">
              <a:buNone/>
            </a:pPr>
            <a:r>
              <a:rPr lang="en-US" sz="2000" b="1" dirty="0"/>
              <a:t>Be Seen Looking Formal Scan:</a:t>
            </a:r>
            <a:endParaRPr lang="en-US" sz="2000" dirty="0"/>
          </a:p>
          <a:p>
            <a:pPr lvl="0"/>
            <a:r>
              <a:rPr lang="en-US" sz="2000" dirty="0"/>
              <a:t>Squared Up, Scanning across the entire room</a:t>
            </a:r>
          </a:p>
          <a:p>
            <a:pPr marL="0" indent="0">
              <a:buNone/>
            </a:pPr>
            <a:endParaRPr lang="en-US" sz="2000" dirty="0"/>
          </a:p>
          <a:p>
            <a:pPr marL="0" indent="0">
              <a:buNone/>
            </a:pPr>
            <a:r>
              <a:rPr lang="en-US" sz="2000" b="1" dirty="0"/>
              <a:t>Be Seen Looking from </a:t>
            </a:r>
            <a:r>
              <a:rPr lang="en-US" sz="2000" b="1" dirty="0" smtClean="0"/>
              <a:t>Vantage Point, (far corner of room): </a:t>
            </a:r>
            <a:endParaRPr lang="en-US" sz="2000" dirty="0"/>
          </a:p>
          <a:p>
            <a:pPr lvl="0"/>
            <a:r>
              <a:rPr lang="en-US" sz="2000" dirty="0"/>
              <a:t>Move to a prominent space, assume formal pose then scan.</a:t>
            </a:r>
          </a:p>
          <a:p>
            <a:pPr marL="0" indent="0">
              <a:buNone/>
            </a:pPr>
            <a:endParaRPr lang="en-US" sz="2000" dirty="0"/>
          </a:p>
          <a:p>
            <a:pPr marL="0" indent="0">
              <a:buNone/>
            </a:pPr>
            <a:r>
              <a:rPr lang="en-US" sz="2000" b="1" dirty="0"/>
              <a:t>Exaggerated Be Seen Looking:</a:t>
            </a:r>
            <a:endParaRPr lang="en-US" sz="2000" dirty="0"/>
          </a:p>
          <a:p>
            <a:pPr lvl="0"/>
            <a:r>
              <a:rPr lang="en-US" sz="2000" dirty="0"/>
              <a:t>Looking around a column </a:t>
            </a:r>
          </a:p>
          <a:p>
            <a:pPr lvl="0"/>
            <a:r>
              <a:rPr lang="en-US" sz="2000" dirty="0"/>
              <a:t>Looking Under and </a:t>
            </a:r>
            <a:r>
              <a:rPr lang="en-US" sz="2000" dirty="0" smtClean="0"/>
              <a:t>Over</a:t>
            </a:r>
            <a:r>
              <a:rPr lang="en-US" sz="2000" dirty="0"/>
              <a:t> </a:t>
            </a:r>
            <a:endParaRPr lang="en-US" sz="2000" dirty="0" smtClean="0"/>
          </a:p>
          <a:p>
            <a:pPr marL="0" indent="0">
              <a:buNone/>
            </a:pPr>
            <a:endParaRPr lang="en-US" sz="2000" b="1" dirty="0" smtClean="0"/>
          </a:p>
          <a:p>
            <a:pPr marL="0" indent="0">
              <a:buNone/>
            </a:pPr>
            <a:r>
              <a:rPr lang="en-US" sz="2000" b="1" dirty="0" smtClean="0"/>
              <a:t>Disco </a:t>
            </a:r>
            <a:r>
              <a:rPr lang="en-US" sz="2000" b="1" dirty="0"/>
              <a:t>Finger/Affirm:</a:t>
            </a:r>
            <a:endParaRPr lang="en-US" sz="2000" dirty="0"/>
          </a:p>
          <a:p>
            <a:pPr lvl="0"/>
            <a:r>
              <a:rPr lang="en-US" sz="2000" dirty="0"/>
              <a:t>Point and nod</a:t>
            </a:r>
          </a:p>
          <a:p>
            <a:pPr lvl="0"/>
            <a:r>
              <a:rPr lang="en-US" sz="2000" dirty="0"/>
              <a:t>Point and thumbs up</a:t>
            </a:r>
          </a:p>
          <a:p>
            <a:pPr lvl="0"/>
            <a:endParaRPr lang="en-US" sz="2000" dirty="0"/>
          </a:p>
          <a:p>
            <a:pPr marL="0" indent="0">
              <a:buNone/>
            </a:pPr>
            <a:endParaRPr lang="en-US" sz="2000" dirty="0"/>
          </a:p>
        </p:txBody>
      </p:sp>
      <p:sp>
        <p:nvSpPr>
          <p:cNvPr id="5" name="Content Placeholder 4"/>
          <p:cNvSpPr>
            <a:spLocks noGrp="1"/>
          </p:cNvSpPr>
          <p:nvPr>
            <p:ph sz="half" idx="2"/>
          </p:nvPr>
        </p:nvSpPr>
        <p:spPr>
          <a:xfrm>
            <a:off x="4648200" y="838200"/>
            <a:ext cx="4038600" cy="5334000"/>
          </a:xfrm>
        </p:spPr>
        <p:txBody>
          <a:bodyPr/>
          <a:lstStyle/>
          <a:p>
            <a:pPr marL="0" indent="0">
              <a:buNone/>
            </a:pPr>
            <a:r>
              <a:rPr lang="en-US" sz="2000" b="1" dirty="0" smtClean="0"/>
              <a:t>Be </a:t>
            </a:r>
            <a:r>
              <a:rPr lang="en-US" sz="2000" b="1" dirty="0"/>
              <a:t>Seen Looking with Concern:</a:t>
            </a:r>
            <a:endParaRPr lang="en-US" sz="2000" dirty="0"/>
          </a:p>
          <a:p>
            <a:pPr lvl="0"/>
            <a:r>
              <a:rPr lang="en-US" sz="2000" dirty="0"/>
              <a:t>Looking around a column </a:t>
            </a:r>
          </a:p>
          <a:p>
            <a:pPr lvl="0"/>
            <a:r>
              <a:rPr lang="en-US" sz="2000" dirty="0"/>
              <a:t>Looking Under and Over</a:t>
            </a:r>
          </a:p>
          <a:p>
            <a:pPr lvl="0"/>
            <a:r>
              <a:rPr lang="en-US" sz="2000" dirty="0"/>
              <a:t>Looking around a column because you don’t have all eyes.</a:t>
            </a:r>
          </a:p>
          <a:p>
            <a:pPr lvl="0"/>
            <a:r>
              <a:rPr lang="en-US" sz="2000" dirty="0"/>
              <a:t>Looking over because you don’t have one SLANT</a:t>
            </a:r>
          </a:p>
          <a:p>
            <a:pPr marL="0" indent="0">
              <a:buNone/>
            </a:pPr>
            <a:r>
              <a:rPr lang="en-US" sz="2000" dirty="0"/>
              <a:t> </a:t>
            </a:r>
          </a:p>
          <a:p>
            <a:pPr marL="0" indent="0">
              <a:buNone/>
            </a:pPr>
            <a:r>
              <a:rPr lang="en-US" sz="2000" b="1" dirty="0"/>
              <a:t>Firm Calm, Finesse/Affirmation: </a:t>
            </a:r>
            <a:endParaRPr lang="en-US" sz="2000" dirty="0"/>
          </a:p>
          <a:p>
            <a:r>
              <a:rPr lang="en-US" sz="2000" b="1" dirty="0"/>
              <a:t>You don’t have all eyes and you non-verbal for it and then affirm.</a:t>
            </a:r>
            <a:endParaRPr lang="en-US" sz="2000" dirty="0"/>
          </a:p>
          <a:p>
            <a:pPr lvl="0"/>
            <a:r>
              <a:rPr lang="en-US" sz="2000" dirty="0"/>
              <a:t>Wink</a:t>
            </a:r>
          </a:p>
          <a:p>
            <a:pPr lvl="0"/>
            <a:r>
              <a:rPr lang="en-US" sz="2000" dirty="0"/>
              <a:t>Little smile</a:t>
            </a:r>
          </a:p>
          <a:p>
            <a:pPr lvl="0"/>
            <a:r>
              <a:rPr lang="en-US" sz="2000" dirty="0"/>
              <a:t>Thank you</a:t>
            </a:r>
          </a:p>
          <a:p>
            <a:endParaRPr lang="en-US" sz="2000" dirty="0"/>
          </a:p>
        </p:txBody>
      </p:sp>
      <p:sp>
        <p:nvSpPr>
          <p:cNvPr id="4" name="Slide Number Placeholder 3"/>
          <p:cNvSpPr>
            <a:spLocks noGrp="1"/>
          </p:cNvSpPr>
          <p:nvPr>
            <p:ph type="sldNum" sz="quarter" idx="10"/>
          </p:nvPr>
        </p:nvSpPr>
        <p:spPr/>
        <p:txBody>
          <a:bodyPr/>
          <a:lstStyle/>
          <a:p>
            <a:pPr>
              <a:defRPr/>
            </a:pPr>
            <a:fld id="{ED012F67-C475-42BD-93E2-4B230E2BF45F}" type="slidenum">
              <a:rPr lang="en-US" smtClean="0">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val="249312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 calcmode="lin" valueType="num">
                                      <p:cBhvr additive="base">
                                        <p:cTn id="4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0" end="0"/>
                                            </p:txEl>
                                          </p:spTgt>
                                        </p:tgtEl>
                                        <p:attrNameLst>
                                          <p:attrName>style.visibility</p:attrName>
                                        </p:attrNameLst>
                                      </p:cBhvr>
                                      <p:to>
                                        <p:strVal val="visible"/>
                                      </p:to>
                                    </p:set>
                                    <p:anim calcmode="lin" valueType="num">
                                      <p:cBhvr additive="base">
                                        <p:cTn id="5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0" end="0"/>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5">
                                            <p:txEl>
                                              <p:pRg st="1" end="1"/>
                                            </p:txEl>
                                          </p:spTgt>
                                        </p:tgtEl>
                                        <p:attrNameLst>
                                          <p:attrName>style.visibility</p:attrName>
                                        </p:attrNameLst>
                                      </p:cBhvr>
                                      <p:to>
                                        <p:strVal val="visible"/>
                                      </p:to>
                                    </p:set>
                                    <p:anim calcmode="lin" valueType="num">
                                      <p:cBhvr additive="base">
                                        <p:cTn id="5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1" end="1"/>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5">
                                            <p:txEl>
                                              <p:pRg st="2" end="2"/>
                                            </p:txEl>
                                          </p:spTgt>
                                        </p:tgtEl>
                                        <p:attrNameLst>
                                          <p:attrName>style.visibility</p:attrName>
                                        </p:attrNameLst>
                                      </p:cBhvr>
                                      <p:to>
                                        <p:strVal val="visible"/>
                                      </p:to>
                                    </p:set>
                                    <p:anim calcmode="lin" valueType="num">
                                      <p:cBhvr additive="base">
                                        <p:cTn id="6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2" end="2"/>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5">
                                            <p:txEl>
                                              <p:pRg st="3" end="3"/>
                                            </p:txEl>
                                          </p:spTgt>
                                        </p:tgtEl>
                                        <p:attrNameLst>
                                          <p:attrName>style.visibility</p:attrName>
                                        </p:attrNameLst>
                                      </p:cBhvr>
                                      <p:to>
                                        <p:strVal val="visible"/>
                                      </p:to>
                                    </p:set>
                                    <p:anim calcmode="lin" valueType="num">
                                      <p:cBhvr additive="base">
                                        <p:cTn id="6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5">
                                            <p:txEl>
                                              <p:pRg st="4" end="4"/>
                                            </p:txEl>
                                          </p:spTgt>
                                        </p:tgtEl>
                                        <p:attrNameLst>
                                          <p:attrName>style.visibility</p:attrName>
                                        </p:attrNameLst>
                                      </p:cBhvr>
                                      <p:to>
                                        <p:strVal val="visible"/>
                                      </p:to>
                                    </p:set>
                                    <p:anim calcmode="lin" valueType="num">
                                      <p:cBhvr additive="base">
                                        <p:cTn id="7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5">
                                            <p:txEl>
                                              <p:pRg st="6" end="6"/>
                                            </p:txEl>
                                          </p:spTgt>
                                        </p:tgtEl>
                                        <p:attrNameLst>
                                          <p:attrName>style.visibility</p:attrName>
                                        </p:attrNameLst>
                                      </p:cBhvr>
                                      <p:to>
                                        <p:strVal val="visible"/>
                                      </p:to>
                                    </p:set>
                                    <p:anim calcmode="lin" valueType="num">
                                      <p:cBhvr additive="base">
                                        <p:cTn id="7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5">
                                            <p:txEl>
                                              <p:pRg st="7" end="7"/>
                                            </p:txEl>
                                          </p:spTgt>
                                        </p:tgtEl>
                                        <p:attrNameLst>
                                          <p:attrName>style.visibility</p:attrName>
                                        </p:attrNameLst>
                                      </p:cBhvr>
                                      <p:to>
                                        <p:strVal val="visible"/>
                                      </p:to>
                                    </p:set>
                                    <p:anim calcmode="lin" valueType="num">
                                      <p:cBhvr additive="base">
                                        <p:cTn id="8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5">
                                            <p:txEl>
                                              <p:pRg st="7" end="7"/>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5">
                                            <p:txEl>
                                              <p:pRg st="8" end="8"/>
                                            </p:txEl>
                                          </p:spTgt>
                                        </p:tgtEl>
                                        <p:attrNameLst>
                                          <p:attrName>style.visibility</p:attrName>
                                        </p:attrNameLst>
                                      </p:cBhvr>
                                      <p:to>
                                        <p:strVal val="visible"/>
                                      </p:to>
                                    </p:set>
                                    <p:anim calcmode="lin" valueType="num">
                                      <p:cBhvr additive="base">
                                        <p:cTn id="8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5">
                                            <p:txEl>
                                              <p:pRg st="8" end="8"/>
                                            </p:txEl>
                                          </p:spTgt>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5">
                                            <p:txEl>
                                              <p:pRg st="9" end="9"/>
                                            </p:txEl>
                                          </p:spTgt>
                                        </p:tgtEl>
                                        <p:attrNameLst>
                                          <p:attrName>style.visibility</p:attrName>
                                        </p:attrNameLst>
                                      </p:cBhvr>
                                      <p:to>
                                        <p:strVal val="visible"/>
                                      </p:to>
                                    </p:set>
                                    <p:anim calcmode="lin" valueType="num">
                                      <p:cBhvr additive="base">
                                        <p:cTn id="89"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5">
                                            <p:txEl>
                                              <p:pRg st="9" end="9"/>
                                            </p:txEl>
                                          </p:spTgt>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5">
                                            <p:txEl>
                                              <p:pRg st="10" end="10"/>
                                            </p:txEl>
                                          </p:spTgt>
                                        </p:tgtEl>
                                        <p:attrNameLst>
                                          <p:attrName>style.visibility</p:attrName>
                                        </p:attrNameLst>
                                      </p:cBhvr>
                                      <p:to>
                                        <p:strVal val="visible"/>
                                      </p:to>
                                    </p:set>
                                    <p:anim calcmode="lin" valueType="num">
                                      <p:cBhvr additive="base">
                                        <p:cTn id="93"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a:t>
            </a:r>
            <a:endParaRPr lang="en-US"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2338587056"/>
              </p:ext>
            </p:extLst>
          </p:nvPr>
        </p:nvGraphicFramePr>
        <p:xfrm>
          <a:off x="263471" y="838200"/>
          <a:ext cx="4038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0"/>
          </p:nvPr>
        </p:nvSpPr>
        <p:spPr/>
        <p:txBody>
          <a:bodyPr/>
          <a:lstStyle/>
          <a:p>
            <a:pPr>
              <a:defRPr/>
            </a:pPr>
            <a:fld id="{F2456EDE-4E90-4124-B0AC-80564DAF065E}" type="slidenum">
              <a:rPr lang="en-US" smtClean="0">
                <a:solidFill>
                  <a:srgbClr val="000000"/>
                </a:solidFill>
              </a:rPr>
              <a:pPr>
                <a:defRPr/>
              </a:pPr>
              <a:t>8</a:t>
            </a:fld>
            <a:endParaRPr lang="en-US" dirty="0">
              <a:solidFill>
                <a:srgbClr val="000000"/>
              </a:solidFill>
            </a:endParaRPr>
          </a:p>
        </p:txBody>
      </p:sp>
      <p:pic>
        <p:nvPicPr>
          <p:cNvPr id="1026" name="Picture 2" descr="http://img.photobucket.com/albums/v492/IcePanthress/Cards%202/LoveMyTeacher-InsideImage_zpsd99a28d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7722" y="1604010"/>
            <a:ext cx="4224865" cy="19011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monkeysmadewithlove.com/resources/i%20love%20schoo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00" y="3505200"/>
            <a:ext cx="2804999" cy="28049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d.keepcalm-o-matic.co.uk/i/respect-yourself-others-and-learning.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5000" y="823993"/>
            <a:ext cx="4991099" cy="5822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31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randombar(horizontal)">
                                      <p:cBhvr>
                                        <p:cTn id="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It Live: Practice, Round 1! </a:t>
            </a:r>
            <a:r>
              <a:rPr lang="en-US" dirty="0" smtClean="0"/>
              <a:t>(10m)</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sz="2800" dirty="0" smtClean="0"/>
              <a:t>In Groups of 4 </a:t>
            </a:r>
          </a:p>
          <a:p>
            <a:pPr lvl="1">
              <a:buFont typeface="Arial" panose="020B0604020202020204" pitchFamily="34" charset="0"/>
              <a:buChar char="•"/>
            </a:pPr>
            <a:r>
              <a:rPr lang="en-US" sz="2400" dirty="0" smtClean="0"/>
              <a:t>1 Teacher</a:t>
            </a:r>
          </a:p>
          <a:p>
            <a:pPr lvl="1">
              <a:buFont typeface="Arial" panose="020B0604020202020204" pitchFamily="34" charset="0"/>
              <a:buChar char="•"/>
            </a:pPr>
            <a:r>
              <a:rPr lang="en-US" sz="2400" dirty="0"/>
              <a:t>2</a:t>
            </a:r>
            <a:r>
              <a:rPr lang="en-US" sz="2400" dirty="0" smtClean="0"/>
              <a:t> Scholars (1 scholar misbehaves)</a:t>
            </a:r>
          </a:p>
          <a:p>
            <a:pPr lvl="1">
              <a:buFont typeface="Arial" panose="020B0604020202020204" pitchFamily="34" charset="0"/>
              <a:buChar char="•"/>
            </a:pPr>
            <a:r>
              <a:rPr lang="en-US" sz="2400" dirty="0" smtClean="0"/>
              <a:t>1 Coach (gives feedback using cheat sheet)</a:t>
            </a:r>
            <a:endParaRPr lang="en-US" sz="2400" dirty="0"/>
          </a:p>
          <a:p>
            <a:pPr lvl="1">
              <a:buFont typeface="Arial" panose="020B0604020202020204" pitchFamily="34" charset="0"/>
              <a:buChar char="•"/>
            </a:pPr>
            <a:r>
              <a:rPr lang="en-US" sz="2400" dirty="0" smtClean="0"/>
              <a:t>Rotation</a:t>
            </a:r>
            <a:r>
              <a:rPr lang="en-US" sz="2400" dirty="0"/>
              <a:t>: </a:t>
            </a:r>
            <a:r>
              <a:rPr lang="en-US" sz="2400" dirty="0" err="1"/>
              <a:t>Teacher</a:t>
            </a:r>
            <a:r>
              <a:rPr lang="en-US" sz="2400" dirty="0" err="1">
                <a:sym typeface="Wingdings"/>
              </a:rPr>
              <a:t></a:t>
            </a:r>
            <a:r>
              <a:rPr lang="en-US" sz="2400" dirty="0" err="1"/>
              <a:t>Coach</a:t>
            </a:r>
            <a:r>
              <a:rPr lang="en-US" sz="2400" dirty="0" err="1">
                <a:sym typeface="Wingdings"/>
              </a:rPr>
              <a:t></a:t>
            </a:r>
            <a:r>
              <a:rPr lang="en-US" sz="2400" dirty="0" err="1"/>
              <a:t>Scholar</a:t>
            </a:r>
            <a:r>
              <a:rPr lang="en-US" sz="2400" dirty="0" err="1">
                <a:sym typeface="Wingdings"/>
              </a:rPr>
              <a:t></a:t>
            </a:r>
            <a:r>
              <a:rPr lang="en-US" sz="2400" dirty="0" err="1" smtClean="0"/>
              <a:t>Teacher</a:t>
            </a:r>
            <a:endParaRPr lang="en-US" sz="2400" dirty="0"/>
          </a:p>
          <a:p>
            <a:pPr marL="457200" lvl="1" indent="0">
              <a:buNone/>
            </a:pPr>
            <a:endParaRPr lang="en-US" sz="2400" dirty="0" smtClean="0"/>
          </a:p>
          <a:p>
            <a:r>
              <a:rPr lang="en-US" dirty="0"/>
              <a:t>Script: “When I say “go”, silently turn and face your partner. In a whisper voice, discuss two ways to solve question #4. GO</a:t>
            </a:r>
            <a:r>
              <a:rPr lang="en-US" dirty="0" smtClean="0"/>
              <a:t>!”</a:t>
            </a:r>
          </a:p>
          <a:p>
            <a:pPr marL="0" indent="0">
              <a:buNone/>
            </a:pPr>
            <a:endParaRPr lang="en-US" sz="2800" dirty="0"/>
          </a:p>
          <a:p>
            <a:pPr lvl="0" algn="r"/>
            <a:r>
              <a:rPr lang="en-US" sz="1200" dirty="0" smtClean="0"/>
              <a:t>30 </a:t>
            </a:r>
            <a:r>
              <a:rPr lang="en-US" sz="1200" dirty="0"/>
              <a:t>seconds to give direction</a:t>
            </a:r>
          </a:p>
          <a:p>
            <a:pPr lvl="0" algn="r"/>
            <a:r>
              <a:rPr lang="en-US" sz="1200" dirty="0"/>
              <a:t>30 seconds for feedback</a:t>
            </a:r>
          </a:p>
          <a:p>
            <a:pPr lvl="0" algn="r"/>
            <a:r>
              <a:rPr lang="en-US" sz="1200" dirty="0"/>
              <a:t>30 seconds to re-do</a:t>
            </a:r>
          </a:p>
          <a:p>
            <a:endParaRPr lang="en-US" sz="2800" dirty="0"/>
          </a:p>
          <a:p>
            <a:pPr lvl="1">
              <a:buFont typeface="Arial" panose="020B0604020202020204" pitchFamily="34" charset="0"/>
              <a:buChar char="•"/>
            </a:pPr>
            <a:endParaRPr lang="en-US" sz="2400" dirty="0"/>
          </a:p>
        </p:txBody>
      </p:sp>
      <p:sp>
        <p:nvSpPr>
          <p:cNvPr id="4" name="Slide Number Placeholder 3"/>
          <p:cNvSpPr>
            <a:spLocks noGrp="1"/>
          </p:cNvSpPr>
          <p:nvPr>
            <p:ph type="sldNum" sz="quarter" idx="10"/>
          </p:nvPr>
        </p:nvSpPr>
        <p:spPr/>
        <p:txBody>
          <a:bodyPr/>
          <a:lstStyle/>
          <a:p>
            <a:pPr>
              <a:defRPr/>
            </a:pPr>
            <a:fld id="{ED012F67-C475-42BD-93E2-4B230E2BF45F}" type="slidenum">
              <a:rPr lang="en-US" smtClean="0">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val="78418124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lank">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customXsn xmlns="http://schemas.microsoft.com/office/2006/metadata/customXsn">
  <xsnLocation>https://manyminds.achievementfirst.org/sites/NetworkSupport/_cts/AF School Document/84ffe443963d2764customXsn.xsn</xsnLocation>
  <cached>True</cached>
  <openByDefault>True</openByDefault>
  <xsnScope>https://manyminds.achievementfirst.org/sites/NetworkSupport</xsnScope>
</customXsn>
</file>

<file path=customXml/item2.xml><?xml version="1.0" encoding="utf-8"?>
<p:properties xmlns:p="http://schemas.microsoft.com/office/2006/metadata/properties" xmlns:xsi="http://www.w3.org/2001/XMLSchema-instance" xmlns:pc="http://schemas.microsoft.com/office/infopath/2007/PartnerControls">
  <documentManagement>
    <pb5d2ac8999145ebb992a5420e8294a7 xmlns="191467a9-b894-448f-afa1-ae78c6a6797d">
      <Terms xmlns="http://schemas.microsoft.com/office/infopath/2007/PartnerControls">
        <TermInfo xmlns="http://schemas.microsoft.com/office/infopath/2007/PartnerControls">
          <TermName xmlns="http://schemas.microsoft.com/office/infopath/2007/PartnerControls">Culture</TermName>
          <TermId xmlns="http://schemas.microsoft.com/office/infopath/2007/PartnerControls">38998889-2783-426a-aba3-fe400a5a5fcb</TermId>
        </TermInfo>
      </Terms>
    </pb5d2ac8999145ebb992a5420e8294a7>
    <Audience xmlns="http://schemas.microsoft.com/sharepoint/v3" xsi:nil="true"/>
    <PD_x0020_Audiences xmlns="191467a9-b894-448f-afa1-ae78c6a6797d"/>
    <nfa767dced1144c9ba4888ceb93acca4 xmlns="0676cee9-fd60-4c1c-9e5b-5120ec0b3480">
      <Terms xmlns="http://schemas.microsoft.com/office/infopath/2007/PartnerControls">
        <TermInfo xmlns="http://schemas.microsoft.com/office/infopath/2007/PartnerControls">
          <TermName xmlns="http://schemas.microsoft.com/office/infopath/2007/PartnerControls">Big Steps</TermName>
          <TermId xmlns="http://schemas.microsoft.com/office/infopath/2007/PartnerControls">f622c301-5e22-4829-aece-c263fbd9303a</TermId>
        </TermInfo>
      </Terms>
    </nfa767dced1144c9ba4888ceb93acca4>
    <c6b051048b38471d8a88773837762ee7 xmlns="0676cee9-fd60-4c1c-9e5b-5120ec0b3480">
      <Terms xmlns="http://schemas.microsoft.com/office/infopath/2007/PartnerControls">
        <TermInfo xmlns="http://schemas.microsoft.com/office/infopath/2007/PartnerControls">
          <TermName xmlns="http://schemas.microsoft.com/office/infopath/2007/PartnerControls">2014-15</TermName>
          <TermId xmlns="http://schemas.microsoft.com/office/infopath/2007/PartnerControls">b89cc559-1e1c-4e2f-aaf9-90d242a15e76</TermId>
        </TermInfo>
      </Terms>
    </c6b051048b38471d8a88773837762ee7>
    <PD_x0020_Session_x0020_Name xmlns="191467a9-b894-448f-afa1-ae78c6a6797d">366</PD_x0020_Session_x0020_Name>
    <Grade_x0020_Level xmlns="191467a9-b894-448f-afa1-ae78c6a6797d"/>
    <TaxCatchAll xmlns="0676cee9-fd60-4c1c-9e5b-5120ec0b3480">
      <Value>263</Value>
      <Value>319</Value>
      <Value>177</Value>
    </TaxCatchAll>
    <_dlc_ExpireDateSaved xmlns="http://schemas.microsoft.com/sharepoint/v3" xsi:nil="true"/>
    <_dlc_ExpireDate xmlns="http://schemas.microsoft.com/sharepoint/v3">2015-07-18T09:25:29+00:00</_dlc_ExpireDate>
    <_dlc_DocIdPersistId xmlns="0676cee9-fd60-4c1c-9e5b-5120ec0b3480">false</_dlc_DocIdPersistId>
    <_dlc_DocId xmlns="0676cee9-fd60-4c1c-9e5b-5120ec0b3480">SFDVX333FYKN-413-822</_dlc_DocId>
    <_dlc_DocIdUrl xmlns="0676cee9-fd60-4c1c-9e5b-5120ec0b3480">
      <Url>https://manyminds.achievementfirst.org/sites/NetworkSupport/TeamCAO/PDHub/_layouts/15/DocIdRedir.aspx?ID=SFDVX333FYKN-413-822</Url>
      <Description>SFDVX333FYKN-413-822</Description>
    </_dlc_DocIdUrl>
    <Session_x0020_Reviewer xmlns="191467a9-b894-448f-afa1-ae78c6a6797d">
      <UserInfo>
        <DisplayName>Miri Wexler</DisplayName>
        <AccountId>113</AccountId>
        <AccountType/>
      </UserInfo>
    </Session_x0020_Reviewer>
    <Session_x0020_Owner xmlns="191467a9-b894-448f-afa1-ae78c6a6797d">
      <UserInfo>
        <DisplayName>Crystal Ward</DisplayName>
        <AccountId>1721</AccountId>
        <AccountType/>
      </UserInfo>
    </Session_x0020_Own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p:Policy xmlns:p="office.server.policy" id="" local="true">
  <p:Name>NS Document</p:Name>
  <p:Description>NS Documents that have not been modified in the last 12 months begin a disposition workflow. This workflow checks for out of date documents each week and logs an entry in the Expiration Tasks list. Site owners should check this list monthly to retain or delete out of date files. Files declared records will not trigger this process.</p:Description>
  <p:Statement/>
  <p:PolicyItems>
    <p:PolicyItem featureId="Microsoft.Office.RecordsManagement.PolicyFeatures.Expiration" staticId="0x010100F05A691F7F882644BE96F06D9D88F8E1|2088864059" UniqueId="84417131-af0c-4e69-9a7f-a82ab44080bb">
      <p:Name>Retention</p:Name>
      <p:Description>Automatic scheduling of content for processing, and performing a retention action on content that has reached its due date.</p:Description>
      <p:CustomData>
        <Schedules nextStageId="4" default="false">
          <Schedule type="Default">
            <stages>
              <data stageId="1">
                <formula id="Microsoft.Office.RecordsManagement.PolicyFeatures.Expiration.Formula.BuiltIn">
                  <number>12</number>
                  <property>Modified</property>
                  <propertyId>28cf69c5-fa48-462a-b5cd-27b6f9d2bd5f</propertyId>
                  <period>months</period>
                </formula>
                <action type="workflow" id="fa47fc78-4824-430a-9ede-864cb905d55c"/>
              </data>
              <data stageId="2" stageDeleted="true"/>
              <data stageId="3" recur="true" offset="12" unit="months" stageDeleted="true"/>
            </stages>
          </Schedule>
          <Schedule type="Record">
            <stages/>
          </Schedule>
        </Schedules>
      </p:CustomData>
    </p:PolicyItem>
  </p:PolicyItems>
</p:Policy>
</file>

<file path=customXml/item5.xml><?xml version="1.0" encoding="utf-8"?>
<ct:contentTypeSchema xmlns:ct="http://schemas.microsoft.com/office/2006/metadata/contentType" xmlns:ma="http://schemas.microsoft.com/office/2006/metadata/properties/metaAttributes" ct:_="" ma:_="" ma:contentTypeName="Session PPT or Pre-Work Document" ma:contentTypeID="0x010100F05A691F7F882644BE96F06D9D88F8E10C000F78B48C3254424CA0AFA49E98D44BE2" ma:contentTypeVersion="71" ma:contentTypeDescription="Used for session PowerPoints and implementation guides. Can be used in views, but no workflow association as of 5.5.14" ma:contentTypeScope="" ma:versionID="baf8c2d4c5e2437b134de6d3d45e414e">
  <xsd:schema xmlns:xsd="http://www.w3.org/2001/XMLSchema" xmlns:xs="http://www.w3.org/2001/XMLSchema" xmlns:p="http://schemas.microsoft.com/office/2006/metadata/properties" xmlns:ns1="http://schemas.microsoft.com/sharepoint/v3" xmlns:ns2="0676cee9-fd60-4c1c-9e5b-5120ec0b3480" xmlns:ns3="191467a9-b894-448f-afa1-ae78c6a6797d" targetNamespace="http://schemas.microsoft.com/office/2006/metadata/properties" ma:root="true" ma:fieldsID="760010f02e93d58356176393aca6bd41" ns1:_="" ns2:_="" ns3:_="">
    <xsd:import namespace="http://schemas.microsoft.com/sharepoint/v3"/>
    <xsd:import namespace="0676cee9-fd60-4c1c-9e5b-5120ec0b3480"/>
    <xsd:import namespace="191467a9-b894-448f-afa1-ae78c6a6797d"/>
    <xsd:element name="properties">
      <xsd:complexType>
        <xsd:sequence>
          <xsd:element name="documentManagement">
            <xsd:complexType>
              <xsd:all>
                <xsd:element ref="ns2:TaxCatchAll" minOccurs="0"/>
                <xsd:element ref="ns2:TaxCatchAllLabel" minOccurs="0"/>
                <xsd:element ref="ns2:nfa767dced1144c9ba4888ceb93acca4" minOccurs="0"/>
                <xsd:element ref="ns2:c6b051048b38471d8a88773837762ee7" minOccurs="0"/>
                <xsd:element ref="ns1:Audience" minOccurs="0"/>
                <xsd:element ref="ns2:_dlc_DocId" minOccurs="0"/>
                <xsd:element ref="ns2:_dlc_DocIdUrl" minOccurs="0"/>
                <xsd:element ref="ns2:_dlc_DocIdPersistId" minOccurs="0"/>
                <xsd:element ref="ns1:_dlc_Exempt" minOccurs="0"/>
                <xsd:element ref="ns1:_dlc_ExpireDateSaved" minOccurs="0"/>
                <xsd:element ref="ns1:_dlc_ExpireDate" minOccurs="0"/>
                <xsd:element ref="ns3:PD_x0020_Session_x0020_Name"/>
                <xsd:element ref="ns3:PD_x0020_Session_x0020_Name_x003a_Training_x0020_Event" minOccurs="0"/>
                <xsd:element ref="ns3:PD_x0020_Session_x0020_Name_x003a_Start_x0020_Date" minOccurs="0"/>
                <xsd:element ref="ns3:pb5d2ac8999145ebb992a5420e8294a7" minOccurs="0"/>
                <xsd:element ref="ns3:PD_x0020_Audiences" minOccurs="0"/>
                <xsd:element ref="ns3:Grade_x0020_Level" minOccurs="0"/>
                <xsd:element ref="ns3:Session_x0020_Reviewer" minOccurs="0"/>
                <xsd:element ref="ns3:Session_x0020_Own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udience" ma:index="14" nillable="true" ma:displayName="Target Audiences" ma:description="Enables audience targeting. Please leave blank unless trained on use." ma:hidden="true" ma:internalName="Audience" ma:readOnly="false">
      <xsd:simpleType>
        <xsd:restriction base="dms:Unknown"/>
      </xsd:simpleType>
    </xsd:element>
    <xsd:element name="_dlc_Exempt" ma:index="18" nillable="true" ma:displayName="Exempt from Policy" ma:hidden="true" ma:internalName="_dlc_Exempt" ma:readOnly="true">
      <xsd:simpleType>
        <xsd:restriction base="dms:Unknown"/>
      </xsd:simpleType>
    </xsd:element>
    <xsd:element name="_dlc_ExpireDateSaved" ma:index="19" nillable="true" ma:displayName="Original Expiration Date" ma:hidden="true" ma:internalName="_dlc_ExpireDateSaved" ma:readOnly="true">
      <xsd:simpleType>
        <xsd:restriction base="dms:DateTime"/>
      </xsd:simpleType>
    </xsd:element>
    <xsd:element name="_dlc_ExpireDate" ma:index="20"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676cee9-fd60-4c1c-9e5b-5120ec0b3480" elementFormDefault="qualified">
    <xsd:import namespace="http://schemas.microsoft.com/office/2006/documentManagement/types"/>
    <xsd:import namespace="http://schemas.microsoft.com/office/infopath/2007/PartnerControls"/>
    <xsd:element name="TaxCatchAll" ma:index="4" nillable="true" ma:displayName="Taxonomy Catch All Column" ma:description="" ma:hidden="true" ma:list="{27163e22-da7c-42d4-8dd1-a8591f2057d4}" ma:internalName="TaxCatchAll" ma:showField="CatchAllData" ma:web="0676cee9-fd60-4c1c-9e5b-5120ec0b3480">
      <xsd:complexType>
        <xsd:complexContent>
          <xsd:extension base="dms:MultiChoiceLookup">
            <xsd:sequence>
              <xsd:element name="Value" type="dms:Lookup" maxOccurs="unbounded" minOccurs="0" nillable="true"/>
            </xsd:sequence>
          </xsd:extension>
        </xsd:complexContent>
      </xsd:complexType>
    </xsd:element>
    <xsd:element name="TaxCatchAllLabel" ma:index="5" nillable="true" ma:displayName="Taxonomy Catch All Column1" ma:description="" ma:hidden="true" ma:list="{27163e22-da7c-42d4-8dd1-a8591f2057d4}" ma:internalName="TaxCatchAllLabel" ma:readOnly="true" ma:showField="CatchAllDataLabel" ma:web="0676cee9-fd60-4c1c-9e5b-5120ec0b3480">
      <xsd:complexType>
        <xsd:complexContent>
          <xsd:extension base="dms:MultiChoiceLookup">
            <xsd:sequence>
              <xsd:element name="Value" type="dms:Lookup" maxOccurs="unbounded" minOccurs="0" nillable="true"/>
            </xsd:sequence>
          </xsd:extension>
        </xsd:complexContent>
      </xsd:complexType>
    </xsd:element>
    <xsd:element name="nfa767dced1144c9ba4888ceb93acca4" ma:index="7" nillable="true" ma:taxonomy="true" ma:internalName="nfa767dced1144c9ba4888ceb93acca4" ma:taxonomyFieldName="Project" ma:displayName="Project" ma:readOnly="false" ma:default="" ma:fieldId="{7fa767dc-ed11-44c9-ba48-88ceb93acca4}" ma:taxonomyMulti="true" ma:sspId="bd9d8fb8-c9bd-40ec-97cf-4db0a887a67e" ma:termSetId="52802e36-000b-47df-bc93-1a97c1aa5b4c" ma:anchorId="00000000-0000-0000-0000-000000000000" ma:open="true" ma:isKeyword="false">
      <xsd:complexType>
        <xsd:sequence>
          <xsd:element ref="pc:Terms" minOccurs="0" maxOccurs="1"/>
        </xsd:sequence>
      </xsd:complexType>
    </xsd:element>
    <xsd:element name="c6b051048b38471d8a88773837762ee7" ma:index="11" nillable="true" ma:taxonomy="true" ma:internalName="c6b051048b38471d8a88773837762ee7" ma:taxonomyFieldName="School_x0020_Year" ma:displayName="School Year" ma:readOnly="false" ma:default="" ma:fieldId="{c6b05104-8b38-471d-8a88-773837762ee7}" ma:sspId="bd9d8fb8-c9bd-40ec-97cf-4db0a887a67e" ma:termSetId="2778c615-7e1f-449f-a8aa-4fcf61c53075" ma:anchorId="00000000-0000-0000-0000-000000000000" ma:open="false" ma:isKeyword="false">
      <xsd:complexType>
        <xsd:sequence>
          <xsd:element ref="pc:Terms" minOccurs="0" maxOccurs="1"/>
        </xsd:sequence>
      </xsd:complexType>
    </xsd:element>
    <xsd:element name="_dlc_DocId" ma:index="15"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91467a9-b894-448f-afa1-ae78c6a6797d" elementFormDefault="qualified">
    <xsd:import namespace="http://schemas.microsoft.com/office/2006/documentManagement/types"/>
    <xsd:import namespace="http://schemas.microsoft.com/office/infopath/2007/PartnerControls"/>
    <xsd:element name="PD_x0020_Session_x0020_Name" ma:index="21" ma:displayName="PD Session Name" ma:description="What session do these materials belong to?" ma:list="{c5334886-1c94-40a5-8de7-9a720b2ac746}" ma:internalName="PD_x0020_Session_x0020_Name" ma:readOnly="false" ma:showField="Session_x0020_Name" ma:web="191467a9-b894-448f-afa1-ae78c6a6797d">
      <xsd:simpleType>
        <xsd:restriction base="dms:Lookup"/>
      </xsd:simpleType>
    </xsd:element>
    <xsd:element name="PD_x0020_Session_x0020_Name_x003a_Training_x0020_Event" ma:index="22" nillable="true" ma:displayName="PD Session Name:Training Event" ma:list="{c5334886-1c94-40a5-8de7-9a720b2ac746}" ma:internalName="PD_x0020_Session_x0020_Name_x003A_Training_x0020_Event" ma:readOnly="true" ma:showField="Training_x0020_Title" ma:web="191467a9-b894-448f-afa1-ae78c6a6797d">
      <xsd:simpleType>
        <xsd:restriction base="dms:Lookup"/>
      </xsd:simpleType>
    </xsd:element>
    <xsd:element name="PD_x0020_Session_x0020_Name_x003a_Start_x0020_Date" ma:index="23" nillable="true" ma:displayName="PD Session Name:Start Date" ma:list="{c5334886-1c94-40a5-8de7-9a720b2ac746}" ma:internalName="PD_x0020_Session_x0020_Name_x003A_Start_x0020_Date" ma:readOnly="true" ma:showField="StartDate" ma:web="191467a9-b894-448f-afa1-ae78c6a6797d">
      <xsd:simpleType>
        <xsd:restriction base="dms:Lookup"/>
      </xsd:simpleType>
    </xsd:element>
    <xsd:element name="pb5d2ac8999145ebb992a5420e8294a7" ma:index="24" nillable="true" ma:taxonomy="true" ma:internalName="pb5d2ac8999145ebb992a5420e8294a7" ma:taxonomyFieldName="Content_x0020_Area" ma:displayName="Content Area" ma:readOnly="false" ma:default="" ma:fieldId="{9b5d2ac8-9991-45eb-b992-a5420e8294a7}" ma:taxonomyMulti="true" ma:sspId="bd9d8fb8-c9bd-40ec-97cf-4db0a887a67e" ma:termSetId="5c6c72f6-3258-4c2b-8d61-b9a2a17de306" ma:anchorId="00000000-0000-0000-0000-000000000000" ma:open="false" ma:isKeyword="false">
      <xsd:complexType>
        <xsd:sequence>
          <xsd:element ref="pc:Terms" minOccurs="0" maxOccurs="1"/>
        </xsd:sequence>
      </xsd:complexType>
    </xsd:element>
    <xsd:element name="PD_x0020_Audiences" ma:index="26" nillable="true" ma:displayName="PD Audiences" ma:description="Roles for School Based People for PD" ma:hidden="true" ma:internalName="PD_x0020_Audiences" ma:readOnly="false">
      <xsd:complexType>
        <xsd:complexContent>
          <xsd:extension base="dms:MultiChoice">
            <xsd:sequence>
              <xsd:element name="Value" maxOccurs="unbounded" minOccurs="0" nillable="true">
                <xsd:simpleType>
                  <xsd:restriction base="dms:Choice">
                    <xsd:enumeration value="Principal"/>
                    <xsd:enumeration value="Academic Dean"/>
                    <xsd:enumeration value="Dean of Students/Culture"/>
                    <xsd:enumeration value="Dean of College"/>
                    <xsd:enumeration value="Special Services Leaders"/>
                    <xsd:enumeration value="Director of School Operations"/>
                    <xsd:enumeration value="Curriculum Fellow"/>
                    <xsd:enumeration value="Course Facilitator"/>
                    <xsd:enumeration value="Learning Specialist"/>
                    <xsd:enumeration value="Teacher or Teacher-In- Residence"/>
                    <xsd:enumeration value="Social Worker"/>
                    <xsd:enumeration value="Behavior Interventionist"/>
                    <xsd:enumeration value="Student Services Manager"/>
                    <xsd:enumeration value="Office Coordinator"/>
                    <xsd:enumeration value="School Assistant"/>
                    <xsd:enumeration value="Alumni Counselor"/>
                    <xsd:enumeration value="College Counselor"/>
                    <xsd:enumeration value="College Readiness Teacher"/>
                  </xsd:restriction>
                </xsd:simpleType>
              </xsd:element>
            </xsd:sequence>
          </xsd:extension>
        </xsd:complexContent>
      </xsd:complexType>
    </xsd:element>
    <xsd:element name="Grade_x0020_Level" ma:index="27" nillable="true" ma:displayName="Grade Level" ma:description="What grade level does this content belong to?" ma:hidden="true" ma:internalName="Grade_x0020_Level" ma:readOnly="false">
      <xsd:complexType>
        <xsd:complexContent>
          <xsd:extension base="dms:MultiChoice">
            <xsd:sequence>
              <xsd:element name="Value" maxOccurs="unbounded" minOccurs="0" nillable="true">
                <xsd:simpleType>
                  <xsd:restriction base="dms:Choice">
                    <xsd:enumeration value="K"/>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K-12"/>
                  </xsd:restriction>
                </xsd:simpleType>
              </xsd:element>
            </xsd:sequence>
          </xsd:extension>
        </xsd:complexContent>
      </xsd:complexType>
    </xsd:element>
    <xsd:element name="Session_x0020_Reviewer" ma:index="28" nillable="true" ma:displayName="Session Reviewer" ma:description="Who reviews the materials for this session? Reviews the Session Plan and gives feedback based on the rubric." ma:hidden="true" ma:list="UserInfo" ma:SharePointGroup="0" ma:internalName="Session_x0020_Reviewer" ma:readOnly="false" ma:showField="NameWithPictureAndDetails">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ession_x0020_Owner" ma:index="29" nillable="true" ma:displayName="Session Owner" ma:description="Who is responsible for the session planning? Creates the original Session Planb, Guided Notes, and PPT Template" ma:hidden="true" ma:list="UserInfo" ma:SharePointGroup="0" ma:internalName="Session_x0020_Owner" ma:readOnly="false" ma:showField="NameWithPictureAndDetails">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Receiver>
    <Name>Microsoft.Office.RecordsManagement.PolicyFeatures.ExpirationEventReceiver</Name>
    <Synchronization>Synchronous</Synchronization>
    <Type>10001</Type>
    <SequenceNumber>101</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Version=15.0.0.0, Culture=neutral, PublicKeyToken=71e9bce111e9429c</Assembly>
    <Class>Microsoft.Office.RecordsManagement.Internal.UpdateExpireDate</Class>
    <Data/>
    <Filter/>
  </Receiver>
</spe:Receivers>
</file>

<file path=customXml/itemProps1.xml><?xml version="1.0" encoding="utf-8"?>
<ds:datastoreItem xmlns:ds="http://schemas.openxmlformats.org/officeDocument/2006/customXml" ds:itemID="{E922DA49-37F7-4B40-9784-B9AEBAF5A227}">
  <ds:schemaRefs>
    <ds:schemaRef ds:uri="http://schemas.microsoft.com/office/2006/metadata/customXsn"/>
  </ds:schemaRefs>
</ds:datastoreItem>
</file>

<file path=customXml/itemProps2.xml><?xml version="1.0" encoding="utf-8"?>
<ds:datastoreItem xmlns:ds="http://schemas.openxmlformats.org/officeDocument/2006/customXml" ds:itemID="{45FC2391-1E6E-4301-BFAA-0499D0BCA4DB}">
  <ds:schemaRefs>
    <ds:schemaRef ds:uri="http://www.w3.org/XML/1998/namespace"/>
    <ds:schemaRef ds:uri="191467a9-b894-448f-afa1-ae78c6a6797d"/>
    <ds:schemaRef ds:uri="0676cee9-fd60-4c1c-9e5b-5120ec0b3480"/>
    <ds:schemaRef ds:uri="http://purl.org/dc/terms/"/>
    <ds:schemaRef ds:uri="http://schemas.microsoft.com/office/2006/documentManagement/types"/>
    <ds:schemaRef ds:uri="http://purl.org/dc/elements/1.1/"/>
    <ds:schemaRef ds:uri="http://purl.org/dc/dcmitype/"/>
    <ds:schemaRef ds:uri="http://schemas.microsoft.com/sharepoint/v3"/>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8C01A45F-9AFB-47EF-81C4-EE97A459258A}">
  <ds:schemaRefs>
    <ds:schemaRef ds:uri="http://schemas.microsoft.com/sharepoint/v3/contenttype/forms"/>
  </ds:schemaRefs>
</ds:datastoreItem>
</file>

<file path=customXml/itemProps4.xml><?xml version="1.0" encoding="utf-8"?>
<ds:datastoreItem xmlns:ds="http://schemas.openxmlformats.org/officeDocument/2006/customXml" ds:itemID="{24BD2BDB-5AAA-45CA-B41F-4A8CCB962C25}">
  <ds:schemaRefs>
    <ds:schemaRef ds:uri="office.server.policy"/>
  </ds:schemaRefs>
</ds:datastoreItem>
</file>

<file path=customXml/itemProps5.xml><?xml version="1.0" encoding="utf-8"?>
<ds:datastoreItem xmlns:ds="http://schemas.openxmlformats.org/officeDocument/2006/customXml" ds:itemID="{9C0B5E43-EB04-4267-9038-6D1768E837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676cee9-fd60-4c1c-9e5b-5120ec0b3480"/>
    <ds:schemaRef ds:uri="191467a9-b894-448f-afa1-ae78c6a679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70A5A984-BA3C-41D9-99E2-EC8FF737147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1935</TotalTime>
  <Words>1541</Words>
  <Application>Microsoft Office PowerPoint</Application>
  <PresentationFormat>On-screen Show (4:3)</PresentationFormat>
  <Paragraphs>278</Paragraphs>
  <Slides>18</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ＭＳ Ｐゴシック</vt:lpstr>
      <vt:lpstr>Arial</vt:lpstr>
      <vt:lpstr>Calibri</vt:lpstr>
      <vt:lpstr>Century Gothic</vt:lpstr>
      <vt:lpstr>Corbel</vt:lpstr>
      <vt:lpstr>Garamond</vt:lpstr>
      <vt:lpstr>Rockwell</vt:lpstr>
      <vt:lpstr>Times New Roman</vt:lpstr>
      <vt:lpstr>Wingdings</vt:lpstr>
      <vt:lpstr>1_Blank</vt:lpstr>
      <vt:lpstr>Strong Voice Part. 1 New Teacher Training</vt:lpstr>
      <vt:lpstr>Do Now Reflection, Mr. Ratray (5m)</vt:lpstr>
      <vt:lpstr>PowerPoint Presentation</vt:lpstr>
      <vt:lpstr>Key Points</vt:lpstr>
      <vt:lpstr>Whole Group Practice: Square Up/Stand Still</vt:lpstr>
      <vt:lpstr>Whole Group Practice: Formal Register</vt:lpstr>
      <vt:lpstr>Whole Group Practice | Be Seen Looking</vt:lpstr>
      <vt:lpstr>Key Point</vt:lpstr>
      <vt:lpstr>Take It Live: Practice, Round 1! (10m)</vt:lpstr>
      <vt:lpstr>Take it Live: CFS</vt:lpstr>
      <vt:lpstr>Economy of Language</vt:lpstr>
      <vt:lpstr>Economy of Language</vt:lpstr>
      <vt:lpstr>Economy of Language</vt:lpstr>
      <vt:lpstr>Key Points</vt:lpstr>
      <vt:lpstr>Take it Live: Practice,  Round 2</vt:lpstr>
      <vt:lpstr>Take it Live: Practice,  Round 3</vt:lpstr>
      <vt:lpstr>Take it Live: Practice,  Round 3</vt:lpstr>
      <vt:lpstr>Reflection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2014 - NTT - Strong voice Part. 1 - PPT - DarrylWilliams - 7.24.14 - FINAL</dc:title>
  <dc:creator>Windows User</dc:creator>
  <cp:lastModifiedBy>Nakia Hall</cp:lastModifiedBy>
  <cp:revision>32</cp:revision>
  <dcterms:created xsi:type="dcterms:W3CDTF">2014-07-01T02:32:56Z</dcterms:created>
  <dcterms:modified xsi:type="dcterms:W3CDTF">2015-03-09T16:51:11Z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0x010100F05A691F7F882644BE96F06D9D88F8E10C000F78B48C3254424CA0AFA49E98D44BE2</vt:lpwstr>
  </property>
  <property fmtid="{D5CDD505-2E9C-101B-9397-08002B2CF9AE}" pid="3" name="_dlc_policyId">
    <vt:lpwstr>0x010100F05A691F7F882644BE96F06D9D88F8E1|2088864059</vt:lpwstr>
  </property>
  <property fmtid="{D5CDD505-2E9C-101B-9397-08002B2CF9AE}" pid="4" name="ItemRetentionFormula">
    <vt:lpwstr>&lt;formula id="Microsoft.Office.RecordsManagement.PolicyFeatures.Expiration.Formula.BuiltIn"&gt;&lt;number&gt;12&lt;/number&gt;&lt;property&gt;Modified&lt;/property&gt;&lt;propertyId&gt;28cf69c5-fa48-462a-b5cd-27b6f9d2bd5f&lt;/propertyId&gt;&lt;period&gt;months&lt;/period&gt;&lt;/formula&gt;</vt:lpwstr>
  </property>
  <property fmtid="{D5CDD505-2E9C-101B-9397-08002B2CF9AE}" pid="5" name="_dlc_DocIdItemGuid">
    <vt:lpwstr>04302388-d521-48ce-af86-0bd71923c45f</vt:lpwstr>
  </property>
  <property fmtid="{D5CDD505-2E9C-101B-9397-08002B2CF9AE}" pid="6" name="Project">
    <vt:lpwstr>263;#Big Steps|f622c301-5e22-4829-aece-c263fbd9303a</vt:lpwstr>
  </property>
  <property fmtid="{D5CDD505-2E9C-101B-9397-08002B2CF9AE}" pid="7" name="Content_x0020_Area">
    <vt:lpwstr/>
  </property>
  <property fmtid="{D5CDD505-2E9C-101B-9397-08002B2CF9AE}" pid="8" name="School_x0020_Year">
    <vt:lpwstr/>
  </property>
  <property fmtid="{D5CDD505-2E9C-101B-9397-08002B2CF9AE}" pid="9" name="Content Area">
    <vt:lpwstr>319;#Culture|38998889-2783-426a-aba3-fe400a5a5fcb</vt:lpwstr>
  </property>
  <property fmtid="{D5CDD505-2E9C-101B-9397-08002B2CF9AE}" pid="10" name="School Year">
    <vt:lpwstr>177;#2014-15|b89cc559-1e1c-4e2f-aaf9-90d242a15e76</vt:lpwstr>
  </property>
  <property fmtid="{D5CDD505-2E9C-101B-9397-08002B2CF9AE}" pid="11" name="Geography">
    <vt:lpwstr/>
  </property>
  <property fmtid="{D5CDD505-2E9C-101B-9397-08002B2CF9AE}" pid="12" name="School">
    <vt:lpwstr/>
  </property>
  <property fmtid="{D5CDD505-2E9C-101B-9397-08002B2CF9AE}" pid="13" name="lf09a8a73540422dac4309c5f114ddb8">
    <vt:lpwstr/>
  </property>
  <property fmtid="{D5CDD505-2E9C-101B-9397-08002B2CF9AE}" pid="14" name="gc69249d4b4e407483d3df6921806e1c">
    <vt:lpwstr/>
  </property>
  <property fmtid="{D5CDD505-2E9C-101B-9397-08002B2CF9AE}" pid="15" name="Team">
    <vt:lpwstr/>
  </property>
  <property fmtid="{D5CDD505-2E9C-101B-9397-08002B2CF9AE}" pid="16" name="b1d47f8b0c974735b0418508e9704e5b">
    <vt:lpwstr/>
  </property>
  <property fmtid="{D5CDD505-2E9C-101B-9397-08002B2CF9AE}" pid="17" name="AF Owner">
    <vt:lpwstr>1721</vt:lpwstr>
  </property>
  <property fmtid="{D5CDD505-2E9C-101B-9397-08002B2CF9AE}" pid="18" name="WorkflowChangePath">
    <vt:lpwstr>c2d8423f-aaf9-4e5b-8727-079cecce48e0,4;c2d8423f-aaf9-4e5b-8727-079cecce48e0,6;c2d8423f-aaf9-4e5b-8727-079cecce48e0,8;c2d8423f-aaf9-4e5b-8727-079cecce48e0,10;c2d8423f-aaf9-4e5b-8727-079cecce48e0,12;c2d8423f-aaf9-4e5b-8727-079cecce48e0,14;</vt:lpwstr>
  </property>
</Properties>
</file>