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9.xml" ContentType="application/vnd.openxmlformats-officedocument.presentationml.slide+xml"/>
  <Override PartName="/ppt/diagrams/data1.xml" ContentType="application/vnd.openxmlformats-officedocument.drawingml.diagramData+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docProps/app.xml" ContentType="application/vnd.openxmlformats-officedocument.extended-properties+xml"/>
  <Override PartName="/ppt/tags/tag2.xml" ContentType="application/vnd.openxmlformats-officedocument.presentationml.tag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ppt/tags/tag1.xml" ContentType="application/vnd.openxmlformats-officedocument.presentationml.tags+xml"/>
  <Override PartName="/ppt/tags/tag3.xml" ContentType="application/vnd.openxmlformats-officedocument.presentationml.tags+xml"/>
  <Override PartName="/customXml/itemProps8.xml" ContentType="application/vnd.openxmlformats-officedocument.customXmlProperties+xml"/>
  <Override PartName="/customXml/itemProps7.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9.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35"/>
  </p:notesMasterIdLst>
  <p:handoutMasterIdLst>
    <p:handoutMasterId r:id="rId36"/>
  </p:handoutMasterIdLst>
  <p:sldIdLst>
    <p:sldId id="256" r:id="rId5"/>
    <p:sldId id="364" r:id="rId6"/>
    <p:sldId id="296" r:id="rId7"/>
    <p:sldId id="297" r:id="rId8"/>
    <p:sldId id="395" r:id="rId9"/>
    <p:sldId id="396" r:id="rId10"/>
    <p:sldId id="398" r:id="rId11"/>
    <p:sldId id="365" r:id="rId12"/>
    <p:sldId id="401" r:id="rId13"/>
    <p:sldId id="400" r:id="rId14"/>
    <p:sldId id="367" r:id="rId15"/>
    <p:sldId id="264" r:id="rId16"/>
    <p:sldId id="262" r:id="rId17"/>
    <p:sldId id="299" r:id="rId18"/>
    <p:sldId id="369" r:id="rId19"/>
    <p:sldId id="300" r:id="rId20"/>
    <p:sldId id="389" r:id="rId21"/>
    <p:sldId id="392" r:id="rId22"/>
    <p:sldId id="394" r:id="rId23"/>
    <p:sldId id="374" r:id="rId24"/>
    <p:sldId id="390" r:id="rId25"/>
    <p:sldId id="375" r:id="rId26"/>
    <p:sldId id="382" r:id="rId27"/>
    <p:sldId id="391" r:id="rId28"/>
    <p:sldId id="383" r:id="rId29"/>
    <p:sldId id="405" r:id="rId30"/>
    <p:sldId id="348" r:id="rId31"/>
    <p:sldId id="402" r:id="rId32"/>
    <p:sldId id="403" r:id="rId33"/>
    <p:sldId id="404" r:id="rId3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036AFD8B-78AD-4020-AB28-01D1D3CBE76C}">
          <p14:sldIdLst>
            <p14:sldId id="256"/>
          </p14:sldIdLst>
        </p14:section>
        <p14:section name="Introduction" id="{82D875AE-724B-448E-A2BF-DED997938A33}">
          <p14:sldIdLst>
            <p14:sldId id="364"/>
            <p14:sldId id="296"/>
            <p14:sldId id="297"/>
            <p14:sldId id="395"/>
            <p14:sldId id="396"/>
            <p14:sldId id="398"/>
            <p14:sldId id="365"/>
            <p14:sldId id="401"/>
            <p14:sldId id="400"/>
            <p14:sldId id="367"/>
            <p14:sldId id="264"/>
            <p14:sldId id="262"/>
            <p14:sldId id="299"/>
            <p14:sldId id="369"/>
          </p14:sldIdLst>
        </p14:section>
        <p14:section name="Elements of Strong Co-teaching" id="{AC40B260-9C61-4C81-A7E1-6A5789585405}">
          <p14:sldIdLst>
            <p14:sldId id="300"/>
            <p14:sldId id="389"/>
            <p14:sldId id="392"/>
            <p14:sldId id="394"/>
          </p14:sldIdLst>
        </p14:section>
        <p14:section name="Strong Co-teaching" id="{FE9E6A59-9FD2-4030-9CE1-95E5B77D086C}">
          <p14:sldIdLst/>
        </p14:section>
        <p14:section name="Data Driven Co-teaching Plannin" id="{CD01EB1D-0192-4AD7-B629-B943BFA6068F}">
          <p14:sldIdLst>
            <p14:sldId id="374"/>
            <p14:sldId id="390"/>
            <p14:sldId id="375"/>
          </p14:sldIdLst>
        </p14:section>
        <p14:section name="Strong Co-teacher Relationship" id="{4DFEF1EC-538E-4778-A021-9F7DF8324949}">
          <p14:sldIdLst>
            <p14:sldId id="382"/>
            <p14:sldId id="391"/>
            <p14:sldId id="383"/>
            <p14:sldId id="405"/>
          </p14:sldIdLst>
        </p14:section>
        <p14:section name="Closing" id="{743A24C6-55DB-4ADE-BE8B-0BBB4ADEC40C}">
          <p14:sldIdLst>
            <p14:sldId id="348"/>
            <p14:sldId id="402"/>
            <p14:sldId id="403"/>
            <p14:sldId id="4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9" autoAdjust="0"/>
    <p:restoredTop sz="71275" autoAdjust="0"/>
  </p:normalViewPr>
  <p:slideViewPr>
    <p:cSldViewPr snapToGrid="0">
      <p:cViewPr varScale="1">
        <p:scale>
          <a:sx n="53" d="100"/>
          <a:sy n="53" d="100"/>
        </p:scale>
        <p:origin x="121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5.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ustomXml" Target="../customXml/item6.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46" Type="http://schemas.openxmlformats.org/officeDocument/2006/relationships/customXml" Target="../customXml/item9.xml"/><Relationship Id="rId20" Type="http://schemas.openxmlformats.org/officeDocument/2006/relationships/slide" Target="slides/slide16.xml"/><Relationship Id="rId41"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E27DC-806B-4E4E-8B57-E9CC07FB0F39}" type="doc">
      <dgm:prSet loTypeId="urn:microsoft.com/office/officeart/2005/8/layout/process1" loCatId="process" qsTypeId="urn:microsoft.com/office/officeart/2005/8/quickstyle/simple1" qsCatId="simple" csTypeId="urn:microsoft.com/office/officeart/2005/8/colors/colorful1" csCatId="colorful" phldr="1"/>
      <dgm:spPr/>
    </dgm:pt>
    <dgm:pt modelId="{83A99485-1177-41FE-9320-35FCD031B49C}">
      <dgm:prSet phldrT="[Text]" custT="1"/>
      <dgm:spPr/>
      <dgm:t>
        <a:bodyPr/>
        <a:lstStyle/>
        <a:p>
          <a:r>
            <a:rPr lang="en-US" sz="1800" dirty="0" smtClean="0"/>
            <a:t>2012 </a:t>
          </a:r>
        </a:p>
        <a:p>
          <a:r>
            <a:rPr lang="en-US" sz="1800" dirty="0" smtClean="0"/>
            <a:t>(3 Schools)</a:t>
          </a:r>
          <a:endParaRPr lang="en-US" sz="1800" dirty="0"/>
        </a:p>
      </dgm:t>
    </dgm:pt>
    <dgm:pt modelId="{F2C0FA44-A1B1-4D5D-9D46-1373906309BF}" type="parTrans" cxnId="{B3C67783-6295-40E5-A881-BAE213B4C6C2}">
      <dgm:prSet/>
      <dgm:spPr/>
      <dgm:t>
        <a:bodyPr/>
        <a:lstStyle/>
        <a:p>
          <a:endParaRPr lang="en-US"/>
        </a:p>
      </dgm:t>
    </dgm:pt>
    <dgm:pt modelId="{E4EA4210-0385-4097-AC40-E2521ED6EB7A}" type="sibTrans" cxnId="{B3C67783-6295-40E5-A881-BAE213B4C6C2}">
      <dgm:prSet custT="1"/>
      <dgm:spPr/>
      <dgm:t>
        <a:bodyPr/>
        <a:lstStyle/>
        <a:p>
          <a:endParaRPr lang="en-US" sz="1800"/>
        </a:p>
      </dgm:t>
    </dgm:pt>
    <dgm:pt modelId="{1DD567C1-3B24-4006-85B3-E6A782691EBB}">
      <dgm:prSet phldrT="[Text]" custT="1"/>
      <dgm:spPr/>
      <dgm:t>
        <a:bodyPr/>
        <a:lstStyle/>
        <a:p>
          <a:r>
            <a:rPr lang="en-US" sz="1800" dirty="0" smtClean="0"/>
            <a:t>2013</a:t>
          </a:r>
        </a:p>
        <a:p>
          <a:r>
            <a:rPr lang="en-US" sz="1800" dirty="0" smtClean="0"/>
            <a:t>(20 Schools)</a:t>
          </a:r>
          <a:endParaRPr lang="en-US" sz="1800" dirty="0"/>
        </a:p>
      </dgm:t>
    </dgm:pt>
    <dgm:pt modelId="{C027E422-5D3F-421D-AEFA-6657A7C5D5F4}" type="parTrans" cxnId="{E2C3709A-B0BC-457B-A842-8D20AA636E40}">
      <dgm:prSet/>
      <dgm:spPr/>
      <dgm:t>
        <a:bodyPr/>
        <a:lstStyle/>
        <a:p>
          <a:endParaRPr lang="en-US"/>
        </a:p>
      </dgm:t>
    </dgm:pt>
    <dgm:pt modelId="{0C79084A-2F0C-4F5C-9E85-5A0728046DAD}" type="sibTrans" cxnId="{E2C3709A-B0BC-457B-A842-8D20AA636E40}">
      <dgm:prSet custT="1"/>
      <dgm:spPr/>
      <dgm:t>
        <a:bodyPr/>
        <a:lstStyle/>
        <a:p>
          <a:endParaRPr lang="en-US" sz="1800"/>
        </a:p>
      </dgm:t>
    </dgm:pt>
    <dgm:pt modelId="{1CD4815F-7454-448E-B9A7-CF848092DAD3}">
      <dgm:prSet phldrT="[Text]" custT="1"/>
      <dgm:spPr/>
      <dgm:t>
        <a:bodyPr/>
        <a:lstStyle/>
        <a:p>
          <a:r>
            <a:rPr lang="en-US" sz="1800" dirty="0" smtClean="0"/>
            <a:t>2014 </a:t>
          </a:r>
        </a:p>
        <a:p>
          <a:r>
            <a:rPr lang="en-US" sz="1800" dirty="0" smtClean="0"/>
            <a:t>(25 Schools)</a:t>
          </a:r>
          <a:endParaRPr lang="en-US" sz="1800" dirty="0"/>
        </a:p>
      </dgm:t>
    </dgm:pt>
    <dgm:pt modelId="{A5DC5FF9-5F4D-466C-94EE-71DB00E99120}" type="parTrans" cxnId="{88F76F13-25E3-4575-B251-9161F9E6EB0D}">
      <dgm:prSet/>
      <dgm:spPr/>
      <dgm:t>
        <a:bodyPr/>
        <a:lstStyle/>
        <a:p>
          <a:endParaRPr lang="en-US"/>
        </a:p>
      </dgm:t>
    </dgm:pt>
    <dgm:pt modelId="{1C6F4847-26B1-4691-9ACC-69A0A9577340}" type="sibTrans" cxnId="{88F76F13-25E3-4575-B251-9161F9E6EB0D}">
      <dgm:prSet custT="1"/>
      <dgm:spPr/>
      <dgm:t>
        <a:bodyPr/>
        <a:lstStyle/>
        <a:p>
          <a:endParaRPr lang="en-US" sz="1800"/>
        </a:p>
      </dgm:t>
    </dgm:pt>
    <dgm:pt modelId="{4D178826-EC92-4DE4-87DF-DDF4361073E1}">
      <dgm:prSet phldrT="[Text]" custT="1"/>
      <dgm:spPr/>
      <dgm:t>
        <a:bodyPr/>
        <a:lstStyle/>
        <a:p>
          <a:r>
            <a:rPr lang="en-US" sz="1800" dirty="0" smtClean="0"/>
            <a:t>2015</a:t>
          </a:r>
        </a:p>
        <a:p>
          <a:r>
            <a:rPr lang="en-US" sz="1800" dirty="0" smtClean="0"/>
            <a:t> (32 Schools)</a:t>
          </a:r>
          <a:endParaRPr lang="en-US" sz="1800" dirty="0"/>
        </a:p>
      </dgm:t>
    </dgm:pt>
    <dgm:pt modelId="{93B2B2BF-543B-45E0-A399-2BF7E62D7410}" type="parTrans" cxnId="{9E2654CE-24AC-4892-8F9B-839F42BBC7E4}">
      <dgm:prSet/>
      <dgm:spPr/>
      <dgm:t>
        <a:bodyPr/>
        <a:lstStyle/>
        <a:p>
          <a:endParaRPr lang="en-US"/>
        </a:p>
      </dgm:t>
    </dgm:pt>
    <dgm:pt modelId="{18DE73CA-9C16-4F76-9E4A-F36017F48F6E}" type="sibTrans" cxnId="{9E2654CE-24AC-4892-8F9B-839F42BBC7E4}">
      <dgm:prSet custT="1"/>
      <dgm:spPr/>
      <dgm:t>
        <a:bodyPr/>
        <a:lstStyle/>
        <a:p>
          <a:endParaRPr lang="en-US" sz="1800"/>
        </a:p>
      </dgm:t>
    </dgm:pt>
    <dgm:pt modelId="{1D48CBC6-3BBC-483D-8D90-CCE0510E70B0}">
      <dgm:prSet phldrT="[Text]" custT="1"/>
      <dgm:spPr/>
      <dgm:t>
        <a:bodyPr/>
        <a:lstStyle/>
        <a:p>
          <a:r>
            <a:rPr lang="en-US" sz="1800" b="1" dirty="0" smtClean="0"/>
            <a:t>TODAY</a:t>
          </a:r>
          <a:endParaRPr lang="en-US" sz="1800" b="1" dirty="0"/>
        </a:p>
      </dgm:t>
    </dgm:pt>
    <dgm:pt modelId="{69B6F3CD-6BB9-40B4-A291-3FCE63BDEB66}" type="parTrans" cxnId="{71116CDE-58CE-4C10-8174-4EF37EC36AB9}">
      <dgm:prSet/>
      <dgm:spPr/>
      <dgm:t>
        <a:bodyPr/>
        <a:lstStyle/>
        <a:p>
          <a:endParaRPr lang="en-US"/>
        </a:p>
      </dgm:t>
    </dgm:pt>
    <dgm:pt modelId="{2628927A-472F-477D-A090-C4EA79083BC1}" type="sibTrans" cxnId="{71116CDE-58CE-4C10-8174-4EF37EC36AB9}">
      <dgm:prSet/>
      <dgm:spPr/>
      <dgm:t>
        <a:bodyPr/>
        <a:lstStyle/>
        <a:p>
          <a:endParaRPr lang="en-US"/>
        </a:p>
      </dgm:t>
    </dgm:pt>
    <dgm:pt modelId="{EF4A135F-691A-44C5-9B15-3076A367D944}">
      <dgm:prSet phldrT="[Text]" custT="1"/>
      <dgm:spPr/>
      <dgm:t>
        <a:bodyPr/>
        <a:lstStyle/>
        <a:p>
          <a:r>
            <a:rPr lang="en-US" sz="1800" dirty="0" smtClean="0"/>
            <a:t>Models</a:t>
          </a:r>
          <a:endParaRPr lang="en-US" sz="1800" dirty="0"/>
        </a:p>
      </dgm:t>
    </dgm:pt>
    <dgm:pt modelId="{50DF7DC1-E98D-43F3-BD25-4C1491A18552}" type="parTrans" cxnId="{486D20ED-140A-451C-A67B-9805629C6EAC}">
      <dgm:prSet/>
      <dgm:spPr/>
      <dgm:t>
        <a:bodyPr/>
        <a:lstStyle/>
        <a:p>
          <a:endParaRPr lang="en-US"/>
        </a:p>
      </dgm:t>
    </dgm:pt>
    <dgm:pt modelId="{DF5C1488-B381-4C03-BA2E-4B379DD37B80}" type="sibTrans" cxnId="{486D20ED-140A-451C-A67B-9805629C6EAC}">
      <dgm:prSet/>
      <dgm:spPr/>
      <dgm:t>
        <a:bodyPr/>
        <a:lstStyle/>
        <a:p>
          <a:endParaRPr lang="en-US"/>
        </a:p>
      </dgm:t>
    </dgm:pt>
    <dgm:pt modelId="{626B61E3-9C29-428C-ACC7-CD56D92F9138}">
      <dgm:prSet phldrT="[Text]" custT="1"/>
      <dgm:spPr/>
      <dgm:t>
        <a:bodyPr/>
        <a:lstStyle/>
        <a:p>
          <a:r>
            <a:rPr lang="en-US" sz="1800" dirty="0" smtClean="0"/>
            <a:t>Building VOE</a:t>
          </a:r>
          <a:endParaRPr lang="en-US" sz="1800" dirty="0"/>
        </a:p>
      </dgm:t>
    </dgm:pt>
    <dgm:pt modelId="{52B26431-2B94-4923-9FAE-1010A7F9AD0F}" type="parTrans" cxnId="{1545A410-0BE3-4220-AC22-AC8AE71CFC98}">
      <dgm:prSet/>
      <dgm:spPr/>
      <dgm:t>
        <a:bodyPr/>
        <a:lstStyle/>
        <a:p>
          <a:endParaRPr lang="en-US"/>
        </a:p>
      </dgm:t>
    </dgm:pt>
    <dgm:pt modelId="{2D943237-2A6B-40E5-8D1C-BAF2AEF3AD41}" type="sibTrans" cxnId="{1545A410-0BE3-4220-AC22-AC8AE71CFC98}">
      <dgm:prSet/>
      <dgm:spPr/>
      <dgm:t>
        <a:bodyPr/>
        <a:lstStyle/>
        <a:p>
          <a:endParaRPr lang="en-US"/>
        </a:p>
      </dgm:t>
    </dgm:pt>
    <dgm:pt modelId="{6CA09681-F697-4E74-9470-6F472282052E}">
      <dgm:prSet phldrT="[Text]" custT="1"/>
      <dgm:spPr/>
      <dgm:t>
        <a:bodyPr/>
        <a:lstStyle/>
        <a:p>
          <a:r>
            <a:rPr lang="en-US" sz="1800" dirty="0" smtClean="0"/>
            <a:t>Structures/Expectations</a:t>
          </a:r>
          <a:endParaRPr lang="en-US" sz="1800" dirty="0"/>
        </a:p>
      </dgm:t>
    </dgm:pt>
    <dgm:pt modelId="{11AD2396-C6A1-416B-844A-FE8D2763B3EB}" type="parTrans" cxnId="{EF9EA3CB-EF9E-40F6-ADA1-7FE3F2B31D24}">
      <dgm:prSet/>
      <dgm:spPr/>
      <dgm:t>
        <a:bodyPr/>
        <a:lstStyle/>
        <a:p>
          <a:endParaRPr lang="en-US"/>
        </a:p>
      </dgm:t>
    </dgm:pt>
    <dgm:pt modelId="{200EF7D5-A1C1-4CBF-AAA0-AAD20DB95AFA}" type="sibTrans" cxnId="{EF9EA3CB-EF9E-40F6-ADA1-7FE3F2B31D24}">
      <dgm:prSet/>
      <dgm:spPr/>
      <dgm:t>
        <a:bodyPr/>
        <a:lstStyle/>
        <a:p>
          <a:endParaRPr lang="en-US"/>
        </a:p>
      </dgm:t>
    </dgm:pt>
    <dgm:pt modelId="{C7887F42-C9F8-4F78-A9EE-8CCB3FE6E45C}">
      <dgm:prSet phldrT="[Text]" custT="1"/>
      <dgm:spPr/>
      <dgm:t>
        <a:bodyPr/>
        <a:lstStyle/>
        <a:p>
          <a:r>
            <a:rPr lang="en-US" sz="1800" dirty="0" smtClean="0"/>
            <a:t>Data-Driven Co-teaching</a:t>
          </a:r>
          <a:endParaRPr lang="en-US" sz="1800" dirty="0"/>
        </a:p>
      </dgm:t>
    </dgm:pt>
    <dgm:pt modelId="{288A60B1-5CB2-4482-9F21-779265B063EF}" type="parTrans" cxnId="{BB252704-8F5A-442E-AF34-96B60CF3E077}">
      <dgm:prSet/>
      <dgm:spPr/>
      <dgm:t>
        <a:bodyPr/>
        <a:lstStyle/>
        <a:p>
          <a:endParaRPr lang="en-US"/>
        </a:p>
      </dgm:t>
    </dgm:pt>
    <dgm:pt modelId="{F6AEB0D6-B42E-49AF-8AF5-47FE9C0AD2E3}" type="sibTrans" cxnId="{BB252704-8F5A-442E-AF34-96B60CF3E077}">
      <dgm:prSet/>
      <dgm:spPr/>
      <dgm:t>
        <a:bodyPr/>
        <a:lstStyle/>
        <a:p>
          <a:endParaRPr lang="en-US"/>
        </a:p>
      </dgm:t>
    </dgm:pt>
    <dgm:pt modelId="{25704210-147E-46F6-AC1B-8C22F31CDCE7}">
      <dgm:prSet phldrT="[Text]" custT="1"/>
      <dgm:spPr/>
      <dgm:t>
        <a:bodyPr/>
        <a:lstStyle/>
        <a:p>
          <a:r>
            <a:rPr lang="en-US" sz="1800" dirty="0" smtClean="0"/>
            <a:t>Structures/Expectations</a:t>
          </a:r>
          <a:endParaRPr lang="en-US" sz="1800" dirty="0"/>
        </a:p>
      </dgm:t>
    </dgm:pt>
    <dgm:pt modelId="{CC21F742-8B3A-41F8-9C07-4DCF4B96FA14}" type="parTrans" cxnId="{DAAD4966-5EE1-4952-878C-3D82B69DD787}">
      <dgm:prSet/>
      <dgm:spPr/>
      <dgm:t>
        <a:bodyPr/>
        <a:lstStyle/>
        <a:p>
          <a:endParaRPr lang="en-US"/>
        </a:p>
      </dgm:t>
    </dgm:pt>
    <dgm:pt modelId="{3E29919B-384F-4115-8207-F9C9C73BD900}" type="sibTrans" cxnId="{DAAD4966-5EE1-4952-878C-3D82B69DD787}">
      <dgm:prSet/>
      <dgm:spPr/>
      <dgm:t>
        <a:bodyPr/>
        <a:lstStyle/>
        <a:p>
          <a:endParaRPr lang="en-US"/>
        </a:p>
      </dgm:t>
    </dgm:pt>
    <dgm:pt modelId="{F4AE34E5-D633-4B2E-8D67-6FAA92B3B139}">
      <dgm:prSet phldrT="[Text]" custT="1"/>
      <dgm:spPr/>
      <dgm:t>
        <a:bodyPr/>
        <a:lstStyle/>
        <a:p>
          <a:r>
            <a:rPr lang="en-US" sz="1800" dirty="0" smtClean="0"/>
            <a:t>Data-Driven Co-teaching</a:t>
          </a:r>
          <a:endParaRPr lang="en-US" sz="1800" dirty="0"/>
        </a:p>
      </dgm:t>
    </dgm:pt>
    <dgm:pt modelId="{CFC48EC9-8034-45B4-B5F6-D5D4450A0D81}" type="parTrans" cxnId="{3F29306E-62D1-4187-8DE0-1D30EF3FECA7}">
      <dgm:prSet/>
      <dgm:spPr/>
      <dgm:t>
        <a:bodyPr/>
        <a:lstStyle/>
        <a:p>
          <a:endParaRPr lang="en-US"/>
        </a:p>
      </dgm:t>
    </dgm:pt>
    <dgm:pt modelId="{97443AE9-D962-477F-885C-A38DD0714112}" type="sibTrans" cxnId="{3F29306E-62D1-4187-8DE0-1D30EF3FECA7}">
      <dgm:prSet/>
      <dgm:spPr/>
      <dgm:t>
        <a:bodyPr/>
        <a:lstStyle/>
        <a:p>
          <a:endParaRPr lang="en-US"/>
        </a:p>
      </dgm:t>
    </dgm:pt>
    <dgm:pt modelId="{4CAD2DEF-EC5A-40C6-9DDA-F8487590363A}">
      <dgm:prSet phldrT="[Text]" custT="1"/>
      <dgm:spPr/>
      <dgm:t>
        <a:bodyPr/>
        <a:lstStyle/>
        <a:p>
          <a:r>
            <a:rPr lang="en-US" sz="1800" dirty="0" smtClean="0"/>
            <a:t>What is it?</a:t>
          </a:r>
          <a:endParaRPr lang="en-US" sz="1800" dirty="0"/>
        </a:p>
      </dgm:t>
    </dgm:pt>
    <dgm:pt modelId="{20EB0B0A-EA41-4724-B2A2-8ECF02B0ED51}" type="parTrans" cxnId="{7822FB97-0CC7-4D6E-90E9-03C8F8DB7890}">
      <dgm:prSet/>
      <dgm:spPr/>
      <dgm:t>
        <a:bodyPr/>
        <a:lstStyle/>
        <a:p>
          <a:endParaRPr lang="en-US"/>
        </a:p>
      </dgm:t>
    </dgm:pt>
    <dgm:pt modelId="{B4C18848-5B38-4F52-88CD-CABAB01E4EDA}" type="sibTrans" cxnId="{7822FB97-0CC7-4D6E-90E9-03C8F8DB7890}">
      <dgm:prSet/>
      <dgm:spPr/>
      <dgm:t>
        <a:bodyPr/>
        <a:lstStyle/>
        <a:p>
          <a:endParaRPr lang="en-US"/>
        </a:p>
      </dgm:t>
    </dgm:pt>
    <dgm:pt modelId="{B7573D51-C2F0-495A-97C9-325CAF0B5794}">
      <dgm:prSet phldrT="[Text]" custT="1"/>
      <dgm:spPr/>
      <dgm:t>
        <a:bodyPr/>
        <a:lstStyle/>
        <a:p>
          <a:r>
            <a:rPr lang="en-US" sz="1800" dirty="0" smtClean="0"/>
            <a:t>Co-Planning</a:t>
          </a:r>
          <a:endParaRPr lang="en-US" sz="1800" dirty="0"/>
        </a:p>
      </dgm:t>
    </dgm:pt>
    <dgm:pt modelId="{F2B836DF-A9CC-4614-8008-D3B25A50AAB7}" type="parTrans" cxnId="{15670B4B-45F3-4E59-A165-87422C5D2722}">
      <dgm:prSet/>
      <dgm:spPr/>
      <dgm:t>
        <a:bodyPr/>
        <a:lstStyle/>
        <a:p>
          <a:endParaRPr lang="en-US"/>
        </a:p>
      </dgm:t>
    </dgm:pt>
    <dgm:pt modelId="{9BF800C6-D3CA-4C9F-996E-870E421F722F}" type="sibTrans" cxnId="{15670B4B-45F3-4E59-A165-87422C5D2722}">
      <dgm:prSet/>
      <dgm:spPr/>
      <dgm:t>
        <a:bodyPr/>
        <a:lstStyle/>
        <a:p>
          <a:endParaRPr lang="en-US"/>
        </a:p>
      </dgm:t>
    </dgm:pt>
    <dgm:pt modelId="{02DE7089-645A-4427-AB0D-FF1F3FC84889}" type="pres">
      <dgm:prSet presAssocID="{840E27DC-806B-4E4E-8B57-E9CC07FB0F39}" presName="Name0" presStyleCnt="0">
        <dgm:presLayoutVars>
          <dgm:dir/>
          <dgm:resizeHandles val="exact"/>
        </dgm:presLayoutVars>
      </dgm:prSet>
      <dgm:spPr/>
    </dgm:pt>
    <dgm:pt modelId="{6AE639DD-FEB9-406A-8D6C-46BECFFF25B5}" type="pres">
      <dgm:prSet presAssocID="{83A99485-1177-41FE-9320-35FCD031B49C}" presName="node" presStyleLbl="node1" presStyleIdx="0" presStyleCnt="5">
        <dgm:presLayoutVars>
          <dgm:bulletEnabled val="1"/>
        </dgm:presLayoutVars>
      </dgm:prSet>
      <dgm:spPr/>
      <dgm:t>
        <a:bodyPr/>
        <a:lstStyle/>
        <a:p>
          <a:endParaRPr lang="en-US"/>
        </a:p>
      </dgm:t>
    </dgm:pt>
    <dgm:pt modelId="{2B1C4365-D445-49BD-935E-CB81E53D809F}" type="pres">
      <dgm:prSet presAssocID="{E4EA4210-0385-4097-AC40-E2521ED6EB7A}" presName="sibTrans" presStyleLbl="sibTrans2D1" presStyleIdx="0" presStyleCnt="4"/>
      <dgm:spPr/>
      <dgm:t>
        <a:bodyPr/>
        <a:lstStyle/>
        <a:p>
          <a:endParaRPr lang="en-US"/>
        </a:p>
      </dgm:t>
    </dgm:pt>
    <dgm:pt modelId="{C3DF6067-A7A0-4CB8-ADCE-0B2D6ED7B034}" type="pres">
      <dgm:prSet presAssocID="{E4EA4210-0385-4097-AC40-E2521ED6EB7A}" presName="connectorText" presStyleLbl="sibTrans2D1" presStyleIdx="0" presStyleCnt="4"/>
      <dgm:spPr/>
      <dgm:t>
        <a:bodyPr/>
        <a:lstStyle/>
        <a:p>
          <a:endParaRPr lang="en-US"/>
        </a:p>
      </dgm:t>
    </dgm:pt>
    <dgm:pt modelId="{DC242B57-98D9-4BFC-B4D9-122FEC088954}" type="pres">
      <dgm:prSet presAssocID="{1DD567C1-3B24-4006-85B3-E6A782691EBB}" presName="node" presStyleLbl="node1" presStyleIdx="1" presStyleCnt="5">
        <dgm:presLayoutVars>
          <dgm:bulletEnabled val="1"/>
        </dgm:presLayoutVars>
      </dgm:prSet>
      <dgm:spPr/>
      <dgm:t>
        <a:bodyPr/>
        <a:lstStyle/>
        <a:p>
          <a:endParaRPr lang="en-US"/>
        </a:p>
      </dgm:t>
    </dgm:pt>
    <dgm:pt modelId="{531E7595-E931-4E74-AFE8-313F95912A8F}" type="pres">
      <dgm:prSet presAssocID="{0C79084A-2F0C-4F5C-9E85-5A0728046DAD}" presName="sibTrans" presStyleLbl="sibTrans2D1" presStyleIdx="1" presStyleCnt="4"/>
      <dgm:spPr/>
      <dgm:t>
        <a:bodyPr/>
        <a:lstStyle/>
        <a:p>
          <a:endParaRPr lang="en-US"/>
        </a:p>
      </dgm:t>
    </dgm:pt>
    <dgm:pt modelId="{121428B2-4DBB-4E4B-BA17-48C3E8A4FC89}" type="pres">
      <dgm:prSet presAssocID="{0C79084A-2F0C-4F5C-9E85-5A0728046DAD}" presName="connectorText" presStyleLbl="sibTrans2D1" presStyleIdx="1" presStyleCnt="4"/>
      <dgm:spPr/>
      <dgm:t>
        <a:bodyPr/>
        <a:lstStyle/>
        <a:p>
          <a:endParaRPr lang="en-US"/>
        </a:p>
      </dgm:t>
    </dgm:pt>
    <dgm:pt modelId="{9FA26250-F407-4CC4-912F-F3BF18C7A134}" type="pres">
      <dgm:prSet presAssocID="{1CD4815F-7454-448E-B9A7-CF848092DAD3}" presName="node" presStyleLbl="node1" presStyleIdx="2" presStyleCnt="5">
        <dgm:presLayoutVars>
          <dgm:bulletEnabled val="1"/>
        </dgm:presLayoutVars>
      </dgm:prSet>
      <dgm:spPr/>
      <dgm:t>
        <a:bodyPr/>
        <a:lstStyle/>
        <a:p>
          <a:endParaRPr lang="en-US"/>
        </a:p>
      </dgm:t>
    </dgm:pt>
    <dgm:pt modelId="{488E1C8C-A8EA-4EB3-9423-E7C0B51A099A}" type="pres">
      <dgm:prSet presAssocID="{1C6F4847-26B1-4691-9ACC-69A0A9577340}" presName="sibTrans" presStyleLbl="sibTrans2D1" presStyleIdx="2" presStyleCnt="4"/>
      <dgm:spPr/>
      <dgm:t>
        <a:bodyPr/>
        <a:lstStyle/>
        <a:p>
          <a:endParaRPr lang="en-US"/>
        </a:p>
      </dgm:t>
    </dgm:pt>
    <dgm:pt modelId="{BBA26DA7-C418-48E5-9C54-1CC53E51133E}" type="pres">
      <dgm:prSet presAssocID="{1C6F4847-26B1-4691-9ACC-69A0A9577340}" presName="connectorText" presStyleLbl="sibTrans2D1" presStyleIdx="2" presStyleCnt="4"/>
      <dgm:spPr/>
      <dgm:t>
        <a:bodyPr/>
        <a:lstStyle/>
        <a:p>
          <a:endParaRPr lang="en-US"/>
        </a:p>
      </dgm:t>
    </dgm:pt>
    <dgm:pt modelId="{16C8C2CC-E46C-47E3-BF49-9DDD8BE2939E}" type="pres">
      <dgm:prSet presAssocID="{4D178826-EC92-4DE4-87DF-DDF4361073E1}" presName="node" presStyleLbl="node1" presStyleIdx="3" presStyleCnt="5">
        <dgm:presLayoutVars>
          <dgm:bulletEnabled val="1"/>
        </dgm:presLayoutVars>
      </dgm:prSet>
      <dgm:spPr/>
      <dgm:t>
        <a:bodyPr/>
        <a:lstStyle/>
        <a:p>
          <a:endParaRPr lang="en-US"/>
        </a:p>
      </dgm:t>
    </dgm:pt>
    <dgm:pt modelId="{04DBAD56-7D7D-4C77-B37F-32CA1C318E01}" type="pres">
      <dgm:prSet presAssocID="{18DE73CA-9C16-4F76-9E4A-F36017F48F6E}" presName="sibTrans" presStyleLbl="sibTrans2D1" presStyleIdx="3" presStyleCnt="4"/>
      <dgm:spPr/>
      <dgm:t>
        <a:bodyPr/>
        <a:lstStyle/>
        <a:p>
          <a:endParaRPr lang="en-US"/>
        </a:p>
      </dgm:t>
    </dgm:pt>
    <dgm:pt modelId="{3F095148-0348-47B9-ABC5-7AB132BC895A}" type="pres">
      <dgm:prSet presAssocID="{18DE73CA-9C16-4F76-9E4A-F36017F48F6E}" presName="connectorText" presStyleLbl="sibTrans2D1" presStyleIdx="3" presStyleCnt="4"/>
      <dgm:spPr/>
      <dgm:t>
        <a:bodyPr/>
        <a:lstStyle/>
        <a:p>
          <a:endParaRPr lang="en-US"/>
        </a:p>
      </dgm:t>
    </dgm:pt>
    <dgm:pt modelId="{8817B436-1D0D-494E-8436-D88FDF80176B}" type="pres">
      <dgm:prSet presAssocID="{1D48CBC6-3BBC-483D-8D90-CCE0510E70B0}" presName="node" presStyleLbl="node1" presStyleIdx="4" presStyleCnt="5">
        <dgm:presLayoutVars>
          <dgm:bulletEnabled val="1"/>
        </dgm:presLayoutVars>
      </dgm:prSet>
      <dgm:spPr/>
      <dgm:t>
        <a:bodyPr/>
        <a:lstStyle/>
        <a:p>
          <a:endParaRPr lang="en-US"/>
        </a:p>
      </dgm:t>
    </dgm:pt>
  </dgm:ptLst>
  <dgm:cxnLst>
    <dgm:cxn modelId="{BB252704-8F5A-442E-AF34-96B60CF3E077}" srcId="{1CD4815F-7454-448E-B9A7-CF848092DAD3}" destId="{C7887F42-C9F8-4F78-A9EE-8CCB3FE6E45C}" srcOrd="0" destOrd="0" parTransId="{288A60B1-5CB2-4482-9F21-779265B063EF}" sibTransId="{F6AEB0D6-B42E-49AF-8AF5-47FE9C0AD2E3}"/>
    <dgm:cxn modelId="{88F76F13-25E3-4575-B251-9161F9E6EB0D}" srcId="{840E27DC-806B-4E4E-8B57-E9CC07FB0F39}" destId="{1CD4815F-7454-448E-B9A7-CF848092DAD3}" srcOrd="2" destOrd="0" parTransId="{A5DC5FF9-5F4D-466C-94EE-71DB00E99120}" sibTransId="{1C6F4847-26B1-4691-9ACC-69A0A9577340}"/>
    <dgm:cxn modelId="{DAAD4966-5EE1-4952-878C-3D82B69DD787}" srcId="{1CD4815F-7454-448E-B9A7-CF848092DAD3}" destId="{25704210-147E-46F6-AC1B-8C22F31CDCE7}" srcOrd="1" destOrd="0" parTransId="{CC21F742-8B3A-41F8-9C07-4DCF4B96FA14}" sibTransId="{3E29919B-384F-4115-8207-F9C9C73BD900}"/>
    <dgm:cxn modelId="{2F61B9F9-B232-4E6E-A19E-82B2D9265325}" type="presOf" srcId="{1D48CBC6-3BBC-483D-8D90-CCE0510E70B0}" destId="{8817B436-1D0D-494E-8436-D88FDF80176B}" srcOrd="0" destOrd="0" presId="urn:microsoft.com/office/officeart/2005/8/layout/process1"/>
    <dgm:cxn modelId="{B9137867-3057-4083-9C31-B7249ED20B2F}" type="presOf" srcId="{B7573D51-C2F0-495A-97C9-325CAF0B5794}" destId="{16C8C2CC-E46C-47E3-BF49-9DDD8BE2939E}" srcOrd="0" destOrd="2" presId="urn:microsoft.com/office/officeart/2005/8/layout/process1"/>
    <dgm:cxn modelId="{C125AB5A-091A-4F3C-A16B-9B5FAA8A0105}" type="presOf" srcId="{EF4A135F-691A-44C5-9B15-3076A367D944}" destId="{DC242B57-98D9-4BFC-B4D9-122FEC088954}" srcOrd="0" destOrd="1" presId="urn:microsoft.com/office/officeart/2005/8/layout/process1"/>
    <dgm:cxn modelId="{38EB3132-4584-469C-A4C9-3BD3740698C5}" type="presOf" srcId="{83A99485-1177-41FE-9320-35FCD031B49C}" destId="{6AE639DD-FEB9-406A-8D6C-46BECFFF25B5}" srcOrd="0" destOrd="0" presId="urn:microsoft.com/office/officeart/2005/8/layout/process1"/>
    <dgm:cxn modelId="{486D20ED-140A-451C-A67B-9805629C6EAC}" srcId="{1DD567C1-3B24-4006-85B3-E6A782691EBB}" destId="{EF4A135F-691A-44C5-9B15-3076A367D944}" srcOrd="0" destOrd="0" parTransId="{50DF7DC1-E98D-43F3-BD25-4C1491A18552}" sibTransId="{DF5C1488-B381-4C03-BA2E-4B379DD37B80}"/>
    <dgm:cxn modelId="{E9D6C4DA-7D48-47F7-958A-DDFE65EBE9AB}" type="presOf" srcId="{18DE73CA-9C16-4F76-9E4A-F36017F48F6E}" destId="{3F095148-0348-47B9-ABC5-7AB132BC895A}" srcOrd="1" destOrd="0" presId="urn:microsoft.com/office/officeart/2005/8/layout/process1"/>
    <dgm:cxn modelId="{363FEEE9-B349-4C1C-B3F2-787146CD22DF}" type="presOf" srcId="{1C6F4847-26B1-4691-9ACC-69A0A9577340}" destId="{488E1C8C-A8EA-4EB3-9423-E7C0B51A099A}" srcOrd="0" destOrd="0" presId="urn:microsoft.com/office/officeart/2005/8/layout/process1"/>
    <dgm:cxn modelId="{15670B4B-45F3-4E59-A165-87422C5D2722}" srcId="{4D178826-EC92-4DE4-87DF-DDF4361073E1}" destId="{B7573D51-C2F0-495A-97C9-325CAF0B5794}" srcOrd="1" destOrd="0" parTransId="{F2B836DF-A9CC-4614-8008-D3B25A50AAB7}" sibTransId="{9BF800C6-D3CA-4C9F-996E-870E421F722F}"/>
    <dgm:cxn modelId="{A859C357-B1EA-4FB7-88F6-F28C713086A6}" type="presOf" srcId="{626B61E3-9C29-428C-ACC7-CD56D92F9138}" destId="{6AE639DD-FEB9-406A-8D6C-46BECFFF25B5}" srcOrd="0" destOrd="1" presId="urn:microsoft.com/office/officeart/2005/8/layout/process1"/>
    <dgm:cxn modelId="{D1EB2EC8-C683-4902-93AF-16EC1F374532}" type="presOf" srcId="{840E27DC-806B-4E4E-8B57-E9CC07FB0F39}" destId="{02DE7089-645A-4427-AB0D-FF1F3FC84889}" srcOrd="0" destOrd="0" presId="urn:microsoft.com/office/officeart/2005/8/layout/process1"/>
    <dgm:cxn modelId="{C862DBE7-0939-48C5-BEA1-8C395E517B67}" type="presOf" srcId="{E4EA4210-0385-4097-AC40-E2521ED6EB7A}" destId="{C3DF6067-A7A0-4CB8-ADCE-0B2D6ED7B034}" srcOrd="1" destOrd="0" presId="urn:microsoft.com/office/officeart/2005/8/layout/process1"/>
    <dgm:cxn modelId="{08B74989-BDCA-48AA-A1FB-AB1047469ACA}" type="presOf" srcId="{0C79084A-2F0C-4F5C-9E85-5A0728046DAD}" destId="{121428B2-4DBB-4E4B-BA17-48C3E8A4FC89}" srcOrd="1" destOrd="0" presId="urn:microsoft.com/office/officeart/2005/8/layout/process1"/>
    <dgm:cxn modelId="{9E2654CE-24AC-4892-8F9B-839F42BBC7E4}" srcId="{840E27DC-806B-4E4E-8B57-E9CC07FB0F39}" destId="{4D178826-EC92-4DE4-87DF-DDF4361073E1}" srcOrd="3" destOrd="0" parTransId="{93B2B2BF-543B-45E0-A399-2BF7E62D7410}" sibTransId="{18DE73CA-9C16-4F76-9E4A-F36017F48F6E}"/>
    <dgm:cxn modelId="{EF9EA3CB-EF9E-40F6-ADA1-7FE3F2B31D24}" srcId="{1DD567C1-3B24-4006-85B3-E6A782691EBB}" destId="{6CA09681-F697-4E74-9470-6F472282052E}" srcOrd="1" destOrd="0" parTransId="{11AD2396-C6A1-416B-844A-FE8D2763B3EB}" sibTransId="{200EF7D5-A1C1-4CBF-AAA0-AAD20DB95AFA}"/>
    <dgm:cxn modelId="{B3C67783-6295-40E5-A881-BAE213B4C6C2}" srcId="{840E27DC-806B-4E4E-8B57-E9CC07FB0F39}" destId="{83A99485-1177-41FE-9320-35FCD031B49C}" srcOrd="0" destOrd="0" parTransId="{F2C0FA44-A1B1-4D5D-9D46-1373906309BF}" sibTransId="{E4EA4210-0385-4097-AC40-E2521ED6EB7A}"/>
    <dgm:cxn modelId="{C9AA9B5A-34C6-4C92-9685-D2363D40921C}" type="presOf" srcId="{0C79084A-2F0C-4F5C-9E85-5A0728046DAD}" destId="{531E7595-E931-4E74-AFE8-313F95912A8F}" srcOrd="0" destOrd="0" presId="urn:microsoft.com/office/officeart/2005/8/layout/process1"/>
    <dgm:cxn modelId="{15974248-77B1-4EC0-820B-2A7FCEF1AD46}" type="presOf" srcId="{4CAD2DEF-EC5A-40C6-9DDA-F8487590363A}" destId="{6AE639DD-FEB9-406A-8D6C-46BECFFF25B5}" srcOrd="0" destOrd="2" presId="urn:microsoft.com/office/officeart/2005/8/layout/process1"/>
    <dgm:cxn modelId="{5C13BC7A-FE05-43F0-9EE9-60D3B1E2F219}" type="presOf" srcId="{1CD4815F-7454-448E-B9A7-CF848092DAD3}" destId="{9FA26250-F407-4CC4-912F-F3BF18C7A134}" srcOrd="0" destOrd="0" presId="urn:microsoft.com/office/officeart/2005/8/layout/process1"/>
    <dgm:cxn modelId="{71116CDE-58CE-4C10-8174-4EF37EC36AB9}" srcId="{840E27DC-806B-4E4E-8B57-E9CC07FB0F39}" destId="{1D48CBC6-3BBC-483D-8D90-CCE0510E70B0}" srcOrd="4" destOrd="0" parTransId="{69B6F3CD-6BB9-40B4-A291-3FCE63BDEB66}" sibTransId="{2628927A-472F-477D-A090-C4EA79083BC1}"/>
    <dgm:cxn modelId="{5B86B3E3-ACB8-4B77-B2D7-6B9AF7ED29B4}" type="presOf" srcId="{4D178826-EC92-4DE4-87DF-DDF4361073E1}" destId="{16C8C2CC-E46C-47E3-BF49-9DDD8BE2939E}" srcOrd="0" destOrd="0" presId="urn:microsoft.com/office/officeart/2005/8/layout/process1"/>
    <dgm:cxn modelId="{3EA11ED4-F965-472B-B6A1-01CB35327577}" type="presOf" srcId="{1DD567C1-3B24-4006-85B3-E6A782691EBB}" destId="{DC242B57-98D9-4BFC-B4D9-122FEC088954}" srcOrd="0" destOrd="0" presId="urn:microsoft.com/office/officeart/2005/8/layout/process1"/>
    <dgm:cxn modelId="{7822FB97-0CC7-4D6E-90E9-03C8F8DB7890}" srcId="{83A99485-1177-41FE-9320-35FCD031B49C}" destId="{4CAD2DEF-EC5A-40C6-9DDA-F8487590363A}" srcOrd="1" destOrd="0" parTransId="{20EB0B0A-EA41-4724-B2A2-8ECF02B0ED51}" sibTransId="{B4C18848-5B38-4F52-88CD-CABAB01E4EDA}"/>
    <dgm:cxn modelId="{1545A410-0BE3-4220-AC22-AC8AE71CFC98}" srcId="{83A99485-1177-41FE-9320-35FCD031B49C}" destId="{626B61E3-9C29-428C-ACC7-CD56D92F9138}" srcOrd="0" destOrd="0" parTransId="{52B26431-2B94-4923-9FAE-1010A7F9AD0F}" sibTransId="{2D943237-2A6B-40E5-8D1C-BAF2AEF3AD41}"/>
    <dgm:cxn modelId="{E80BE35C-2BF4-4A4E-BCB6-E7D324CE9578}" type="presOf" srcId="{F4AE34E5-D633-4B2E-8D67-6FAA92B3B139}" destId="{16C8C2CC-E46C-47E3-BF49-9DDD8BE2939E}" srcOrd="0" destOrd="1" presId="urn:microsoft.com/office/officeart/2005/8/layout/process1"/>
    <dgm:cxn modelId="{6C440E56-1055-4B31-8840-158048B37198}" type="presOf" srcId="{E4EA4210-0385-4097-AC40-E2521ED6EB7A}" destId="{2B1C4365-D445-49BD-935E-CB81E53D809F}" srcOrd="0" destOrd="0" presId="urn:microsoft.com/office/officeart/2005/8/layout/process1"/>
    <dgm:cxn modelId="{39666A7A-1C9A-471D-AFA1-7AB86A0654DD}" type="presOf" srcId="{C7887F42-C9F8-4F78-A9EE-8CCB3FE6E45C}" destId="{9FA26250-F407-4CC4-912F-F3BF18C7A134}" srcOrd="0" destOrd="1" presId="urn:microsoft.com/office/officeart/2005/8/layout/process1"/>
    <dgm:cxn modelId="{126D1CFC-0B49-4292-8D27-2492B01905AA}" type="presOf" srcId="{18DE73CA-9C16-4F76-9E4A-F36017F48F6E}" destId="{04DBAD56-7D7D-4C77-B37F-32CA1C318E01}" srcOrd="0" destOrd="0" presId="urn:microsoft.com/office/officeart/2005/8/layout/process1"/>
    <dgm:cxn modelId="{3F29306E-62D1-4187-8DE0-1D30EF3FECA7}" srcId="{4D178826-EC92-4DE4-87DF-DDF4361073E1}" destId="{F4AE34E5-D633-4B2E-8D67-6FAA92B3B139}" srcOrd="0" destOrd="0" parTransId="{CFC48EC9-8034-45B4-B5F6-D5D4450A0D81}" sibTransId="{97443AE9-D962-477F-885C-A38DD0714112}"/>
    <dgm:cxn modelId="{AB757709-59CC-4D8B-9E05-6D963A764BAD}" type="presOf" srcId="{1C6F4847-26B1-4691-9ACC-69A0A9577340}" destId="{BBA26DA7-C418-48E5-9C54-1CC53E51133E}" srcOrd="1" destOrd="0" presId="urn:microsoft.com/office/officeart/2005/8/layout/process1"/>
    <dgm:cxn modelId="{E6347E67-A039-45BA-A091-B73DFDE57CB4}" type="presOf" srcId="{6CA09681-F697-4E74-9470-6F472282052E}" destId="{DC242B57-98D9-4BFC-B4D9-122FEC088954}" srcOrd="0" destOrd="2" presId="urn:microsoft.com/office/officeart/2005/8/layout/process1"/>
    <dgm:cxn modelId="{D623188F-5BE6-45C4-9959-64C54C72FED2}" type="presOf" srcId="{25704210-147E-46F6-AC1B-8C22F31CDCE7}" destId="{9FA26250-F407-4CC4-912F-F3BF18C7A134}" srcOrd="0" destOrd="2" presId="urn:microsoft.com/office/officeart/2005/8/layout/process1"/>
    <dgm:cxn modelId="{E2C3709A-B0BC-457B-A842-8D20AA636E40}" srcId="{840E27DC-806B-4E4E-8B57-E9CC07FB0F39}" destId="{1DD567C1-3B24-4006-85B3-E6A782691EBB}" srcOrd="1" destOrd="0" parTransId="{C027E422-5D3F-421D-AEFA-6657A7C5D5F4}" sibTransId="{0C79084A-2F0C-4F5C-9E85-5A0728046DAD}"/>
    <dgm:cxn modelId="{A25A96D9-B798-4B82-9141-B5ADDD3413D7}" type="presParOf" srcId="{02DE7089-645A-4427-AB0D-FF1F3FC84889}" destId="{6AE639DD-FEB9-406A-8D6C-46BECFFF25B5}" srcOrd="0" destOrd="0" presId="urn:microsoft.com/office/officeart/2005/8/layout/process1"/>
    <dgm:cxn modelId="{84C9A966-31D5-4313-89B0-2438472E07DF}" type="presParOf" srcId="{02DE7089-645A-4427-AB0D-FF1F3FC84889}" destId="{2B1C4365-D445-49BD-935E-CB81E53D809F}" srcOrd="1" destOrd="0" presId="urn:microsoft.com/office/officeart/2005/8/layout/process1"/>
    <dgm:cxn modelId="{D1FF8CC8-4848-461E-8BC6-3651AAF3804E}" type="presParOf" srcId="{2B1C4365-D445-49BD-935E-CB81E53D809F}" destId="{C3DF6067-A7A0-4CB8-ADCE-0B2D6ED7B034}" srcOrd="0" destOrd="0" presId="urn:microsoft.com/office/officeart/2005/8/layout/process1"/>
    <dgm:cxn modelId="{537C172B-091F-4CC9-9406-511C154F07C8}" type="presParOf" srcId="{02DE7089-645A-4427-AB0D-FF1F3FC84889}" destId="{DC242B57-98D9-4BFC-B4D9-122FEC088954}" srcOrd="2" destOrd="0" presId="urn:microsoft.com/office/officeart/2005/8/layout/process1"/>
    <dgm:cxn modelId="{A3ED2DF0-F12F-4EA9-8733-2BD5CC514D19}" type="presParOf" srcId="{02DE7089-645A-4427-AB0D-FF1F3FC84889}" destId="{531E7595-E931-4E74-AFE8-313F95912A8F}" srcOrd="3" destOrd="0" presId="urn:microsoft.com/office/officeart/2005/8/layout/process1"/>
    <dgm:cxn modelId="{954ED628-310D-43E8-AE89-BB3E308B5DE1}" type="presParOf" srcId="{531E7595-E931-4E74-AFE8-313F95912A8F}" destId="{121428B2-4DBB-4E4B-BA17-48C3E8A4FC89}" srcOrd="0" destOrd="0" presId="urn:microsoft.com/office/officeart/2005/8/layout/process1"/>
    <dgm:cxn modelId="{2CAE41D5-3EE8-4430-97E9-1001CE47AC54}" type="presParOf" srcId="{02DE7089-645A-4427-AB0D-FF1F3FC84889}" destId="{9FA26250-F407-4CC4-912F-F3BF18C7A134}" srcOrd="4" destOrd="0" presId="urn:microsoft.com/office/officeart/2005/8/layout/process1"/>
    <dgm:cxn modelId="{D199EDBE-58C7-4EA9-829E-31431CC117A5}" type="presParOf" srcId="{02DE7089-645A-4427-AB0D-FF1F3FC84889}" destId="{488E1C8C-A8EA-4EB3-9423-E7C0B51A099A}" srcOrd="5" destOrd="0" presId="urn:microsoft.com/office/officeart/2005/8/layout/process1"/>
    <dgm:cxn modelId="{B10BFCE2-E5AC-4F77-AA3A-FECD8E7D3CCD}" type="presParOf" srcId="{488E1C8C-A8EA-4EB3-9423-E7C0B51A099A}" destId="{BBA26DA7-C418-48E5-9C54-1CC53E51133E}" srcOrd="0" destOrd="0" presId="urn:microsoft.com/office/officeart/2005/8/layout/process1"/>
    <dgm:cxn modelId="{3A20049E-29C2-4844-9094-B924A7F88E4E}" type="presParOf" srcId="{02DE7089-645A-4427-AB0D-FF1F3FC84889}" destId="{16C8C2CC-E46C-47E3-BF49-9DDD8BE2939E}" srcOrd="6" destOrd="0" presId="urn:microsoft.com/office/officeart/2005/8/layout/process1"/>
    <dgm:cxn modelId="{CC1EBCDA-0C1E-4F8D-97F1-94988F8F71A7}" type="presParOf" srcId="{02DE7089-645A-4427-AB0D-FF1F3FC84889}" destId="{04DBAD56-7D7D-4C77-B37F-32CA1C318E01}" srcOrd="7" destOrd="0" presId="urn:microsoft.com/office/officeart/2005/8/layout/process1"/>
    <dgm:cxn modelId="{65B4D901-5F55-4348-B191-ACD2AE6C8B8E}" type="presParOf" srcId="{04DBAD56-7D7D-4C77-B37F-32CA1C318E01}" destId="{3F095148-0348-47B9-ABC5-7AB132BC895A}" srcOrd="0" destOrd="0" presId="urn:microsoft.com/office/officeart/2005/8/layout/process1"/>
    <dgm:cxn modelId="{4A7EDAEF-39B8-4E27-8D74-39B98B5A6056}" type="presParOf" srcId="{02DE7089-645A-4427-AB0D-FF1F3FC84889}" destId="{8817B436-1D0D-494E-8436-D88FDF80176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623F5759-344D-4382-8F9C-A500E2E7C9EF}" type="datetimeFigureOut">
              <a:rPr lang="en-US" smtClean="0"/>
              <a:t>7/11/2016</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129A826B-FA99-4FF5-9CD9-65F6F24366CB}" type="slidenum">
              <a:rPr lang="en-US" smtClean="0"/>
              <a:t>‹#›</a:t>
            </a:fld>
            <a:endParaRPr lang="en-US"/>
          </a:p>
        </p:txBody>
      </p:sp>
    </p:spTree>
    <p:extLst>
      <p:ext uri="{BB962C8B-B14F-4D97-AF65-F5344CB8AC3E}">
        <p14:creationId xmlns:p14="http://schemas.microsoft.com/office/powerpoint/2010/main" val="871188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B74DE19F-1CA9-4E47-A369-E1D624A19DFE}" type="datetimeFigureOut">
              <a:rPr lang="en-US" smtClean="0"/>
              <a:t>7/11/2016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FF59149-A577-4D93-B34F-B602F7D81374}" type="slidenum">
              <a:rPr lang="en-US" smtClean="0"/>
              <a:t>‹#›</a:t>
            </a:fld>
            <a:endParaRPr lang="en-US"/>
          </a:p>
        </p:txBody>
      </p:sp>
    </p:spTree>
    <p:extLst>
      <p:ext uri="{BB962C8B-B14F-4D97-AF65-F5344CB8AC3E}">
        <p14:creationId xmlns:p14="http://schemas.microsoft.com/office/powerpoint/2010/main" val="382547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Welcome</a:t>
            </a:r>
          </a:p>
          <a:p>
            <a:pPr marL="171450" indent="-171450">
              <a:buFontTx/>
              <a:buChar char="-"/>
            </a:pPr>
            <a:r>
              <a:rPr lang="en-US" baseline="0" dirty="0" smtClean="0"/>
              <a:t>Let’s dive into co-teaching</a:t>
            </a:r>
          </a:p>
          <a:p>
            <a:pPr marL="171450" indent="-171450">
              <a:buFontTx/>
              <a:buChar char="-"/>
            </a:pPr>
            <a:r>
              <a:rPr lang="en-US" baseline="0" dirty="0" smtClean="0"/>
              <a:t>You can follow along at the bottom</a:t>
            </a:r>
          </a:p>
          <a:p>
            <a:pPr marL="171450" indent="-171450">
              <a:buFontTx/>
              <a:buChar char="-"/>
            </a:pPr>
            <a:endParaRPr lang="en-US" baseline="0" dirty="0" smtClean="0"/>
          </a:p>
          <a:p>
            <a:pPr marL="171450" indent="-171450">
              <a:buFontTx/>
              <a:buChar char="-"/>
            </a:pPr>
            <a:r>
              <a:rPr lang="en-US" baseline="0" dirty="0" smtClean="0"/>
              <a:t>- First let me introduce myself</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a:t>
            </a:fld>
            <a:endParaRPr lang="en-US"/>
          </a:p>
        </p:txBody>
      </p:sp>
    </p:spTree>
    <p:extLst>
      <p:ext uri="{BB962C8B-B14F-4D97-AF65-F5344CB8AC3E}">
        <p14:creationId xmlns:p14="http://schemas.microsoft.com/office/powerpoint/2010/main" val="150419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Our scholars with IEPs represent a gap within the larger achievement gap.  Let’s look at what that means.  Before I show the data, I want to name that I’m sharing this to be able to think proactively and frame why we are discussing what we are today, so please know that I believe that we want the best for ALL scholars that that this data is not a reflection of the any individual teacher or leader’s beliefs.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Looking at the data, ask yourself: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Are scholars with IEPs achieving at high academic and behavior levels?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2 Note: This is an aggregate of all grades and only represents ELA and Math.  Secondly, there are some schools whose overall achievement is higher but the gap within the gap is larger than if there is a school with a lower achievement on IAs.</a:t>
            </a:r>
            <a:endParaRPr lang="en-US" sz="1400" i="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14%-25% gap between scholars with disabilities with an average of 17%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Turn do you elbow partner and discuss -  What is contributing to this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none" strike="noStrike" dirty="0" smtClean="0">
                <a:effectLst/>
                <a:highlight>
                  <a:srgbClr val="FF00FF"/>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Plan to highlight two folks that said two of them and probe on what is the impact.</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Co-teacher relationships are not strong</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Not a prioritized lever</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Skill level of teachers </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Focus on this data has been lacking</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Mindset work</a:t>
            </a:r>
            <a:endParaRPr lang="en-US" sz="1400" dirty="0" smtClean="0">
              <a:effectLst/>
              <a:latin typeface="Times New Roman" panose="02020603050405020304" pitchFamily="18" charset="0"/>
              <a:ea typeface="Times New Roman" panose="02020603050405020304" pitchFamily="18" charset="0"/>
            </a:endParaRPr>
          </a:p>
          <a:p>
            <a:pPr marL="742950" marR="0" lvl="1" indent="-285750" fontAlgn="ctr">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I heard a few folks say x, y, z.  In particular, I hear x, say this.  Can you share more why this is a contributing factor.</a:t>
            </a:r>
            <a:endParaRPr lang="en-US" sz="1400" dirty="0" smtClean="0">
              <a:effectLst/>
              <a:latin typeface="Times New Roman" panose="02020603050405020304" pitchFamily="18" charset="0"/>
              <a:ea typeface="Times New Roman" panose="02020603050405020304" pitchFamily="18" charset="0"/>
            </a:endParaRPr>
          </a:p>
          <a:p>
            <a:pPr marL="457200" marR="0" fontAlgn="ctr">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This is why this year we are setting targets for each subject and grade level to begin to close this gap.  TSS PP will be using this to help support teams of schools to look at this gap regularly and make decisions around the highest leverage action steps.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Today I will be showing you 2 co-teacher.  They are two pairs co-teachers (Hannah and Katie) + (Anna and </a:t>
            </a:r>
            <a:r>
              <a:rPr lang="en-US" sz="1200" dirty="0" err="1" smtClean="0">
                <a:effectLst/>
                <a:latin typeface="Calibri" panose="020F0502020204030204" pitchFamily="34" charset="0"/>
                <a:ea typeface="Times New Roman" panose="02020603050405020304" pitchFamily="18" charset="0"/>
                <a:cs typeface="Times New Roman" panose="02020603050405020304" pitchFamily="18" charset="0"/>
              </a:rPr>
              <a:t>Brekke</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 where relationship + solid eye for data has made difference for the gap within the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Courier New" panose="02070309020205020404" pitchFamily="49" charset="0"/>
              <a:buNone/>
            </a:pPr>
            <a:endPar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14</a:t>
            </a:fld>
            <a:endParaRPr lang="en-US"/>
          </a:p>
        </p:txBody>
      </p:sp>
    </p:spTree>
    <p:extLst>
      <p:ext uri="{BB962C8B-B14F-4D97-AF65-F5344CB8AC3E}">
        <p14:creationId xmlns:p14="http://schemas.microsoft.com/office/powerpoint/2010/main" val="277519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Key Point #1</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Co-teaching is the primary way we service scholars with IEPs in an inclusive environment to achieve academically and behaviorally at high levels. We serve the vast majority of our scholars in this setting. </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15</a:t>
            </a:fld>
            <a:endParaRPr lang="en-US"/>
          </a:p>
        </p:txBody>
      </p:sp>
    </p:spTree>
    <p:extLst>
      <p:ext uri="{BB962C8B-B14F-4D97-AF65-F5344CB8AC3E}">
        <p14:creationId xmlns:p14="http://schemas.microsoft.com/office/powerpoint/2010/main" val="225880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smtClean="0">
                <a:effectLst/>
                <a:latin typeface="Calibri" panose="020F0502020204030204" pitchFamily="34" charset="0"/>
                <a:ea typeface="Times New Roman" panose="02020603050405020304" pitchFamily="18" charset="0"/>
              </a:rPr>
              <a:t>Observe video of Alternative Teaching from BRMS of Hannah and Katie and then Second video of Alterative Teaching and Team Teaching at ENDMS of Anna and Katie.</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KEY QUESTION:  What are 3 things that theses co-teachers did to drive towards stronger scholar learning?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SAY:  </a:t>
            </a:r>
            <a:r>
              <a:rPr lang="en-US" sz="1200" i="1" kern="1200" dirty="0" smtClean="0">
                <a:solidFill>
                  <a:schemeClr val="tx1"/>
                </a:solidFill>
                <a:effectLst/>
                <a:latin typeface="+mn-lt"/>
                <a:ea typeface="+mn-ea"/>
                <a:cs typeface="+mn-cs"/>
              </a:rPr>
              <a:t>To start I want you to see what strong co-teachers in action, in order to see what strong co-teaching looks like.  You will observe two sets of teachers co-teaching.  One is a video of Anna and </a:t>
            </a:r>
            <a:r>
              <a:rPr lang="en-US" sz="1200" i="1" kern="1200" dirty="0" err="1" smtClean="0">
                <a:solidFill>
                  <a:schemeClr val="tx1"/>
                </a:solidFill>
                <a:effectLst/>
                <a:latin typeface="+mn-lt"/>
                <a:ea typeface="+mn-ea"/>
                <a:cs typeface="+mn-cs"/>
              </a:rPr>
              <a:t>Brekke</a:t>
            </a:r>
            <a:r>
              <a:rPr lang="en-US" sz="1200" i="1" kern="1200" dirty="0" smtClean="0">
                <a:solidFill>
                  <a:schemeClr val="tx1"/>
                </a:solidFill>
                <a:effectLst/>
                <a:latin typeface="+mn-lt"/>
                <a:ea typeface="+mn-ea"/>
                <a:cs typeface="+mn-cs"/>
              </a:rPr>
              <a:t> at ENDMS teaching 5</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grade Writing and another of Hannah and Katie teaching 6</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grade math.  Both are new co-teacher pairs this year.  In the typical co-taught class the range is larger, and we believe with two teachers we can meet the needs of all the scholars.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As you watch think about this question:  “What are 3 things that these co-teachers did to drive towards stronger scholar learning?”</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16</a:t>
            </a:fld>
            <a:endParaRPr lang="en-US"/>
          </a:p>
        </p:txBody>
      </p:sp>
    </p:spTree>
    <p:extLst>
      <p:ext uri="{BB962C8B-B14F-4D97-AF65-F5344CB8AC3E}">
        <p14:creationId xmlns:p14="http://schemas.microsoft.com/office/powerpoint/2010/main" val="177865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https://video.achievementfirst.org/category/Special+Services%3ECo-Teaching/44106852</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17</a:t>
            </a:fld>
            <a:endParaRPr lang="en-US"/>
          </a:p>
        </p:txBody>
      </p:sp>
    </p:spTree>
    <p:extLst>
      <p:ext uri="{BB962C8B-B14F-4D97-AF65-F5344CB8AC3E}">
        <p14:creationId xmlns:p14="http://schemas.microsoft.com/office/powerpoint/2010/main" val="293888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&lt;1 min.&gt;Turn and Talk with a partner.</a:t>
            </a:r>
            <a:endParaRPr lang="en-US" sz="1600" dirty="0" smtClean="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4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400" i="1" dirty="0" smtClean="0">
                <a:effectLst/>
                <a:latin typeface="Calibri" panose="020F0502020204030204" pitchFamily="34" charset="0"/>
                <a:ea typeface="Times New Roman" panose="02020603050405020304" pitchFamily="18" charset="0"/>
                <a:cs typeface="Times New Roman" panose="02020603050405020304" pitchFamily="18" charset="0"/>
              </a:rPr>
              <a:t>Just share 1 thing you observed these co-teachers do that drove towards stronger scholar learning?</a:t>
            </a:r>
          </a:p>
          <a:p>
            <a:pPr marL="0" marR="0">
              <a:spcBef>
                <a:spcPts val="0"/>
              </a:spcBef>
              <a:spcAft>
                <a:spcPts val="0"/>
              </a:spcAft>
            </a:pPr>
            <a:r>
              <a:rPr lang="en-US" sz="1200" dirty="0" smtClean="0">
                <a:solidFill>
                  <a:srgbClr val="70AD47"/>
                </a:solidFill>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Ensure in the debrief that you include wait time for hands and responses before prompting.</a:t>
            </a:r>
            <a:endParaRPr lang="en-US" sz="1400" dirty="0" smtClean="0">
              <a:effectLst/>
              <a:latin typeface="Times New Roman" panose="02020603050405020304" pitchFamily="18" charset="0"/>
              <a:ea typeface="Times New Roman" panose="02020603050405020304" pitchFamily="18" charset="0"/>
            </a:endParaRPr>
          </a:p>
          <a:p>
            <a:pPr marL="0" marR="0" fontAlgn="ctr">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Cold call 2 participants from the hunting.   Ask the follow-up questions below to push rigor.</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Secondary Question:  How are these different or similar than the crescendo plan for rapid feedback?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#2</a:t>
            </a:r>
            <a:r>
              <a:rPr lang="en-US" sz="1200" dirty="0" smtClean="0">
                <a:effectLst/>
                <a:latin typeface="Calibri" panose="020F0502020204030204" pitchFamily="34" charset="0"/>
                <a:ea typeface="Times New Roman" panose="02020603050405020304" pitchFamily="18" charset="0"/>
              </a:rPr>
              <a:t>: Strong co-teach continuously collects, and uses data to meet the needs of ALL scholars via the various co-teaching models and targeted supports.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Crafting a broad opening question or Statement</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What are 3 things that these co-teachers did to increase scholar learning?</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Scripting out and utilizing BPQs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Why is this important?</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What is the impact on scholar learning?</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Encouraging participants to re-voice key points stated by other participants.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rephrase what Y said and then add on?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Ending by Formally re-stating the key points that participants pulled out in discussion.</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Key Point #2</a:t>
            </a:r>
            <a:endParaRPr lang="en-US" sz="1400" dirty="0" smtClean="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18</a:t>
            </a:fld>
            <a:endParaRPr lang="en-US"/>
          </a:p>
        </p:txBody>
      </p:sp>
    </p:spTree>
    <p:extLst>
      <p:ext uri="{BB962C8B-B14F-4D97-AF65-F5344CB8AC3E}">
        <p14:creationId xmlns:p14="http://schemas.microsoft.com/office/powerpoint/2010/main" val="271443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1398FD5-C1EB-4799-ACE7-A6930F83AE39}" type="slidenum">
              <a:rPr lang="en-US" altLang="en-US"/>
              <a:pPr eaLnBrk="1" hangingPunct="1"/>
              <a:t>19</a:t>
            </a:fld>
            <a:endParaRPr lang="en-US" altLang="en-US"/>
          </a:p>
        </p:txBody>
      </p:sp>
    </p:spTree>
    <p:extLst>
      <p:ext uri="{BB962C8B-B14F-4D97-AF65-F5344CB8AC3E}">
        <p14:creationId xmlns:p14="http://schemas.microsoft.com/office/powerpoint/2010/main" val="125641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Part A:  Observe Hannah and Katie go through exit tickets and adjust their lesson to make changes to their lesson.  Also watch them discuss their planning and grouping.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KEY QUESTION:  What made this co-teaching meeting strong?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SAY:  (Show picture of behind the scenes) </a:t>
            </a:r>
            <a:r>
              <a:rPr lang="en-US" sz="1400" i="1" dirty="0" smtClean="0">
                <a:effectLst/>
                <a:latin typeface="Calibri" panose="020F0502020204030204" pitchFamily="34" charset="0"/>
                <a:ea typeface="Times New Roman" panose="02020603050405020304" pitchFamily="18" charset="0"/>
              </a:rPr>
              <a:t>We are not shifting gears from execution and delivery to the planning stages and what does it look like to do this in a strong way.  As you’re watching, I want you to think about, “What made this co-teaching meeting strong?”  On pg. x, you’ll find space to record your thinking. </a:t>
            </a:r>
            <a:endParaRPr lang="en-US" sz="16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20</a:t>
            </a:fld>
            <a:endParaRPr lang="en-US"/>
          </a:p>
        </p:txBody>
      </p:sp>
    </p:spTree>
    <p:extLst>
      <p:ext uri="{BB962C8B-B14F-4D97-AF65-F5344CB8AC3E}">
        <p14:creationId xmlns:p14="http://schemas.microsoft.com/office/powerpoint/2010/main" val="404781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&lt;1 min.&gt; Write down the top 3 things that theses co –teachers did during this meeting to make it strong.</a:t>
            </a:r>
            <a:endParaRPr lang="en-US" sz="1400" dirty="0" smtClean="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Tracker in hand of the teacher actions.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Just share 1 element that made this strong and why?</a:t>
            </a:r>
            <a:endParaRPr lang="en-US" sz="1400" dirty="0" smtClean="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21</a:t>
            </a:fld>
            <a:endParaRPr lang="en-US"/>
          </a:p>
        </p:txBody>
      </p:sp>
    </p:spTree>
    <p:extLst>
      <p:ext uri="{BB962C8B-B14F-4D97-AF65-F5344CB8AC3E}">
        <p14:creationId xmlns:p14="http://schemas.microsoft.com/office/powerpoint/2010/main" val="212019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Follow up question:  What is the impact on student achievement by doing this?  What is the impact on teacher skill/content?</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#3</a:t>
            </a:r>
            <a:r>
              <a:rPr lang="en-US" sz="1200" dirty="0" smtClean="0">
                <a:effectLst/>
                <a:latin typeface="Calibri" panose="020F0502020204030204" pitchFamily="34" charset="0"/>
                <a:ea typeface="Times New Roman" panose="02020603050405020304" pitchFamily="18" charset="0"/>
              </a:rPr>
              <a:t>:  Strong co-teachers plan from the data to meet the needs of ALL scholars.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Starting Cue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Once I start the timer.. .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Specifying how</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Individually and then with partners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Including how long the work should take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You will have 3 min.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Direction participants to the correct materials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 pg. x.</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Utilizing CFU</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repeat back what we are doing, so that I know I’ve been clear.</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Clarify misconceptions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If applicable.</a:t>
            </a:r>
            <a:endParaRPr lang="en-US" sz="1400" dirty="0" smtClean="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22</a:t>
            </a:fld>
            <a:endParaRPr lang="en-US"/>
          </a:p>
        </p:txBody>
      </p:sp>
    </p:spTree>
    <p:extLst>
      <p:ext uri="{BB962C8B-B14F-4D97-AF65-F5344CB8AC3E}">
        <p14:creationId xmlns:p14="http://schemas.microsoft.com/office/powerpoint/2010/main" val="428339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Observe Hannah and Katie discuss their co-teaching relationship.  </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QUESTION:  What needs to be present in order for these co-teachers to have a strong co-teaching relationship?</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SAY:  </a:t>
            </a:r>
            <a:r>
              <a:rPr lang="en-US" sz="1400" i="1" dirty="0" smtClean="0">
                <a:effectLst/>
                <a:latin typeface="Calibri" panose="020F0502020204030204" pitchFamily="34" charset="0"/>
                <a:ea typeface="Times New Roman" panose="02020603050405020304" pitchFamily="18" charset="0"/>
              </a:rPr>
              <a:t>We’ve looked at what the vision looks like for strong co-teaching in execution, then we backed up to looking at the planning that achieves the execution, and now we will look at the relationship that needs to exist in order to get to the planning, vision and in turn results.  In this video clip you will observe Hannah and Katie discuss their co-teaching relationship and how it came to be where it is.  As you watch on pg. x, record your response to this question, “What needs to be present in order for these co-teachers to have a strong co-teaching relationship?”</a:t>
            </a:r>
            <a:endParaRPr lang="en-US" sz="16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u="none" strike="noStrike" dirty="0" smtClean="0">
                <a:effectLst/>
                <a:highlight>
                  <a:srgbClr val="FF00FF"/>
                </a:highlight>
                <a:latin typeface="Calibri" panose="020F0502020204030204" pitchFamily="34" charset="0"/>
                <a:ea typeface="Times New Roman" panose="02020603050405020304" pitchFamily="18" charset="0"/>
              </a:rPr>
              <a:t> </a:t>
            </a:r>
            <a:endParaRPr lang="en-US" sz="1600" dirty="0" smtClean="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23</a:t>
            </a:fld>
            <a:endParaRPr lang="en-US"/>
          </a:p>
        </p:txBody>
      </p:sp>
    </p:spTree>
    <p:extLst>
      <p:ext uri="{BB962C8B-B14F-4D97-AF65-F5344CB8AC3E}">
        <p14:creationId xmlns:p14="http://schemas.microsoft.com/office/powerpoint/2010/main" val="405405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My name is </a:t>
            </a:r>
          </a:p>
          <a:p>
            <a:pPr marL="171450" indent="-171450">
              <a:buFontTx/>
              <a:buChar char="-"/>
            </a:pPr>
            <a:r>
              <a:rPr lang="en-US" dirty="0" smtClean="0"/>
              <a:t>Theses are 2 of my scholars from</a:t>
            </a:r>
          </a:p>
          <a:p>
            <a:pPr marL="171450" indent="-171450">
              <a:buFontTx/>
              <a:buChar char="-"/>
            </a:pPr>
            <a:r>
              <a:rPr lang="en-US" dirty="0" smtClean="0"/>
              <a:t>I’ve been a </a:t>
            </a:r>
            <a:r>
              <a:rPr lang="en-US" dirty="0" err="1" smtClean="0"/>
              <a:t>speducator</a:t>
            </a:r>
            <a:r>
              <a:rPr lang="en-US" baseline="0" dirty="0" smtClean="0"/>
              <a:t> and leader for 13 years</a:t>
            </a:r>
            <a:endParaRPr lang="en-US" baseline="0" dirty="0"/>
          </a:p>
          <a:p>
            <a:pPr marL="171450" indent="-171450">
              <a:buFontTx/>
              <a:buChar char="-"/>
            </a:pPr>
            <a:r>
              <a:rPr lang="en-US" baseline="0" dirty="0" smtClean="0"/>
              <a:t>I love popcorn and the movies</a:t>
            </a:r>
          </a:p>
          <a:p>
            <a:pPr marL="171450" indent="-171450">
              <a:buFontTx/>
              <a:buChar char="-"/>
            </a:pPr>
            <a:r>
              <a:rPr lang="en-US" baseline="0" dirty="0" smtClean="0"/>
              <a:t>I’m also a mother of 2 – </a:t>
            </a:r>
            <a:r>
              <a:rPr lang="en-US" baseline="0" dirty="0" err="1" smtClean="0"/>
              <a:t>Naya</a:t>
            </a:r>
            <a:r>
              <a:rPr lang="en-US" baseline="0" dirty="0" smtClean="0"/>
              <a:t> and Rohan</a:t>
            </a:r>
          </a:p>
          <a:p>
            <a:pPr marL="171450" indent="-171450">
              <a:buFontTx/>
              <a:buChar char="-"/>
            </a:pPr>
            <a:r>
              <a:rPr lang="en-US" baseline="0" dirty="0" smtClean="0"/>
              <a:t>Today. . .</a:t>
            </a:r>
          </a:p>
        </p:txBody>
      </p:sp>
      <p:sp>
        <p:nvSpPr>
          <p:cNvPr id="4" name="Slide Number Placeholder 3"/>
          <p:cNvSpPr>
            <a:spLocks noGrp="1"/>
          </p:cNvSpPr>
          <p:nvPr>
            <p:ph type="sldNum" sz="quarter" idx="10"/>
          </p:nvPr>
        </p:nvSpPr>
        <p:spPr/>
        <p:txBody>
          <a:bodyPr/>
          <a:lstStyle/>
          <a:p>
            <a:fld id="{FFF59149-A577-4D93-B34F-B602F7D81374}" type="slidenum">
              <a:rPr lang="en-US" smtClean="0"/>
              <a:t>2</a:t>
            </a:fld>
            <a:endParaRPr lang="en-US"/>
          </a:p>
        </p:txBody>
      </p:sp>
    </p:spTree>
    <p:extLst>
      <p:ext uri="{BB962C8B-B14F-4D97-AF65-F5344CB8AC3E}">
        <p14:creationId xmlns:p14="http://schemas.microsoft.com/office/powerpoint/2010/main" val="155981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Tracker in hand recording who is getting what responses.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Share one thing that is present that makes their relationship strong</a:t>
            </a:r>
            <a:r>
              <a:rPr lang="en-US" sz="1200" dirty="0" smtClean="0">
                <a:effectLst/>
                <a:latin typeface="Calibri" panose="020F0502020204030204" pitchFamily="34" charset="0"/>
                <a:ea typeface="Times New Roman" panose="02020603050405020304" pitchFamily="18" charset="0"/>
              </a:rPr>
              <a:t>.</a:t>
            </a:r>
            <a:endParaRPr lang="en-US" sz="14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24</a:t>
            </a:fld>
            <a:endParaRPr lang="en-US"/>
          </a:p>
        </p:txBody>
      </p:sp>
    </p:spTree>
    <p:extLst>
      <p:ext uri="{BB962C8B-B14F-4D97-AF65-F5344CB8AC3E}">
        <p14:creationId xmlns:p14="http://schemas.microsoft.com/office/powerpoint/2010/main" val="271884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Follow up question:  What is the impact on student achievement by doing this?  What is the impact on teacher skill/content?</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#3</a:t>
            </a:r>
            <a:r>
              <a:rPr lang="en-US" sz="1200" dirty="0" smtClean="0">
                <a:effectLst/>
                <a:latin typeface="Calibri" panose="020F0502020204030204" pitchFamily="34" charset="0"/>
                <a:ea typeface="Times New Roman" panose="02020603050405020304" pitchFamily="18" charset="0"/>
              </a:rPr>
              <a:t>:  Strong co-teachers plan from the data to meet the needs of ALL scholars.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Starting Cue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Once I start the timer.. .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Specifying how</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Individually and then with partners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Including how long the work should take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You will have 3 min.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Direction participants to the correct materials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 pg. x.</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Utilizing CFU</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repeat back what we are doing, so that I know I’ve been clear.</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Clarify misconceptions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If applicable.</a:t>
            </a:r>
            <a:endParaRPr lang="en-US" sz="1200" dirty="0" smtClean="0">
              <a:effectLst/>
              <a:latin typeface="+mn-lt"/>
              <a:ea typeface="+mn-ea"/>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At this point in our PD we are shifting, but you should Note:  During ATT - This is where teachers will determine the when, where, and how they will co-implement at least once weekly for the 16-17 SY by creating a working agreement.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will send this to their coach and schedule time with the coach for the BOY Expectations Meeting.</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will also be asked to put a 2 week, 4 week, and 6 week check points/pace lines for their working agreement.</a:t>
            </a:r>
            <a:endParaRPr lang="en-US" sz="16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25</a:t>
            </a:fld>
            <a:endParaRPr lang="en-US"/>
          </a:p>
        </p:txBody>
      </p:sp>
    </p:spTree>
    <p:extLst>
      <p:ext uri="{BB962C8B-B14F-4D97-AF65-F5344CB8AC3E}">
        <p14:creationId xmlns:p14="http://schemas.microsoft.com/office/powerpoint/2010/main" val="192545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95032B-8661-43D5-9FD3-66599B163BB0}" type="slidenum">
              <a:rPr lang="en-US" smtClean="0"/>
              <a:t>27</a:t>
            </a:fld>
            <a:endParaRPr lang="en-US"/>
          </a:p>
        </p:txBody>
      </p:sp>
    </p:spTree>
    <p:extLst>
      <p:ext uri="{BB962C8B-B14F-4D97-AF65-F5344CB8AC3E}">
        <p14:creationId xmlns:p14="http://schemas.microsoft.com/office/powerpoint/2010/main" val="118135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833D89F-56A9-4DF0-8DAD-AF832EFAF309}"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40897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Pick the one that most resonates with you.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Turn and talk with a partner 30 seconds each, why did you pick that one.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Quick Check.  Raise your hand if you chose 1, 2, 3, 4.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As you can see by looking around there is a range of contexts at schools and why you chose different analogies.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9713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Underlying all of these are two major trends – Strong relationship/Expectations paired with a clear vision.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Vision Sharing + Relationship Building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Are Complex and quit dynamic.  This means you as the leader of co-teaching need to be dynamic as well.  I cannot give you do this and kids will learn, but I can say for sure that if those two are there – you’re 80% of the way there.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1631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200" dirty="0" smtClean="0">
                <a:effectLst/>
                <a:latin typeface="Calibri" panose="020F0502020204030204" pitchFamily="34" charset="0"/>
              </a:rPr>
              <a:t>Let’s go down Memory</a:t>
            </a:r>
            <a:r>
              <a:rPr lang="en-US" sz="1200" baseline="0" dirty="0" smtClean="0">
                <a:effectLst/>
                <a:latin typeface="Calibri" panose="020F0502020204030204" pitchFamily="34" charset="0"/>
              </a:rPr>
              <a:t> Lane. . </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This year we want to ensure that we continue that work and set a clear vision for our teachers.  The biggest piece we’ve heard is I want to see strong co-teaching examples.</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In 5 years, co-teaching has become a consistent practice in reading, writing and math classes K-12.  Teachers love their partners in the classroom and are seeing the possibilities that come with strong co-teaching.</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This year, we want to equip teachers to see what strong co-teaching looks like and work with their co-teachers to use data to drive instruction.</a:t>
            </a:r>
            <a:endParaRPr lang="en-US" dirty="0" smtClean="0">
              <a:effectLst/>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8</a:t>
            </a:fld>
            <a:endParaRPr lang="en-US"/>
          </a:p>
        </p:txBody>
      </p:sp>
    </p:spTree>
    <p:extLst>
      <p:ext uri="{BB962C8B-B14F-4D97-AF65-F5344CB8AC3E}">
        <p14:creationId xmlns:p14="http://schemas.microsoft.com/office/powerpoint/2010/main" val="145039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US" dirty="0" smtClean="0">
              <a:effectLst/>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9</a:t>
            </a:fld>
            <a:endParaRPr lang="en-US"/>
          </a:p>
        </p:txBody>
      </p:sp>
    </p:spTree>
    <p:extLst>
      <p:ext uri="{BB962C8B-B14F-4D97-AF65-F5344CB8AC3E}">
        <p14:creationId xmlns:p14="http://schemas.microsoft.com/office/powerpoint/2010/main" val="190251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This is required training for all Schools – doing</a:t>
            </a:r>
            <a:r>
              <a:rPr lang="en-US" sz="1200" baseline="0" dirty="0" smtClean="0">
                <a:effectLst/>
                <a:latin typeface="Calibri" panose="020F0502020204030204" pitchFamily="34" charset="0"/>
                <a:ea typeface="Times New Roman" panose="02020603050405020304" pitchFamily="18" charset="0"/>
                <a:cs typeface="Calibri" panose="020F0502020204030204" pitchFamily="34" charset="0"/>
              </a:rPr>
              <a:t> this does has an impact on how co-teachers understand it’s importance and potential for scholar achievement</a:t>
            </a:r>
            <a:r>
              <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So our</a:t>
            </a:r>
            <a:r>
              <a:rPr lang="en-US" sz="1200" b="1" i="1" baseline="0"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 aims for today (click)</a:t>
            </a:r>
            <a:endPar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750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Session Aims and Agenda</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SAY:  </a:t>
            </a:r>
            <a:r>
              <a:rPr lang="en-US" i="1" dirty="0" smtClean="0">
                <a:solidFill>
                  <a:srgbClr val="000000"/>
                </a:solidFill>
                <a:effectLst/>
              </a:rPr>
              <a:t>Today (</a:t>
            </a:r>
            <a:r>
              <a:rPr lang="en-US" i="1" dirty="0" err="1" smtClean="0">
                <a:solidFill>
                  <a:srgbClr val="000000"/>
                </a:solidFill>
                <a:effectLst/>
              </a:rPr>
              <a:t>Y’all</a:t>
            </a:r>
            <a:r>
              <a:rPr lang="en-US" i="1" dirty="0" smtClean="0">
                <a:solidFill>
                  <a:srgbClr val="000000"/>
                </a:solidFill>
                <a:effectLst/>
              </a:rPr>
              <a:t>) SSLs will be able to </a:t>
            </a:r>
            <a:endParaRPr lang="en-US" dirty="0" smtClean="0">
              <a:effectLst/>
            </a:endParaRPr>
          </a:p>
          <a:p>
            <a:pPr marL="742950" marR="0" lvl="1" indent="-28575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Rehearse &amp; Plan turnkey ATT session on co-teaching given network materials to kick off co-teaching for ALL Co-teachers in 16-17'.  We will ask for your commitment at the end.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See and define what strong co-teaching looks like inside and outside of the classroom.</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I’m attempting to do two things.  Build knowledge on the vision of Co-teaching &amp; build facilitation skills.  Because of this I’ll delivery the portion of PD that you will do at ATT.</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12</a:t>
            </a:fld>
            <a:endParaRPr lang="en-US"/>
          </a:p>
        </p:txBody>
      </p:sp>
    </p:spTree>
    <p:extLst>
      <p:ext uri="{BB962C8B-B14F-4D97-AF65-F5344CB8AC3E}">
        <p14:creationId xmlns:p14="http://schemas.microsoft.com/office/powerpoint/2010/main" val="51801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will first set a vision</a:t>
            </a:r>
          </a:p>
          <a:p>
            <a:pPr marL="171450" indent="-171450">
              <a:buFontTx/>
              <a:buChar char="-"/>
            </a:pPr>
            <a:r>
              <a:rPr lang="en-US" baseline="0" dirty="0" smtClean="0"/>
              <a:t>Then do 3 rounds of practice and training</a:t>
            </a:r>
          </a:p>
          <a:p>
            <a:pPr marL="171450" indent="-171450">
              <a:buFontTx/>
              <a:buChar char="-"/>
            </a:pPr>
            <a:r>
              <a:rPr lang="en-US" baseline="0" dirty="0" smtClean="0"/>
              <a:t>Worktime will happen at the end</a:t>
            </a:r>
          </a:p>
          <a:p>
            <a:pPr marL="171450" indent="-171450">
              <a:buFontTx/>
              <a:buChar char="-"/>
            </a:pPr>
            <a:endParaRPr lang="en-US" baseline="0" dirty="0" smtClean="0"/>
          </a:p>
          <a:p>
            <a:pPr marL="171450" indent="-171450">
              <a:buFontTx/>
              <a:buChar char="-"/>
            </a:pPr>
            <a:r>
              <a:rPr lang="en-US" b="1" baseline="0" dirty="0" smtClean="0"/>
              <a:t>Let’s look at some data</a:t>
            </a:r>
            <a:endParaRPr lang="en-US" b="1" dirty="0"/>
          </a:p>
        </p:txBody>
      </p:sp>
      <p:sp>
        <p:nvSpPr>
          <p:cNvPr id="4" name="Slide Number Placeholder 3"/>
          <p:cNvSpPr>
            <a:spLocks noGrp="1"/>
          </p:cNvSpPr>
          <p:nvPr>
            <p:ph type="sldNum" sz="quarter" idx="10"/>
          </p:nvPr>
        </p:nvSpPr>
        <p:spPr/>
        <p:txBody>
          <a:bodyPr/>
          <a:lstStyle/>
          <a:p>
            <a:fld id="{80D3C2AF-15A5-4C5C-9E2C-5F680C111E19}" type="slidenum">
              <a:rPr lang="en-US" smtClean="0"/>
              <a:t>13</a:t>
            </a:fld>
            <a:endParaRPr lang="en-US"/>
          </a:p>
        </p:txBody>
      </p:sp>
    </p:spTree>
    <p:extLst>
      <p:ext uri="{BB962C8B-B14F-4D97-AF65-F5344CB8AC3E}">
        <p14:creationId xmlns:p14="http://schemas.microsoft.com/office/powerpoint/2010/main" val="310309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4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75071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41900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8480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DCE6C-DC19-4BED-90C2-C77ECD5ACB9A}"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1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DCE6C-DC19-4BED-90C2-C77ECD5ACB9A}"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452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3DCE6C-DC19-4BED-90C2-C77ECD5ACB9A}"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155538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3DCE6C-DC19-4BED-90C2-C77ECD5ACB9A}"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16943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3DCE6C-DC19-4BED-90C2-C77ECD5ACB9A}" type="datetimeFigureOut">
              <a:rPr lang="en-US" smtClean="0"/>
              <a:t>7/11/2016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158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3DCE6C-DC19-4BED-90C2-C77ECD5ACB9A}" type="datetimeFigureOut">
              <a:rPr lang="en-US" smtClean="0"/>
              <a:t>7/11/2016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4A7B3E-5A50-4154-B967-5FFD3CF23503}" type="slidenum">
              <a:rPr lang="en-US" smtClean="0"/>
              <a:t>‹#›</a:t>
            </a:fld>
            <a:endParaRPr lang="en-US"/>
          </a:p>
        </p:txBody>
      </p:sp>
    </p:spTree>
    <p:extLst>
      <p:ext uri="{BB962C8B-B14F-4D97-AF65-F5344CB8AC3E}">
        <p14:creationId xmlns:p14="http://schemas.microsoft.com/office/powerpoint/2010/main" val="63577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DCE6C-DC19-4BED-90C2-C77ECD5ACB9A}"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26322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3DCE6C-DC19-4BED-90C2-C77ECD5ACB9A}" type="datetimeFigureOut">
              <a:rPr lang="en-US" smtClean="0"/>
              <a:t>7/11/2016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4A7B3E-5A50-4154-B967-5FFD3CF235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577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3.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2.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Building an </a:t>
            </a:r>
            <a:br>
              <a:rPr lang="en-US" b="1" dirty="0" smtClean="0"/>
            </a:br>
            <a:r>
              <a:rPr lang="en-US" b="1" dirty="0" smtClean="0">
                <a:solidFill>
                  <a:srgbClr val="00B050"/>
                </a:solidFill>
              </a:rPr>
              <a:t>Inclusive Continuum</a:t>
            </a:r>
            <a:endParaRPr lang="en-US" b="1" dirty="0">
              <a:solidFill>
                <a:srgbClr val="00B050"/>
              </a:solidFill>
            </a:endParaRPr>
          </a:p>
        </p:txBody>
      </p:sp>
      <p:sp>
        <p:nvSpPr>
          <p:cNvPr id="3" name="Subtitle 2"/>
          <p:cNvSpPr>
            <a:spLocks noGrp="1"/>
          </p:cNvSpPr>
          <p:nvPr>
            <p:ph type="subTitle" idx="1"/>
          </p:nvPr>
        </p:nvSpPr>
        <p:spPr/>
        <p:txBody>
          <a:bodyPr/>
          <a:lstStyle/>
          <a:p>
            <a:r>
              <a:rPr lang="en-US" dirty="0" smtClean="0"/>
              <a:t>Investing in Co-teaching</a:t>
            </a:r>
            <a:endParaRPr lang="en-US" dirty="0"/>
          </a:p>
        </p:txBody>
      </p:sp>
      <p:sp>
        <p:nvSpPr>
          <p:cNvPr id="4" name="TextBox 3"/>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Pg. #</a:t>
            </a:r>
            <a:endParaRPr lang="en-US" dirty="0"/>
          </a:p>
        </p:txBody>
      </p:sp>
      <p:sp>
        <p:nvSpPr>
          <p:cNvPr id="5" name="Right Arrow Callout 4"/>
          <p:cNvSpPr/>
          <p:nvPr/>
        </p:nvSpPr>
        <p:spPr>
          <a:xfrm>
            <a:off x="6565692" y="5540346"/>
            <a:ext cx="4553487" cy="687086"/>
          </a:xfrm>
          <a:prstGeom prst="rightArrowCallout">
            <a:avLst>
              <a:gd name="adj1" fmla="val 25000"/>
              <a:gd name="adj2" fmla="val 25000"/>
              <a:gd name="adj3" fmla="val 25000"/>
              <a:gd name="adj4" fmla="val 94276"/>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Follow along with the pg. numbers here.</a:t>
            </a:r>
            <a:endParaRPr lang="en-US" b="1" dirty="0">
              <a:solidFill>
                <a:schemeClr val="bg1"/>
              </a:solidFill>
            </a:endParaRPr>
          </a:p>
        </p:txBody>
      </p:sp>
    </p:spTree>
    <p:extLst>
      <p:ext uri="{BB962C8B-B14F-4D97-AF65-F5344CB8AC3E}">
        <p14:creationId xmlns:p14="http://schemas.microsoft.com/office/powerpoint/2010/main" val="27572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t>Us</a:t>
            </a:r>
          </a:p>
          <a:p>
            <a:r>
              <a:rPr lang="en-US" sz="7200" b="1" dirty="0" smtClean="0">
                <a:solidFill>
                  <a:srgbClr val="FF0000"/>
                </a:solidFill>
              </a:rPr>
              <a:t>Now</a:t>
            </a:r>
            <a:endParaRPr lang="en-US" sz="7200" b="1" dirty="0">
              <a:solidFill>
                <a:srgbClr val="FF0000"/>
              </a:solidFill>
            </a:endParaRPr>
          </a:p>
        </p:txBody>
      </p:sp>
    </p:spTree>
    <p:extLst>
      <p:ext uri="{BB962C8B-B14F-4D97-AF65-F5344CB8AC3E}">
        <p14:creationId xmlns:p14="http://schemas.microsoft.com/office/powerpoint/2010/main" val="2903633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The Story of Now</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11</a:t>
            </a:fld>
            <a:endParaRPr lang="en-US" altLang="en-US" sz="1000" dirty="0">
              <a:solidFill>
                <a:prstClr val="black"/>
              </a:solidFill>
            </a:endParaRPr>
          </a:p>
        </p:txBody>
      </p:sp>
      <p:sp>
        <p:nvSpPr>
          <p:cNvPr id="3" name="TextBox 2"/>
          <p:cNvSpPr txBox="1"/>
          <p:nvPr/>
        </p:nvSpPr>
        <p:spPr>
          <a:xfrm>
            <a:off x="905759" y="2243752"/>
            <a:ext cx="5327583" cy="1938992"/>
          </a:xfrm>
          <a:prstGeom prst="rect">
            <a:avLst/>
          </a:prstGeom>
          <a:noFill/>
        </p:spPr>
        <p:txBody>
          <a:bodyPr wrap="square" rtlCol="0">
            <a:spAutoFit/>
          </a:bodyPr>
          <a:lstStyle/>
          <a:p>
            <a:endParaRPr lang="en-US" sz="2400" b="1" dirty="0" smtClean="0"/>
          </a:p>
          <a:p>
            <a:pPr marL="342900" indent="-342900">
              <a:buFont typeface="Arial" panose="020B0604020202020204" pitchFamily="34" charset="0"/>
              <a:buChar char="•"/>
            </a:pPr>
            <a:r>
              <a:rPr lang="en-US" sz="2400" b="1" dirty="0" smtClean="0"/>
              <a:t>A strong start to the year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Co-teaching is our main delivery model for services</a:t>
            </a:r>
          </a:p>
        </p:txBody>
      </p:sp>
      <p:pic>
        <p:nvPicPr>
          <p:cNvPr id="2050" name="Picture 2" descr="http://onlinebibleinstitute.org/wp-content/uploads/2015/03/get-star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863" y="2273507"/>
            <a:ext cx="5035217" cy="3356811"/>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14968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a:t>
            </a:r>
            <a:endParaRPr lang="en-US" b="1" dirty="0"/>
          </a:p>
        </p:txBody>
      </p:sp>
      <p:sp>
        <p:nvSpPr>
          <p:cNvPr id="3" name="Content Placeholder 2"/>
          <p:cNvSpPr>
            <a:spLocks noGrp="1"/>
          </p:cNvSpPr>
          <p:nvPr>
            <p:ph idx="1"/>
          </p:nvPr>
        </p:nvSpPr>
        <p:spPr>
          <a:xfrm>
            <a:off x="1097279" y="1845734"/>
            <a:ext cx="6307861" cy="4023360"/>
          </a:xfrm>
        </p:spPr>
        <p:txBody>
          <a:bodyPr/>
          <a:lstStyle/>
          <a:p>
            <a:r>
              <a:rPr lang="en-US" b="1" dirty="0" smtClean="0"/>
              <a:t>Teachers Will </a:t>
            </a:r>
            <a:r>
              <a:rPr lang="en-US" b="1" dirty="0"/>
              <a:t>Be Able To</a:t>
            </a:r>
            <a:r>
              <a:rPr lang="en-US" dirty="0" smtClean="0"/>
              <a:t>:</a:t>
            </a:r>
          </a:p>
          <a:p>
            <a:pPr>
              <a:buFont typeface="Wingdings" panose="05000000000000000000" pitchFamily="2" charset="2"/>
              <a:buChar char="q"/>
            </a:pPr>
            <a:r>
              <a:rPr lang="en-US" b="1" u="sng" dirty="0" smtClean="0">
                <a:solidFill>
                  <a:srgbClr val="00B050"/>
                </a:solidFill>
              </a:rPr>
              <a:t>See and define what strong co-teaching </a:t>
            </a:r>
            <a:r>
              <a:rPr lang="en-US" dirty="0" smtClean="0"/>
              <a:t>looks like inside and outside of the classroom.</a:t>
            </a:r>
            <a:endParaRPr lang="en-US" dirty="0"/>
          </a:p>
        </p:txBody>
      </p:sp>
      <p:pic>
        <p:nvPicPr>
          <p:cNvPr id="4100" name="Picture 4" descr="https://rsc-archive.jisc.ac.uk/pluginfile.php/679/mod_book/chapter/86/Aims%20and%20Objec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657" y="1840019"/>
            <a:ext cx="4000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095256"/>
            <a:ext cx="10987021" cy="4118932"/>
            <a:chOff x="476652" y="2110246"/>
            <a:chExt cx="10987021" cy="4118932"/>
          </a:xfrm>
        </p:grpSpPr>
        <p:grpSp>
          <p:nvGrpSpPr>
            <p:cNvPr id="68" name="Group 67"/>
            <p:cNvGrpSpPr/>
            <p:nvPr/>
          </p:nvGrpSpPr>
          <p:grpSpPr>
            <a:xfrm>
              <a:off x="476652" y="2110246"/>
              <a:ext cx="10987021" cy="4118932"/>
              <a:chOff x="168659" y="2030036"/>
              <a:chExt cx="10987021" cy="4118932"/>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30036"/>
                <a:ext cx="10956005" cy="4118932"/>
                <a:chOff x="168659" y="2030036"/>
                <a:chExt cx="10956005" cy="4118932"/>
              </a:xfrm>
            </p:grpSpPr>
            <p:sp>
              <p:nvSpPr>
                <p:cNvPr id="43" name="Rectangle 42"/>
                <p:cNvSpPr/>
                <p:nvPr/>
              </p:nvSpPr>
              <p:spPr>
                <a:xfrm>
                  <a:off x="512310" y="3593432"/>
                  <a:ext cx="1124445"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5</a:t>
                  </a:r>
                  <a:r>
                    <a:rPr lang="en-US" sz="2100" b="1" dirty="0" smtClean="0">
                      <a:solidFill>
                        <a:schemeClr val="tx1"/>
                      </a:solidFill>
                    </a:rPr>
                    <a:t> </a:t>
                  </a:r>
                  <a:r>
                    <a:rPr lang="en-US" sz="2100" b="1" dirty="0">
                      <a:solidFill>
                        <a:schemeClr val="tx1"/>
                      </a:solidFill>
                    </a:rPr>
                    <a:t>mins</a:t>
                  </a:r>
                </a:p>
              </p:txBody>
            </p:sp>
            <p:sp>
              <p:nvSpPr>
                <p:cNvPr id="42" name="Rectangle 41"/>
                <p:cNvSpPr/>
                <p:nvPr/>
              </p:nvSpPr>
              <p:spPr>
                <a:xfrm>
                  <a:off x="1632046" y="3570151"/>
                  <a:ext cx="1044902"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15 </a:t>
                  </a:r>
                  <a:r>
                    <a:rPr lang="en-US" sz="2100" b="1" dirty="0"/>
                    <a:t>mins</a:t>
                  </a:r>
                </a:p>
              </p:txBody>
            </p:sp>
            <p:sp>
              <p:nvSpPr>
                <p:cNvPr id="33" name="Rectangle 32"/>
                <p:cNvSpPr/>
                <p:nvPr/>
              </p:nvSpPr>
              <p:spPr>
                <a:xfrm>
                  <a:off x="9245082" y="3603172"/>
                  <a:ext cx="1879582"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1</a:t>
                  </a:r>
                  <a:r>
                    <a:rPr lang="en-US" sz="2100" b="1" dirty="0" smtClean="0">
                      <a:solidFill>
                        <a:schemeClr val="tx1"/>
                      </a:solidFill>
                    </a:rPr>
                    <a:t>0 </a:t>
                  </a:r>
                  <a:r>
                    <a:rPr lang="en-US" sz="2100" b="1" dirty="0">
                      <a:solidFill>
                        <a:schemeClr val="tx1"/>
                      </a:solidFill>
                    </a:rPr>
                    <a:t>mins</a:t>
                  </a:r>
                </a:p>
              </p:txBody>
            </p:sp>
            <p:sp>
              <p:nvSpPr>
                <p:cNvPr id="38" name="Rectangle 37"/>
                <p:cNvSpPr/>
                <p:nvPr/>
              </p:nvSpPr>
              <p:spPr>
                <a:xfrm>
                  <a:off x="4930553" y="3570151"/>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2</a:t>
                  </a:r>
                  <a:r>
                    <a:rPr lang="en-US" sz="2100" b="1" dirty="0" smtClean="0"/>
                    <a:t>0 mins</a:t>
                  </a:r>
                  <a:endParaRPr lang="en-US" sz="2100" b="1" dirty="0"/>
                </a:p>
              </p:txBody>
            </p:sp>
            <p:sp>
              <p:nvSpPr>
                <p:cNvPr id="39" name="Rectangle 38"/>
                <p:cNvSpPr/>
                <p:nvPr/>
              </p:nvSpPr>
              <p:spPr>
                <a:xfrm>
                  <a:off x="2637263" y="3618305"/>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2</a:t>
                  </a:r>
                  <a:r>
                    <a:rPr lang="en-US" sz="2100" b="1" dirty="0" smtClean="0"/>
                    <a:t>0 </a:t>
                  </a:r>
                  <a:r>
                    <a:rPr lang="en-US" sz="2100" b="1" dirty="0"/>
                    <a:t>mins</a:t>
                  </a:r>
                </a:p>
              </p:txBody>
            </p:sp>
            <p:sp>
              <p:nvSpPr>
                <p:cNvPr id="40" name="Rectangle 39"/>
                <p:cNvSpPr/>
                <p:nvPr/>
              </p:nvSpPr>
              <p:spPr>
                <a:xfrm>
                  <a:off x="7206965" y="3590051"/>
                  <a:ext cx="2038117"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2</a:t>
                  </a:r>
                  <a:r>
                    <a:rPr lang="en-US" sz="2100" b="1" dirty="0" smtClean="0"/>
                    <a:t>0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184873" y="2987265"/>
                  <a:ext cx="0" cy="61590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384773" y="237766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327287" y="3034275"/>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092948" y="2956020"/>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179458" y="2316345"/>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Data Driven Co-teaching</a:t>
                  </a:r>
                  <a:endParaRPr lang="en-US" sz="2400" b="1" dirty="0">
                    <a:solidFill>
                      <a:schemeClr val="accent1">
                        <a:lumMod val="75000"/>
                      </a:schemeClr>
                    </a:solidFill>
                  </a:endParaRPr>
                </a:p>
              </p:txBody>
            </p:sp>
            <p:cxnSp>
              <p:nvCxnSpPr>
                <p:cNvPr id="84" name="Straight Connector 83"/>
                <p:cNvCxnSpPr>
                  <a:endCxn id="85" idx="0"/>
                </p:cNvCxnSpPr>
                <p:nvPr/>
              </p:nvCxnSpPr>
              <p:spPr>
                <a:xfrm>
                  <a:off x="3902120" y="4484551"/>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874088" y="5199269"/>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Elements of Co-teaching</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flipH="1">
                  <a:off x="8226023" y="4504451"/>
                  <a:ext cx="1" cy="534647"/>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865828" y="5039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Co-teaching Relationship</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371724" y="2030036"/>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Strong </a:t>
                  </a:r>
                </a:p>
                <a:p>
                  <a:pPr algn="ctr"/>
                  <a:r>
                    <a:rPr lang="en-US" sz="2400" b="1" dirty="0" smtClean="0">
                      <a:solidFill>
                        <a:schemeClr val="tx2">
                          <a:lumMod val="60000"/>
                          <a:lumOff val="40000"/>
                        </a:schemeClr>
                      </a:solidFill>
                    </a:rPr>
                    <a:t>Co-teaching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89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Dive</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Based </a:t>
            </a:r>
            <a:r>
              <a:rPr lang="en-US" dirty="0"/>
              <a:t>on </a:t>
            </a:r>
            <a:r>
              <a:rPr lang="en-US" dirty="0" smtClean="0"/>
              <a:t>the IA2 Data that highlights the gap within the gap, think about: </a:t>
            </a:r>
          </a:p>
          <a:p>
            <a:pPr algn="ctr"/>
            <a:r>
              <a:rPr lang="en-US" i="1" dirty="0" smtClean="0"/>
              <a:t>Are </a:t>
            </a:r>
            <a:r>
              <a:rPr lang="en-US" i="1" dirty="0"/>
              <a:t>scholars with IEPs achieving at high academic and behavior levels? </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a:t>
            </a:r>
            <a:endParaRPr lang="en-US" dirty="0"/>
          </a:p>
        </p:txBody>
      </p:sp>
      <p:pic>
        <p:nvPicPr>
          <p:cNvPr id="6" name="Picture 5"/>
          <p:cNvPicPr>
            <a:picLocks noChangeAspect="1"/>
          </p:cNvPicPr>
          <p:nvPr/>
        </p:nvPicPr>
        <p:blipFill>
          <a:blip r:embed="rId3"/>
          <a:stretch>
            <a:fillRect/>
          </a:stretch>
        </p:blipFill>
        <p:spPr>
          <a:xfrm>
            <a:off x="3159813" y="2725731"/>
            <a:ext cx="5933333" cy="3609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5242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3" y="1891497"/>
            <a:ext cx="10635916" cy="24929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en-US" sz="3200" b="1" i="1" dirty="0">
                <a:latin typeface="Calibri" panose="020F0502020204030204" pitchFamily="34" charset="0"/>
              </a:rPr>
              <a:t>Co-teaching is the primary way we service scholars with IEPs in </a:t>
            </a:r>
            <a:r>
              <a:rPr lang="en-US" sz="3200" b="1" i="1" dirty="0">
                <a:solidFill>
                  <a:srgbClr val="00B0F0"/>
                </a:solidFill>
                <a:latin typeface="Calibri" panose="020F0502020204030204" pitchFamily="34" charset="0"/>
              </a:rPr>
              <a:t>an inclusive environment to achieve academically and behaviorally at high levels</a:t>
            </a:r>
            <a:r>
              <a:rPr lang="en-US" sz="3200" b="1" i="1" dirty="0">
                <a:latin typeface="Calibri" panose="020F0502020204030204" pitchFamily="34" charset="0"/>
              </a:rPr>
              <a:t>. We serve the vast majority of our scholars in this setting</a:t>
            </a:r>
            <a:r>
              <a:rPr lang="en-US" b="1" i="1" dirty="0">
                <a:latin typeface="Calibri" panose="020F0502020204030204" pitchFamily="34" charset="0"/>
              </a:rPr>
              <a:t>.</a:t>
            </a:r>
            <a:endParaRPr lang="en-US" i="1" dirty="0"/>
          </a:p>
          <a:p>
            <a:pPr>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
            </a:r>
            <a:br>
              <a:rPr lang="en-US" sz="1400" b="1" dirty="0">
                <a:latin typeface="Calibri" panose="020F0502020204030204" pitchFamily="34" charset="0"/>
                <a:ea typeface="Times New Roman" panose="02020603050405020304" pitchFamily="18" charset="0"/>
                <a:cs typeface="Times New Roman" panose="02020603050405020304" pitchFamily="18" charset="0"/>
              </a:rPr>
            </a:br>
            <a:r>
              <a:rPr lang="en-US" sz="1400"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effectLst/>
            </a:endParaRPr>
          </a:p>
        </p:txBody>
      </p:sp>
    </p:spTree>
    <p:extLst>
      <p:ext uri="{BB962C8B-B14F-4D97-AF65-F5344CB8AC3E}">
        <p14:creationId xmlns:p14="http://schemas.microsoft.com/office/powerpoint/2010/main" val="18744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Co-teaching</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3. </a:t>
            </a:r>
            <a:endParaRPr lang="en-US" dirty="0"/>
          </a:p>
          <a:p>
            <a:pPr algn="ctr"/>
            <a:r>
              <a:rPr lang="en-US" i="1" dirty="0"/>
              <a:t>What are </a:t>
            </a:r>
            <a:r>
              <a:rPr lang="en-US" i="1" dirty="0" smtClean="0"/>
              <a:t>3 things that theses co-teachers did to drive towards stronger scholar learning?</a:t>
            </a:r>
            <a:endParaRPr lang="en-US" dirty="0"/>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4</a:t>
            </a:r>
          </a:p>
        </p:txBody>
      </p:sp>
      <p:graphicFrame>
        <p:nvGraphicFramePr>
          <p:cNvPr id="4" name="Table 3"/>
          <p:cNvGraphicFramePr>
            <a:graphicFrameLocks noGrp="1"/>
          </p:cNvGraphicFramePr>
          <p:nvPr>
            <p:extLst>
              <p:ext uri="{D42A27DB-BD31-4B8C-83A1-F6EECF244321}">
                <p14:modId xmlns:p14="http://schemas.microsoft.com/office/powerpoint/2010/main" val="2014755156"/>
              </p:ext>
            </p:extLst>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a:effectLst/>
                        </a:rPr>
                        <a:t>Co-teacher Actions</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93031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What are 3 things that theses co-teachers did to drive towards stronger scholar learning?</a:t>
            </a:r>
            <a:endParaRPr lang="en-US" dirty="0"/>
          </a:p>
        </p:txBody>
      </p:sp>
      <p:sp>
        <p:nvSpPr>
          <p:cNvPr id="3" name="TextBox 2"/>
          <p:cNvSpPr txBox="1"/>
          <p:nvPr/>
        </p:nvSpPr>
        <p:spPr>
          <a:xfrm>
            <a:off x="1277007" y="2238703"/>
            <a:ext cx="9878673" cy="646331"/>
          </a:xfrm>
          <a:prstGeom prst="rect">
            <a:avLst/>
          </a:prstGeom>
          <a:noFill/>
        </p:spPr>
        <p:txBody>
          <a:bodyPr wrap="square" rtlCol="0">
            <a:spAutoFit/>
          </a:bodyPr>
          <a:lstStyle/>
          <a:p>
            <a:r>
              <a:rPr lang="en-US"/>
              <a:t>https://video.achievementfirst.org/media/Alternative+Teaching+-+Co-teaching+-+corrections/1_5npbhnvj/44106852</a:t>
            </a:r>
            <a:endParaRPr lang="en-US" dirty="0"/>
          </a:p>
        </p:txBody>
      </p:sp>
    </p:spTree>
    <p:extLst>
      <p:ext uri="{BB962C8B-B14F-4D97-AF65-F5344CB8AC3E}">
        <p14:creationId xmlns:p14="http://schemas.microsoft.com/office/powerpoint/2010/main" val="311132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What are 3 things that theses co-teachers did to drive towards stronger scholar learning?</a:t>
            </a:r>
            <a:endParaRPr lang="en-US" dirty="0"/>
          </a:p>
        </p:txBody>
      </p:sp>
      <p:sp>
        <p:nvSpPr>
          <p:cNvPr id="3" name="TextBox 2"/>
          <p:cNvSpPr txBox="1"/>
          <p:nvPr/>
        </p:nvSpPr>
        <p:spPr>
          <a:xfrm>
            <a:off x="1513490" y="2427890"/>
            <a:ext cx="10357944" cy="646331"/>
          </a:xfrm>
          <a:prstGeom prst="rect">
            <a:avLst/>
          </a:prstGeom>
          <a:noFill/>
        </p:spPr>
        <p:txBody>
          <a:bodyPr wrap="square" rtlCol="0">
            <a:spAutoFit/>
          </a:bodyPr>
          <a:lstStyle/>
          <a:p>
            <a:r>
              <a:rPr lang="en-US" dirty="0"/>
              <a:t>https://video.achievementfirst.org/media/Alternative+%26+Team+Teaching+-+Corrections+%28chapters%29/1_aurt4qjm/44106852</a:t>
            </a:r>
          </a:p>
        </p:txBody>
      </p:sp>
    </p:spTree>
    <p:extLst>
      <p:ext uri="{BB962C8B-B14F-4D97-AF65-F5344CB8AC3E}">
        <p14:creationId xmlns:p14="http://schemas.microsoft.com/office/powerpoint/2010/main" val="44447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12192000" cy="700191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00" b="1" dirty="0">
                <a:solidFill>
                  <a:schemeClr val="bg1"/>
                </a:solidFill>
                <a:cs typeface="Arial" panose="020B0604020202020204" pitchFamily="34" charset="0"/>
              </a:rPr>
              <a:t>CO-TEACHING </a:t>
            </a:r>
            <a:r>
              <a:rPr lang="en-US" altLang="en-US" sz="3600" dirty="0">
                <a:solidFill>
                  <a:srgbClr val="000000"/>
                </a:solidFill>
                <a:cs typeface="Arial" panose="020B0604020202020204" pitchFamily="34" charset="0"/>
              </a:rPr>
              <a:t>allows teachers to</a:t>
            </a:r>
            <a:r>
              <a:rPr lang="en-US" altLang="en-US" sz="4400" dirty="0">
                <a:solidFill>
                  <a:srgbClr val="000000"/>
                </a:solidFill>
                <a:cs typeface="Arial" panose="020B0604020202020204" pitchFamily="34" charset="0"/>
              </a:rPr>
              <a:t> </a:t>
            </a:r>
          </a:p>
          <a:p>
            <a:pPr eaLnBrk="1" hangingPunct="1"/>
            <a:endParaRPr lang="en-US" altLang="en-US" sz="4800" dirty="0" smtClean="0">
              <a:solidFill>
                <a:srgbClr val="FFFF00"/>
              </a:solidFill>
              <a:cs typeface="Arial" panose="020B0604020202020204" pitchFamily="34" charset="0"/>
            </a:endParaRPr>
          </a:p>
          <a:p>
            <a:pPr eaLnBrk="1" hangingPunct="1">
              <a:lnSpc>
                <a:spcPct val="150000"/>
              </a:lnSpc>
            </a:pPr>
            <a:r>
              <a:rPr lang="en-US" altLang="en-US" sz="4800" dirty="0" smtClean="0">
                <a:solidFill>
                  <a:srgbClr val="FFFF00"/>
                </a:solidFill>
                <a:cs typeface="Arial" panose="020B0604020202020204" pitchFamily="34" charset="0"/>
              </a:rPr>
              <a:t>collect </a:t>
            </a:r>
            <a:r>
              <a:rPr lang="en-US" altLang="en-US" sz="4800" dirty="0">
                <a:solidFill>
                  <a:srgbClr val="FFFF00"/>
                </a:solidFill>
                <a:cs typeface="Arial" panose="020B0604020202020204" pitchFamily="34" charset="0"/>
              </a:rPr>
              <a:t>more </a:t>
            </a:r>
            <a:r>
              <a:rPr lang="en-US" altLang="en-US" sz="4400" dirty="0">
                <a:solidFill>
                  <a:srgbClr val="FFFF00"/>
                </a:solidFill>
                <a:cs typeface="Arial" panose="020B0604020202020204" pitchFamily="34" charset="0"/>
              </a:rPr>
              <a:t>DATA</a:t>
            </a:r>
            <a:r>
              <a:rPr lang="en-US" altLang="en-US" sz="4800" dirty="0" smtClean="0">
                <a:solidFill>
                  <a:srgbClr val="FFFF00"/>
                </a:solidFill>
                <a:cs typeface="Arial" panose="020B0604020202020204" pitchFamily="34" charset="0"/>
              </a:rPr>
              <a:t>,</a:t>
            </a:r>
            <a:endParaRPr lang="en-US" altLang="en-US" sz="4800" dirty="0" smtClean="0">
              <a:solidFill>
                <a:srgbClr val="CCFFCC"/>
              </a:solidFill>
              <a:cs typeface="Arial" panose="020B0604020202020204" pitchFamily="34" charset="0"/>
            </a:endParaRPr>
          </a:p>
          <a:p>
            <a:pPr eaLnBrk="1" hangingPunct="1">
              <a:lnSpc>
                <a:spcPct val="150000"/>
              </a:lnSpc>
            </a:pPr>
            <a:r>
              <a:rPr lang="en-US" altLang="en-US" sz="4800" dirty="0" smtClean="0">
                <a:solidFill>
                  <a:srgbClr val="CCFFCC"/>
                </a:solidFill>
                <a:cs typeface="Arial" panose="020B0604020202020204" pitchFamily="34" charset="0"/>
              </a:rPr>
              <a:t>provide </a:t>
            </a:r>
            <a:r>
              <a:rPr lang="en-US" altLang="en-US" sz="4800" dirty="0">
                <a:solidFill>
                  <a:srgbClr val="CCFFCC"/>
                </a:solidFill>
                <a:cs typeface="Arial" panose="020B0604020202020204" pitchFamily="34" charset="0"/>
              </a:rPr>
              <a:t>more </a:t>
            </a:r>
            <a:r>
              <a:rPr lang="en-US" altLang="en-US" sz="4400" dirty="0">
                <a:solidFill>
                  <a:srgbClr val="CCFFCC"/>
                </a:solidFill>
                <a:cs typeface="Arial" panose="020B0604020202020204" pitchFamily="34" charset="0"/>
              </a:rPr>
              <a:t>FEEDBACK</a:t>
            </a:r>
            <a:r>
              <a:rPr lang="en-US" altLang="en-US" sz="4800" dirty="0">
                <a:solidFill>
                  <a:srgbClr val="CCFFCC"/>
                </a:solidFill>
                <a:cs typeface="Arial" panose="020B0604020202020204" pitchFamily="34" charset="0"/>
              </a:rPr>
              <a:t>, </a:t>
            </a:r>
            <a:r>
              <a:rPr lang="en-US" altLang="en-US" sz="3600" dirty="0">
                <a:solidFill>
                  <a:srgbClr val="000000"/>
                </a:solidFill>
                <a:cs typeface="Arial" panose="020B0604020202020204" pitchFamily="34" charset="0"/>
              </a:rPr>
              <a:t>and </a:t>
            </a:r>
            <a:r>
              <a:rPr lang="en-US" altLang="en-US" sz="4800" dirty="0">
                <a:solidFill>
                  <a:srgbClr val="77FAFD"/>
                </a:solidFill>
                <a:cs typeface="Arial" panose="020B0604020202020204" pitchFamily="34" charset="0"/>
              </a:rPr>
              <a:t>offer more </a:t>
            </a:r>
          </a:p>
          <a:p>
            <a:pPr eaLnBrk="1" hangingPunct="1">
              <a:lnSpc>
                <a:spcPct val="150000"/>
              </a:lnSpc>
            </a:pPr>
            <a:r>
              <a:rPr lang="en-US" altLang="en-US" sz="4000" dirty="0" smtClean="0">
                <a:solidFill>
                  <a:srgbClr val="77FAFD"/>
                </a:solidFill>
                <a:cs typeface="Arial" panose="020B0604020202020204" pitchFamily="34" charset="0"/>
              </a:rPr>
              <a:t>TARGETED SUPPORTS</a:t>
            </a:r>
          </a:p>
          <a:p>
            <a:pPr eaLnBrk="1" hangingPunct="1"/>
            <a:endParaRPr lang="en-US" altLang="en-US" sz="3200" dirty="0">
              <a:solidFill>
                <a:srgbClr val="77FAFD"/>
              </a:solidFill>
              <a:cs typeface="Arial" panose="020B0604020202020204" pitchFamily="34" charset="0"/>
            </a:endParaRPr>
          </a:p>
          <a:p>
            <a:pPr algn="r" eaLnBrk="1" hangingPunct="1"/>
            <a:r>
              <a:rPr lang="en-US" altLang="en-US" sz="4000" dirty="0">
                <a:cs typeface="Arial" panose="020B0604020202020204" pitchFamily="34" charset="0"/>
              </a:rPr>
              <a:t>to lead students to the</a:t>
            </a:r>
            <a:r>
              <a:rPr lang="en-US" altLang="en-US" sz="4800" dirty="0">
                <a:cs typeface="Arial" panose="020B0604020202020204" pitchFamily="34" charset="0"/>
              </a:rPr>
              <a:t> </a:t>
            </a:r>
            <a:r>
              <a:rPr lang="en-US" altLang="en-US" sz="5500" b="1" dirty="0">
                <a:solidFill>
                  <a:schemeClr val="bg1"/>
                </a:solidFill>
                <a:cs typeface="Arial" panose="020B0604020202020204" pitchFamily="34" charset="0"/>
              </a:rPr>
              <a:t>same rigorous academic and behavioral outcomes.  </a:t>
            </a:r>
          </a:p>
        </p:txBody>
      </p:sp>
    </p:spTree>
    <p:extLst>
      <p:ext uri="{BB962C8B-B14F-4D97-AF65-F5344CB8AC3E}">
        <p14:creationId xmlns:p14="http://schemas.microsoft.com/office/powerpoint/2010/main" val="4007011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63462" y="665348"/>
            <a:ext cx="3400000" cy="5047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370" name="Picture 2" descr="http://idata.over-blog.com/2/22/90/14/animation-du-CFA/Soiree-noel-2012-2013/1325765602016.jpg"/>
          <p:cNvPicPr>
            <a:picLocks noChangeAspect="1" noChangeArrowheads="1"/>
          </p:cNvPicPr>
          <p:nvPr/>
        </p:nvPicPr>
        <p:blipFill rotWithShape="1">
          <a:blip r:embed="rId4">
            <a:extLst>
              <a:ext uri="{28A0092B-C50C-407E-A947-70E740481C1C}">
                <a14:useLocalDpi xmlns:a14="http://schemas.microsoft.com/office/drawing/2010/main" val="0"/>
              </a:ext>
            </a:extLst>
          </a:blip>
          <a:srcRect l="11758" r="7806"/>
          <a:stretch/>
        </p:blipFill>
        <p:spPr bwMode="auto">
          <a:xfrm>
            <a:off x="4441806" y="665348"/>
            <a:ext cx="3447738"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00637" y="665348"/>
            <a:ext cx="3567251" cy="4370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628765" y="3881659"/>
            <a:ext cx="3447738" cy="2308324"/>
          </a:xfrm>
          <a:prstGeom prst="rect">
            <a:avLst/>
          </a:prstGeom>
          <a:noFill/>
        </p:spPr>
        <p:txBody>
          <a:bodyPr wrap="square" rtlCol="0">
            <a:spAutoFit/>
          </a:bodyPr>
          <a:lstStyle/>
          <a:p>
            <a:pPr algn="ctr"/>
            <a:r>
              <a:rPr lang="en-US" sz="7200" dirty="0" smtClean="0"/>
              <a:t>PAYAL</a:t>
            </a:r>
          </a:p>
          <a:p>
            <a:pPr algn="ctr"/>
            <a:r>
              <a:rPr lang="en-US" sz="3600" i="1" dirty="0" smtClean="0"/>
              <a:t>Kyle with a “P” OR pile</a:t>
            </a:r>
            <a:endParaRPr lang="en-US" sz="900" i="1" dirty="0"/>
          </a:p>
        </p:txBody>
      </p:sp>
    </p:spTree>
    <p:extLst>
      <p:ext uri="{BB962C8B-B14F-4D97-AF65-F5344CB8AC3E}">
        <p14:creationId xmlns:p14="http://schemas.microsoft.com/office/powerpoint/2010/main" val="5153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Co-teaching Planning</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6. </a:t>
            </a:r>
            <a:endParaRPr lang="en-US" dirty="0"/>
          </a:p>
          <a:p>
            <a:pPr algn="ctr"/>
            <a:r>
              <a:rPr lang="en-US" i="1" dirty="0"/>
              <a:t>What made this co-teaching meeting strong?</a:t>
            </a:r>
            <a:endParaRPr lang="en-US" dirty="0"/>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6</a:t>
            </a:r>
          </a:p>
        </p:txBody>
      </p:sp>
      <p:graphicFrame>
        <p:nvGraphicFramePr>
          <p:cNvPr id="4" name="Table 3"/>
          <p:cNvGraphicFramePr>
            <a:graphicFrameLocks noGrp="1"/>
          </p:cNvGraphicFramePr>
          <p:nvPr>
            <p:extLst>
              <p:ext uri="{D42A27DB-BD31-4B8C-83A1-F6EECF244321}">
                <p14:modId xmlns:p14="http://schemas.microsoft.com/office/powerpoint/2010/main" val="2014755156"/>
              </p:ext>
            </p:extLst>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dirty="0">
                          <a:effectLst/>
                        </a:rPr>
                        <a:t>Co-teacher Actions</a:t>
                      </a:r>
                      <a:endParaRPr lang="en-US"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06709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a:t>What made this co-teaching </a:t>
            </a:r>
            <a:r>
              <a:rPr lang="en-US" i="1" dirty="0" smtClean="0"/>
              <a:t/>
            </a:r>
            <a:br>
              <a:rPr lang="en-US" i="1" dirty="0" smtClean="0"/>
            </a:br>
            <a:r>
              <a:rPr lang="en-US" i="1" dirty="0" smtClean="0"/>
              <a:t>meeting </a:t>
            </a:r>
            <a:r>
              <a:rPr lang="en-US" i="1" dirty="0"/>
              <a:t>strong?</a:t>
            </a:r>
            <a:endParaRPr lang="en-US" dirty="0"/>
          </a:p>
        </p:txBody>
      </p:sp>
      <p:sp>
        <p:nvSpPr>
          <p:cNvPr id="3" name="TextBox 2"/>
          <p:cNvSpPr txBox="1"/>
          <p:nvPr/>
        </p:nvSpPr>
        <p:spPr>
          <a:xfrm>
            <a:off x="1097280" y="2585545"/>
            <a:ext cx="10569203" cy="369332"/>
          </a:xfrm>
          <a:prstGeom prst="rect">
            <a:avLst/>
          </a:prstGeom>
          <a:noFill/>
        </p:spPr>
        <p:txBody>
          <a:bodyPr wrap="square" rtlCol="0">
            <a:spAutoFit/>
          </a:bodyPr>
          <a:lstStyle/>
          <a:p>
            <a:r>
              <a:rPr lang="en-US"/>
              <a:t>https://video.achievementfirst.org/media/Co-Teaching+Data+Review+-+corrections+1/1_0dfsjhy0/44106852</a:t>
            </a:r>
          </a:p>
        </p:txBody>
      </p:sp>
    </p:spTree>
    <p:extLst>
      <p:ext uri="{BB962C8B-B14F-4D97-AF65-F5344CB8AC3E}">
        <p14:creationId xmlns:p14="http://schemas.microsoft.com/office/powerpoint/2010/main" val="784736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3" y="1891497"/>
            <a:ext cx="1063591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endParaRPr lang="en-US" sz="3200" b="1" dirty="0" smtClean="0"/>
          </a:p>
          <a:p>
            <a:pPr algn="ctr">
              <a:spcAft>
                <a:spcPts val="0"/>
              </a:spcAft>
            </a:pPr>
            <a:r>
              <a:rPr lang="en-US" sz="3200" b="1" dirty="0" smtClean="0"/>
              <a:t>Strong </a:t>
            </a:r>
            <a:r>
              <a:rPr lang="en-US" sz="3200" b="1" dirty="0"/>
              <a:t>co-teachers </a:t>
            </a:r>
            <a:r>
              <a:rPr lang="en-US" sz="3200" b="1" u="sng" dirty="0">
                <a:solidFill>
                  <a:srgbClr val="FF0000"/>
                </a:solidFill>
              </a:rPr>
              <a:t>plan from the data to meet the needs </a:t>
            </a:r>
            <a:r>
              <a:rPr lang="en-US" sz="3200" b="1" dirty="0"/>
              <a:t>of ALL scholars.</a:t>
            </a:r>
            <a:endParaRPr lang="en-US" dirty="0">
              <a:effectLst/>
            </a:endParaRPr>
          </a:p>
        </p:txBody>
      </p:sp>
    </p:spTree>
    <p:extLst>
      <p:ext uri="{BB962C8B-B14F-4D97-AF65-F5344CB8AC3E}">
        <p14:creationId xmlns:p14="http://schemas.microsoft.com/office/powerpoint/2010/main" val="1558252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Setting-up a Co-teaching Relationship</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a:t>
            </a:r>
            <a:r>
              <a:rPr lang="en-US" dirty="0"/>
              <a:t>8</a:t>
            </a:r>
            <a:r>
              <a:rPr lang="en-US" dirty="0" smtClean="0"/>
              <a:t>. </a:t>
            </a:r>
            <a:endParaRPr lang="en-US" dirty="0"/>
          </a:p>
          <a:p>
            <a:pPr algn="ctr"/>
            <a:r>
              <a:rPr lang="en-US" dirty="0"/>
              <a:t>What needs to be present in order for these co-teachers to have a </a:t>
            </a:r>
            <a:r>
              <a:rPr lang="en-US" dirty="0" smtClean="0"/>
              <a:t>strong </a:t>
            </a:r>
            <a:r>
              <a:rPr lang="en-US" dirty="0"/>
              <a:t>co-teaching relationship?</a:t>
            </a:r>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8</a:t>
            </a:r>
          </a:p>
        </p:txBody>
      </p:sp>
      <p:graphicFrame>
        <p:nvGraphicFramePr>
          <p:cNvPr id="4" name="Table 3"/>
          <p:cNvGraphicFramePr>
            <a:graphicFrameLocks noGrp="1"/>
          </p:cNvGraphicFramePr>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dirty="0">
                          <a:effectLst/>
                        </a:rPr>
                        <a:t>Co-teacher Actions</a:t>
                      </a:r>
                      <a:endParaRPr lang="en-US"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055189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needs to be present in order for these co-teachers to have a strong co-teaching relationship?</a:t>
            </a:r>
          </a:p>
        </p:txBody>
      </p:sp>
      <p:sp>
        <p:nvSpPr>
          <p:cNvPr id="3" name="TextBox 2"/>
          <p:cNvSpPr txBox="1"/>
          <p:nvPr/>
        </p:nvSpPr>
        <p:spPr>
          <a:xfrm>
            <a:off x="1355834" y="2222938"/>
            <a:ext cx="10121463" cy="646331"/>
          </a:xfrm>
          <a:prstGeom prst="rect">
            <a:avLst/>
          </a:prstGeom>
          <a:noFill/>
        </p:spPr>
        <p:txBody>
          <a:bodyPr wrap="square" rtlCol="0">
            <a:spAutoFit/>
          </a:bodyPr>
          <a:lstStyle/>
          <a:p>
            <a:r>
              <a:rPr lang="en-US"/>
              <a:t>https://video.achievementfirst.org/media/Co-Teacher+Relationship+-+corrections+2/1_zj49p7gv/44106852</a:t>
            </a:r>
          </a:p>
        </p:txBody>
      </p:sp>
    </p:spTree>
    <p:extLst>
      <p:ext uri="{BB962C8B-B14F-4D97-AF65-F5344CB8AC3E}">
        <p14:creationId xmlns:p14="http://schemas.microsoft.com/office/powerpoint/2010/main" val="347742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210" y="2902149"/>
            <a:ext cx="1063591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u="sng" dirty="0">
                <a:solidFill>
                  <a:srgbClr val="FF0000"/>
                </a:solidFill>
              </a:rPr>
              <a:t>Strong co-teacher relationships </a:t>
            </a:r>
            <a:r>
              <a:rPr lang="en-US" sz="3200" b="1" dirty="0" smtClean="0"/>
              <a:t>is </a:t>
            </a:r>
            <a:r>
              <a:rPr lang="en-US" sz="3200" b="1" dirty="0"/>
              <a:t>50%+ of the </a:t>
            </a:r>
            <a:r>
              <a:rPr lang="en-US" sz="3200" b="1" dirty="0" smtClean="0"/>
              <a:t>work.</a:t>
            </a:r>
            <a:r>
              <a:rPr lang="en-US" sz="3200" b="1" u="sng" dirty="0" smtClean="0"/>
              <a:t> </a:t>
            </a:r>
            <a:endParaRPr lang="en-US" sz="3200" dirty="0"/>
          </a:p>
        </p:txBody>
      </p:sp>
    </p:spTree>
    <p:extLst>
      <p:ext uri="{BB962C8B-B14F-4D97-AF65-F5344CB8AC3E}">
        <p14:creationId xmlns:p14="http://schemas.microsoft.com/office/powerpoint/2010/main" val="3049141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in your school specific co-teacher relationship expectations and work here.</a:t>
            </a:r>
            <a:endParaRPr lang="en-US" dirty="0"/>
          </a:p>
        </p:txBody>
      </p:sp>
    </p:spTree>
    <p:extLst>
      <p:ext uri="{BB962C8B-B14F-4D97-AF65-F5344CB8AC3E}">
        <p14:creationId xmlns:p14="http://schemas.microsoft.com/office/powerpoint/2010/main" val="2586784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7281" y="2065424"/>
            <a:ext cx="10058400"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3"/>
            <a:endParaRPr lang="en-US" sz="2000" dirty="0" smtClean="0"/>
          </a:p>
        </p:txBody>
      </p:sp>
      <p:sp>
        <p:nvSpPr>
          <p:cNvPr id="5" name="Title 4"/>
          <p:cNvSpPr>
            <a:spLocks noGrp="1"/>
          </p:cNvSpPr>
          <p:nvPr>
            <p:ph type="title"/>
          </p:nvPr>
        </p:nvSpPr>
        <p:spPr/>
        <p:txBody>
          <a:bodyPr/>
          <a:lstStyle/>
          <a:p>
            <a:r>
              <a:rPr lang="en-US" dirty="0" smtClean="0"/>
              <a:t>In Closing. . .</a:t>
            </a:r>
            <a:endParaRPr lang="en-US" dirty="0"/>
          </a:p>
        </p:txBody>
      </p:sp>
    </p:spTree>
    <p:extLst>
      <p:ext uri="{BB962C8B-B14F-4D97-AF65-F5344CB8AC3E}">
        <p14:creationId xmlns:p14="http://schemas.microsoft.com/office/powerpoint/2010/main" val="13071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5"/>
          <p:cNvSpPr txBox="1">
            <a:spLocks noChangeArrowheads="1"/>
          </p:cNvSpPr>
          <p:nvPr/>
        </p:nvSpPr>
        <p:spPr bwMode="auto">
          <a:xfrm>
            <a:off x="2133600" y="2622551"/>
            <a:ext cx="632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600">
                <a:solidFill>
                  <a:schemeClr val="bg1"/>
                </a:solidFill>
              </a:rPr>
              <a:t>Practice! </a:t>
            </a:r>
          </a:p>
        </p:txBody>
      </p:sp>
      <p:sp>
        <p:nvSpPr>
          <p:cNvPr id="59395" name="AutoShape 2" descr="data:image/jpeg;base64,/9j/4AAQSkZJRgABAQAAAQABAAD/2wCEAAkGBhQSEBQUExQUFBQWGRoXGBgYFRgYGBwYFxgaHBoYHBgYHCYeFxwkHBgaHy8gIycpLCwsGB4xNTAqNSYsLCkBCQoKDgwOGg8PGS8fHyUuKiwqLy0qLCwsLCwqLSwsKSwpLCwsLC0sLC8sLCksLCwsKSwsLCwqLCwsLCwsLCwsLP/AABEIALEBHAMBIgACEQEDEQH/xAAbAAABBQEBAAAAAAAAAAAAAAAFAQIDBAYAB//EAD8QAAIBAgMECAQDBwMEAwAAAAECAwARBBIhBTFBUQYTImFxgZHwMqGxwSNC0RRSYnKS4fEHM4IWQ6LCFbLS/8QAGgEAAgMBAQAAAAAAAAAAAAAAAAQBAwUCBv/EADQRAAEDAwICCQMEAgMBAAAAAAEAAgMEESESMUFRBRMiYXGBkaHwMrHBFCNC4UPRFTPxBv/aAAwDAQACEQMRAD8ApX93+ddx500H5UubX5j2KyFpJwHDd7511tKaW4/SpLa1CEirXEa0tqT5XqULrAmlppbT36VyyUKE/wB7uVOtTA1c76fPdQhI3z9abz9+lRRMWJtuFt1SdVWjDQPlj1grPmr2RSaCFIutPXTuqqDbjUySX3/rVElJNHu38q+Orhk+l34UmXh6VzcOFNB8jXNxpVMpQ3ff0rjbu/vTVanE+dClc1MA101pSK4n1oQu8qcg7/vTQfDzpM/fQoTga6/d9au7PwVxnOtxYDhbn776WbZPFTbuO714Ui6uibIYz6q4QuLdQVK3CkANLIhU2IIpGPeadBBFwqiLLqb776UW4+/A0hNxcDd75UKF1/8AG6uB14U3P7/xXZtO79KlCca6+nH35U0UoHu9CFx7revypD73VzDSkMelCEobT3uppHvWnDdSHy9KhSlDXpyAX9+lNVaePWhC4jupC3fxpra870ySYDj7+1SASbBClNQPiha3vSq0uLJ3VCELH5mtSn6NfJl+B7qt8gaLlSvjOWtdFiGBuamfDIqXzAtexW40NRqgNa36GJrSy2/qqmSiQamlXUk5emnu1Rzy0yE27J8fLl61DjBcWB1awHn/AJrzLoy15Yd9leSALqfA4pFUBnUM/asWF7Hdoddwoh1lZ/aGFjlxaIyqUjiZm01IPZUE79BqKdsba0YhhWSUByugbeVJIW552Ar1EVmAM5LysrS8mQbnPrdGppBbhUGFxKvmtvXfu52+tNxmHuN96h2ZgkUvYjN+bXUE6jw5023TbtJYWurosd1cI/GnRjgak6kk2XU8BbU0pNBE8EvA8f7V0VRLHhjioCOFcDa4v79KNYTotK1s5CA7/wAza+GnzovhujMK7wZD/FqP6d3revDzV0LCbG/gvVh9gL5KyOHwzvois/OwNvM7qL4PonIf9xlQch2j+nzrWpAQugso5Cw9KbWZJ0lI76BZcmQ8F57jYDHK6G/ZPqOB986bDGWYKL3OngOJ+VF+mmGyyJJ+8Mp5XXd8j/41m8fNIkCmIkSTkhTuKRIMzPfhfnyrTZMXxAjc48+J8t1czIuVr41AAA3DSnlLis1sbpcsgUSjI2VnLnsx2DWGpN+Q8bijMm0YxGZc65B+bMCu+28ab9K89LTyxu0vGfutFkjXC4KtDA9YQtr3Onj48KFbS2S8ZIG8flJ18juNFdm7XYJlINxexHeb0zEkyMSxue+iGolgdYHHsoLNZ7QWSxE1ibix7/nWq6Ha4W/7zt8jlH0qni9nK47Qv3jePOruyJkw2FysxyxK7sSNct2Ymw32vWsaxszA3Y3WZXQODLtyEWMQJ1UHxANRPgoidY4/6R+lMO14gsLFgFmKrGde0XF1G7TTnU/WKdxF9RvB3b/S/lXHaaOSxLkKq2x4TuRR4Ej6GoX6PxXtZgeFmP3vSwYBmkBZjZdbc6KSKD4111jgNzfxXLZpdRuceKASbAXgzj0P2oCF32113+F63UmiMSQbAndyF6wqndwpyle919RutOle519RSgez/mmlaW4A4e/Guy+z/im06lJpc3+OHDfTM+nvWlB/xQpUc72NQst+VSzw6eH6a0xa9F0YWGPAyN1S/dQmKoHga+nh5VPBjo3QuDotwSdLZd977qBDaIiRzGZHaTMyu1gLobHTw1vxtWiZA3KqdYix2RdkAIuQCdBew9KC4vaREzFC+Uq0V/y9YAbZe+5Aqripi8hEn4oCEKQNe0Lq1hxBIBqxgNiSyJlcmMFgxuDmzAaML8DfXvFUuldIbALgYFmhT7AxRylSS1kEi63IB0ZfWtBsrtzDeVVSx8ToPqT5VXjwaR3KgAn4iABc8zarfR3DZFkbfmc2/lGgHrmpZ1H+61/Lfy2VVVL1cBHPCr43o/IZJWWTKsoAJyXYKBbKpvbnwoNjMC6LLEsTESyKgkIBHViwUC2vDWtuJxxBHhUKjXTdThiBWG2dze9YzATyJIr9YwVpHbJw6qMWZjfW9gAPCinR7GFxnEbEyOzSubBQeAXi3AW7zRjH4BZFIZb3UoSPiyneA28VHgMAsTPlvZyDl4AgWJHjYGuWxkEZXTpmuacZ+fPJQDFM2LZAfw40GYafGxuNe5fvRnoTiP2hjJlsFZrHmAbKfOxrKJLMgmiET9bLIx6z/thW0DZr6WXhXofR9Y8HgDIwIRFubC5smmg7zc+dZPS87mUrgN3dn14el1fTxAyDu/HH1WitUM0hBFqC7Y6SK2zpcRhnBOWynirsQtip3ML3sas9G9p9fg45nIBC2kJNgGTRiSd26/nXgHUz9Gojjbvuti6MRlilr7+FCOkePmhgLwRGWS4FgCcoN+0VGrAEDQc6HbX6fRRKhhDYhpCQmT4SysoIva9+1uAN9OdWMDtOXEY6QA5IIo0utu2zzLmBJ3rl3e9O4qR0YD3DA5939lSXXT8fs98TgkEwySZUdhyYDtrbhoWHnQzGYZXjMbA5GXKbG2nIEbqt/wCn2NYQy4aW5kw8rIxO8qxJU3O+5zfKkxUOR2XkdPDh8q4nLo5NN9jcefL2WjRkFpBWZx/R05xJGizAMCYmOUZESyILA3ANzbjWezy2fOg6tWGIkjPYQM3+2lrXudDl8L2sTXo0XpUO0dmrL8a5gCG8xuOnjxpqCvLRaQX7+Pz0KtfTgm7TZUtm9IYZCqgkM2nwtlzAXKh7WJGvoavQbQjdnVTcxtlbQ2DWva/HyrI4rZM0BjKuZY4QeqUKARK7WXMBvtmzFjytpeu2ftOTDwvlEJjjkyMC5EzyXAZhw1J0BG5al9FG8aoTflnv8Bwtjmd8IEzgbPC2tVOkkFtnYphb/aYH+9V9uY8wQOw+OxCj+K2/y30Tk2X1mFbDuWUPHkY6E7gL676opItLhK7a/wBt0r0jNpaGDjusnsjaSsoxc91iwKJHHF+frCijORza4y+R/Lrc2fOkOJ62fDvh2Mc+IW0ue6tlMoZLaNoDaisvQ2J+sBdgssUUbAAXzwWCSg87C1rVLD0Xlz9c+KaWVY2SJmiWyZt7FQe2f1rYMsbr5+/ze97rEuFFgOmPW4fr1w8zJnKgRZZXAA+JlUgrrw8KF7X2mm0I4DBiZsPmlMNsrDOxUN+RuA4k21qdeieK6vEgTQI84VT1cbItluGNh8LMDa4HPnU+F6NzA4EFYUTDvIWWNmI+CyMMwuSTcnvNH7TTqaflu/vwjsjIR7GNlgl336s+N7W+9Yy/v7Vq9vTEYeS/EAepArJKKKT6T4p2jHZPiu48u/8AzXCHNr9jSsd3lUi9/wBP7U4nlFelB3GuU++6lI0qEJFF/YoVtp2jjYqbWI15KW1Njvt96LAWPpUGLiBUgi43HwO8d9NUkxik3wcFcvFwsbiwVkkYtr++ugzEXViBpZxoR31e2dsxmhAbsgMJI2GpAIBIINF8JsmOMMFDMGtfMbiw3AX4VOU8PKvSsizcpcNQeTAnrk6qMRqjZi9wAQRqoA1PKjAPAeZrlFSAW8aua0BdWURiJ041bi2msUdmDWUb1GbzsNe+qk+KCDU6n19Kr4TNLNGlsoZhpvNr634DTxqiaojiwTnkq5Kds40uRiPaauLqb+Vj6EXp0b+fdejjbMiOjRr5C30ql/8AAR71Z07gbj0YGl2VZ/kPRKS9DO/xuv4qukw8Kdl8Ke2y2W/aU+RB89TUIwjW017wQaZbMw8VnSUFQzdh8s/ZLIoGvCi/QycTQTYeTUamx/clvceTZvWs/jGZVsQRfTdT+jmP6rGRG4Cv+G3/ACOn/kBXn+nD1jQxvDPn8+6e6PgIY5zhn/Sj6PdEM7vH1hjeCYLPGblZEVs0bgDcTYjloDpc3t7XwcitjsHGLiYDFRLzAcGVBbedNB/D31sBsNRjDiVY3aPq3Tg1iCG7iALVNPspHnjmI/EiDBTcjRxYgjjXmXVt36jkW9Dv9x6JuyweyNndfhFaAE4iHELOc6CNMz2zxJwAAReW4br1qNq9EI5p+uEk0TkBX6t8odRwbTlYeQrQlhuNMykVQ+qe52puN/fh8CmyjiwkalmVVVmtmYAAtlFhmPGw01odtjDjMrX39nzGo8dL+lFDprQDpYUeAod+YMDxBXXMPmPOqYqd1TK2Nu5VrJxB2zsoLEcvfhUoOu/51lodrzQmxXrk8QJB4E6P4HXvo9gMfHMOySDxVlysPEH6i4766qujaim/7GY58Fpw1cM30OBV94gw1Go48aDz9H4usEvVoXG5sovp9++isE/MVS27jQkeUHtPoO4fmPzt50vCHucGsNicK9xAFys5tUmZwN4uFHKxIBPn+lbx5ATv31hYcUFeNjewZSQLHQEHTXurRf8AV2GYa51PfG3/AKg1uSwO0tbG0kBYFaHPcDZGAaXrCN1DU2/h7fGf6W/SoZek8A4sfBT964FDUnaN3oUiI3ngjhnPGl60jlQD/q+HcBIf+I/WmSdMIxujc+YH3q4dG1Z/xlT1T+Su9JZh+zmw1LKPnf7VllOvviKObexOeCI2sGYHyyn9aA3qynBDLHmtGlFo1xNKAPetNty/tXD3bT70wmU/fyrhbn7Ncx3/AC/zS5dO6oUrmOlRPJfgff0pZDy+enK9Sy3OnCmqen62+dk5TU4mvc2sqmGhLId91NiL3NuB+3lSqBUhw7DUXvw1tVLGRSkfFa/IfevSMeGsAKH9Hu6yzNuZRPCbMeVXaMZsm8C172JsBfU2F6oojHfdR8/XhTNkQTRMzB2VWFiASL6W18ifWrzYxFdEPxPew37hvPId9UCaUk6sDgnY6GKI3dlV58ILKRwv8+/yqbo9FfGKeCKzfLKP/sKkxpGRrbxY7+APKk2Ti+phxWItfIoA9CR5XK1lzM/fBStW0NlutbM1Vma1AdnbByvBN1v41i8+ZiSwkX4QL9kL4cPCrGD6XYWVWIfIFALZxltc2GvHXlzFXqgPHHCp9IMROxAizWvY2tc38eHdRnZ2DtGAfjsC3jbXdpXYXHQunWI6Fb2zXAF+Wtte6o9u4qaNUOHi60sbHXQWGm48d1+FRoF7q90/Y0q5e1Cuk+w5pCphi3C5IKKb3Ft5HKimKN0udDbWxvr70o7I4ta/DnUmMSNsVmVs7owLcVZ2dK0kMbsLMVGYXGjfmGmm+9TGhmB2gIwynW7XXtADXePXlzqht7b7xxsw3gXsB9Tv9LV5f/hp3zFjBYXwSVnfqGhtyj7yADUgefu9DsZtd00jhaXxZUX1Y5v/ABrO7C2nNiGSTKBGbgk8bDfr2t+nlWlKaVqt/wDn44TaV2o92yqFSTkBZfbO1sdlJa0Mf8GW+uguxJbu0tQXZdzGXJLM7nUkkkDQanfx9a03SxSMK455bf1C1ZGDa8K/h5suQlTcWFwcuh3anWtOhpIoJSW4x91XVSukhAA48OQRCmTHKb7rag7redcJFJIBBK6EAgkePKulW6kVt2vhZGyZgelFmyP2ybWNrGx52Gtqk2kDJIWvfQAW3W7vOoMNgQNba99W+p5Uiei6JrtTIwCfH25eSeHSVSWgatkJFySDwrhFTy2WRgeOU/X9KGzbe7eUQSljewIAJtx8KZY1sLQ0bLYglMkYe7cq/I2VT61SwOMZ3IKm1id2420+dWcI7uhLx9XyF82nPSkwOLBZwB8DZT6A1D2dYBkj2TsM3V3wD4qxDxpSldh8QJGkAGUo2W/Am1/LlT5ImA3ee+rW7Kkm5urK5sqgliANxYkDwB3eVKDxqJJMw1p493ryEos9w7yrhsuv7tXZ+dcvP1pMxG7Sq1KlI0vSW8q4j379613vv8ahSubwqZXFgSRy891RAeB5UJ29CriEPdU63KxBtbMuhvw409Qus8juTdLJ1ZKJHacZDEOpygk2YEgLv030Pfb6GN3AbMgByMLGzEAHiLag0ExWBUTyheMigG9+zMra34jUVaw+CklcgxsimHqiSLDNGFsedsyitbUU1+plcdIHMIjNtiUCQGNFZYRIAbnXNY3sd1taGux6yedWKsqxyKB8LIyi4IPDhpRCXZE0wVnZY2KdU4F2ulwb9zb6sp0dQpGsgzFFy3uVzAG4BAOoFQQSuiyV/ltfHzf2QFowSXzfjGcCxJzdXINFA4rY8K2+ydkCbAMl7ddn7XibC48UBoXj4EX8QqudRocouLDQA1rsDh+rijT91QD4ga/O9USMyHKmeDQLnjdZZujGIklEjrh1kRWs8eYNI+TKuckdkDS/uyTdHWhiwYMJmSK7SolixkI0ax+MA3rZSa63pguONQk+rCwMBRI8bNioRd5VCxMNMwVivdubVvHnanDDDDRQGNwTK7TOI27GSBGYxrY7tSDv+VbyQZhrYjkdfrVQbMitbIlhmsMg0z/FbTS99edC56pZXZEuKldZH65VYMzhrCHIy9jqxvJvY3q7/qN0egGHbEBLTM6AsC35t5y3tfTlVt9kx4WCdoiwUo3ZLkqND8IO7U0S6Z7NebAZY1Lv+EwA39ki+ngakcQkKsFui55/hZrZeFwOHxeIEqxRfs8iCJi8hYnKbnKWNyNDoNK1WJ2lhhIqNNEHYCylhuIuO4XB42vWW6Q7Gk63aTiEsXSLq2C3vmKiTL/SbkageNDdtbIlCYmAYaR3M3WiUJf8ILYAMNTvGg76sBISFg7cr0FdsYdCYzJECjCMgsFIY7l8aq9H9q5ziWkkAX9paKPOQAMtgFHeTwrKbX6Os0uLfqXLNPh1Q5Sey2rlTyuFBbdSbE2dMMaJWieSD9pnAUiwje/+7Y+Wp/dPG1BJUaRZbDpICwRTYdtW3cEIbf4gV5tiNhyKwDLfMbaa3+KVz3XIVNa9A2viMz2H5Rz5/wCBQ868qbjiBbcpF8xa6wWBijsQzho0AjRyQQSWYyMxG83ykDyq++05cvWBzoocLYWLSuwRCTwC2rWFuDKD4iqmK2XFIpQoMpykgafB8Oo5DS1dCIjYoM7XHtBCIukwuQwuqhiXXiEAGYD+JyQBflRGPa8WZlz2KkA5gQLtay33XubWvzobN0WGZQrkRjKCpGpCuWILd96bitlzBEyZXbrnmY30ub5DY6m3LmKm8g3XJbE44KKY5L66EC4JBB1BsRccQeFA8abYnDNzLJ6jT61d2WCiLG1weqLsDvzu4Jv32qPaWzy5jKkApIra8hvrrVrbcLapmaYgPm6p4zGTZZJlYBEawSw7QBsSTv41QkxxDyonxTMmU3sBnUa356ijR2FmLqXYRsc2UDTNzv8A2pJ+jcZv2jqEG8XGQWBHlXBY8/PFX2KCmfK8uHBsZHUZzwXLY+Z+9ayHsqANwAA8ALWoZi9ixvnJBu5BJvuK6C1+6rcEeRQtyRa1ydfEmrI2FpN1IFlbjI9+/GpWPn67qrQHv92qct4615epFpneJTA2SEc6RkFKxppHLdS6lWRu198qSuI+flTiNPpf9fOoUpAvLzqJsKrhldQ6sASDzXwqT6UkMg69AdxJU+YI+tqvp3aZAVfAbSC6kWIDcqjQDSw0G4eVderGKwpU6ajhV3o1sxZ5HD3IVQdDbUnT5A1sVFQyCMyO2C3HvbG0uOyFA1IorWP0MiPwvIPMH7feh+I6JvbsSIe5lK6eWbWs+Ppqkfu63iClxWwnjZZ2dd17lbi4HK9zRqTpHAXsXyE3PbVhpfna3zpkvRzEAaIrfyyD/wBgKFYzY8twXhcWvuUnf3jSupOkKdw7DwSqKmeJ7ey65WmhxCOLo6P/ACsD9KcR41hzg0vqtj3i1WIAyfDI69wdgPQ6Vw2qHEJDrFsSdKYz0H2ccVIbRkSc8yCw8WBW3nWtwOwzlHXZS3EITl9TqaYZIH7KHTMbusxtqF5oWjiRnZrCwHnqeG7ea1SRlFRW0OUd/AA0QjhCiygAcgLUzGRXTTeNf1qxuHXWXVP63I4LJbW220W0MPExVIJEYkkD4xe3aO4Cy/1UAwvS7EYgokTRRmaeSNXylsqIikaE9pjm5eQvpo+lMSNEufCyYoBvhT4l5nQ3twsL340I2D0SSTCuMRG0ReZpY1ByvGDYL4Gw3eFXZSY02uquC6R4n9ohillBUYmWJ5MqqHVFW3Cy2LHUeulFOjG3GxEUzuQ2WZ1Swt2AFK+O876vP0PwzQxwshZIyWF2OYlviJIsTfj4DlUuB6OxwK6xKVDsXIve1xuHIDgKFySCMIPMpJJtvqBRV7b2z3WFmRirC1iP5hWYTac671R/LKflp8qvNZHGQ12EsKOSQFzco0RURaxqpH0gW3bRk77XHqNflV1J0dQUYNr339DTDJ437OCWkgkj+oWTT/emiPyqdxu8PrUkEV2Aqx7wxpcdhlUgXNlnZv8AdLc7j0I+wqfZ2EMsqRjide5RqT6UU29stYo42VQACVbU65hoSTyK/OrfQTA36yYjj1a+Vix9bDyNZNBWtkhJvm5wvTF4EV2+C7GdEyB+E1/4W/8A0PuKC47CvH8aFe+2l+4jQ16IRTHAI7ViDvB3fpTrZ3DfKWbUOG+V5qN1cwrXbT6ORM14/wAMnlquv8N/pas3jdgzxX3MvNRf1G8V2+qYwXIKbZM1/FVhv8hUyvwI31Ai8b1MnPT39d9eaneHyOcOJTg2TyP0pAffs1zteksOXqaoUqfNY2v4d1OJ40zNr79KcRz9+/tUKU3u51BJGbqQNxB/pq1a1IG4241INlN12K2pIw+FF9W+4rR/6eKxjndje7qo0A+Fb/8AtWXnb3wolgtoyR4SCCFljlxDSOZDujiQ2aTXS9l08+6qa2SSWPRff/38KZ53ubYlegmmM4G+sxhdspgEy4jFGZJHbqXN5WCqozB2UfvHhff6FIdu4aWUxLPG0g/KDrw0B3HfuF688+neL6Rcc7JHUihItpwqMMap7W2j1EZMaPO4t+GhBcXvZiN6rpvsd9WsMWeNGZTGzKCVJuVJGqnwpWOB7G6nLtzgdlIIc+mXN4i4+dDP+jojM0knaBOiKMqAAAa21bd3UewM11sd6/Q1xr13RlJG1glBuSPIKovI2UaBUUKqhVG4AADyAq1G62OlDNpbRihydbIsec5VzG1z7O/drVXpBtlsKcOcgMLydXK+t0zDsNyte978q2rKtGjaqK7Zi6kzFska3DM4KWynKbhwNL7ufCg8/TRBieoCOT137PnNgglKZlF73IJ7PC1qwm3OkOJxSIw7QlZPwfiVMRhj2owN5V1s4F9TpvFTZC020elJR/wUjliYZo5BIe0p/wCOhDArbursJtB5EWQjKW1sCTYcNT3WNDtlYJZ8E4jzl4pSzu6LGCZiOsVUuSoXQ2I4d9gRgxcTMY0dCy71DAkW7ga8501PK20YJ5rRoYo/qtnZW49ouOR8ap4jbWKBuqQMPFwfQm3zqah22ccIo2a1yNw86zKbpOrBDGuv4599/dOmghkP059FBtHpJI0bLIirffow3EHidd1GI+i8anUs/wAh8vHnQrZOMWaHORa5IsdQbbz4H7GtPs+TNEh7rea6H6U9PVTONn4Pis2upzSjsYF8qGHZUSfDGvja59TrTcWkemfLroL1P+0oZGjDDOoDMt9QrbjblpQvaeymmIAYqQb3pdvad2zhYUzn6SW5PeuXAxuCYyDY20PGp8JszKb8aobdkbBQJJHuE0YluL3Rjlbw1IOlEMbt+GEyh3sYUEjgAkhSbDuJJsLX4jnTJlm06Y3EtOLf15rlkZIBeBfuXdIMC0mElVBd8uZRzZdQPO1vOo8Tj12fgU0LsoVAoNi8jHW2h3kk0/Ye3lxJkXJJE8eXMklswDrmU6EjUcN4rOdMoZpJ7Rlo1wsTT5suhkvoATpcKu/W2taXRXZL2HfHz7JgE/SdlrMRt6NJI4ma0snwpa7biTe3wjTedKH7dw0ki2Q2491BsTsyFYsPHEjPLjCjOxkbrMgAd2L8gOG48jaoMPtRIVlxCyyCCINDBCzAiQxhRmU3uRm7ri51toN9j9LgVw5moWWm2XstwqFnuQNRrYfwi53UQ/ZqrdHWl/Z4+vt1rC7WFgLkkC3MCwPhRENr410+QvNyq2sDRYIVjNgxyb1F/wB4aN68fOsjNEAzBSWUGwPE++dbbpBjeqgY7mPZXxPHyFz5Vhg1hWVV6bgAZWrRh1iScJxFJlHH61y8fe6l8LedIJ5WFF+VK3ypAaQEmoXSW1hy96U4+FvKkB7hSFrgW9/rrQoUWJJAO7d7+taabos8kGFePqusjiyMsqlo3SVbsrAaggm4rL4gZhYcdB56fevVo1y2W1rC3kNKzq2Us027/nuqZdrLBYT/AE/dZcOX6pkV5ZZABZA7hciqhGqDIu/kdKDDo7ilOEjGFK9XMXaUFWzve4JK/CgCgC+leqsKSlG18g3sfh/2l9K8vXAocDfJKMXNLHDMzh1JZ5M5AvofgAuNfWn7I27KcTg2/aHklxEriWItdI0z5QMn5TYE+Q8/S3S9rgG2ouL2I3HXjVJ9hwFxIYUzgk5wtmuQQSStidDxq0VrSCHt59+428NvRRZBdgbbljmxJxsjRsi5+rKKIxDmsJEddXHA37vJmJ6czifEBYF6vDEF42LicxcZkFshXja+4jnUO2ujcWGws5VpGzqsQEj5giGRTkXS4GnG/wBaD4bFt1cOJClpsJaKZbX6zCOSN35iu751tdHStcCG7cOHAXUlp06kV6Q9JYcSY1jwrzP2jh5ZEKxGRVD9kZgZFIAvwvbfWe2dN/8AI42T9ol6rroyI1Jc5i62VEHw5Y5FLG+tx6Gtg9GJ5Y4XSZ8NHBLP1GaIGTqZCMps+in4rXB0NaLHdDkMJSBmhk63rldWbRzYOQARYFb9kWF7cq11Ws70Z6OTyYd8PiowsZd3627JOs6to4uCJAeDjgCNav7S6DrFgymFRmnzxOHL2YujfGSTlFgzXtz41trUjaCouhZ/HbOiiaV1W0s5UyMOOUaW5C+veSSa81w0K5hiFUAvjVRLC3Y1Vhpwa5v4V6LtVy5YKbEgqDy03+VY/DdFGRVDTF+qDdUuQIquwPbaxJYgm9eUqKtjp5CXW2bxyBe/v7LXjhcI22Hf88k/FbetiXySxmJY8zrmuV6ssXC6asQQN+nlVnBocRBHJIoDOtyu8WO7f3W9azzdHCuECiGRZ3ZYe02dQGILOMuiqbamlWeTqI5DOyvK6wnciRKrHNYbr9jeeBql9PG5o6o5Btfjgd3n6KxkrmntePy/zK2f7OEjAFgo000AqTZ+0UihnaQ2SK8hO/skX056g+tZibpBHPZCmaNpwiEMynKi3kk03BQ3oatbNmixEYhIMSYmJ4UU6myA2I52C3qmKndGQXg53+eR4cFVWObLE4csqHaG3ZIsdDiHw7RCSCVFBdWz2HWRg5fgbNYWN/iFObbOIMUGaZbY5HCZF6topcoMYVgbsMxCknW5q3iOieJxAiXEzRqMPbqzEpJZgV7b59Botso4m/cSCdBcKHzWdgDdEaV8kfaDHqwCCmo51qGSIAX37s87b+X2Xn7tWQwcDTxIXd2bGriIpLnTrY+1Cco0W2UDThep9mdH8RPhpY5VYHFKsvXkEMHjtaKVDYgdnTKNxv4ekQYZUFlVVBJJygDU7zYcSac0dcOqj/EfOH49EF/JZnohsGbD5g64dFa2kfWMxf8AfaSQ3Ol9P730M8CsCrAMrAgg7iDoQfKpstNkGl6uoZz+pBPHCpcbm6DY3o2CrmH8OUwmBCSSqJ3KN3iNd1AttbDZVgiSLPDhopJCbA55AtlTnq3aI437q2cRvXN3616iy6DiF51sfFkPE2HbEYiYK74m7PkPYJCdoWBzWAt961HRTa02IjZ5DDvsFTOGUi+ZHD/mGm6re1tirPlJeSN0JKOjWIJFj3EdxqDAbIXCRzO0rSMxMrswAJIHALoN3rUbLokOQvpdtHPKsfCMXP8AM1voLepoOG+dNaQszOTdmNzoeOtPQga/Xj41iyP1uLlsxs0NDUttNaQnvt52rivLjwpruRuH2qtWKxfd798adm+fvjSW/vSqfXneuF0lFITS0p3cee+hCbgZlE8TSGyB1Zja9gCDwF69Ohx0Uo7EiP8AysCfQG4ry2SEE8/H3rUZwgPsUrUUwmsb2Vbmal60y2303LXmEGLmjtkmlUcs5tp3bhVqPpVjF/7gb+ZFP2v86RPR7+BCrMRXo9cRWEj6ezr8cUbd4zL9zar+H/1Dj0zxOv8AKwb62ql1HMOC40OU/TuW0CL+89/6QfuRWZ2Djf2fEJJrl+F9/wADbz5EBv8AjV7pTthcQY8l8qg3zC2pPnwAoR1ZsPDWtWjaY2C+6va3s2K9VpQKDdE8f1sAUntx2U+H5T6af8TVnaO3Iobhmuw/KureY4edq3w8adSSLTeyIg0L23t6KAWdxnbRUGrknQaDcL8TYVmNp9LJpLiO0S9xu/8AVw8reNZ8XWRXADEMGNydSDfU76WkqbDsZV7IM9pa7E6ORTM3O1D320rG7KV0G7tD9flVqDEK47LA+B+28V4aaGRhJeFtte07FWVFU8Vs6NxZ0VlBzWKi2bnbnVpTalbdVQcQbg2XVgVjdm4COeWbqTaFY3RW1P4k9y5F9dBpamxbOmw88M0rIyQIAuUWA1AIAOpOUEk99bDJ5Vn+l8logg3u1vIan7DzrUhqnyyhg2OM5Peb890q+FoYSVvRbxpCtUNg4wSYSJ2IByhWJPFeybk+F/Oo8V0ow0e+QMeS3Y/LT51fodewC8xodewCKoaWTfWQxPT8booSbcXNh6Le/rQnEdLMVJezBRyRQCPM3b51c2mkO+Fa2mee5ehSShRdiFHMkAepoNtTpZDGjdWwkf8AKoBKk8iw0HjesG8bO13LMebEk/OrHV+N/typmOn0ODr5CYZRj+RWo2f06gcgSq8J7+0v9Q+4FaSORWXMpDKdzAgg+YrzJsNfQ+NRYYyQnNC7RnuNgdeI3HzFbEdWf5BD6MfxK9StQDphjcsaxje5uf5V/U29DQ3AdNZBYTIG/iTsn+k6HytVPbWOE85cXy2CrfTQeHEkmrJqhpj7J3VcNO4SdobKoo/SnIPp60oXf3Ui91Zq00hOmlIR71FPb5UhB9mhCnHlzpwXT3vpF+VIP1rhdJ3H3409bW0/Wo7CnBfe7WhCW+nj3Ujbq63s0/LbvoQm8e7lSW40oOn1pBy/Tl32oQmFb0hj7takvw4+zbxrtRw09+/ShCQR6e/relt3VxHPwpttaEKXD4pkLZGZcws2XS437+H+agB5fr8qffx+dKU7qm6hcGOlMca061Nt9ve+hCQgaVHNh7m40PMXB8iKm30rjTShCZHtGZPzhhycX/8AIWPrV/D9JltaRGTvHaX9flVH501k1J0pSSjhk3bbwwrWyuHFaPD4tJPgYMO46+Y3isv0lfPOFG5Bbz3n6j0pGgBNxoQd/wDg04xG5N7nW5/U1XT0LYZNYN10+XU2yorhiRru4d199O/ZO/SruSkC3rQul7BV0w9uH0vbyp/Va+/dqsL303Lx/X0oQmgDup9ve7zpANfdq4jje9CE0rqb12UU4i1cBbn40ITOdLw9inDnxpT3fW3v/FShMBtSmkINJ5f4+9CFzaae/lTWb2SKctLnI3e/lQhWYt3lUkPGurq4XSiX7fep49/r9a6uoQmvv9Kad/lXV1CF0G6uPxCurqEJMR9/tS+/pXV1CE5ty+H2FKu9vH9a6uoKAoJ+HlSpvPgPoKSuqUKRN1Rj7/aurqFCcn5aXgPA11dQhcu73zqJ+PlXV1QpTW3e+VPO4+P2rq6pUJG/X6mnN+X3xrq6hCjHHw/Smt9q6uoQnPw8PuafF8J98a6uqVCa27yFNXcvvia6uoUp39qiPxeYrq6hQnJu98hUf5vfIUtdUoSTbqRNw8K6uoQv/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59396" name="Picture 2" descr="http://1.bp.blogspot.com/_AagaDX_6Ybo/SOzrlmC4m8I/AAAAAAAAA1Y/Orhf7fGUgBI/S1600-R/i_heart_words.jpg"/>
          <p:cNvPicPr>
            <a:picLocks noChangeAspect="1" noChangeArrowheads="1"/>
          </p:cNvPicPr>
          <p:nvPr/>
        </p:nvPicPr>
        <p:blipFill>
          <a:blip r:embed="rId3">
            <a:extLst>
              <a:ext uri="{28A0092B-C50C-407E-A947-70E740481C1C}">
                <a14:useLocalDpi xmlns:a14="http://schemas.microsoft.com/office/drawing/2010/main" val="0"/>
              </a:ext>
            </a:extLst>
          </a:blip>
          <a:srcRect b="31676"/>
          <a:stretch>
            <a:fillRect/>
          </a:stretch>
        </p:blipFill>
        <p:spPr bwMode="auto">
          <a:xfrm>
            <a:off x="3732213" y="1085851"/>
            <a:ext cx="44958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1"/>
          <p:cNvSpPr txBox="1">
            <a:spLocks noChangeArrowheads="1"/>
          </p:cNvSpPr>
          <p:nvPr/>
        </p:nvSpPr>
        <p:spPr bwMode="auto">
          <a:xfrm>
            <a:off x="3479800" y="3505201"/>
            <a:ext cx="5005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5400" b="1">
                <a:latin typeface="Arial Rounded MT Bold" panose="020F0704030504030204" pitchFamily="34" charset="0"/>
                <a:cs typeface="Aharoni" panose="02010803020104030203" pitchFamily="2" charset="-79"/>
              </a:rPr>
              <a:t>Co-teaching</a:t>
            </a:r>
            <a:endParaRPr lang="en-US" altLang="en-US" sz="500" b="1">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579066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p:cNvSpPr txBox="1">
            <a:spLocks noChangeArrowheads="1"/>
          </p:cNvSpPr>
          <p:nvPr/>
        </p:nvSpPr>
        <p:spPr bwMode="auto">
          <a:xfrm>
            <a:off x="2133600" y="2622551"/>
            <a:ext cx="632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600">
                <a:solidFill>
                  <a:schemeClr val="bg1"/>
                </a:solidFill>
              </a:rPr>
              <a:t>Practice! </a:t>
            </a:r>
          </a:p>
        </p:txBody>
      </p:sp>
      <p:sp>
        <p:nvSpPr>
          <p:cNvPr id="60419" name="AutoShape 2" descr="data:image/jpeg;base64,/9j/4AAQSkZJRgABAQAAAQABAAD/2wCEAAkGBhQSEBQUExQUFBQWGRoXGBgYFRgYGBwYFxgaHBoYHBgYHCYeFxwkHBgaHy8gIycpLCwsGB4xNTAqNSYsLCkBCQoKDgwOGg8PGS8fHyUuKiwqLy0qLCwsLCwqLSwsKSwpLCwsLC0sLC8sLCksLCwsKSwsLCwqLCwsLCwsLCwsLP/AABEIALEBHAMBIgACEQEDEQH/xAAbAAABBQEBAAAAAAAAAAAAAAAFAQIDBAYAB//EAD8QAAIBAgMECAQDBwMEAwAAAAECAwARBBIhBTFBUQYTImFxgZHwMqGxwSNC0RRSYnKS4fEHM4IWQ6LCFbLS/8QAGgEAAgMBAQAAAAAAAAAAAAAAAAQBAwUCBv/EADQRAAEDAwICCQMEAgMBAAAAAAEAAgMEESESMUFRBRMiYXGBkaHwMrHBFCNC4UPRFTPxBv/aAAwDAQACEQMRAD8ApX93+ddx500H5UubX5j2KyFpJwHDd7511tKaW4/SpLa1CEirXEa0tqT5XqULrAmlppbT36VyyUKE/wB7uVOtTA1c76fPdQhI3z9abz9+lRRMWJtuFt1SdVWjDQPlj1grPmr2RSaCFIutPXTuqqDbjUySX3/rVElJNHu38q+Orhk+l34UmXh6VzcOFNB8jXNxpVMpQ3ff0rjbu/vTVanE+dClc1MA101pSK4n1oQu8qcg7/vTQfDzpM/fQoTga6/d9au7PwVxnOtxYDhbn776WbZPFTbuO714Ui6uibIYz6q4QuLdQVK3CkANLIhU2IIpGPeadBBFwqiLLqb776UW4+/A0hNxcDd75UKF1/8AG6uB14U3P7/xXZtO79KlCca6+nH35U0UoHu9CFx7revypD73VzDSkMelCEobT3uppHvWnDdSHy9KhSlDXpyAX9+lNVaePWhC4jupC3fxpra870ySYDj7+1SASbBClNQPiha3vSq0uLJ3VCELH5mtSn6NfJl+B7qt8gaLlSvjOWtdFiGBuamfDIqXzAtexW40NRqgNa36GJrSy2/qqmSiQamlXUk5emnu1Rzy0yE27J8fLl61DjBcWB1awHn/AJrzLoy15Yd9leSALqfA4pFUBnUM/asWF7Hdoddwoh1lZ/aGFjlxaIyqUjiZm01IPZUE79BqKdsba0YhhWSUByugbeVJIW552Ar1EVmAM5LysrS8mQbnPrdGppBbhUGFxKvmtvXfu52+tNxmHuN96h2ZgkUvYjN+bXUE6jw5023TbtJYWurosd1cI/GnRjgak6kk2XU8BbU0pNBE8EvA8f7V0VRLHhjioCOFcDa4v79KNYTotK1s5CA7/wAza+GnzovhujMK7wZD/FqP6d3revDzV0LCbG/gvVh9gL5KyOHwzvois/OwNvM7qL4PonIf9xlQch2j+nzrWpAQugso5Cw9KbWZJ0lI76BZcmQ8F57jYDHK6G/ZPqOB986bDGWYKL3OngOJ+VF+mmGyyJJ+8Mp5XXd8j/41m8fNIkCmIkSTkhTuKRIMzPfhfnyrTZMXxAjc48+J8t1czIuVr41AAA3DSnlLis1sbpcsgUSjI2VnLnsx2DWGpN+Q8bijMm0YxGZc65B+bMCu+28ab9K89LTyxu0vGfutFkjXC4KtDA9YQtr3Onj48KFbS2S8ZIG8flJ18juNFdm7XYJlINxexHeb0zEkyMSxue+iGolgdYHHsoLNZ7QWSxE1ibix7/nWq6Ha4W/7zt8jlH0qni9nK47Qv3jePOruyJkw2FysxyxK7sSNct2Ymw32vWsaxszA3Y3WZXQODLtyEWMQJ1UHxANRPgoidY4/6R+lMO14gsLFgFmKrGde0XF1G7TTnU/WKdxF9RvB3b/S/lXHaaOSxLkKq2x4TuRR4Ej6GoX6PxXtZgeFmP3vSwYBmkBZjZdbc6KSKD4111jgNzfxXLZpdRuceKASbAXgzj0P2oCF32113+F63UmiMSQbAndyF6wqndwpyle919RutOle519RSgez/mmlaW4A4e/Guy+z/im06lJpc3+OHDfTM+nvWlB/xQpUc72NQst+VSzw6eH6a0xa9F0YWGPAyN1S/dQmKoHga+nh5VPBjo3QuDotwSdLZd977qBDaIiRzGZHaTMyu1gLobHTw1vxtWiZA3KqdYix2RdkAIuQCdBew9KC4vaREzFC+Uq0V/y9YAbZe+5Aqripi8hEn4oCEKQNe0Lq1hxBIBqxgNiSyJlcmMFgxuDmzAaML8DfXvFUuldIbALgYFmhT7AxRylSS1kEi63IB0ZfWtBsrtzDeVVSx8ToPqT5VXjwaR3KgAn4iABc8zarfR3DZFkbfmc2/lGgHrmpZ1H+61/Lfy2VVVL1cBHPCr43o/IZJWWTKsoAJyXYKBbKpvbnwoNjMC6LLEsTESyKgkIBHViwUC2vDWtuJxxBHhUKjXTdThiBWG2dze9YzATyJIr9YwVpHbJw6qMWZjfW9gAPCinR7GFxnEbEyOzSubBQeAXi3AW7zRjH4BZFIZb3UoSPiyneA28VHgMAsTPlvZyDl4AgWJHjYGuWxkEZXTpmuacZ+fPJQDFM2LZAfw40GYafGxuNe5fvRnoTiP2hjJlsFZrHmAbKfOxrKJLMgmiET9bLIx6z/thW0DZr6WXhXofR9Y8HgDIwIRFubC5smmg7zc+dZPS87mUrgN3dn14el1fTxAyDu/HH1WitUM0hBFqC7Y6SK2zpcRhnBOWynirsQtip3ML3sas9G9p9fg45nIBC2kJNgGTRiSd26/nXgHUz9Gojjbvuti6MRlilr7+FCOkePmhgLwRGWS4FgCcoN+0VGrAEDQc6HbX6fRRKhhDYhpCQmT4SysoIva9+1uAN9OdWMDtOXEY6QA5IIo0utu2zzLmBJ3rl3e9O4qR0YD3DA5939lSXXT8fs98TgkEwySZUdhyYDtrbhoWHnQzGYZXjMbA5GXKbG2nIEbqt/wCn2NYQy4aW5kw8rIxO8qxJU3O+5zfKkxUOR2XkdPDh8q4nLo5NN9jcefL2WjRkFpBWZx/R05xJGizAMCYmOUZESyILA3ANzbjWezy2fOg6tWGIkjPYQM3+2lrXudDl8L2sTXo0XpUO0dmrL8a5gCG8xuOnjxpqCvLRaQX7+Pz0KtfTgm7TZUtm9IYZCqgkM2nwtlzAXKh7WJGvoavQbQjdnVTcxtlbQ2DWva/HyrI4rZM0BjKuZY4QeqUKARK7WXMBvtmzFjytpeu2ftOTDwvlEJjjkyMC5EzyXAZhw1J0BG5al9FG8aoTflnv8Bwtjmd8IEzgbPC2tVOkkFtnYphb/aYH+9V9uY8wQOw+OxCj+K2/y30Tk2X1mFbDuWUPHkY6E7gL676opItLhK7a/wBt0r0jNpaGDjusnsjaSsoxc91iwKJHHF+frCijORza4y+R/Lrc2fOkOJ62fDvh2Mc+IW0ue6tlMoZLaNoDaisvQ2J+sBdgssUUbAAXzwWCSg87C1rVLD0Xlz9c+KaWVY2SJmiWyZt7FQe2f1rYMsbr5+/ze97rEuFFgOmPW4fr1w8zJnKgRZZXAA+JlUgrrw8KF7X2mm0I4DBiZsPmlMNsrDOxUN+RuA4k21qdeieK6vEgTQI84VT1cbItluGNh8LMDa4HPnU+F6NzA4EFYUTDvIWWNmI+CyMMwuSTcnvNH7TTqaflu/vwjsjIR7GNlgl336s+N7W+9Yy/v7Vq9vTEYeS/EAepArJKKKT6T4p2jHZPiu48u/8AzXCHNr9jSsd3lUi9/wBP7U4nlFelB3GuU++6lI0qEJFF/YoVtp2jjYqbWI15KW1Njvt96LAWPpUGLiBUgi43HwO8d9NUkxik3wcFcvFwsbiwVkkYtr++ugzEXViBpZxoR31e2dsxmhAbsgMJI2GpAIBIINF8JsmOMMFDMGtfMbiw3AX4VOU8PKvSsizcpcNQeTAnrk6qMRqjZi9wAQRqoA1PKjAPAeZrlFSAW8aua0BdWURiJ041bi2msUdmDWUb1GbzsNe+qk+KCDU6n19Kr4TNLNGlsoZhpvNr634DTxqiaojiwTnkq5Kds40uRiPaauLqb+Vj6EXp0b+fdejjbMiOjRr5C30ql/8AAR71Z07gbj0YGl2VZ/kPRKS9DO/xuv4qukw8Kdl8Ke2y2W/aU+RB89TUIwjW017wQaZbMw8VnSUFQzdh8s/ZLIoGvCi/QycTQTYeTUamx/clvceTZvWs/jGZVsQRfTdT+jmP6rGRG4Cv+G3/ACOn/kBXn+nD1jQxvDPn8+6e6PgIY5zhn/Sj6PdEM7vH1hjeCYLPGblZEVs0bgDcTYjloDpc3t7XwcitjsHGLiYDFRLzAcGVBbedNB/D31sBsNRjDiVY3aPq3Tg1iCG7iALVNPspHnjmI/EiDBTcjRxYgjjXmXVt36jkW9Dv9x6JuyweyNndfhFaAE4iHELOc6CNMz2zxJwAAReW4br1qNq9EI5p+uEk0TkBX6t8odRwbTlYeQrQlhuNMykVQ+qe52puN/fh8CmyjiwkalmVVVmtmYAAtlFhmPGw01odtjDjMrX39nzGo8dL+lFDprQDpYUeAod+YMDxBXXMPmPOqYqd1TK2Nu5VrJxB2zsoLEcvfhUoOu/51lodrzQmxXrk8QJB4E6P4HXvo9gMfHMOySDxVlysPEH6i4766qujaim/7GY58Fpw1cM30OBV94gw1Go48aDz9H4usEvVoXG5sovp9++isE/MVS27jQkeUHtPoO4fmPzt50vCHucGsNicK9xAFys5tUmZwN4uFHKxIBPn+lbx5ATv31hYcUFeNjewZSQLHQEHTXurRf8AV2GYa51PfG3/AKg1uSwO0tbG0kBYFaHPcDZGAaXrCN1DU2/h7fGf6W/SoZek8A4sfBT964FDUnaN3oUiI3ngjhnPGl60jlQD/q+HcBIf+I/WmSdMIxujc+YH3q4dG1Z/xlT1T+Su9JZh+zmw1LKPnf7VllOvviKObexOeCI2sGYHyyn9aA3qynBDLHmtGlFo1xNKAPetNty/tXD3bT70wmU/fyrhbn7Ncx3/AC/zS5dO6oUrmOlRPJfgff0pZDy+enK9Sy3OnCmqen62+dk5TU4mvc2sqmGhLId91NiL3NuB+3lSqBUhw7DUXvw1tVLGRSkfFa/IfevSMeGsAKH9Hu6yzNuZRPCbMeVXaMZsm8C172JsBfU2F6oojHfdR8/XhTNkQTRMzB2VWFiASL6W18ifWrzYxFdEPxPew37hvPId9UCaUk6sDgnY6GKI3dlV58ILKRwv8+/yqbo9FfGKeCKzfLKP/sKkxpGRrbxY7+APKk2Ti+phxWItfIoA9CR5XK1lzM/fBStW0NlutbM1Vma1AdnbByvBN1v41i8+ZiSwkX4QL9kL4cPCrGD6XYWVWIfIFALZxltc2GvHXlzFXqgPHHCp9IMROxAizWvY2tc38eHdRnZ2DtGAfjsC3jbXdpXYXHQunWI6Fb2zXAF+Wtte6o9u4qaNUOHi60sbHXQWGm48d1+FRoF7q90/Y0q5e1Cuk+w5pCphi3C5IKKb3Ft5HKimKN0udDbWxvr70o7I4ta/DnUmMSNsVmVs7owLcVZ2dK0kMbsLMVGYXGjfmGmm+9TGhmB2gIwynW7XXtADXePXlzqht7b7xxsw3gXsB9Tv9LV5f/hp3zFjBYXwSVnfqGhtyj7yADUgefu9DsZtd00jhaXxZUX1Y5v/ABrO7C2nNiGSTKBGbgk8bDfr2t+nlWlKaVqt/wDn44TaV2o92yqFSTkBZfbO1sdlJa0Mf8GW+uguxJbu0tQXZdzGXJLM7nUkkkDQanfx9a03SxSMK455bf1C1ZGDa8K/h5suQlTcWFwcuh3anWtOhpIoJSW4x91XVSukhAA48OQRCmTHKb7rag7redcJFJIBBK6EAgkePKulW6kVt2vhZGyZgelFmyP2ybWNrGx52Gtqk2kDJIWvfQAW3W7vOoMNgQNba99W+p5Uiei6JrtTIwCfH25eSeHSVSWgatkJFySDwrhFTy2WRgeOU/X9KGzbe7eUQSljewIAJtx8KZY1sLQ0bLYglMkYe7cq/I2VT61SwOMZ3IKm1id2420+dWcI7uhLx9XyF82nPSkwOLBZwB8DZT6A1D2dYBkj2TsM3V3wD4qxDxpSldh8QJGkAGUo2W/Am1/LlT5ImA3ee+rW7Kkm5urK5sqgliANxYkDwB3eVKDxqJJMw1p493ryEos9w7yrhsuv7tXZ+dcvP1pMxG7Sq1KlI0vSW8q4j379613vv8ahSubwqZXFgSRy891RAeB5UJ29CriEPdU63KxBtbMuhvw409Qus8juTdLJ1ZKJHacZDEOpygk2YEgLv030Pfb6GN3AbMgByMLGzEAHiLag0ExWBUTyheMigG9+zMra34jUVaw+CklcgxsimHqiSLDNGFsedsyitbUU1+plcdIHMIjNtiUCQGNFZYRIAbnXNY3sd1taGux6yedWKsqxyKB8LIyi4IPDhpRCXZE0wVnZY2KdU4F2ulwb9zb6sp0dQpGsgzFFy3uVzAG4BAOoFQQSuiyV/ltfHzf2QFowSXzfjGcCxJzdXINFA4rY8K2+ydkCbAMl7ddn7XibC48UBoXj4EX8QqudRocouLDQA1rsDh+rijT91QD4ga/O9USMyHKmeDQLnjdZZujGIklEjrh1kRWs8eYNI+TKuckdkDS/uyTdHWhiwYMJmSK7SolixkI0ax+MA3rZSa63pguONQk+rCwMBRI8bNioRd5VCxMNMwVivdubVvHnanDDDDRQGNwTK7TOI27GSBGYxrY7tSDv+VbyQZhrYjkdfrVQbMitbIlhmsMg0z/FbTS99edC56pZXZEuKldZH65VYMzhrCHIy9jqxvJvY3q7/qN0egGHbEBLTM6AsC35t5y3tfTlVt9kx4WCdoiwUo3ZLkqND8IO7U0S6Z7NebAZY1Lv+EwA39ki+ngakcQkKsFui55/hZrZeFwOHxeIEqxRfs8iCJi8hYnKbnKWNyNDoNK1WJ2lhhIqNNEHYCylhuIuO4XB42vWW6Q7Gk63aTiEsXSLq2C3vmKiTL/SbkageNDdtbIlCYmAYaR3M3WiUJf8ILYAMNTvGg76sBISFg7cr0FdsYdCYzJECjCMgsFIY7l8aq9H9q5ziWkkAX9paKPOQAMtgFHeTwrKbX6Os0uLfqXLNPh1Q5Sey2rlTyuFBbdSbE2dMMaJWieSD9pnAUiwje/+7Y+Wp/dPG1BJUaRZbDpICwRTYdtW3cEIbf4gV5tiNhyKwDLfMbaa3+KVz3XIVNa9A2viMz2H5Rz5/wCBQ868qbjiBbcpF8xa6wWBijsQzho0AjRyQQSWYyMxG83ykDyq++05cvWBzoocLYWLSuwRCTwC2rWFuDKD4iqmK2XFIpQoMpykgafB8Oo5DS1dCIjYoM7XHtBCIukwuQwuqhiXXiEAGYD+JyQBflRGPa8WZlz2KkA5gQLtay33XubWvzobN0WGZQrkRjKCpGpCuWILd96bitlzBEyZXbrnmY30ub5DY6m3LmKm8g3XJbE44KKY5L66EC4JBB1BsRccQeFA8abYnDNzLJ6jT61d2WCiLG1weqLsDvzu4Jv32qPaWzy5jKkApIra8hvrrVrbcLapmaYgPm6p4zGTZZJlYBEawSw7QBsSTv41QkxxDyonxTMmU3sBnUa356ijR2FmLqXYRsc2UDTNzv8A2pJ+jcZv2jqEG8XGQWBHlXBY8/PFX2KCmfK8uHBsZHUZzwXLY+Z+9ayHsqANwAA8ALWoZi9ixvnJBu5BJvuK6C1+6rcEeRQtyRa1ydfEmrI2FpN1IFlbjI9+/GpWPn67qrQHv92qct4615epFpneJTA2SEc6RkFKxppHLdS6lWRu198qSuI+flTiNPpf9fOoUpAvLzqJsKrhldQ6sASDzXwqT6UkMg69AdxJU+YI+tqvp3aZAVfAbSC6kWIDcqjQDSw0G4eVderGKwpU6ajhV3o1sxZ5HD3IVQdDbUnT5A1sVFQyCMyO2C3HvbG0uOyFA1IorWP0MiPwvIPMH7feh+I6JvbsSIe5lK6eWbWs+Ppqkfu63iClxWwnjZZ2dd17lbi4HK9zRqTpHAXsXyE3PbVhpfna3zpkvRzEAaIrfyyD/wBgKFYzY8twXhcWvuUnf3jSupOkKdw7DwSqKmeJ7ey65WmhxCOLo6P/ACsD9KcR41hzg0vqtj3i1WIAyfDI69wdgPQ6Vw2qHEJDrFsSdKYz0H2ccVIbRkSc8yCw8WBW3nWtwOwzlHXZS3EITl9TqaYZIH7KHTMbusxtqF5oWjiRnZrCwHnqeG7ea1SRlFRW0OUd/AA0QjhCiygAcgLUzGRXTTeNf1qxuHXWXVP63I4LJbW220W0MPExVIJEYkkD4xe3aO4Cy/1UAwvS7EYgokTRRmaeSNXylsqIikaE9pjm5eQvpo+lMSNEufCyYoBvhT4l5nQ3twsL340I2D0SSTCuMRG0ReZpY1ByvGDYL4Gw3eFXZSY02uquC6R4n9ohillBUYmWJ5MqqHVFW3Cy2LHUeulFOjG3GxEUzuQ2WZ1Swt2AFK+O876vP0PwzQxwshZIyWF2OYlviJIsTfj4DlUuB6OxwK6xKVDsXIve1xuHIDgKFySCMIPMpJJtvqBRV7b2z3WFmRirC1iP5hWYTac671R/LKflp8qvNZHGQ12EsKOSQFzco0RURaxqpH0gW3bRk77XHqNflV1J0dQUYNr339DTDJ437OCWkgkj+oWTT/emiPyqdxu8PrUkEV2Aqx7wxpcdhlUgXNlnZv8AdLc7j0I+wqfZ2EMsqRjide5RqT6UU29stYo42VQACVbU65hoSTyK/OrfQTA36yYjj1a+Vix9bDyNZNBWtkhJvm5wvTF4EV2+C7GdEyB+E1/4W/8A0PuKC47CvH8aFe+2l+4jQ16IRTHAI7ViDvB3fpTrZ3DfKWbUOG+V5qN1cwrXbT6ORM14/wAMnlquv8N/pas3jdgzxX3MvNRf1G8V2+qYwXIKbZM1/FVhv8hUyvwI31Ai8b1MnPT39d9eaneHyOcOJTg2TyP0pAffs1zteksOXqaoUqfNY2v4d1OJ40zNr79KcRz9+/tUKU3u51BJGbqQNxB/pq1a1IG4241INlN12K2pIw+FF9W+4rR/6eKxjndje7qo0A+Fb/8AtWXnb3wolgtoyR4SCCFljlxDSOZDujiQ2aTXS9l08+6qa2SSWPRff/38KZ53ubYlegmmM4G+sxhdspgEy4jFGZJHbqXN5WCqozB2UfvHhff6FIdu4aWUxLPG0g/KDrw0B3HfuF688+neL6Rcc7JHUihItpwqMMap7W2j1EZMaPO4t+GhBcXvZiN6rpvsd9WsMWeNGZTGzKCVJuVJGqnwpWOB7G6nLtzgdlIIc+mXN4i4+dDP+jojM0knaBOiKMqAAAa21bd3UewM11sd6/Q1xr13RlJG1glBuSPIKovI2UaBUUKqhVG4AADyAq1G62OlDNpbRihydbIsec5VzG1z7O/drVXpBtlsKcOcgMLydXK+t0zDsNyte978q2rKtGjaqK7Zi6kzFska3DM4KWynKbhwNL7ufCg8/TRBieoCOT137PnNgglKZlF73IJ7PC1qwm3OkOJxSIw7QlZPwfiVMRhj2owN5V1s4F9TpvFTZC020elJR/wUjliYZo5BIe0p/wCOhDArbursJtB5EWQjKW1sCTYcNT3WNDtlYJZ8E4jzl4pSzu6LGCZiOsVUuSoXQ2I4d9gRgxcTMY0dCy71DAkW7ga8501PK20YJ5rRoYo/qtnZW49ouOR8ap4jbWKBuqQMPFwfQm3zqah22ccIo2a1yNw86zKbpOrBDGuv4599/dOmghkP059FBtHpJI0bLIirffow3EHidd1GI+i8anUs/wAh8vHnQrZOMWaHORa5IsdQbbz4H7GtPs+TNEh7rea6H6U9PVTONn4Pis2upzSjsYF8qGHZUSfDGvja59TrTcWkemfLroL1P+0oZGjDDOoDMt9QrbjblpQvaeymmIAYqQb3pdvad2zhYUzn6SW5PeuXAxuCYyDY20PGp8JszKb8aobdkbBQJJHuE0YluL3Rjlbw1IOlEMbt+GEyh3sYUEjgAkhSbDuJJsLX4jnTJlm06Y3EtOLf15rlkZIBeBfuXdIMC0mElVBd8uZRzZdQPO1vOo8Tj12fgU0LsoVAoNi8jHW2h3kk0/Ye3lxJkXJJE8eXMklswDrmU6EjUcN4rOdMoZpJ7Rlo1wsTT5suhkvoATpcKu/W2taXRXZL2HfHz7JgE/SdlrMRt6NJI4ma0snwpa7biTe3wjTedKH7dw0ki2Q2491BsTsyFYsPHEjPLjCjOxkbrMgAd2L8gOG48jaoMPtRIVlxCyyCCINDBCzAiQxhRmU3uRm7ri51toN9j9LgVw5moWWm2XstwqFnuQNRrYfwi53UQ/ZqrdHWl/Z4+vt1rC7WFgLkkC3MCwPhRENr410+QvNyq2sDRYIVjNgxyb1F/wB4aN68fOsjNEAzBSWUGwPE++dbbpBjeqgY7mPZXxPHyFz5Vhg1hWVV6bgAZWrRh1iScJxFJlHH61y8fe6l8LedIJ5WFF+VK3ypAaQEmoXSW1hy96U4+FvKkB7hSFrgW9/rrQoUWJJAO7d7+taabos8kGFePqusjiyMsqlo3SVbsrAaggm4rL4gZhYcdB56fevVo1y2W1rC3kNKzq2Us027/nuqZdrLBYT/AE/dZcOX6pkV5ZZABZA7hciqhGqDIu/kdKDDo7ilOEjGFK9XMXaUFWzve4JK/CgCgC+leqsKSlG18g3sfh/2l9K8vXAocDfJKMXNLHDMzh1JZ5M5AvofgAuNfWn7I27KcTg2/aHklxEriWItdI0z5QMn5TYE+Q8/S3S9rgG2ouL2I3HXjVJ9hwFxIYUzgk5wtmuQQSStidDxq0VrSCHt59+428NvRRZBdgbbljmxJxsjRsi5+rKKIxDmsJEddXHA37vJmJ6czifEBYF6vDEF42LicxcZkFshXja+4jnUO2ujcWGws5VpGzqsQEj5giGRTkXS4GnG/wBaD4bFt1cOJClpsJaKZbX6zCOSN35iu751tdHStcCG7cOHAXUlp06kV6Q9JYcSY1jwrzP2jh5ZEKxGRVD9kZgZFIAvwvbfWe2dN/8AI42T9ol6rroyI1Jc5i62VEHw5Y5FLG+tx6Gtg9GJ5Y4XSZ8NHBLP1GaIGTqZCMps+in4rXB0NaLHdDkMJSBmhk63rldWbRzYOQARYFb9kWF7cq11Ws70Z6OTyYd8PiowsZd3627JOs6to4uCJAeDjgCNav7S6DrFgymFRmnzxOHL2YujfGSTlFgzXtz41trUjaCouhZ/HbOiiaV1W0s5UyMOOUaW5C+veSSa81w0K5hiFUAvjVRLC3Y1Vhpwa5v4V6LtVy5YKbEgqDy03+VY/DdFGRVDTF+qDdUuQIquwPbaxJYgm9eUqKtjp5CXW2bxyBe/v7LXjhcI22Hf88k/FbetiXySxmJY8zrmuV6ssXC6asQQN+nlVnBocRBHJIoDOtyu8WO7f3W9azzdHCuECiGRZ3ZYe02dQGILOMuiqbamlWeTqI5DOyvK6wnciRKrHNYbr9jeeBql9PG5o6o5Btfjgd3n6KxkrmntePy/zK2f7OEjAFgo000AqTZ+0UihnaQ2SK8hO/skX056g+tZibpBHPZCmaNpwiEMynKi3kk03BQ3oatbNmixEYhIMSYmJ4UU6myA2I52C3qmKndGQXg53+eR4cFVWObLE4csqHaG3ZIsdDiHw7RCSCVFBdWz2HWRg5fgbNYWN/iFObbOIMUGaZbY5HCZF6topcoMYVgbsMxCknW5q3iOieJxAiXEzRqMPbqzEpJZgV7b59Botso4m/cSCdBcKHzWdgDdEaV8kfaDHqwCCmo51qGSIAX37s87b+X2Xn7tWQwcDTxIXd2bGriIpLnTrY+1Cco0W2UDThep9mdH8RPhpY5VYHFKsvXkEMHjtaKVDYgdnTKNxv4ekQYZUFlVVBJJygDU7zYcSac0dcOqj/EfOH49EF/JZnohsGbD5g64dFa2kfWMxf8AfaSQ3Ol9P730M8CsCrAMrAgg7iDoQfKpstNkGl6uoZz+pBPHCpcbm6DY3o2CrmH8OUwmBCSSqJ3KN3iNd1AttbDZVgiSLPDhopJCbA55AtlTnq3aI437q2cRvXN3616iy6DiF51sfFkPE2HbEYiYK74m7PkPYJCdoWBzWAt961HRTa02IjZ5DDvsFTOGUi+ZHD/mGm6re1tirPlJeSN0JKOjWIJFj3EdxqDAbIXCRzO0rSMxMrswAJIHALoN3rUbLokOQvpdtHPKsfCMXP8AM1voLepoOG+dNaQszOTdmNzoeOtPQga/Xj41iyP1uLlsxs0NDUttNaQnvt52rivLjwpruRuH2qtWKxfd798adm+fvjSW/vSqfXneuF0lFITS0p3cee+hCbgZlE8TSGyB1Zja9gCDwF69Ohx0Uo7EiP8AysCfQG4ry2SEE8/H3rUZwgPsUrUUwmsb2Vbmal60y2303LXmEGLmjtkmlUcs5tp3bhVqPpVjF/7gb+ZFP2v86RPR7+BCrMRXo9cRWEj6ezr8cUbd4zL9zar+H/1Dj0zxOv8AKwb62ql1HMOC40OU/TuW0CL+89/6QfuRWZ2Djf2fEJJrl+F9/wADbz5EBv8AjV7pTthcQY8l8qg3zC2pPnwAoR1ZsPDWtWjaY2C+6va3s2K9VpQKDdE8f1sAUntx2U+H5T6af8TVnaO3Iobhmuw/KureY4edq3w8adSSLTeyIg0L23t6KAWdxnbRUGrknQaDcL8TYVmNp9LJpLiO0S9xu/8AVw8reNZ8XWRXADEMGNydSDfU76WkqbDsZV7IM9pa7E6ORTM3O1D320rG7KV0G7tD9flVqDEK47LA+B+28V4aaGRhJeFtte07FWVFU8Vs6NxZ0VlBzWKi2bnbnVpTalbdVQcQbg2XVgVjdm4COeWbqTaFY3RW1P4k9y5F9dBpamxbOmw88M0rIyQIAuUWA1AIAOpOUEk99bDJ5Vn+l8logg3u1vIan7DzrUhqnyyhg2OM5Peb890q+FoYSVvRbxpCtUNg4wSYSJ2IByhWJPFeybk+F/Oo8V0ow0e+QMeS3Y/LT51fodewC8xodewCKoaWTfWQxPT8booSbcXNh6Le/rQnEdLMVJezBRyRQCPM3b51c2mkO+Fa2mee5ehSShRdiFHMkAepoNtTpZDGjdWwkf8AKoBKk8iw0HjesG8bO13LMebEk/OrHV+N/typmOn0ODr5CYZRj+RWo2f06gcgSq8J7+0v9Q+4FaSORWXMpDKdzAgg+YrzJsNfQ+NRYYyQnNC7RnuNgdeI3HzFbEdWf5BD6MfxK9StQDphjcsaxje5uf5V/U29DQ3AdNZBYTIG/iTsn+k6HytVPbWOE85cXy2CrfTQeHEkmrJqhpj7J3VcNO4SdobKoo/SnIPp60oXf3Ui91Zq00hOmlIR71FPb5UhB9mhCnHlzpwXT3vpF+VIP1rhdJ3H3409bW0/Wo7CnBfe7WhCW+nj3Ujbq63s0/LbvoQm8e7lSW40oOn1pBy/Tl32oQmFb0hj7takvw4+zbxrtRw09+/ShCQR6e/relt3VxHPwpttaEKXD4pkLZGZcws2XS437+H+agB5fr8qffx+dKU7qm6hcGOlMca061Nt9ve+hCQgaVHNh7m40PMXB8iKm30rjTShCZHtGZPzhhycX/8AIWPrV/D9JltaRGTvHaX9flVH501k1J0pSSjhk3bbwwrWyuHFaPD4tJPgYMO46+Y3isv0lfPOFG5Bbz3n6j0pGgBNxoQd/wDg04xG5N7nW5/U1XT0LYZNYN10+XU2yorhiRru4d199O/ZO/SruSkC3rQul7BV0w9uH0vbyp/Va+/dqsL303Lx/X0oQmgDup9ve7zpANfdq4jje9CE0rqb12UU4i1cBbn40ITOdLw9inDnxpT3fW3v/FShMBtSmkINJ5f4+9CFzaae/lTWb2SKctLnI3e/lQhWYt3lUkPGurq4XSiX7fep49/r9a6uoQmvv9Kad/lXV1CF0G6uPxCurqEJMR9/tS+/pXV1CE5ty+H2FKu9vH9a6uoKAoJ+HlSpvPgPoKSuqUKRN1Rj7/aurqFCcn5aXgPA11dQhcu73zqJ+PlXV1QpTW3e+VPO4+P2rq6pUJG/X6mnN+X3xrq6hCjHHw/Smt9q6uoQnPw8PuafF8J98a6uqVCa27yFNXcvvia6uoUp39qiPxeYrq6hQnJu98hUf5vfIUtdUoSTbqRNw8K6uoQv/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60420" name="Picture 7" descr="http://www.driverseddirect.com/myspace/images/tshirt.jpg"/>
          <p:cNvPicPr>
            <a:picLocks noChangeAspect="1" noChangeArrowheads="1"/>
          </p:cNvPicPr>
          <p:nvPr/>
        </p:nvPicPr>
        <p:blipFill>
          <a:blip r:embed="rId3">
            <a:extLst>
              <a:ext uri="{28A0092B-C50C-407E-A947-70E740481C1C}">
                <a14:useLocalDpi xmlns:a14="http://schemas.microsoft.com/office/drawing/2010/main" val="0"/>
              </a:ext>
            </a:extLst>
          </a:blip>
          <a:srcRect t="1668"/>
          <a:stretch>
            <a:fillRect/>
          </a:stretch>
        </p:blipFill>
        <p:spPr bwMode="auto">
          <a:xfrm>
            <a:off x="2468643" y="26989"/>
            <a:ext cx="7562850"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http://1.bp.blogspot.com/_AagaDX_6Ybo/SOzrlmC4m8I/AAAAAAAAA1Y/Orhf7fGUgBI/S1600-R/i_heart_words.jpg"/>
          <p:cNvPicPr>
            <a:picLocks noChangeAspect="1" noChangeArrowheads="1"/>
          </p:cNvPicPr>
          <p:nvPr/>
        </p:nvPicPr>
        <p:blipFill>
          <a:blip r:embed="rId4">
            <a:extLst>
              <a:ext uri="{28A0092B-C50C-407E-A947-70E740481C1C}">
                <a14:useLocalDpi xmlns:a14="http://schemas.microsoft.com/office/drawing/2010/main" val="0"/>
              </a:ext>
            </a:extLst>
          </a:blip>
          <a:srcRect b="31676"/>
          <a:stretch>
            <a:fillRect/>
          </a:stretch>
        </p:blipFill>
        <p:spPr bwMode="auto">
          <a:xfrm>
            <a:off x="4598988" y="1643063"/>
            <a:ext cx="35496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2" descr="http://www.rgbstock.com/cache1ptgu7/users/w/we/weirdvis/300/mKQ1SUQ.jpg"/>
          <p:cNvPicPr>
            <a:picLocks noChangeAspect="1" noChangeArrowheads="1"/>
          </p:cNvPicPr>
          <p:nvPr/>
        </p:nvPicPr>
        <p:blipFill>
          <a:blip r:embed="rId5">
            <a:extLst>
              <a:ext uri="{28A0092B-C50C-407E-A947-70E740481C1C}">
                <a14:useLocalDpi xmlns:a14="http://schemas.microsoft.com/office/drawing/2010/main" val="0"/>
              </a:ext>
            </a:extLst>
          </a:blip>
          <a:srcRect l="9778" t="9561" r="12148"/>
          <a:stretch>
            <a:fillRect/>
          </a:stretch>
        </p:blipFill>
        <p:spPr bwMode="auto">
          <a:xfrm>
            <a:off x="1907381" y="2686844"/>
            <a:ext cx="16732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Box 1"/>
          <p:cNvSpPr txBox="1">
            <a:spLocks noChangeArrowheads="1"/>
          </p:cNvSpPr>
          <p:nvPr/>
        </p:nvSpPr>
        <p:spPr bwMode="auto">
          <a:xfrm>
            <a:off x="4346575" y="3892550"/>
            <a:ext cx="3951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dirty="0">
                <a:latin typeface="Arial Rounded MT Bold" panose="020F0704030504030204" pitchFamily="34" charset="0"/>
                <a:cs typeface="Aharoni" panose="02010803020104030203" pitchFamily="2" charset="-79"/>
              </a:rPr>
              <a:t>Co-teaching</a:t>
            </a:r>
            <a:endParaRPr lang="en-US" altLang="en-US" sz="300" b="1" dirty="0">
              <a:latin typeface="Arial Rounded MT Bold" panose="020F0704030504030204" pitchFamily="34" charset="0"/>
              <a:cs typeface="Aharoni" panose="02010803020104030203" pitchFamily="2" charset="-79"/>
            </a:endParaRPr>
          </a:p>
        </p:txBody>
      </p:sp>
      <p:sp>
        <p:nvSpPr>
          <p:cNvPr id="60424" name="TextBox 1"/>
          <p:cNvSpPr txBox="1">
            <a:spLocks noChangeArrowheads="1"/>
          </p:cNvSpPr>
          <p:nvPr/>
        </p:nvSpPr>
        <p:spPr bwMode="auto">
          <a:xfrm rot="1344669">
            <a:off x="2418871" y="3971063"/>
            <a:ext cx="760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a:t>$10</a:t>
            </a:r>
          </a:p>
        </p:txBody>
      </p:sp>
      <p:sp>
        <p:nvSpPr>
          <p:cNvPr id="60425" name="TextBox 2"/>
          <p:cNvSpPr txBox="1">
            <a:spLocks noChangeArrowheads="1"/>
          </p:cNvSpPr>
          <p:nvPr/>
        </p:nvSpPr>
        <p:spPr bwMode="auto">
          <a:xfrm>
            <a:off x="229148" y="26988"/>
            <a:ext cx="548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t>AFTER THE SHOW</a:t>
            </a:r>
          </a:p>
        </p:txBody>
      </p:sp>
    </p:spTree>
    <p:extLst>
      <p:ext uri="{BB962C8B-B14F-4D97-AF65-F5344CB8AC3E}">
        <p14:creationId xmlns:p14="http://schemas.microsoft.com/office/powerpoint/2010/main" val="351213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GET UP: Choose a corner</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3</a:t>
            </a:fld>
            <a:endParaRPr lang="en-US" altLang="en-US" sz="1000" dirty="0">
              <a:solidFill>
                <a:prstClr val="black"/>
              </a:solidFill>
            </a:endParaRPr>
          </a:p>
        </p:txBody>
      </p:sp>
      <p:sp>
        <p:nvSpPr>
          <p:cNvPr id="3" name="TextBox 2"/>
          <p:cNvSpPr txBox="1"/>
          <p:nvPr/>
        </p:nvSpPr>
        <p:spPr>
          <a:xfrm>
            <a:off x="1097280" y="2205746"/>
            <a:ext cx="9562699" cy="3785652"/>
          </a:xfrm>
          <a:prstGeom prst="rect">
            <a:avLst/>
          </a:prstGeom>
          <a:noFill/>
        </p:spPr>
        <p:txBody>
          <a:bodyPr wrap="square" rtlCol="0">
            <a:spAutoFit/>
          </a:bodyPr>
          <a:lstStyle/>
          <a:p>
            <a:pPr marL="457200" indent="-457200">
              <a:buFont typeface="+mj-lt"/>
              <a:buAutoNum type="arabicPeriod"/>
            </a:pPr>
            <a:r>
              <a:rPr lang="en-US" sz="2400" i="1" dirty="0" smtClean="0"/>
              <a:t>Effective </a:t>
            </a:r>
            <a:r>
              <a:rPr lang="en-US" sz="2400" i="1" dirty="0"/>
              <a:t>co-teaching </a:t>
            </a:r>
            <a:r>
              <a:rPr lang="en-US" sz="2400" i="1" dirty="0" smtClean="0"/>
              <a:t>is like synchronized </a:t>
            </a:r>
            <a:r>
              <a:rPr lang="en-US" sz="2400" i="1" dirty="0"/>
              <a:t>swimming—teammates must carefully coordinate, not only to win but to avoid drowning</a:t>
            </a:r>
            <a:r>
              <a:rPr lang="en-US" sz="2400" i="1" dirty="0" smtClean="0"/>
              <a:t>.</a:t>
            </a:r>
          </a:p>
          <a:p>
            <a:pPr marL="457200" indent="-457200">
              <a:buFont typeface="+mj-lt"/>
              <a:buAutoNum type="arabicPeriod"/>
            </a:pPr>
            <a:endParaRPr lang="en-US" sz="2400" i="1" dirty="0" smtClean="0"/>
          </a:p>
          <a:p>
            <a:pPr marL="457200" indent="-457200">
              <a:buFont typeface="+mj-lt"/>
              <a:buAutoNum type="arabicPeriod"/>
            </a:pPr>
            <a:r>
              <a:rPr lang="en-US" sz="2400" i="1" dirty="0" smtClean="0">
                <a:solidFill>
                  <a:schemeClr val="accent2"/>
                </a:solidFill>
              </a:rPr>
              <a:t>Co-teaching is like a marriage.</a:t>
            </a:r>
          </a:p>
          <a:p>
            <a:pPr marL="457200" indent="-457200">
              <a:buFont typeface="+mj-lt"/>
              <a:buAutoNum type="arabicPeriod"/>
            </a:pPr>
            <a:endParaRPr lang="en-US" sz="2400" i="1" dirty="0" smtClean="0"/>
          </a:p>
          <a:p>
            <a:pPr marL="457200" indent="-457200">
              <a:buFont typeface="+mj-lt"/>
              <a:buAutoNum type="arabicPeriod"/>
            </a:pPr>
            <a:r>
              <a:rPr lang="en-US" sz="2400" i="1" dirty="0" smtClean="0"/>
              <a:t>Co-teaching is like a highway.  There will be detours, accidents, unexpected events, and maintenance.  </a:t>
            </a:r>
          </a:p>
          <a:p>
            <a:pPr marL="457200" indent="-457200">
              <a:buFont typeface="+mj-lt"/>
              <a:buAutoNum type="arabicPeriod"/>
            </a:pPr>
            <a:endParaRPr lang="en-US" sz="2400" i="1" dirty="0" smtClean="0"/>
          </a:p>
          <a:p>
            <a:pPr marL="457200" indent="-457200">
              <a:buFont typeface="+mj-lt"/>
              <a:buAutoNum type="arabicPeriod"/>
            </a:pPr>
            <a:r>
              <a:rPr lang="en-US" sz="2400" i="1" dirty="0" smtClean="0">
                <a:solidFill>
                  <a:schemeClr val="accent2"/>
                </a:solidFill>
              </a:rPr>
              <a:t>Co-teaching is like a play which involves practice, rehearsals, planning, and trust for your partner.</a:t>
            </a:r>
          </a:p>
        </p:txBody>
      </p:sp>
    </p:spTree>
    <p:custDataLst>
      <p:custData r:id="rId1"/>
      <p:tags r:id="rId2"/>
    </p:custDataLst>
    <p:extLst>
      <p:ext uri="{BB962C8B-B14F-4D97-AF65-F5344CB8AC3E}">
        <p14:creationId xmlns:p14="http://schemas.microsoft.com/office/powerpoint/2010/main" val="426466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3"/>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71A9055C-D4E8-4DE3-97F2-4E8E381E77A7}" type="slidenum">
              <a:rPr lang="en-US" altLang="en-US" sz="1000"/>
              <a:pPr eaLnBrk="1" hangingPunct="1">
                <a:spcBef>
                  <a:spcPct val="0"/>
                </a:spcBef>
                <a:buFontTx/>
                <a:buNone/>
              </a:pPr>
              <a:t>30</a:t>
            </a:fld>
            <a:endParaRPr lang="en-US" altLang="en-US" sz="1000"/>
          </a:p>
        </p:txBody>
      </p:sp>
      <p:pic>
        <p:nvPicPr>
          <p:cNvPr id="61443" name="Picture 4" descr="http://3.bp.blogspot.com/-axQcAn5mW38/UpQuKVmZQJI/AAAAAAAAAYM/DwkJXVIBUl4/s1600/Thank+y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1"/>
            <a:ext cx="91440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45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Tree of Co-teaching</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4</a:t>
            </a:fld>
            <a:endParaRPr lang="en-US" altLang="en-US" sz="1000" dirty="0">
              <a:solidFill>
                <a:prstClr val="black"/>
              </a:solidFill>
            </a:endParaRPr>
          </a:p>
        </p:txBody>
      </p:sp>
      <p:pic>
        <p:nvPicPr>
          <p:cNvPr id="3076" name="Picture 4" descr="http://renegadehealth.com/blog/wp-content/uploads/2012/02/traditional-chinese-medicine-and-treating-the-ca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4" y="1912743"/>
            <a:ext cx="6245225" cy="4371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8261" y="4857750"/>
            <a:ext cx="4972050" cy="1200329"/>
          </a:xfrm>
          <a:prstGeom prst="rect">
            <a:avLst/>
          </a:prstGeom>
          <a:noFill/>
        </p:spPr>
        <p:txBody>
          <a:bodyPr wrap="square" rtlCol="0">
            <a:spAutoFit/>
          </a:bodyPr>
          <a:lstStyle/>
          <a:p>
            <a:pPr marL="457200" indent="-457200" algn="ctr">
              <a:buFont typeface="+mj-lt"/>
              <a:buAutoNum type="arabicPeriod"/>
            </a:pPr>
            <a:r>
              <a:rPr lang="en-US" sz="2400" b="1" dirty="0" smtClean="0">
                <a:solidFill>
                  <a:schemeClr val="bg1"/>
                </a:solidFill>
              </a:rPr>
              <a:t>Strong Relationships</a:t>
            </a:r>
          </a:p>
          <a:p>
            <a:pPr marL="457200" indent="-457200" algn="ctr">
              <a:buFont typeface="+mj-lt"/>
              <a:buAutoNum type="arabicPeriod"/>
            </a:pPr>
            <a:endParaRPr lang="en-US" sz="2400" b="1" dirty="0">
              <a:solidFill>
                <a:schemeClr val="bg1"/>
              </a:solidFill>
            </a:endParaRPr>
          </a:p>
          <a:p>
            <a:pPr marL="457200" indent="-457200" algn="ctr">
              <a:buFont typeface="+mj-lt"/>
              <a:buAutoNum type="arabicPeriod"/>
            </a:pPr>
            <a:r>
              <a:rPr lang="en-US" sz="2400" b="1" dirty="0" smtClean="0">
                <a:solidFill>
                  <a:schemeClr val="bg1"/>
                </a:solidFill>
              </a:rPr>
              <a:t>Clear Vision</a:t>
            </a:r>
            <a:endParaRPr lang="en-US" sz="2400" b="1" dirty="0">
              <a:solidFill>
                <a:schemeClr val="bg1"/>
              </a:solidFill>
            </a:endParaRPr>
          </a:p>
        </p:txBody>
      </p:sp>
    </p:spTree>
    <p:custDataLst>
      <p:custData r:id="rId1"/>
      <p:tags r:id="rId2"/>
    </p:custDataLst>
    <p:extLst>
      <p:ext uri="{BB962C8B-B14F-4D97-AF65-F5344CB8AC3E}">
        <p14:creationId xmlns:p14="http://schemas.microsoft.com/office/powerpoint/2010/main" val="319639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1" y="2164976"/>
            <a:ext cx="2331720" cy="3416320"/>
          </a:xfrm>
          <a:prstGeom prst="rect">
            <a:avLst/>
          </a:prstGeom>
          <a:noFill/>
        </p:spPr>
        <p:txBody>
          <a:bodyPr wrap="square" rtlCol="0">
            <a:spAutoFit/>
          </a:bodyPr>
          <a:lstStyle/>
          <a:p>
            <a:r>
              <a:rPr lang="en-US" sz="7200" b="1" dirty="0" smtClean="0">
                <a:solidFill>
                  <a:srgbClr val="FF0000"/>
                </a:solidFill>
              </a:rPr>
              <a:t>Me</a:t>
            </a:r>
          </a:p>
          <a:p>
            <a:r>
              <a:rPr lang="en-US" sz="7200" b="1" dirty="0" smtClean="0"/>
              <a:t>Us</a:t>
            </a:r>
          </a:p>
          <a:p>
            <a:r>
              <a:rPr lang="en-US" sz="7200" b="1" dirty="0" smtClean="0"/>
              <a:t>Now</a:t>
            </a:r>
            <a:endParaRPr lang="en-US" sz="7200" b="1" dirty="0"/>
          </a:p>
        </p:txBody>
      </p:sp>
      <p:pic>
        <p:nvPicPr>
          <p:cNvPr id="5" name="Picture 4"/>
          <p:cNvPicPr>
            <a:picLocks noChangeAspect="1"/>
          </p:cNvPicPr>
          <p:nvPr/>
        </p:nvPicPr>
        <p:blipFill>
          <a:blip r:embed="rId2"/>
          <a:stretch>
            <a:fillRect/>
          </a:stretch>
        </p:blipFill>
        <p:spPr>
          <a:xfrm>
            <a:off x="5590252" y="1928494"/>
            <a:ext cx="5019941" cy="4321629"/>
          </a:xfrm>
          <a:prstGeom prst="rect">
            <a:avLst/>
          </a:prstGeom>
        </p:spPr>
      </p:pic>
    </p:spTree>
    <p:extLst>
      <p:ext uri="{BB962C8B-B14F-4D97-AF65-F5344CB8AC3E}">
        <p14:creationId xmlns:p14="http://schemas.microsoft.com/office/powerpoint/2010/main" val="33638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8" name="Right Arrow 7"/>
          <p:cNvSpPr/>
          <p:nvPr/>
        </p:nvSpPr>
        <p:spPr>
          <a:xfrm>
            <a:off x="600635" y="5190565"/>
            <a:ext cx="11417003" cy="9144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bg1"/>
                </a:solidFill>
              </a:rPr>
              <a:t>Lessons Learned</a:t>
            </a:r>
            <a:endParaRPr lang="en-US" sz="2400" b="1" dirty="0">
              <a:solidFill>
                <a:schemeClr val="bg1"/>
              </a:solidFill>
            </a:endParaRPr>
          </a:p>
        </p:txBody>
      </p:sp>
      <p:pic>
        <p:nvPicPr>
          <p:cNvPr id="3" name="Picture 2" descr="http://m.c.lnkd.licdn.com/mpr/mpr/AAEAAQAAAAAAAAKRAAAAJDg5YTc3MWY3LWRlM2MtNDc0ZC1hMmEyLTdlNmVmYzM2YjNkY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8" y="2183206"/>
            <a:ext cx="2911941" cy="166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gpml.org.uk/images/assump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810" y="2183206"/>
            <a:ext cx="2935818" cy="188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priceofoil.org/content/uploads/2012/08/reality-che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89" y="2183206"/>
            <a:ext cx="2146191" cy="2092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cdn-media-1.lifehack.org/wp-content/files/2015/11/17184258/tropical-paradise-4-wallpaper-1080p-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341" y="2183205"/>
            <a:ext cx="3351298" cy="188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solidFill>
                  <a:srgbClr val="FF0000"/>
                </a:solidFill>
              </a:rPr>
              <a:t>Us</a:t>
            </a:r>
          </a:p>
          <a:p>
            <a:r>
              <a:rPr lang="en-US" sz="7200" b="1" dirty="0" smtClean="0"/>
              <a:t>Now</a:t>
            </a:r>
            <a:endParaRPr lang="en-US" sz="7200" b="1" dirty="0"/>
          </a:p>
        </p:txBody>
      </p:sp>
    </p:spTree>
    <p:extLst>
      <p:ext uri="{BB962C8B-B14F-4D97-AF65-F5344CB8AC3E}">
        <p14:creationId xmlns:p14="http://schemas.microsoft.com/office/powerpoint/2010/main" val="143482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Us</a:t>
            </a:r>
            <a:endParaRPr lang="en-US" dirty="0"/>
          </a:p>
        </p:txBody>
      </p:sp>
      <p:graphicFrame>
        <p:nvGraphicFramePr>
          <p:cNvPr id="4" name="Diagram 3"/>
          <p:cNvGraphicFramePr/>
          <p:nvPr>
            <p:extLst>
              <p:ext uri="{D42A27DB-BD31-4B8C-83A1-F6EECF244321}">
                <p14:modId xmlns:p14="http://schemas.microsoft.com/office/powerpoint/2010/main" val="3052816092"/>
              </p:ext>
            </p:extLst>
          </p:nvPr>
        </p:nvGraphicFramePr>
        <p:xfrm>
          <a:off x="807720" y="1011981"/>
          <a:ext cx="10637520" cy="5306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4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AE639DD-FEB9-406A-8D6C-46BECFFF25B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B1C4365-D445-49BD-935E-CB81E53D809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C242B57-98D9-4BFC-B4D9-122FEC08895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31E7595-E931-4E74-AFE8-313F95912A8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FA26250-F407-4CC4-912F-F3BF18C7A1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88E1C8C-A8EA-4EB3-9423-E7C0B51A09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6C8C2CC-E46C-47E3-BF49-9DDD8BE2939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4DBAD56-7D7D-4C77-B37F-32CA1C318E0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8817B436-1D0D-494E-8436-D88FDF8017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858000"/>
          </a:xfrm>
          <a:solidFill>
            <a:srgbClr val="FF0000"/>
          </a:solidFill>
        </p:spPr>
        <p:txBody>
          <a:bodyPr anchor="ctr"/>
          <a:lstStyle/>
          <a:p>
            <a:pPr algn="ctr"/>
            <a:r>
              <a:rPr lang="en-US" sz="6600" b="1" dirty="0" smtClean="0">
                <a:solidFill>
                  <a:schemeClr val="bg1"/>
                </a:solidFill>
              </a:rPr>
              <a:t>EACH DAY</a:t>
            </a:r>
            <a:br>
              <a:rPr lang="en-US" sz="6600" b="1" dirty="0" smtClean="0">
                <a:solidFill>
                  <a:schemeClr val="bg1"/>
                </a:solidFill>
              </a:rPr>
            </a:br>
            <a:r>
              <a:rPr lang="en-US" sz="6600" b="1" dirty="0" smtClean="0">
                <a:solidFill>
                  <a:schemeClr val="bg1"/>
                </a:solidFill>
              </a:rPr>
              <a:t/>
            </a:r>
            <a:br>
              <a:rPr lang="en-US" sz="6600" b="1" dirty="0" smtClean="0">
                <a:solidFill>
                  <a:schemeClr val="bg1"/>
                </a:solidFill>
              </a:rPr>
            </a:br>
            <a:r>
              <a:rPr lang="en-US" sz="6600" b="1" dirty="0" smtClean="0">
                <a:solidFill>
                  <a:schemeClr val="bg1"/>
                </a:solidFill>
              </a:rPr>
              <a:t>~1440 Minutes of Instruction</a:t>
            </a:r>
            <a:br>
              <a:rPr lang="en-US" sz="6600" b="1" dirty="0" smtClean="0">
                <a:solidFill>
                  <a:schemeClr val="bg1"/>
                </a:solidFill>
              </a:rPr>
            </a:br>
            <a:r>
              <a:rPr lang="en-US" sz="6600" b="1" dirty="0" smtClean="0">
                <a:solidFill>
                  <a:schemeClr val="bg1"/>
                </a:solidFill>
              </a:rPr>
              <a:t>~1/3 of Scholars</a:t>
            </a:r>
            <a:r>
              <a:rPr lang="en-US" dirty="0" smtClean="0"/>
              <a:t/>
            </a:r>
            <a:br>
              <a:rPr lang="en-US" dirty="0" smtClean="0"/>
            </a:br>
            <a:endParaRPr lang="en-US" dirty="0"/>
          </a:p>
        </p:txBody>
      </p:sp>
    </p:spTree>
    <p:extLst>
      <p:ext uri="{BB962C8B-B14F-4D97-AF65-F5344CB8AC3E}">
        <p14:creationId xmlns:p14="http://schemas.microsoft.com/office/powerpoint/2010/main" val="3330108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2.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3.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6.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7.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8.xml><?xml version="1.0" encoding="utf-8"?>
<ct:contentTypeSchema xmlns:ct="http://schemas.microsoft.com/office/2006/metadata/contentType" xmlns:ma="http://schemas.microsoft.com/office/2006/metadata/properties/metaAttributes" ct:_="" ma:_="" ma:contentTypeName="NS Document" ma:contentTypeID="0x010100F05A691F7F882644BE96F06D9D88F8E100799D1D68EF776544B1EC6F38F228A220" ma:contentTypeVersion="73" ma:contentTypeDescription="Default content type" ma:contentTypeScope="" ma:versionID="a1796938222630389a625cdbb494e263">
  <xsd:schema xmlns:xsd="http://www.w3.org/2001/XMLSchema" xmlns:xs="http://www.w3.org/2001/XMLSchema" xmlns:p="http://schemas.microsoft.com/office/2006/metadata/properties" xmlns:ns1="http://schemas.microsoft.com/sharepoint/v3" xmlns:ns2="0676cee9-fd60-4c1c-9e5b-5120ec0b3480" xmlns:ns4="http://schemas.microsoft.com/sharepoint.v3" targetNamespace="http://schemas.microsoft.com/office/2006/metadata/properties" ma:root="true" ma:fieldsID="bb6ed42684efdeb9cd297d76c1b84c1c" ns1:_="" ns2:_="" ns4:_="">
    <xsd:import namespace="http://schemas.microsoft.com/sharepoint/v3"/>
    <xsd:import namespace="0676cee9-fd60-4c1c-9e5b-5120ec0b3480"/>
    <xsd:import namespace="http://schemas.microsoft.com/sharepoint.v3"/>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4: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Target_x0020_Audiences"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9"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Payal Seth</DisplayName>
        <AccountId>453</AccountId>
        <AccountType/>
      </UserInfo>
    </AF_x0020_Owner>
    <gc69249d4b4e407483d3df6921806e1c xmlns="0676cee9-fd60-4c1c-9e5b-5120ec0b3480">
      <Terms xmlns="http://schemas.microsoft.com/office/infopath/2007/PartnerControls"/>
    </gc69249d4b4e407483d3df6921806e1c>
    <Audience xmlns="http://schemas.microsoft.com/sharepoint/v3" xsi:nil="true"/>
    <nfa767dced1144c9ba4888ceb93acca4 xmlns="0676cee9-fd60-4c1c-9e5b-5120ec0b3480">
      <Terms xmlns="http://schemas.microsoft.com/office/infopath/2007/PartnerControls"/>
    </nfa767dced1144c9ba4888ceb93acca4>
    <c6b051048b38471d8a88773837762ee7 xmlns="0676cee9-fd60-4c1c-9e5b-5120ec0b3480">
      <Terms xmlns="http://schemas.microsoft.com/office/infopath/2007/PartnerControls"/>
    </c6b051048b38471d8a88773837762ee7>
    <CategoryDescription xmlns="http://schemas.microsoft.com/sharepoint.v3" xsi:nil="true"/>
    <lf09a8a73540422dac4309c5f114ddb8 xmlns="0676cee9-fd60-4c1c-9e5b-5120ec0b3480">
      <Terms xmlns="http://schemas.microsoft.com/office/infopath/2007/PartnerControls"/>
    </lf09a8a73540422dac4309c5f114ddb8>
    <TaxCatchAll xmlns="0676cee9-fd60-4c1c-9e5b-5120ec0b3480"/>
    <_dlc_ExpireDateSaved xmlns="http://schemas.microsoft.com/sharepoint/v3" xsi:nil="true"/>
    <_dlc_ExpireDate xmlns="http://schemas.microsoft.com/sharepoint/v3" xsi:nil="true"/>
    <_dlc_DocId xmlns="0676cee9-fd60-4c1c-9e5b-5120ec0b3480">SFDVX333FYKN-46-1596</_dlc_DocId>
    <_dlc_DocIdUrl xmlns="0676cee9-fd60-4c1c-9e5b-5120ec0b3480">
      <Url>https://manyminds.achievementfirst.org/sites/NetworkSupport/Team SS/_layouts/15/DocIdRedir.aspx?ID=SFDVX333FYKN-46-1596</Url>
      <Description>SFDVX333FYKN-46-1596</Description>
    </_dlc_DocIdUrl>
  </documentManagement>
</p:properties>
</file>

<file path=customXml/itemProps1.xml><?xml version="1.0" encoding="utf-8"?>
<ds:datastoreItem xmlns:ds="http://schemas.openxmlformats.org/officeDocument/2006/customXml" ds:itemID="{344273F7-213E-4BA8-B866-CC813873A3D8}"/>
</file>

<file path=customXml/itemProps2.xml><?xml version="1.0" encoding="utf-8"?>
<ds:datastoreItem xmlns:ds="http://schemas.openxmlformats.org/officeDocument/2006/customXml" ds:itemID="{C03870B1-646F-4535-A326-99693D5D3B4D}"/>
</file>

<file path=customXml/itemProps3.xml><?xml version="1.0" encoding="utf-8"?>
<ds:datastoreItem xmlns:ds="http://schemas.openxmlformats.org/officeDocument/2006/customXml" ds:itemID="{4E783284-8556-4522-BFEB-A342A1FE92FE}"/>
</file>

<file path=customXml/itemProps4.xml><?xml version="1.0" encoding="utf-8"?>
<ds:datastoreItem xmlns:ds="http://schemas.openxmlformats.org/officeDocument/2006/customXml" ds:itemID="{4D112CC3-7CBA-438E-88E6-89A6FDA6E641}"/>
</file>

<file path=customXml/itemProps5.xml><?xml version="1.0" encoding="utf-8"?>
<ds:datastoreItem xmlns:ds="http://schemas.openxmlformats.org/officeDocument/2006/customXml" ds:itemID="{03353279-A833-409B-9696-12B7FA8D06FD}"/>
</file>

<file path=customXml/itemProps6.xml><?xml version="1.0" encoding="utf-8"?>
<ds:datastoreItem xmlns:ds="http://schemas.openxmlformats.org/officeDocument/2006/customXml" ds:itemID="{7B1B438F-961B-4E6D-AF8A-6999071F3172}"/>
</file>

<file path=customXml/itemProps7.xml><?xml version="1.0" encoding="utf-8"?>
<ds:datastoreItem xmlns:ds="http://schemas.openxmlformats.org/officeDocument/2006/customXml" ds:itemID="{EFB0BBF9-876D-4831-B4F6-31C0EF59BD6B}"/>
</file>

<file path=customXml/itemProps8.xml><?xml version="1.0" encoding="utf-8"?>
<ds:datastoreItem xmlns:ds="http://schemas.openxmlformats.org/officeDocument/2006/customXml" ds:itemID="{48F3FDBC-9136-42C6-A139-0BF36C17F830}"/>
</file>

<file path=customXml/itemProps9.xml><?xml version="1.0" encoding="utf-8"?>
<ds:datastoreItem xmlns:ds="http://schemas.openxmlformats.org/officeDocument/2006/customXml" ds:itemID="{3C32272E-071E-4FE8-A24A-A2966E0217F4}"/>
</file>

<file path=docProps/app.xml><?xml version="1.0" encoding="utf-8"?>
<Properties xmlns="http://schemas.openxmlformats.org/officeDocument/2006/extended-properties" xmlns:vt="http://schemas.openxmlformats.org/officeDocument/2006/docPropsVTypes">
  <Template>Retrospect</Template>
  <TotalTime>14250</TotalTime>
  <Words>1855</Words>
  <Application>Microsoft Office PowerPoint</Application>
  <PresentationFormat>Widescreen</PresentationFormat>
  <Paragraphs>303</Paragraphs>
  <Slides>30</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MS PGothic</vt:lpstr>
      <vt:lpstr>Aharoni</vt:lpstr>
      <vt:lpstr>Arial</vt:lpstr>
      <vt:lpstr>Arial Rounded MT Bold</vt:lpstr>
      <vt:lpstr>Calibri</vt:lpstr>
      <vt:lpstr>Calibri Light</vt:lpstr>
      <vt:lpstr>Courier New</vt:lpstr>
      <vt:lpstr>Garamond</vt:lpstr>
      <vt:lpstr>Symbol</vt:lpstr>
      <vt:lpstr>Times New Roman</vt:lpstr>
      <vt:lpstr>Wingdings</vt:lpstr>
      <vt:lpstr>Retrospect</vt:lpstr>
      <vt:lpstr>Building an  Inclusive Continuum</vt:lpstr>
      <vt:lpstr>PowerPoint Presentation</vt:lpstr>
      <vt:lpstr>GET UP: Choose a corner</vt:lpstr>
      <vt:lpstr>Tree of Co-teaching</vt:lpstr>
      <vt:lpstr>The Story. . .</vt:lpstr>
      <vt:lpstr>The Story. . .</vt:lpstr>
      <vt:lpstr>The Story. . .</vt:lpstr>
      <vt:lpstr>The Story of Us</vt:lpstr>
      <vt:lpstr>EACH DAY  ~1440 Minutes of Instruction ~1/3 of Scholars </vt:lpstr>
      <vt:lpstr>The Story. . .</vt:lpstr>
      <vt:lpstr>The Story of Now</vt:lpstr>
      <vt:lpstr>Aims</vt:lpstr>
      <vt:lpstr>Agenda</vt:lpstr>
      <vt:lpstr>Data Dive</vt:lpstr>
      <vt:lpstr>PowerPoint Presentation</vt:lpstr>
      <vt:lpstr>Strong Co-teaching</vt:lpstr>
      <vt:lpstr>What are 3 things that theses co-teachers did to drive towards stronger scholar learning?</vt:lpstr>
      <vt:lpstr>What are 3 things that theses co-teachers did to drive towards stronger scholar learning?</vt:lpstr>
      <vt:lpstr>PowerPoint Presentation</vt:lpstr>
      <vt:lpstr>Data Driven Co-teaching Planning</vt:lpstr>
      <vt:lpstr>What made this co-teaching  meeting strong?</vt:lpstr>
      <vt:lpstr>PowerPoint Presentation</vt:lpstr>
      <vt:lpstr>Setting-up a Co-teaching Relationship</vt:lpstr>
      <vt:lpstr>What needs to be present in order for these co-teachers to have a strong co-teaching relationship?</vt:lpstr>
      <vt:lpstr>PowerPoint Presentation</vt:lpstr>
      <vt:lpstr>Add in your school specific co-teacher relationship expectations and work here.</vt:lpstr>
      <vt:lpstr>In Closing. . .</vt:lpstr>
      <vt:lpstr>PowerPoint Presentation</vt:lpstr>
      <vt:lpstr>PowerPoint Presentation</vt:lpstr>
      <vt:lpstr>PowerPoint Presentation</vt:lpstr>
    </vt:vector>
  </TitlesOfParts>
  <Company>Achievement First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Inclusive Continuum - Investing in Co-teaching - ATT</dc:title>
  <dc:creator>Payal Seth</dc:creator>
  <cp:lastModifiedBy>Charlotte Phillips</cp:lastModifiedBy>
  <cp:revision>127</cp:revision>
  <cp:lastPrinted>2016-06-20T16:23:18Z</cp:lastPrinted>
  <dcterms:created xsi:type="dcterms:W3CDTF">2015-08-05T11:21:15Z</dcterms:created>
  <dcterms:modified xsi:type="dcterms:W3CDTF">2016-07-11T16:27:27Z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0x010100F05A691F7F882644BE96F06D9D88F8E100799D1D68EF776544B1EC6F38F228A220</vt:lpwstr>
  </property>
  <property fmtid="{D5CDD505-2E9C-101B-9397-08002B2CF9AE}" pid="3" name="_dlc_policyId">
    <vt:lpwstr>0x010100F05A691F7F882644BE96F06D9D88F8E1|2088864059</vt:lpwstr>
  </property>
  <property fmtid="{D5CDD505-2E9C-101B-9397-08002B2CF9AE}" pid="4" name="ItemRetentionFormula">
    <vt:lpwstr/>
  </property>
  <property fmtid="{D5CDD505-2E9C-101B-9397-08002B2CF9AE}" pid="5" name="_dlc_DocIdItemGuid">
    <vt:lpwstr>b62c342b-1e56-447e-8606-a13f33b1984c</vt:lpwstr>
  </property>
  <property fmtid="{D5CDD505-2E9C-101B-9397-08002B2CF9AE}" pid="6" name="Project">
    <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 Year">
    <vt:lpwstr/>
  </property>
  <property fmtid="{D5CDD505-2E9C-101B-9397-08002B2CF9AE}" pid="11" name="_dlc_LastRun">
    <vt:lpwstr>07/15/2017 23:00:40</vt:lpwstr>
  </property>
  <property fmtid="{D5CDD505-2E9C-101B-9397-08002B2CF9AE}" pid="12" name="_dlc_ItemStageId">
    <vt:lpwstr>1</vt:lpwstr>
  </property>
</Properties>
</file>