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9" r:id="rId7"/>
  </p:sldMasterIdLst>
  <p:notesMasterIdLst>
    <p:notesMasterId r:id="rId24"/>
  </p:notesMasterIdLst>
  <p:handoutMasterIdLst>
    <p:handoutMasterId r:id="rId25"/>
  </p:handoutMasterIdLst>
  <p:sldIdLst>
    <p:sldId id="256" r:id="rId8"/>
    <p:sldId id="258" r:id="rId9"/>
    <p:sldId id="265" r:id="rId10"/>
    <p:sldId id="259"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embeddedFontLst>
    <p:embeddedFont>
      <p:font typeface="Rockwell" panose="02060603020205020403" pitchFamily="18"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ＭＳ Ｐゴシック" panose="020B0600070205080204" pitchFamily="34" charset="-128"/>
      <p:regular r:id="rId34"/>
    </p:embeddedFont>
    <p:embeddedFont>
      <p:font typeface="Calibri" panose="020F0502020204030204" pitchFamily="34" charset="0"/>
      <p:regular r:id="rId35"/>
      <p:bold r:id="rId36"/>
      <p:italic r:id="rId37"/>
      <p:boldItalic r:id="rId38"/>
    </p:embeddedFont>
  </p:embeddedFontLst>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C143"/>
    <a:srgbClr val="FFDE00"/>
    <a:srgbClr val="EF4135"/>
    <a:srgbClr val="0081C6"/>
    <a:srgbClr val="F58426"/>
    <a:srgbClr val="007BC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7731D25-CED7-437A-A7BC-AE2708B37F17}" type="datetime1">
              <a:rPr lang="en-US"/>
              <a:pPr>
                <a:defRPr/>
              </a:pPr>
              <a:t>5/25/2016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02E5AAA-E2B1-47A3-83E1-287B9F0F4E61}" type="slidenum">
              <a:rPr lang="en-US"/>
              <a:pPr>
                <a:defRPr/>
              </a:pPr>
              <a:t>‹#›</a:t>
            </a:fld>
            <a:endParaRPr lang="en-US"/>
          </a:p>
        </p:txBody>
      </p:sp>
    </p:spTree>
    <p:extLst>
      <p:ext uri="{BB962C8B-B14F-4D97-AF65-F5344CB8AC3E}">
        <p14:creationId xmlns:p14="http://schemas.microsoft.com/office/powerpoint/2010/main" val="24121270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182FD7F-27C9-4520-9025-C3E9D87F9A34}" type="datetime1">
              <a:rPr lang="en-US"/>
              <a:pPr>
                <a:defRPr/>
              </a:pPr>
              <a:t>5/25/2016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BD7A89C-A04D-4907-8F9A-13A255133606}" type="slidenum">
              <a:rPr lang="en-US"/>
              <a:pPr>
                <a:defRPr/>
              </a:pPr>
              <a:t>‹#›</a:t>
            </a:fld>
            <a:endParaRPr lang="en-US"/>
          </a:p>
        </p:txBody>
      </p:sp>
    </p:spTree>
    <p:extLst>
      <p:ext uri="{BB962C8B-B14F-4D97-AF65-F5344CB8AC3E}">
        <p14:creationId xmlns:p14="http://schemas.microsoft.com/office/powerpoint/2010/main" val="383614430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4" descr="New Logo.jpg"/>
          <p:cNvPicPr>
            <a:picLocks noChangeAspect="1"/>
          </p:cNvPicPr>
          <p:nvPr userDrawn="1"/>
        </p:nvPicPr>
        <p:blipFill>
          <a:blip r:embed="rId2"/>
          <a:srcRect/>
          <a:stretch>
            <a:fillRect/>
          </a:stretch>
        </p:blipFill>
        <p:spPr bwMode="auto">
          <a:xfrm>
            <a:off x="6858000" y="5756275"/>
            <a:ext cx="1401763" cy="539750"/>
          </a:xfrm>
          <a:prstGeom prst="rect">
            <a:avLst/>
          </a:prstGeom>
          <a:noFill/>
          <a:ln w="9525">
            <a:noFill/>
            <a:miter lim="800000"/>
            <a:headEnd/>
            <a:tailEnd/>
          </a:ln>
        </p:spPr>
      </p:pic>
      <p:pic>
        <p:nvPicPr>
          <p:cNvPr id="4" name="Picture 5" descr="PPT Pg1 Image.jpg"/>
          <p:cNvPicPr>
            <a:picLocks noChangeAspect="1"/>
          </p:cNvPicPr>
          <p:nvPr userDrawn="1"/>
        </p:nvPicPr>
        <p:blipFill>
          <a:blip r:embed="rId3"/>
          <a:srcRect/>
          <a:stretch>
            <a:fillRect/>
          </a:stretch>
        </p:blipFill>
        <p:spPr bwMode="auto">
          <a:xfrm>
            <a:off x="838200" y="762000"/>
            <a:ext cx="7497763" cy="3862388"/>
          </a:xfrm>
          <a:prstGeom prst="rect">
            <a:avLst/>
          </a:prstGeom>
          <a:noFill/>
          <a:ln w="9525">
            <a:noFill/>
            <a:miter lim="800000"/>
            <a:headEnd/>
            <a:tailEnd/>
          </a:ln>
        </p:spPr>
      </p:pic>
      <p:sp>
        <p:nvSpPr>
          <p:cNvPr id="8194" name="Rectangle 2"/>
          <p:cNvSpPr>
            <a:spLocks noGrp="1" noChangeArrowheads="1"/>
          </p:cNvSpPr>
          <p:nvPr>
            <p:ph type="ctrTitle"/>
          </p:nvPr>
        </p:nvSpPr>
        <p:spPr>
          <a:xfrm>
            <a:off x="737616" y="4864608"/>
            <a:ext cx="5943600" cy="1447800"/>
          </a:xfrm>
        </p:spPr>
        <p:txBody>
          <a:bodyPr wrap="none"/>
          <a:lstStyle>
            <a:lvl1pPr>
              <a:defRPr sz="3000">
                <a:solidFill>
                  <a:schemeClr val="tx1"/>
                </a:solidFill>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PPT Pg2 Image.jpg"/>
          <p:cNvPicPr>
            <a:picLocks noChangeAspect="1"/>
          </p:cNvPicPr>
          <p:nvPr userDrawn="1"/>
        </p:nvPicPr>
        <p:blipFill>
          <a:blip r:embed="rId2"/>
          <a:srcRect/>
          <a:stretch>
            <a:fillRect/>
          </a:stretch>
        </p:blipFill>
        <p:spPr bwMode="auto">
          <a:xfrm>
            <a:off x="0" y="0"/>
            <a:ext cx="9144000" cy="741363"/>
          </a:xfrm>
          <a:prstGeom prst="rect">
            <a:avLst/>
          </a:prstGeom>
          <a:noFill/>
          <a:ln w="9525">
            <a:noFill/>
            <a:miter lim="800000"/>
            <a:headEnd/>
            <a:tailEnd/>
          </a:ln>
        </p:spPr>
      </p:pic>
      <p:pic>
        <p:nvPicPr>
          <p:cNvPr id="5" name="Picture 5" descr="Logo.jpg"/>
          <p:cNvPicPr>
            <a:picLocks noChangeAspect="1"/>
          </p:cNvPicPr>
          <p:nvPr userDrawn="1"/>
        </p:nvPicPr>
        <p:blipFill>
          <a:blip r:embed="rId3"/>
          <a:srcRect/>
          <a:stretch>
            <a:fillRect/>
          </a:stretch>
        </p:blipFill>
        <p:spPr bwMode="auto">
          <a:xfrm>
            <a:off x="4041775" y="6096000"/>
            <a:ext cx="1082675" cy="415925"/>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sldNum" sz="quarter" idx="10"/>
          </p:nvPr>
        </p:nvSpPr>
        <p:spPr/>
        <p:txBody>
          <a:bodyPr/>
          <a:lstStyle>
            <a:lvl1pPr>
              <a:defRPr/>
            </a:lvl1pPr>
          </a:lstStyle>
          <a:p>
            <a:pPr>
              <a:defRPr/>
            </a:pPr>
            <a:fld id="{103D1FF6-445D-4824-8ADB-8169B75852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C17D9DD-8DDF-41CD-86C3-CD7B1CCBFF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546B9F8-1B91-4F8E-BFD4-65F74E0C38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E5BE10E-3ACF-4DB2-80FD-2C81D13E31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69FEFA8-3620-4636-A49B-7D3D16E3E0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EE5F56-5B80-4B2D-860B-3D07A39201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16E6444-ACCC-4939-AF24-5743C5B32A8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425"/>
            <a:ext cx="2057400" cy="6073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8425"/>
            <a:ext cx="6019800" cy="6073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77A4A56-25D9-4579-8DDC-F0482AA6BB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8425"/>
            <a:ext cx="6934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906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6553200" y="6457950"/>
            <a:ext cx="21336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4064A51F-62C9-4546-BEB2-6CB622870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24" r:id="rId3"/>
    <p:sldLayoutId id="2147483725" r:id="rId4"/>
    <p:sldLayoutId id="2147483726" r:id="rId5"/>
    <p:sldLayoutId id="2147483727" r:id="rId6"/>
    <p:sldLayoutId id="2147483728" r:id="rId7"/>
    <p:sldLayoutId id="2147483729" r:id="rId8"/>
    <p:sldLayoutId id="2147483730" r:id="rId9"/>
  </p:sldLayoutIdLst>
  <p:hf hdr="0" ftr="0" dt="0"/>
  <p:txStyles>
    <p:titleStyle>
      <a:lvl1pPr algn="l" rtl="0" eaLnBrk="0" fontAlgn="base" hangingPunct="0">
        <a:spcBef>
          <a:spcPct val="0"/>
        </a:spcBef>
        <a:spcAft>
          <a:spcPct val="0"/>
        </a:spcAft>
        <a:defRPr sz="28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Rockwell" charset="0"/>
        </a:defRPr>
      </a:lvl6pPr>
      <a:lvl7pPr marL="914400" algn="l" rtl="0" fontAlgn="base">
        <a:spcBef>
          <a:spcPct val="0"/>
        </a:spcBef>
        <a:spcAft>
          <a:spcPct val="0"/>
        </a:spcAft>
        <a:defRPr sz="2800">
          <a:solidFill>
            <a:schemeClr val="bg1"/>
          </a:solidFill>
          <a:latin typeface="Rockwell" charset="0"/>
        </a:defRPr>
      </a:lvl7pPr>
      <a:lvl8pPr marL="1371600" algn="l" rtl="0" fontAlgn="base">
        <a:spcBef>
          <a:spcPct val="0"/>
        </a:spcBef>
        <a:spcAft>
          <a:spcPct val="0"/>
        </a:spcAft>
        <a:defRPr sz="2800">
          <a:solidFill>
            <a:schemeClr val="bg1"/>
          </a:solidFill>
          <a:latin typeface="Rockwell" charset="0"/>
        </a:defRPr>
      </a:lvl8pPr>
      <a:lvl9pPr marL="1828800" algn="l" rtl="0" fontAlgn="base">
        <a:spcBef>
          <a:spcPct val="0"/>
        </a:spcBef>
        <a:spcAft>
          <a:spcPct val="0"/>
        </a:spcAft>
        <a:defRPr sz="2800">
          <a:solidFill>
            <a:schemeClr val="bg1"/>
          </a:solidFill>
          <a:latin typeface="Rockwell" charset="0"/>
        </a:defRPr>
      </a:lvl9pPr>
    </p:titleStyle>
    <p:bodyStyle>
      <a:lvl1pPr marL="342900" indent="-342900" algn="l" rtl="0" eaLnBrk="0" fontAlgn="base" hangingPunct="0">
        <a:spcBef>
          <a:spcPct val="20000"/>
        </a:spcBef>
        <a:spcAft>
          <a:spcPct val="0"/>
        </a:spcAft>
        <a:buBlip>
          <a:blip r:embed="rId11"/>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738188" y="4864100"/>
            <a:ext cx="5943600" cy="1447800"/>
          </a:xfrm>
        </p:spPr>
        <p:txBody>
          <a:bodyPr/>
          <a:lstStyle/>
          <a:p>
            <a:r>
              <a:rPr lang="en-US" dirty="0" smtClean="0"/>
              <a:t>Understanding &amp; Using IEPs-at-a-Glance</a:t>
            </a:r>
            <a:br>
              <a:rPr lang="en-US" dirty="0" smtClean="0"/>
            </a:br>
            <a:r>
              <a:rPr lang="en-US" sz="2400" dirty="0" smtClean="0"/>
              <a:t>All Teacher Training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get where I need to be?</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10</a:t>
            </a:fld>
            <a:endParaRPr lang="en-US"/>
          </a:p>
        </p:txBody>
      </p:sp>
      <p:pic>
        <p:nvPicPr>
          <p:cNvPr id="5" name="Content Placeholder 4" descr="http://research.wpcarey.asu.edu/wp-content/uploads/2015/05/Roadmap-855x64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950878"/>
            <a:ext cx="3749733" cy="1639922"/>
          </a:xfrm>
          <a:prstGeom prst="rect">
            <a:avLst/>
          </a:prstGeom>
          <a:noFill/>
          <a:ln>
            <a:solidFill>
              <a:schemeClr val="accent2"/>
            </a:solidFill>
          </a:ln>
        </p:spPr>
      </p:pic>
      <p:graphicFrame>
        <p:nvGraphicFramePr>
          <p:cNvPr id="6" name="Table 5"/>
          <p:cNvGraphicFramePr>
            <a:graphicFrameLocks noGrp="1"/>
          </p:cNvGraphicFramePr>
          <p:nvPr>
            <p:extLst>
              <p:ext uri="{D42A27DB-BD31-4B8C-83A1-F6EECF244321}">
                <p14:modId xmlns:p14="http://schemas.microsoft.com/office/powerpoint/2010/main" val="3012420539"/>
              </p:ext>
            </p:extLst>
          </p:nvPr>
        </p:nvGraphicFramePr>
        <p:xfrm>
          <a:off x="457200" y="2895600"/>
          <a:ext cx="8229600" cy="3540252"/>
        </p:xfrm>
        <a:graphic>
          <a:graphicData uri="http://schemas.openxmlformats.org/drawingml/2006/table">
            <a:tbl>
              <a:tblPr firstRow="1" firstCol="1" bandRow="1">
                <a:tableStyleId>{5C22544A-7EE6-4342-B048-85BDC9FD1C3A}</a:tableStyleId>
              </a:tblPr>
              <a:tblGrid>
                <a:gridCol w="874395"/>
                <a:gridCol w="1656207"/>
                <a:gridCol w="1660398"/>
                <a:gridCol w="1209675"/>
                <a:gridCol w="1378458"/>
                <a:gridCol w="1450467"/>
              </a:tblGrid>
              <a:tr h="42215">
                <a:tc>
                  <a:txBody>
                    <a:bodyPr/>
                    <a:lstStyle/>
                    <a:p>
                      <a:pPr marL="0" marR="0">
                        <a:lnSpc>
                          <a:spcPct val="115000"/>
                        </a:lnSpc>
                        <a:spcBef>
                          <a:spcPts val="0"/>
                        </a:spcBef>
                        <a:spcAft>
                          <a:spcPts val="0"/>
                        </a:spcAft>
                      </a:pPr>
                      <a:r>
                        <a:rPr lang="en-US" sz="1400" b="1" dirty="0">
                          <a:solidFill>
                            <a:srgbClr val="00B050"/>
                          </a:solidFill>
                          <a:effectLst/>
                        </a:rPr>
                        <a:t>Student Name</a:t>
                      </a:r>
                      <a:endParaRPr lang="en-US" sz="1400" b="1" dirty="0">
                        <a:solidFill>
                          <a:srgbClr val="00B050"/>
                        </a:solidFill>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400" b="1" dirty="0">
                          <a:solidFill>
                            <a:srgbClr val="00B050"/>
                          </a:solidFill>
                          <a:effectLst/>
                        </a:rPr>
                        <a:t>Required Instructional Accommodations</a:t>
                      </a:r>
                      <a:endParaRPr lang="en-US" sz="1400" b="1" dirty="0">
                        <a:solidFill>
                          <a:srgbClr val="00B050"/>
                        </a:solidFill>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400" b="1" dirty="0">
                          <a:solidFill>
                            <a:srgbClr val="00B050"/>
                          </a:solidFill>
                          <a:effectLst/>
                        </a:rPr>
                        <a:t>Required Testing Accommodations</a:t>
                      </a:r>
                      <a:endParaRPr lang="en-US" sz="1400" b="1" dirty="0">
                        <a:solidFill>
                          <a:srgbClr val="00B050"/>
                        </a:solidFill>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400" b="1" dirty="0">
                          <a:solidFill>
                            <a:srgbClr val="00B050"/>
                          </a:solidFill>
                          <a:effectLst/>
                        </a:rPr>
                        <a:t>Strengths-Based Strategies</a:t>
                      </a:r>
                      <a:endParaRPr lang="en-US" sz="1400" b="1" dirty="0">
                        <a:solidFill>
                          <a:srgbClr val="00B050"/>
                        </a:solidFill>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400" b="1" dirty="0">
                          <a:solidFill>
                            <a:srgbClr val="00B050"/>
                          </a:solidFill>
                          <a:effectLst/>
                        </a:rPr>
                        <a:t>Support-Based Strategies</a:t>
                      </a:r>
                      <a:endParaRPr lang="en-US" sz="1400" b="1" dirty="0">
                        <a:solidFill>
                          <a:srgbClr val="00B050"/>
                        </a:solidFill>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400" b="1" dirty="0">
                          <a:solidFill>
                            <a:srgbClr val="00B050"/>
                          </a:solidFill>
                          <a:effectLst/>
                        </a:rPr>
                        <a:t>Student Interest Strategies </a:t>
                      </a:r>
                      <a:endParaRPr lang="en-US" sz="1400" b="1" dirty="0">
                        <a:solidFill>
                          <a:srgbClr val="00B050"/>
                        </a:solidFill>
                        <a:effectLst/>
                        <a:latin typeface="Calibri"/>
                        <a:ea typeface="Calibri"/>
                        <a:cs typeface="Times New Roman"/>
                      </a:endParaRPr>
                    </a:p>
                  </a:txBody>
                  <a:tcPr marL="61722" marR="61722" marT="0" marB="0"/>
                </a:tc>
              </a:tr>
              <a:tr h="1388059">
                <a:tc>
                  <a:txBody>
                    <a:bodyPr/>
                    <a:lstStyle/>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dirty="0">
                          <a:effectLst/>
                        </a:rPr>
                        <a:t> </a:t>
                      </a:r>
                      <a:endParaRPr lang="en-US" sz="1000" dirty="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dirty="0">
                          <a:effectLst/>
                        </a:rPr>
                        <a:t> </a:t>
                      </a:r>
                      <a:endParaRPr lang="en-US" sz="1000" dirty="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r>
              <a:tr h="1388059">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p>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61722" marR="61722" marT="0" marB="0"/>
                </a:tc>
                <a:tc>
                  <a:txBody>
                    <a:bodyPr/>
                    <a:lstStyle/>
                    <a:p>
                      <a:pPr marL="0" marR="0">
                        <a:lnSpc>
                          <a:spcPct val="115000"/>
                        </a:lnSpc>
                        <a:spcBef>
                          <a:spcPts val="0"/>
                        </a:spcBef>
                        <a:spcAft>
                          <a:spcPts val="0"/>
                        </a:spcAft>
                      </a:pPr>
                      <a:r>
                        <a:rPr lang="en-US" sz="1000" dirty="0">
                          <a:effectLst/>
                        </a:rPr>
                        <a:t> </a:t>
                      </a:r>
                      <a:endParaRPr lang="en-US" sz="1000" dirty="0">
                        <a:effectLst/>
                        <a:latin typeface="Calibri"/>
                        <a:ea typeface="Calibri"/>
                        <a:cs typeface="Times New Roman"/>
                      </a:endParaRPr>
                    </a:p>
                  </a:txBody>
                  <a:tcPr marL="61722" marR="61722" marT="0" marB="0"/>
                </a:tc>
              </a:tr>
            </a:tbl>
          </a:graphicData>
        </a:graphic>
      </p:graphicFrame>
      <p:sp>
        <p:nvSpPr>
          <p:cNvPr id="7" name="Rectangle 1"/>
          <p:cNvSpPr>
            <a:spLocks noChangeArrowheads="1"/>
          </p:cNvSpPr>
          <p:nvPr/>
        </p:nvSpPr>
        <p:spPr bwMode="auto">
          <a:xfrm>
            <a:off x="381000" y="942796"/>
            <a:ext cx="3886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pitchFamily="34" charset="0"/>
                <a:cs typeface="Arial" pitchFamily="34" charset="0"/>
              </a:rPr>
              <a:t>Roadmap: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pitchFamily="34" charset="0"/>
                <a:cs typeface="Arial" pitchFamily="34" charset="0"/>
              </a:rPr>
              <a:t>Required and Suggested Supports for Scholars</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77487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391400" cy="533400"/>
          </a:xfrm>
        </p:spPr>
        <p:txBody>
          <a:bodyPr/>
          <a:lstStyle/>
          <a:p>
            <a:r>
              <a:rPr lang="en-US" dirty="0" smtClean="0"/>
              <a:t>Airtight Activity: Harry Styles &amp; Mr. Modest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7409293"/>
              </p:ext>
            </p:extLst>
          </p:nvPr>
        </p:nvGraphicFramePr>
        <p:xfrm>
          <a:off x="952500" y="2156339"/>
          <a:ext cx="3657600" cy="990600"/>
        </p:xfrm>
        <a:graphic>
          <a:graphicData uri="http://schemas.openxmlformats.org/drawingml/2006/table">
            <a:tbl>
              <a:tblPr firstRow="1" firstCol="1" bandRow="1">
                <a:tableStyleId>{5C22544A-7EE6-4342-B048-85BDC9FD1C3A}</a:tableStyleId>
              </a:tblPr>
              <a:tblGrid>
                <a:gridCol w="1257300"/>
                <a:gridCol w="2400300"/>
              </a:tblGrid>
              <a:tr h="990600">
                <a:tc>
                  <a:txBody>
                    <a:bodyPr/>
                    <a:lstStyle/>
                    <a:p>
                      <a:pPr marL="0" marR="0">
                        <a:spcBef>
                          <a:spcPts val="0"/>
                        </a:spcBef>
                        <a:spcAft>
                          <a:spcPts val="0"/>
                        </a:spcAft>
                      </a:pPr>
                      <a:endParaRPr lang="en-US" sz="1200" b="1" dirty="0">
                        <a:solidFill>
                          <a:schemeClr val="tx2"/>
                        </a:solidFill>
                        <a:effectLst/>
                        <a:latin typeface="Times New Roman"/>
                        <a:ea typeface="Times New Roman"/>
                      </a:endParaRPr>
                    </a:p>
                  </a:txBody>
                  <a:tcPr marL="67456" marR="67456" marT="0" marB="0"/>
                </a:tc>
                <a:tc>
                  <a:txBody>
                    <a:bodyPr/>
                    <a:lstStyle/>
                    <a:p>
                      <a:pPr marL="0" marR="0">
                        <a:spcBef>
                          <a:spcPts val="0"/>
                        </a:spcBef>
                        <a:spcAft>
                          <a:spcPts val="0"/>
                        </a:spcAft>
                      </a:pPr>
                      <a:endParaRPr lang="en-US" sz="1200" b="1" dirty="0">
                        <a:solidFill>
                          <a:schemeClr val="tx2"/>
                        </a:solidFill>
                        <a:effectLst/>
                        <a:latin typeface="Times New Roman"/>
                        <a:ea typeface="Times New Roman"/>
                      </a:endParaRPr>
                    </a:p>
                  </a:txBody>
                  <a:tcPr marL="67456" marR="67456" marT="0" marB="0"/>
                </a:tc>
              </a:tr>
            </a:tbl>
          </a:graphicData>
        </a:graphic>
      </p:graphicFrame>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11</a:t>
            </a:fld>
            <a:endParaRPr lang="en-US"/>
          </a:p>
        </p:txBody>
      </p:sp>
      <p:pic>
        <p:nvPicPr>
          <p:cNvPr id="9217" name="Picture 2" descr="http://static1.squarespace.com/static/514e08e7e4b0a337a812d9b7/t/51881e4ce4b032df75a35b9f/1367875149686/brain-los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373" y="2273941"/>
            <a:ext cx="990600" cy="77243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3" descr="http://johnprados.com/wp-content/uploads/2013/08/wo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11988"/>
            <a:ext cx="580363" cy="896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914400"/>
            <a:ext cx="4343400" cy="646331"/>
          </a:xfrm>
          <a:prstGeom prst="rect">
            <a:avLst/>
          </a:prstGeom>
          <a:noFill/>
        </p:spPr>
        <p:txBody>
          <a:bodyPr wrap="square" rtlCol="0">
            <a:spAutoFit/>
          </a:bodyPr>
          <a:lstStyle/>
          <a:p>
            <a:r>
              <a:rPr lang="en-US" b="1" dirty="0" smtClean="0"/>
              <a:t>Step #1</a:t>
            </a:r>
            <a:r>
              <a:rPr lang="en-US" dirty="0" smtClean="0"/>
              <a:t>: Read </a:t>
            </a:r>
          </a:p>
          <a:p>
            <a:r>
              <a:rPr lang="en-US" dirty="0" smtClean="0"/>
              <a:t>Harry Styles’ IEP-at-a-Glance</a:t>
            </a:r>
            <a:endParaRPr lang="en-US" dirty="0"/>
          </a:p>
        </p:txBody>
      </p:sp>
      <p:sp>
        <p:nvSpPr>
          <p:cNvPr id="9" name="TextBox 8"/>
          <p:cNvSpPr txBox="1"/>
          <p:nvPr/>
        </p:nvSpPr>
        <p:spPr>
          <a:xfrm>
            <a:off x="4793673" y="2211987"/>
            <a:ext cx="4343400" cy="646331"/>
          </a:xfrm>
          <a:prstGeom prst="rect">
            <a:avLst/>
          </a:prstGeom>
          <a:noFill/>
        </p:spPr>
        <p:txBody>
          <a:bodyPr wrap="square" rtlCol="0">
            <a:spAutoFit/>
          </a:bodyPr>
          <a:lstStyle/>
          <a:p>
            <a:r>
              <a:rPr lang="en-US" b="1" dirty="0" smtClean="0"/>
              <a:t>Step #2</a:t>
            </a:r>
            <a:r>
              <a:rPr lang="en-US" dirty="0" smtClean="0"/>
              <a:t>: Read </a:t>
            </a:r>
          </a:p>
          <a:p>
            <a:r>
              <a:rPr lang="en-US" dirty="0" smtClean="0"/>
              <a:t>“Inside Mr. </a:t>
            </a:r>
            <a:r>
              <a:rPr lang="en-US" dirty="0" err="1" smtClean="0"/>
              <a:t>Modest’s</a:t>
            </a:r>
            <a:r>
              <a:rPr lang="en-US" dirty="0" smtClean="0"/>
              <a:t> Mind”</a:t>
            </a:r>
            <a:endParaRPr lang="en-US" dirty="0"/>
          </a:p>
        </p:txBody>
      </p:sp>
      <p:sp>
        <p:nvSpPr>
          <p:cNvPr id="10" name="TextBox 9"/>
          <p:cNvSpPr txBox="1"/>
          <p:nvPr/>
        </p:nvSpPr>
        <p:spPr>
          <a:xfrm>
            <a:off x="983673" y="3532909"/>
            <a:ext cx="3283527" cy="646331"/>
          </a:xfrm>
          <a:prstGeom prst="rect">
            <a:avLst/>
          </a:prstGeom>
          <a:noFill/>
        </p:spPr>
        <p:txBody>
          <a:bodyPr wrap="square" rtlCol="0">
            <a:spAutoFit/>
          </a:bodyPr>
          <a:lstStyle/>
          <a:p>
            <a:r>
              <a:rPr lang="en-US" b="1" dirty="0" smtClean="0"/>
              <a:t>Step #3</a:t>
            </a:r>
            <a:r>
              <a:rPr lang="en-US" dirty="0" smtClean="0"/>
              <a:t>: Read </a:t>
            </a:r>
          </a:p>
          <a:p>
            <a:r>
              <a:rPr lang="en-US" dirty="0" smtClean="0"/>
              <a:t>Mr. </a:t>
            </a:r>
            <a:r>
              <a:rPr lang="en-US" dirty="0" err="1" smtClean="0"/>
              <a:t>Modest’s</a:t>
            </a:r>
            <a:r>
              <a:rPr lang="en-US" dirty="0" smtClean="0"/>
              <a:t> Road Map</a:t>
            </a:r>
            <a:endParaRPr lang="en-US" dirty="0"/>
          </a:p>
        </p:txBody>
      </p:sp>
      <p:sp>
        <p:nvSpPr>
          <p:cNvPr id="11" name="TextBox 10"/>
          <p:cNvSpPr txBox="1"/>
          <p:nvPr/>
        </p:nvSpPr>
        <p:spPr>
          <a:xfrm>
            <a:off x="5036127" y="4858434"/>
            <a:ext cx="2483427" cy="646331"/>
          </a:xfrm>
          <a:prstGeom prst="rect">
            <a:avLst/>
          </a:prstGeom>
          <a:noFill/>
        </p:spPr>
        <p:txBody>
          <a:bodyPr wrap="square" rtlCol="0">
            <a:spAutoFit/>
          </a:bodyPr>
          <a:lstStyle/>
          <a:p>
            <a:r>
              <a:rPr lang="en-US" b="1" dirty="0" smtClean="0"/>
              <a:t>Step #4</a:t>
            </a:r>
            <a:r>
              <a:rPr lang="en-US" dirty="0" smtClean="0"/>
              <a:t>: Respond </a:t>
            </a:r>
          </a:p>
          <a:p>
            <a:r>
              <a:rPr lang="en-US" dirty="0" smtClean="0"/>
              <a:t>to Questions </a:t>
            </a:r>
            <a:endParaRPr lang="en-US" dirty="0"/>
          </a:p>
        </p:txBody>
      </p:sp>
      <p:pic>
        <p:nvPicPr>
          <p:cNvPr id="12" name="Picture 8" descr="http://img.wennermedia.com/article-leads-vertical-300/1351181573_harry-styles-2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127" y="826550"/>
            <a:ext cx="990600" cy="1192364"/>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4" descr="http://research.wpcarey.asu.edu/wp-content/uploads/2015/05/Roadmap-855x641.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673" y="3403431"/>
            <a:ext cx="3200400" cy="1244769"/>
          </a:xfrm>
          <a:prstGeom prst="rect">
            <a:avLst/>
          </a:prstGeom>
          <a:noFill/>
          <a:ln w="9525">
            <a:solidFill>
              <a:schemeClr val="accent2"/>
            </a:solidFill>
            <a:miter lim="800000"/>
            <a:headEnd/>
            <a:tailEnd/>
          </a:ln>
        </p:spPr>
      </p:pic>
      <p:pic>
        <p:nvPicPr>
          <p:cNvPr id="15" name="Picture 14" descr="http://sweetclipart.com/multisite/sweetclipart/files/office_school_paper_pencil.png"/>
          <p:cNvPicPr/>
          <p:nvPr/>
        </p:nvPicPr>
        <p:blipFill>
          <a:blip r:embed="rId6">
            <a:extLst>
              <a:ext uri="{28A0092B-C50C-407E-A947-70E740481C1C}">
                <a14:useLocalDpi xmlns:a14="http://schemas.microsoft.com/office/drawing/2010/main" val="0"/>
              </a:ext>
            </a:extLst>
          </a:blip>
          <a:srcRect/>
          <a:stretch>
            <a:fillRect/>
          </a:stretch>
        </p:blipFill>
        <p:spPr bwMode="auto">
          <a:xfrm>
            <a:off x="2301790" y="4648200"/>
            <a:ext cx="1463183" cy="1473081"/>
          </a:xfrm>
          <a:prstGeom prst="rect">
            <a:avLst/>
          </a:prstGeom>
          <a:noFill/>
          <a:extLst/>
        </p:spPr>
      </p:pic>
    </p:spTree>
    <p:extLst>
      <p:ext uri="{BB962C8B-B14F-4D97-AF65-F5344CB8AC3E}">
        <p14:creationId xmlns:p14="http://schemas.microsoft.com/office/powerpoint/2010/main" val="1972702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YOUR IEPs-at-a-Glance</a:t>
            </a:r>
            <a:endParaRPr lang="en-US" dirty="0"/>
          </a:p>
        </p:txBody>
      </p:sp>
      <p:sp>
        <p:nvSpPr>
          <p:cNvPr id="3" name="Content Placeholder 2"/>
          <p:cNvSpPr>
            <a:spLocks noGrp="1"/>
          </p:cNvSpPr>
          <p:nvPr>
            <p:ph idx="1"/>
          </p:nvPr>
        </p:nvSpPr>
        <p:spPr/>
        <p:txBody>
          <a:bodyPr/>
          <a:lstStyle/>
          <a:p>
            <a:r>
              <a:rPr lang="en-US" dirty="0" smtClean="0"/>
              <a:t>You will have about 25 minutes to work with your grade teams to create a Roadmap of Required and Suggested Supports for your scholars.</a:t>
            </a:r>
          </a:p>
          <a:p>
            <a:r>
              <a:rPr lang="en-US" dirty="0" smtClean="0"/>
              <a:t>You will be making </a:t>
            </a:r>
            <a:r>
              <a:rPr lang="en-US" sz="2800" b="1" dirty="0" smtClean="0">
                <a:solidFill>
                  <a:srgbClr val="C00000"/>
                </a:solidFill>
              </a:rPr>
              <a:t>1</a:t>
            </a:r>
            <a:r>
              <a:rPr lang="en-US" dirty="0" smtClean="0"/>
              <a:t> Roadmap per team to submit to me (although you may certainly </a:t>
            </a:r>
            <a:r>
              <a:rPr lang="en-US" u="sng" dirty="0" smtClean="0"/>
              <a:t>all</a:t>
            </a:r>
            <a:r>
              <a:rPr lang="en-US" dirty="0" smtClean="0"/>
              <a:t> take notes in your handouts!)</a:t>
            </a:r>
          </a:p>
          <a:p>
            <a:r>
              <a:rPr lang="en-US" dirty="0" smtClean="0"/>
              <a:t>Use your resources:</a:t>
            </a:r>
          </a:p>
          <a:p>
            <a:pPr lvl="1">
              <a:buFont typeface="Wingdings" panose="05000000000000000000" pitchFamily="2" charset="2"/>
              <a:buChar char="q"/>
            </a:pPr>
            <a:r>
              <a:rPr lang="en-US" dirty="0" smtClean="0"/>
              <a:t>IEPs-at-a-Glance: Many offer suggested supports as a starting point.</a:t>
            </a:r>
          </a:p>
          <a:p>
            <a:pPr lvl="1">
              <a:buFont typeface="Wingdings" panose="05000000000000000000" pitchFamily="2" charset="2"/>
              <a:buChar char="q"/>
            </a:pPr>
            <a:r>
              <a:rPr lang="en-US" dirty="0" smtClean="0"/>
              <a:t>Me!: I’ll be circulating to support and offer feedback.</a:t>
            </a:r>
          </a:p>
          <a:p>
            <a:pPr lvl="1">
              <a:buFont typeface="Wingdings" panose="05000000000000000000" pitchFamily="2" charset="2"/>
              <a:buChar char="q"/>
            </a:pPr>
            <a:r>
              <a:rPr lang="en-US" dirty="0" smtClean="0"/>
              <a:t>Your table’s special education expert. (Special educator/learning specialist, veteran teacher, Mr. Modest-like accommodating pro.)</a:t>
            </a:r>
          </a:p>
          <a:p>
            <a:pPr marL="457200" lvl="1" indent="0">
              <a:buNone/>
            </a:pPr>
            <a:r>
              <a:rPr lang="en-US" b="1" dirty="0" smtClean="0">
                <a:solidFill>
                  <a:srgbClr val="FFC000"/>
                </a:solidFill>
              </a:rPr>
              <a:t>Customization: Update the above to put in the specific names of people who can help as teachers fill out their roadmaps.</a:t>
            </a:r>
            <a:endParaRPr lang="en-US" b="1" dirty="0">
              <a:solidFill>
                <a:srgbClr val="FFC000"/>
              </a:solidFill>
            </a:endParaRPr>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12</a:t>
            </a:fld>
            <a:endParaRPr lang="en-US"/>
          </a:p>
        </p:txBody>
      </p:sp>
    </p:spTree>
    <p:extLst>
      <p:ext uri="{BB962C8B-B14F-4D97-AF65-F5344CB8AC3E}">
        <p14:creationId xmlns:p14="http://schemas.microsoft.com/office/powerpoint/2010/main" val="143116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Customization (if desired)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36154979"/>
              </p:ext>
            </p:extLst>
          </p:nvPr>
        </p:nvGraphicFramePr>
        <p:xfrm>
          <a:off x="457200" y="990600"/>
          <a:ext cx="8229600" cy="3436620"/>
        </p:xfrm>
        <a:graphic>
          <a:graphicData uri="http://schemas.openxmlformats.org/drawingml/2006/table">
            <a:tbl>
              <a:tblPr firstRow="1" bandRow="1">
                <a:tableStyleId>{5C22544A-7EE6-4342-B048-85BDC9FD1C3A}</a:tableStyleId>
              </a:tblPr>
              <a:tblGrid>
                <a:gridCol w="1143000"/>
                <a:gridCol w="914400"/>
                <a:gridCol w="1028700"/>
                <a:gridCol w="1028700"/>
                <a:gridCol w="1028700"/>
                <a:gridCol w="1028700"/>
                <a:gridCol w="1028700"/>
                <a:gridCol w="1028700"/>
              </a:tblGrid>
              <a:tr h="370840">
                <a:tc>
                  <a:txBody>
                    <a:bodyPr/>
                    <a:lstStyle/>
                    <a:p>
                      <a:r>
                        <a:rPr lang="en-US" b="1" dirty="0" smtClean="0">
                          <a:solidFill>
                            <a:srgbClr val="C00000"/>
                          </a:solidFill>
                        </a:rPr>
                        <a:t>Table Group #1</a:t>
                      </a:r>
                      <a:endParaRPr lang="en-US" b="1" dirty="0">
                        <a:solidFill>
                          <a:srgbClr val="C00000"/>
                        </a:solidFill>
                      </a:endParaRPr>
                    </a:p>
                  </a:txBody>
                  <a:tcPr/>
                </a:tc>
                <a:tc>
                  <a:txBody>
                    <a:bodyPr/>
                    <a:lstStyle/>
                    <a:p>
                      <a:r>
                        <a:rPr lang="en-US" b="1" dirty="0" smtClean="0">
                          <a:solidFill>
                            <a:srgbClr val="C00000"/>
                          </a:solidFill>
                        </a:rPr>
                        <a:t>Table Group #2</a:t>
                      </a:r>
                      <a:endParaRPr lang="en-US" b="1" dirty="0">
                        <a:solidFill>
                          <a:srgbClr val="C00000"/>
                        </a:solidFill>
                      </a:endParaRPr>
                    </a:p>
                  </a:txBody>
                  <a:tcPr/>
                </a:tc>
                <a:tc>
                  <a:txBody>
                    <a:bodyPr/>
                    <a:lstStyle/>
                    <a:p>
                      <a:r>
                        <a:rPr lang="en-US" b="1" dirty="0" smtClean="0">
                          <a:solidFill>
                            <a:srgbClr val="C00000"/>
                          </a:solidFill>
                        </a:rPr>
                        <a:t>Table Group #3</a:t>
                      </a:r>
                      <a:endParaRPr lang="en-US" b="1" dirty="0">
                        <a:solidFill>
                          <a:srgbClr val="C00000"/>
                        </a:solidFill>
                      </a:endParaRPr>
                    </a:p>
                  </a:txBody>
                  <a:tcPr/>
                </a:tc>
                <a:tc>
                  <a:txBody>
                    <a:bodyPr/>
                    <a:lstStyle/>
                    <a:p>
                      <a:r>
                        <a:rPr lang="en-US" b="1" dirty="0" smtClean="0">
                          <a:solidFill>
                            <a:srgbClr val="C00000"/>
                          </a:solidFill>
                        </a:rPr>
                        <a:t>Table Group #4</a:t>
                      </a:r>
                      <a:endParaRPr lang="en-US" b="1" dirty="0">
                        <a:solidFill>
                          <a:srgbClr val="C00000"/>
                        </a:solidFill>
                      </a:endParaRPr>
                    </a:p>
                  </a:txBody>
                  <a:tcPr/>
                </a:tc>
                <a:tc>
                  <a:txBody>
                    <a:bodyPr/>
                    <a:lstStyle/>
                    <a:p>
                      <a:r>
                        <a:rPr lang="en-US" b="1" dirty="0" smtClean="0">
                          <a:solidFill>
                            <a:srgbClr val="C00000"/>
                          </a:solidFill>
                        </a:rPr>
                        <a:t>Table Group #5</a:t>
                      </a:r>
                      <a:endParaRPr lang="en-US" b="1" dirty="0">
                        <a:solidFill>
                          <a:srgbClr val="C00000"/>
                        </a:solidFill>
                      </a:endParaRPr>
                    </a:p>
                  </a:txBody>
                  <a:tcPr/>
                </a:tc>
                <a:tc>
                  <a:txBody>
                    <a:bodyPr/>
                    <a:lstStyle/>
                    <a:p>
                      <a:r>
                        <a:rPr lang="en-US" b="1" dirty="0" smtClean="0">
                          <a:solidFill>
                            <a:srgbClr val="C00000"/>
                          </a:solidFill>
                        </a:rPr>
                        <a:t>Table Group #6</a:t>
                      </a:r>
                      <a:endParaRPr lang="en-US" b="1" dirty="0">
                        <a:solidFill>
                          <a:srgbClr val="C00000"/>
                        </a:solidFill>
                      </a:endParaRPr>
                    </a:p>
                  </a:txBody>
                  <a:tcPr/>
                </a:tc>
                <a:tc>
                  <a:txBody>
                    <a:bodyPr/>
                    <a:lstStyle/>
                    <a:p>
                      <a:r>
                        <a:rPr lang="en-US" b="1" dirty="0" smtClean="0">
                          <a:solidFill>
                            <a:srgbClr val="C00000"/>
                          </a:solidFill>
                        </a:rPr>
                        <a:t>Table Group #7</a:t>
                      </a:r>
                      <a:endParaRPr lang="en-US" b="1" dirty="0">
                        <a:solidFill>
                          <a:srgbClr val="C00000"/>
                        </a:solidFill>
                      </a:endParaRPr>
                    </a:p>
                  </a:txBody>
                  <a:tcPr/>
                </a:tc>
                <a:tc>
                  <a:txBody>
                    <a:bodyPr/>
                    <a:lstStyle/>
                    <a:p>
                      <a:r>
                        <a:rPr lang="en-US" b="1" dirty="0" smtClean="0">
                          <a:solidFill>
                            <a:srgbClr val="C00000"/>
                          </a:solidFill>
                        </a:rPr>
                        <a:t>Table Group #8</a:t>
                      </a:r>
                      <a:endParaRPr lang="en-US" b="1" dirty="0">
                        <a:solidFill>
                          <a:srgbClr val="C00000"/>
                        </a:solidFill>
                      </a:endParaRPr>
                    </a:p>
                  </a:txBody>
                  <a:tcPr/>
                </a:tc>
              </a:tr>
              <a:tr h="370840">
                <a:tc>
                  <a:txBody>
                    <a:bodyPr/>
                    <a:lstStyle/>
                    <a:p>
                      <a:pPr marL="0" indent="0">
                        <a:buFont typeface="Arial" panose="020B0604020202020204" pitchFamily="34" charset="0"/>
                        <a:buNone/>
                      </a:pPr>
                      <a:r>
                        <a:rPr lang="en-US" sz="1450" b="1" baseline="0" dirty="0" smtClean="0"/>
                        <a:t>*Teacher A</a:t>
                      </a:r>
                    </a:p>
                    <a:p>
                      <a:pPr marL="0" indent="0">
                        <a:buFont typeface="Arial" panose="020B0604020202020204" pitchFamily="34" charset="0"/>
                        <a:buNone/>
                      </a:pPr>
                      <a:r>
                        <a:rPr lang="en-US" sz="1450" b="1" baseline="0" dirty="0" smtClean="0"/>
                        <a:t>*Teacher B</a:t>
                      </a:r>
                    </a:p>
                    <a:p>
                      <a:pPr marL="0" indent="0">
                        <a:buFont typeface="Arial" panose="020B0604020202020204" pitchFamily="34" charset="0"/>
                        <a:buNone/>
                      </a:pPr>
                      <a:r>
                        <a:rPr lang="en-US" sz="1450" b="1" baseline="0" dirty="0" smtClean="0"/>
                        <a:t>*Teacher C</a:t>
                      </a:r>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p>
                      <a:pPr marL="0" indent="0">
                        <a:buFont typeface="Arial" panose="020B0604020202020204" pitchFamily="34" charset="0"/>
                        <a:buNone/>
                      </a:pPr>
                      <a:endParaRPr lang="en-US" sz="1450" baseline="0" dirty="0" smtClean="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13</a:t>
            </a:fld>
            <a:endParaRPr lang="en-US"/>
          </a:p>
        </p:txBody>
      </p:sp>
      <p:sp>
        <p:nvSpPr>
          <p:cNvPr id="6" name="TextBox 5"/>
          <p:cNvSpPr txBox="1"/>
          <p:nvPr/>
        </p:nvSpPr>
        <p:spPr>
          <a:xfrm>
            <a:off x="1371600" y="4659500"/>
            <a:ext cx="6248400" cy="1200329"/>
          </a:xfrm>
          <a:prstGeom prst="rect">
            <a:avLst/>
          </a:prstGeom>
          <a:noFill/>
        </p:spPr>
        <p:txBody>
          <a:bodyPr wrap="square" rtlCol="0">
            <a:spAutoFit/>
          </a:bodyPr>
          <a:lstStyle/>
          <a:p>
            <a:r>
              <a:rPr lang="en-US" b="1" dirty="0" smtClean="0">
                <a:solidFill>
                  <a:srgbClr val="FFC000"/>
                </a:solidFill>
              </a:rPr>
              <a:t>Customization (if desired): Use this chart to get people into the right groups. People can move now, or you can put this slide at the beginning of the presentation. Or, feel free to delete it if doesn’t serve you.</a:t>
            </a:r>
            <a:endParaRPr lang="en-US" b="1" dirty="0">
              <a:solidFill>
                <a:srgbClr val="FFC000"/>
              </a:solidFill>
            </a:endParaRPr>
          </a:p>
        </p:txBody>
      </p:sp>
    </p:spTree>
    <p:extLst>
      <p:ext uri="{BB962C8B-B14F-4D97-AF65-F5344CB8AC3E}">
        <p14:creationId xmlns:p14="http://schemas.microsoft.com/office/powerpoint/2010/main" val="106745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 Commitments!</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14</a:t>
            </a:fld>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851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25"/>
            <a:ext cx="7239000" cy="533400"/>
          </a:xfrm>
        </p:spPr>
        <p:txBody>
          <a:bodyPr/>
          <a:lstStyle/>
          <a:p>
            <a:r>
              <a:rPr lang="en-US" dirty="0" smtClean="0"/>
              <a:t>Customization: Need to Knows &amp; Deadlines</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C000"/>
                </a:solidFill>
              </a:rPr>
              <a:t>Customization: Customize all of the below information with the appropriate context for your school. </a:t>
            </a:r>
          </a:p>
          <a:p>
            <a:pPr marL="0" indent="0">
              <a:buNone/>
            </a:pPr>
            <a:endParaRPr lang="en-US" b="1" dirty="0" smtClean="0">
              <a:solidFill>
                <a:srgbClr val="FFC000"/>
              </a:solidFill>
            </a:endParaRPr>
          </a:p>
          <a:p>
            <a:r>
              <a:rPr lang="en-US" dirty="0" smtClean="0"/>
              <a:t>Date when Roadmaps will be due </a:t>
            </a:r>
          </a:p>
          <a:p>
            <a:r>
              <a:rPr lang="en-US" dirty="0" smtClean="0"/>
              <a:t>Who Roadmaps should be submitted to</a:t>
            </a:r>
          </a:p>
          <a:p>
            <a:r>
              <a:rPr lang="en-US" dirty="0" smtClean="0"/>
              <a:t>Suggested/required times when teacher can finish Roadmaps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15</a:t>
            </a:fld>
            <a:endParaRPr lang="en-US"/>
          </a:p>
        </p:txBody>
      </p:sp>
    </p:spTree>
    <p:extLst>
      <p:ext uri="{BB962C8B-B14F-4D97-AF65-F5344CB8AC3E}">
        <p14:creationId xmlns:p14="http://schemas.microsoft.com/office/powerpoint/2010/main" val="58938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25"/>
            <a:ext cx="7239000" cy="533400"/>
          </a:xfrm>
        </p:spPr>
        <p:txBody>
          <a:bodyPr/>
          <a:lstStyle/>
          <a:p>
            <a:r>
              <a:rPr lang="en-US" dirty="0" smtClean="0"/>
              <a:t>Customization: Accountability Practices</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C000"/>
                </a:solidFill>
              </a:rPr>
              <a:t>Customization (if desired): Customize the below with information about how you will hold teachers accountable to providing mandated accommodations.</a:t>
            </a:r>
          </a:p>
          <a:p>
            <a:pPr marL="0" indent="0">
              <a:buNone/>
            </a:pPr>
            <a:endParaRPr lang="en-US" b="1" dirty="0" smtClean="0">
              <a:solidFill>
                <a:srgbClr val="FFC000"/>
              </a:solidFill>
            </a:endParaRPr>
          </a:p>
          <a:p>
            <a:r>
              <a:rPr lang="en-US" dirty="0" smtClean="0"/>
              <a:t>Information about your planned accommodations walkthroughs </a:t>
            </a:r>
          </a:p>
          <a:p>
            <a:r>
              <a:rPr lang="en-US" dirty="0" smtClean="0"/>
              <a:t>Information about how all coaches will provide feedback on IEPs-at-a-Glance follow-through </a:t>
            </a:r>
          </a:p>
          <a:p>
            <a:r>
              <a:rPr lang="en-US" dirty="0" smtClean="0"/>
              <a:t>Other plans for accountability at </a:t>
            </a:r>
            <a:r>
              <a:rPr lang="en-US" smtClean="0"/>
              <a:t>your school</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16</a:t>
            </a:fld>
            <a:endParaRPr lang="en-US"/>
          </a:p>
        </p:txBody>
      </p:sp>
    </p:spTree>
    <p:extLst>
      <p:ext uri="{BB962C8B-B14F-4D97-AF65-F5344CB8AC3E}">
        <p14:creationId xmlns:p14="http://schemas.microsoft.com/office/powerpoint/2010/main" val="601091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dirty="0" smtClean="0"/>
              <a:t>Customization: </a:t>
            </a:r>
            <a:r>
              <a:rPr lang="en-US" dirty="0" smtClean="0"/>
              <a:t>School-Specific Hook </a:t>
            </a:r>
          </a:p>
        </p:txBody>
      </p:sp>
      <p:sp>
        <p:nvSpPr>
          <p:cNvPr id="5123" name="Rectangle 3"/>
          <p:cNvSpPr>
            <a:spLocks noGrp="1" noChangeArrowheads="1"/>
          </p:cNvSpPr>
          <p:nvPr>
            <p:ph type="body" idx="1"/>
          </p:nvPr>
        </p:nvSpPr>
        <p:spPr/>
        <p:txBody>
          <a:bodyPr/>
          <a:lstStyle/>
          <a:p>
            <a:pPr eaLnBrk="1" hangingPunct="1"/>
            <a:r>
              <a:rPr lang="en-US" b="1" dirty="0">
                <a:solidFill>
                  <a:srgbClr val="FFC000"/>
                </a:solidFill>
              </a:rPr>
              <a:t>Customization: Think about how you will engage teachers in this session that is unique to your school context/staff. For example, you might tell a personal story about a time when you were a first year teacher and didn’t know about the contents of the IEPs of scholars in your class and what the impact was. Or, for a largely returning staff, you could name this as a “WIN” area for this year – that you are all going to be 100% in compliance with supports outlined in our scholars’ IEPs and 504 plans. The sky is the limit here, as long as you keep this to 5 minutes and plan a hook that leaves teachers eager to dive into their IEPs-at-a-Glance!</a:t>
            </a:r>
          </a:p>
          <a:p>
            <a:pPr marL="0" indent="0" eaLnBrk="1" hangingPunct="1">
              <a:buNone/>
            </a:pPr>
            <a:endParaRPr lang="en-US" dirty="0" smtClean="0"/>
          </a:p>
        </p:txBody>
      </p:sp>
      <p:sp>
        <p:nvSpPr>
          <p:cNvPr id="5124" name="Slide Number Placeholder 4"/>
          <p:cNvSpPr>
            <a:spLocks noGrp="1"/>
          </p:cNvSpPr>
          <p:nvPr>
            <p:ph type="sldNum" sz="quarter" idx="10"/>
          </p:nvPr>
        </p:nvSpPr>
        <p:spPr>
          <a:noFill/>
        </p:spPr>
        <p:txBody>
          <a:bodyPr/>
          <a:lstStyle/>
          <a:p>
            <a:fld id="{0E979C56-D977-49FA-8AF4-1D84780CB98D}" type="slidenum">
              <a:rPr lang="en-US" smtClean="0"/>
              <a:pPr/>
              <a:t>2</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Session Aims &amp; Agenda</a:t>
            </a:r>
          </a:p>
        </p:txBody>
      </p:sp>
      <p:sp>
        <p:nvSpPr>
          <p:cNvPr id="6148" name="Slide Number Placeholder 3"/>
          <p:cNvSpPr>
            <a:spLocks noGrp="1"/>
          </p:cNvSpPr>
          <p:nvPr>
            <p:ph type="sldNum" sz="quarter" idx="10"/>
          </p:nvPr>
        </p:nvSpPr>
        <p:spPr>
          <a:noFill/>
        </p:spPr>
        <p:txBody>
          <a:bodyPr/>
          <a:lstStyle/>
          <a:p>
            <a:fld id="{DB3D405A-61D0-4761-90E4-C1A78CCED31B}" type="slidenum">
              <a:rPr lang="en-US" smtClean="0"/>
              <a:pPr/>
              <a:t>3</a:t>
            </a:fld>
            <a:endParaRPr lang="en-US" smtClean="0"/>
          </a:p>
        </p:txBody>
      </p:sp>
      <p:graphicFrame>
        <p:nvGraphicFramePr>
          <p:cNvPr id="3" name="Table 2"/>
          <p:cNvGraphicFramePr>
            <a:graphicFrameLocks noGrp="1"/>
          </p:cNvGraphicFramePr>
          <p:nvPr>
            <p:extLst>
              <p:ext uri="{D42A27DB-BD31-4B8C-83A1-F6EECF244321}">
                <p14:modId xmlns:p14="http://schemas.microsoft.com/office/powerpoint/2010/main" val="2701271524"/>
              </p:ext>
            </p:extLst>
          </p:nvPr>
        </p:nvGraphicFramePr>
        <p:xfrm>
          <a:off x="533400" y="1219200"/>
          <a:ext cx="8153400" cy="4290060"/>
        </p:xfrm>
        <a:graphic>
          <a:graphicData uri="http://schemas.openxmlformats.org/drawingml/2006/table">
            <a:tbl>
              <a:tblPr firstRow="1" bandRow="1">
                <a:tableStyleId>{5C22544A-7EE6-4342-B048-85BDC9FD1C3A}</a:tableStyleId>
              </a:tblPr>
              <a:tblGrid>
                <a:gridCol w="4648200"/>
                <a:gridCol w="3505200"/>
              </a:tblGrid>
              <a:tr h="370840">
                <a:tc>
                  <a:txBody>
                    <a:bodyPr/>
                    <a:lstStyle/>
                    <a:p>
                      <a:r>
                        <a:rPr lang="en-US" sz="2800" b="1" dirty="0" smtClean="0"/>
                        <a:t>Teachers will be able to…</a:t>
                      </a:r>
                      <a:endParaRPr lang="en-US" sz="2800" b="1" dirty="0"/>
                    </a:p>
                  </a:txBody>
                  <a:tcPr/>
                </a:tc>
                <a:tc>
                  <a:txBody>
                    <a:bodyPr/>
                    <a:lstStyle/>
                    <a:p>
                      <a:r>
                        <a:rPr lang="en-US" sz="2800" dirty="0" smtClean="0"/>
                        <a:t>Agenda</a:t>
                      </a:r>
                      <a:endParaRPr lang="en-US" sz="2800" dirty="0"/>
                    </a:p>
                  </a:txBody>
                  <a:tcPr/>
                </a:tc>
              </a:tr>
              <a:tr h="370840">
                <a:tc>
                  <a:txBody>
                    <a:bodyPr/>
                    <a:lstStyle/>
                    <a:p>
                      <a:pPr marL="285750" indent="-285750">
                        <a:buFont typeface="Wingdings" panose="05000000000000000000" pitchFamily="2" charset="2"/>
                        <a:buChar char="q"/>
                      </a:pPr>
                      <a:r>
                        <a:rPr lang="en-US" sz="1800" kern="1200" dirty="0" smtClean="0">
                          <a:solidFill>
                            <a:schemeClr val="dk1"/>
                          </a:solidFill>
                          <a:effectLst/>
                          <a:latin typeface="+mn-lt"/>
                          <a:ea typeface="+mn-ea"/>
                          <a:cs typeface="+mn-cs"/>
                        </a:rPr>
                        <a:t>Articulate the purpose and components of an IEP-at-a-Glance.</a:t>
                      </a:r>
                      <a:endParaRPr lang="en-US" dirty="0"/>
                    </a:p>
                  </a:txBody>
                  <a:tcPr/>
                </a:tc>
                <a:tc>
                  <a:txBody>
                    <a:bodyPr/>
                    <a:lstStyle/>
                    <a:p>
                      <a:pPr marL="285750" indent="-285750">
                        <a:buFont typeface="Wingdings" panose="05000000000000000000" pitchFamily="2" charset="2"/>
                        <a:buChar char="ü"/>
                      </a:pPr>
                      <a:r>
                        <a:rPr lang="en-US" dirty="0" smtClean="0"/>
                        <a:t>Opening &amp;</a:t>
                      </a:r>
                      <a:r>
                        <a:rPr lang="en-US" baseline="0" dirty="0" smtClean="0"/>
                        <a:t> Framing</a:t>
                      </a:r>
                      <a:endParaRPr lang="en-US" dirty="0"/>
                    </a:p>
                  </a:txBody>
                  <a:tcPr/>
                </a:tc>
              </a:tr>
              <a:tr h="370840">
                <a:tc>
                  <a:txBody>
                    <a:bodyPr/>
                    <a:lstStyle/>
                    <a:p>
                      <a:pPr marL="285750" marR="0" lvl="0" indent="-285750" algn="l">
                        <a:lnSpc>
                          <a:spcPct val="115000"/>
                        </a:lnSpc>
                        <a:spcBef>
                          <a:spcPts val="0"/>
                        </a:spcBef>
                        <a:spcAft>
                          <a:spcPts val="0"/>
                        </a:spcAft>
                        <a:buFont typeface="Wingdings" panose="05000000000000000000" pitchFamily="2" charset="2"/>
                        <a:buChar char="q"/>
                      </a:pPr>
                      <a:r>
                        <a:rPr lang="en-US" sz="1800" dirty="0">
                          <a:effectLst/>
                          <a:latin typeface="+mn-lt"/>
                          <a:ea typeface="Calibri"/>
                          <a:cs typeface="Times New Roman"/>
                        </a:rPr>
                        <a:t>Plan to implement key components of IEPs-at-a-Glance for scholars with IEPs in their classrooms, including required instructional and assessment accommodations.</a:t>
                      </a:r>
                    </a:p>
                  </a:txBody>
                  <a:tcPr marL="114300" marR="114300" marT="0" marB="0"/>
                </a:tc>
                <a:tc>
                  <a:txBody>
                    <a:bodyPr/>
                    <a:lstStyle/>
                    <a:p>
                      <a:pPr marL="285750" indent="-285750">
                        <a:buFont typeface="Wingdings" panose="05000000000000000000" pitchFamily="2" charset="2"/>
                        <a:buChar char="ü"/>
                      </a:pPr>
                      <a:r>
                        <a:rPr lang="en-US" dirty="0" smtClean="0"/>
                        <a:t>Airtight</a:t>
                      </a:r>
                      <a:r>
                        <a:rPr lang="en-US" baseline="0" dirty="0" smtClean="0"/>
                        <a:t> Activity: Harry Styles &amp; Mr. Modest</a:t>
                      </a:r>
                      <a:endParaRPr lang="en-US" dirty="0"/>
                    </a:p>
                  </a:txBody>
                  <a:tcPr/>
                </a:tc>
              </a:tr>
              <a:tr h="370840">
                <a:tc>
                  <a:txBody>
                    <a:bodyPr/>
                    <a:lstStyle/>
                    <a:p>
                      <a:pPr marL="285750" indent="-285750">
                        <a:buFont typeface="Wingdings" panose="05000000000000000000" pitchFamily="2" charset="2"/>
                        <a:buChar char="q"/>
                      </a:pPr>
                      <a:r>
                        <a:rPr lang="en-US" sz="1800" kern="1200" dirty="0" smtClean="0">
                          <a:solidFill>
                            <a:schemeClr val="dk1"/>
                          </a:solidFill>
                          <a:effectLst/>
                          <a:latin typeface="+mn-lt"/>
                          <a:ea typeface="+mn-ea"/>
                          <a:cs typeface="+mn-cs"/>
                        </a:rPr>
                        <a:t>Plan 2 – 4 strengths-based and support-based strategies for scholars with IEPs in their classrooms.</a:t>
                      </a:r>
                      <a:endParaRPr lang="en-US" dirty="0"/>
                    </a:p>
                  </a:txBody>
                  <a:tcPr/>
                </a:tc>
                <a:tc>
                  <a:txBody>
                    <a:bodyPr/>
                    <a:lstStyle/>
                    <a:p>
                      <a:pPr marL="285750" indent="-285750">
                        <a:buFont typeface="Wingdings" panose="05000000000000000000" pitchFamily="2" charset="2"/>
                        <a:buChar char="ü"/>
                      </a:pPr>
                      <a:r>
                        <a:rPr lang="en-US" dirty="0" smtClean="0"/>
                        <a:t>Application: Deep</a:t>
                      </a:r>
                      <a:r>
                        <a:rPr lang="en-US" baseline="0" dirty="0" smtClean="0"/>
                        <a:t> Dive into IEPs-at-a-Glance for YOUR Scholars</a:t>
                      </a:r>
                      <a:endParaRPr lang="en-US" dirty="0"/>
                    </a:p>
                  </a:txBody>
                  <a:tcPr/>
                </a:tc>
              </a:tr>
              <a:tr h="370840">
                <a:tc>
                  <a:txBody>
                    <a:bodyPr/>
                    <a:lstStyle/>
                    <a:p>
                      <a:endParaRPr lang="en-US" dirty="0"/>
                    </a:p>
                  </a:txBody>
                  <a:tcPr/>
                </a:tc>
                <a:tc>
                  <a:txBody>
                    <a:bodyPr/>
                    <a:lstStyle/>
                    <a:p>
                      <a:pPr marL="285750" indent="-285750">
                        <a:buFont typeface="Wingdings" panose="05000000000000000000" pitchFamily="2" charset="2"/>
                        <a:buChar char="ü"/>
                      </a:pPr>
                      <a:r>
                        <a:rPr lang="en-US" dirty="0" smtClean="0"/>
                        <a:t>Commitments </a:t>
                      </a:r>
                      <a:r>
                        <a:rPr lang="en-US" baseline="0" dirty="0" smtClean="0"/>
                        <a:t>&amp; Closing</a:t>
                      </a:r>
                    </a:p>
                    <a:p>
                      <a:endParaRPr lang="en-US" dirty="0"/>
                    </a:p>
                  </a:txBody>
                  <a:tcPr/>
                </a:tc>
              </a:tr>
            </a:tbl>
          </a:graphicData>
        </a:graphic>
      </p:graphicFrame>
    </p:spTree>
    <p:extLst>
      <p:ext uri="{BB962C8B-B14F-4D97-AF65-F5344CB8AC3E}">
        <p14:creationId xmlns:p14="http://schemas.microsoft.com/office/powerpoint/2010/main" val="37660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The Arc of Special Services PD</a:t>
            </a:r>
          </a:p>
        </p:txBody>
      </p:sp>
      <p:sp>
        <p:nvSpPr>
          <p:cNvPr id="6147" name="Content Placeholder 2"/>
          <p:cNvSpPr>
            <a:spLocks noGrp="1"/>
          </p:cNvSpPr>
          <p:nvPr>
            <p:ph idx="1"/>
          </p:nvPr>
        </p:nvSpPr>
        <p:spPr>
          <a:xfrm>
            <a:off x="1295400" y="4876800"/>
            <a:ext cx="2590800" cy="1371599"/>
          </a:xfrm>
        </p:spPr>
        <p:txBody>
          <a:bodyPr/>
          <a:lstStyle/>
          <a:p>
            <a:pPr eaLnBrk="1" hangingPunct="1">
              <a:buFontTx/>
              <a:buNone/>
            </a:pPr>
            <a:r>
              <a:rPr lang="en-US" dirty="0" smtClean="0"/>
              <a:t>The WHAT – “Delivering on Equity” PD </a:t>
            </a:r>
          </a:p>
        </p:txBody>
      </p:sp>
      <p:sp>
        <p:nvSpPr>
          <p:cNvPr id="6148" name="Slide Number Placeholder 3"/>
          <p:cNvSpPr>
            <a:spLocks noGrp="1"/>
          </p:cNvSpPr>
          <p:nvPr>
            <p:ph type="sldNum" sz="quarter" idx="10"/>
          </p:nvPr>
        </p:nvSpPr>
        <p:spPr>
          <a:noFill/>
        </p:spPr>
        <p:txBody>
          <a:bodyPr/>
          <a:lstStyle/>
          <a:p>
            <a:fld id="{DB3D405A-61D0-4761-90E4-C1A78CCED31B}" type="slidenum">
              <a:rPr lang="en-US" smtClean="0"/>
              <a:pPr/>
              <a:t>4</a:t>
            </a:fld>
            <a:endParaRPr lang="en-US"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114800" y="1295400"/>
            <a:ext cx="4724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907473" y="2396834"/>
            <a:ext cx="3532909" cy="1905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a:lstStyle>
          <a:p>
            <a:pPr eaLnBrk="1" hangingPunct="1">
              <a:buFontTx/>
              <a:buNone/>
            </a:pPr>
            <a:r>
              <a:rPr lang="en-US" kern="0" dirty="0" smtClean="0"/>
              <a:t>The HOW – </a:t>
            </a:r>
          </a:p>
          <a:p>
            <a:pPr eaLnBrk="1" hangingPunct="1">
              <a:buFontTx/>
              <a:buNone/>
            </a:pPr>
            <a:r>
              <a:rPr lang="en-US" kern="0" dirty="0" smtClean="0"/>
              <a:t>This session!</a:t>
            </a:r>
          </a:p>
          <a:p>
            <a:pPr eaLnBrk="1" hangingPunct="1">
              <a:buFontTx/>
              <a:buNone/>
            </a:pPr>
            <a:r>
              <a:rPr lang="en-US" sz="2000" i="1" kern="0" dirty="0" smtClean="0"/>
              <a:t>(Knowing and providing mandated services in IEPs and 504s)</a:t>
            </a:r>
          </a:p>
        </p:txBody>
      </p:sp>
      <p:sp>
        <p:nvSpPr>
          <p:cNvPr id="9" name="Content Placeholder 2"/>
          <p:cNvSpPr txBox="1">
            <a:spLocks/>
          </p:cNvSpPr>
          <p:nvPr/>
        </p:nvSpPr>
        <p:spPr bwMode="auto">
          <a:xfrm>
            <a:off x="3048000" y="762000"/>
            <a:ext cx="2743200" cy="163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a:lstStyle>
          <a:p>
            <a:pPr eaLnBrk="1" hangingPunct="1">
              <a:buFontTx/>
              <a:buNone/>
            </a:pPr>
            <a:r>
              <a:rPr lang="en-US" kern="0" dirty="0" smtClean="0"/>
              <a:t>More HOW – </a:t>
            </a:r>
          </a:p>
          <a:p>
            <a:pPr eaLnBrk="1" hangingPunct="1">
              <a:buFontTx/>
              <a:buNone/>
            </a:pPr>
            <a:r>
              <a:rPr lang="en-US" kern="0" dirty="0" smtClean="0"/>
              <a:t>Coming Fall 2016</a:t>
            </a:r>
          </a:p>
          <a:p>
            <a:pPr eaLnBrk="1" hangingPunct="1">
              <a:buFontTx/>
              <a:buNone/>
            </a:pPr>
            <a:r>
              <a:rPr lang="en-US" sz="2000" i="1" kern="0" dirty="0" smtClean="0"/>
              <a:t>(Academic accommodations)</a:t>
            </a:r>
          </a:p>
        </p:txBody>
      </p:sp>
      <p:cxnSp>
        <p:nvCxnSpPr>
          <p:cNvPr id="3" name="Straight Arrow Connector 2"/>
          <p:cNvCxnSpPr/>
          <p:nvPr/>
        </p:nvCxnSpPr>
        <p:spPr>
          <a:xfrm flipV="1">
            <a:off x="5410200" y="2396834"/>
            <a:ext cx="3124200" cy="3241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The Arc of Special Services PD</a:t>
            </a:r>
          </a:p>
        </p:txBody>
      </p:sp>
      <p:sp>
        <p:nvSpPr>
          <p:cNvPr id="6147" name="Content Placeholder 2"/>
          <p:cNvSpPr>
            <a:spLocks noGrp="1"/>
          </p:cNvSpPr>
          <p:nvPr>
            <p:ph idx="1"/>
          </p:nvPr>
        </p:nvSpPr>
        <p:spPr>
          <a:xfrm>
            <a:off x="304800" y="4876800"/>
            <a:ext cx="4419600" cy="1125682"/>
          </a:xfrm>
        </p:spPr>
        <p:txBody>
          <a:bodyPr/>
          <a:lstStyle/>
          <a:p>
            <a:pPr eaLnBrk="1" hangingPunct="1">
              <a:buFontTx/>
              <a:buNone/>
            </a:pPr>
            <a:r>
              <a:rPr lang="en-US" b="1" dirty="0" smtClean="0">
                <a:solidFill>
                  <a:schemeClr val="accent2"/>
                </a:solidFill>
              </a:rPr>
              <a:t>Plus…</a:t>
            </a:r>
          </a:p>
          <a:p>
            <a:pPr eaLnBrk="1" hangingPunct="1">
              <a:buFontTx/>
              <a:buNone/>
            </a:pPr>
            <a:r>
              <a:rPr lang="en-US" dirty="0" smtClean="0"/>
              <a:t>504 Plans and Behavior Improvement Plans (BIPs)</a:t>
            </a:r>
          </a:p>
        </p:txBody>
      </p:sp>
      <p:sp>
        <p:nvSpPr>
          <p:cNvPr id="6148" name="Slide Number Placeholder 3"/>
          <p:cNvSpPr>
            <a:spLocks noGrp="1"/>
          </p:cNvSpPr>
          <p:nvPr>
            <p:ph type="sldNum" sz="quarter" idx="10"/>
          </p:nvPr>
        </p:nvSpPr>
        <p:spPr>
          <a:noFill/>
        </p:spPr>
        <p:txBody>
          <a:bodyPr/>
          <a:lstStyle/>
          <a:p>
            <a:fld id="{DB3D405A-61D0-4761-90E4-C1A78CCED31B}" type="slidenum">
              <a:rPr lang="en-US" smtClean="0"/>
              <a:pPr/>
              <a:t>5</a:t>
            </a:fld>
            <a:endParaRPr lang="en-US" smtClean="0"/>
          </a:p>
        </p:txBody>
      </p:sp>
      <p:sp>
        <p:nvSpPr>
          <p:cNvPr id="8" name="Content Placeholder 2"/>
          <p:cNvSpPr txBox="1">
            <a:spLocks/>
          </p:cNvSpPr>
          <p:nvPr/>
        </p:nvSpPr>
        <p:spPr bwMode="auto">
          <a:xfrm>
            <a:off x="2514600" y="3809999"/>
            <a:ext cx="2438401" cy="800101"/>
          </a:xfrm>
          <a:prstGeom prst="rect">
            <a:avLst/>
          </a:prstGeom>
          <a:noFill/>
          <a:ln w="9525">
            <a:solidFill>
              <a:schemeClr val="accent2"/>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a:lstStyle>
          <a:p>
            <a:pPr algn="ctr" eaLnBrk="1" hangingPunct="1">
              <a:buFontTx/>
              <a:buNone/>
            </a:pPr>
            <a:r>
              <a:rPr lang="en-US" kern="0" dirty="0" smtClean="0"/>
              <a:t>IEP-at-a-Glance</a:t>
            </a:r>
            <a:endParaRPr lang="en-US" sz="2000" i="1" kern="0" dirty="0" smtClean="0"/>
          </a:p>
        </p:txBody>
      </p:sp>
      <p:sp>
        <p:nvSpPr>
          <p:cNvPr id="9" name="Content Placeholder 2"/>
          <p:cNvSpPr txBox="1">
            <a:spLocks/>
          </p:cNvSpPr>
          <p:nvPr/>
        </p:nvSpPr>
        <p:spPr bwMode="auto">
          <a:xfrm>
            <a:off x="914400" y="1790695"/>
            <a:ext cx="2459182" cy="1253836"/>
          </a:xfrm>
          <a:prstGeom prst="rect">
            <a:avLst/>
          </a:prstGeom>
          <a:noFill/>
          <a:ln w="9525">
            <a:solidFill>
              <a:schemeClr val="accent2"/>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a:lstStyle>
          <a:p>
            <a:pPr algn="ctr" eaLnBrk="1" hangingPunct="1">
              <a:buFontTx/>
              <a:buNone/>
            </a:pPr>
            <a:r>
              <a:rPr lang="en-US" kern="0" dirty="0" smtClean="0"/>
              <a:t>Individualized Education Plan (IEP)</a:t>
            </a:r>
            <a:endParaRPr lang="en-US" sz="2000" i="1" kern="0" dirty="0" smtClean="0"/>
          </a:p>
        </p:txBody>
      </p:sp>
      <p:pic>
        <p:nvPicPr>
          <p:cNvPr id="2050" name="Picture 2" descr="http://www.my719moms.com/wp-content/uploads/2015/11/file-folder-iep-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204" y="1129143"/>
            <a:ext cx="28575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clipartpanda.com/document-clipart-4005-document-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143250"/>
            <a:ext cx="1536192"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an IEP-at-a-Glance?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944485"/>
              </p:ext>
            </p:extLst>
          </p:nvPr>
        </p:nvGraphicFramePr>
        <p:xfrm>
          <a:off x="1295400" y="3531199"/>
          <a:ext cx="7255021" cy="2322496"/>
        </p:xfrm>
        <a:graphic>
          <a:graphicData uri="http://schemas.openxmlformats.org/drawingml/2006/table">
            <a:tbl>
              <a:tblPr firstRow="1" firstCol="1" bandRow="1">
                <a:tableStyleId>{5C22544A-7EE6-4342-B048-85BDC9FD1C3A}</a:tableStyleId>
              </a:tblPr>
              <a:tblGrid>
                <a:gridCol w="1764631"/>
                <a:gridCol w="3725759"/>
                <a:gridCol w="1764631"/>
              </a:tblGrid>
              <a:tr h="551648">
                <a:tc>
                  <a:txBody>
                    <a:bodyPr/>
                    <a:lstStyle/>
                    <a:p>
                      <a:pPr marL="0" marR="0" algn="ctr">
                        <a:spcBef>
                          <a:spcPts val="0"/>
                        </a:spcBef>
                        <a:spcAft>
                          <a:spcPts val="0"/>
                        </a:spcAft>
                      </a:pPr>
                      <a:r>
                        <a:rPr lang="en-US" sz="2000" dirty="0">
                          <a:solidFill>
                            <a:schemeClr val="tx1"/>
                          </a:solidFill>
                          <a:effectLst/>
                        </a:rPr>
                        <a:t>Service</a:t>
                      </a:r>
                      <a:endParaRPr lang="en-US" sz="2000" dirty="0">
                        <a:solidFill>
                          <a:schemeClr val="tx1"/>
                        </a:solidFill>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b="1" dirty="0">
                          <a:solidFill>
                            <a:schemeClr val="tx1"/>
                          </a:solidFill>
                          <a:effectLst/>
                        </a:rPr>
                        <a:t>Frequency</a:t>
                      </a:r>
                      <a:endParaRPr lang="en-US" sz="2000" b="1"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Group Size</a:t>
                      </a:r>
                      <a:endParaRPr lang="en-US" sz="2000" dirty="0">
                        <a:solidFill>
                          <a:schemeClr val="tx1"/>
                        </a:solidFill>
                        <a:effectLst/>
                        <a:latin typeface="Calibri"/>
                        <a:ea typeface="Calibri"/>
                        <a:cs typeface="Times New Roman"/>
                      </a:endParaRPr>
                    </a:p>
                  </a:txBody>
                  <a:tcPr marL="68580" marR="68580" marT="0" marB="0"/>
                </a:tc>
              </a:tr>
              <a:tr h="551648">
                <a:tc>
                  <a:txBody>
                    <a:bodyPr/>
                    <a:lstStyle/>
                    <a:p>
                      <a:pPr marL="0" marR="0">
                        <a:spcBef>
                          <a:spcPts val="0"/>
                        </a:spcBef>
                        <a:spcAft>
                          <a:spcPts val="0"/>
                        </a:spcAft>
                      </a:pPr>
                      <a:r>
                        <a:rPr lang="en-US" sz="2000" b="0">
                          <a:solidFill>
                            <a:schemeClr val="tx1"/>
                          </a:solidFill>
                          <a:effectLst/>
                        </a:rPr>
                        <a:t>Counseling</a:t>
                      </a:r>
                      <a:endParaRPr lang="en-US" sz="2000" b="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a:solidFill>
                            <a:schemeClr val="tx1"/>
                          </a:solidFill>
                          <a:effectLst/>
                        </a:rPr>
                        <a:t>30 minutes / 1x per week</a:t>
                      </a:r>
                      <a:endParaRPr lang="en-US" sz="200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 </a:t>
                      </a:r>
                      <a:endParaRPr lang="en-US" sz="2000" dirty="0">
                        <a:solidFill>
                          <a:schemeClr val="tx1"/>
                        </a:solidFill>
                        <a:effectLst/>
                        <a:latin typeface="Calibri"/>
                        <a:ea typeface="Calibri"/>
                        <a:cs typeface="Times New Roman"/>
                      </a:endParaRPr>
                    </a:p>
                  </a:txBody>
                  <a:tcPr marL="68580" marR="68580" marT="0" marB="0"/>
                </a:tc>
              </a:tr>
              <a:tr h="551648">
                <a:tc>
                  <a:txBody>
                    <a:bodyPr/>
                    <a:lstStyle/>
                    <a:p>
                      <a:pPr marL="0" marR="0">
                        <a:spcBef>
                          <a:spcPts val="0"/>
                        </a:spcBef>
                        <a:spcAft>
                          <a:spcPts val="0"/>
                        </a:spcAft>
                      </a:pPr>
                      <a:r>
                        <a:rPr lang="en-US" sz="2000" b="0" dirty="0">
                          <a:solidFill>
                            <a:schemeClr val="tx1"/>
                          </a:solidFill>
                          <a:effectLst/>
                        </a:rPr>
                        <a:t>ICT</a:t>
                      </a:r>
                      <a:endParaRPr lang="en-US" sz="2000" b="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All day (math, reading, writing) / 5x per week </a:t>
                      </a:r>
                      <a:endParaRPr lang="en-US" sz="200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30 </a:t>
                      </a:r>
                      <a:endParaRPr lang="en-US" sz="2000" dirty="0">
                        <a:solidFill>
                          <a:schemeClr val="tx1"/>
                        </a:solidFill>
                        <a:effectLst/>
                        <a:latin typeface="Calibri"/>
                        <a:ea typeface="Calibri"/>
                        <a:cs typeface="Times New Roman"/>
                      </a:endParaRPr>
                    </a:p>
                  </a:txBody>
                  <a:tcPr marL="68580" marR="68580" marT="0" marB="0"/>
                </a:tc>
              </a:tr>
              <a:tr h="480367">
                <a:tc>
                  <a:txBody>
                    <a:bodyPr/>
                    <a:lstStyle/>
                    <a:p>
                      <a:pPr marL="0" marR="0">
                        <a:spcBef>
                          <a:spcPts val="0"/>
                        </a:spcBef>
                        <a:spcAft>
                          <a:spcPts val="0"/>
                        </a:spcAft>
                      </a:pPr>
                      <a:r>
                        <a:rPr lang="en-US" sz="2000" b="0" dirty="0">
                          <a:solidFill>
                            <a:schemeClr val="tx1"/>
                          </a:solidFill>
                          <a:effectLst/>
                        </a:rPr>
                        <a:t>Occupational Therapy</a:t>
                      </a:r>
                      <a:endParaRPr lang="en-US" sz="2000" b="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30 minutes / 2x per week</a:t>
                      </a:r>
                      <a:endParaRPr lang="en-US" sz="200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1</a:t>
                      </a:r>
                      <a:endParaRPr lang="en-US" sz="2000" dirty="0">
                        <a:solidFill>
                          <a:schemeClr val="tx1"/>
                        </a:solidFill>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6</a:t>
            </a:fld>
            <a:endParaRPr lang="en-US"/>
          </a:p>
        </p:txBody>
      </p:sp>
      <p:pic>
        <p:nvPicPr>
          <p:cNvPr id="4097" name="Picture 8" descr="http://img.wennermedia.com/article-leads-vertical-300/1351181573_harry-styles-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3" y="1371600"/>
            <a:ext cx="1374675" cy="194836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16188" y="7154863"/>
            <a:ext cx="1562100" cy="219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p:cNvSpPr/>
          <p:nvPr/>
        </p:nvSpPr>
        <p:spPr>
          <a:xfrm>
            <a:off x="2297113" y="6802438"/>
            <a:ext cx="21717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p:cNvSpPr/>
          <p:nvPr/>
        </p:nvSpPr>
        <p:spPr>
          <a:xfrm>
            <a:off x="1447800" y="685800"/>
            <a:ext cx="7391400" cy="2831544"/>
          </a:xfrm>
          <a:prstGeom prst="rect">
            <a:avLst/>
          </a:prstGeom>
        </p:spPr>
        <p:txBody>
          <a:bodyPr wrap="square">
            <a:spAutoFit/>
          </a:bodyPr>
          <a:lstStyle/>
          <a:p>
            <a:pPr marL="0" marR="0" algn="ctr">
              <a:spcBef>
                <a:spcPts val="0"/>
              </a:spcBef>
              <a:spcAft>
                <a:spcPts val="0"/>
              </a:spcAft>
            </a:pPr>
            <a:r>
              <a:rPr lang="en-US" sz="3200" dirty="0"/>
              <a:t>Harry Styles </a:t>
            </a:r>
            <a:endParaRPr lang="en-US" sz="2400" dirty="0"/>
          </a:p>
          <a:p>
            <a:pPr marL="0" marR="0" algn="ctr">
              <a:spcBef>
                <a:spcPts val="0"/>
              </a:spcBef>
              <a:spcAft>
                <a:spcPts val="0"/>
              </a:spcAft>
            </a:pPr>
            <a:r>
              <a:rPr lang="en-US" sz="3200" dirty="0"/>
              <a:t>IEP at-a-Glance</a:t>
            </a:r>
            <a:endParaRPr lang="en-US" sz="2400" dirty="0"/>
          </a:p>
          <a:p>
            <a:pPr marL="0" marR="0" algn="ctr">
              <a:spcBef>
                <a:spcPts val="0"/>
              </a:spcBef>
              <a:spcAft>
                <a:spcPts val="0"/>
              </a:spcAft>
            </a:pPr>
            <a:r>
              <a:rPr lang="en-US" dirty="0"/>
              <a:t> </a:t>
            </a:r>
            <a:endParaRPr lang="en-US" sz="2400" dirty="0"/>
          </a:p>
          <a:p>
            <a:pPr marL="0" marR="0">
              <a:spcBef>
                <a:spcPts val="0"/>
              </a:spcBef>
              <a:spcAft>
                <a:spcPts val="0"/>
              </a:spcAft>
            </a:pPr>
            <a:r>
              <a:rPr lang="en-US" b="1" dirty="0"/>
              <a:t>IEP Annual Review Date</a:t>
            </a:r>
            <a:r>
              <a:rPr lang="en-US" dirty="0"/>
              <a:t>: 1/30/17</a:t>
            </a:r>
            <a:endParaRPr lang="en-US" sz="2400" dirty="0"/>
          </a:p>
          <a:p>
            <a:pPr marL="0" marR="0">
              <a:spcBef>
                <a:spcPts val="0"/>
              </a:spcBef>
              <a:spcAft>
                <a:spcPts val="0"/>
              </a:spcAft>
            </a:pPr>
            <a:r>
              <a:rPr lang="en-US" b="1" dirty="0"/>
              <a:t>Disability Classification</a:t>
            </a:r>
            <a:r>
              <a:rPr lang="en-US" dirty="0"/>
              <a:t>: Other Health Impairment (ADHD plus Specific Learning Disability)</a:t>
            </a:r>
            <a:endParaRPr lang="en-US" sz="2400" dirty="0"/>
          </a:p>
          <a:p>
            <a:pPr marL="0" marR="0">
              <a:spcBef>
                <a:spcPts val="0"/>
              </a:spcBef>
              <a:spcAft>
                <a:spcPts val="0"/>
              </a:spcAft>
            </a:pPr>
            <a:r>
              <a:rPr lang="en-US" b="1" dirty="0"/>
              <a:t>Special Education Services</a:t>
            </a:r>
            <a:r>
              <a:rPr lang="en-US" dirty="0"/>
              <a:t>:</a:t>
            </a:r>
            <a:endParaRPr lang="en-US" sz="2400" dirty="0">
              <a:latin typeface="Calibri"/>
              <a:ea typeface="Calibri"/>
              <a:cs typeface="Times New Roman"/>
            </a:endParaRPr>
          </a:p>
        </p:txBody>
      </p:sp>
      <p:sp>
        <p:nvSpPr>
          <p:cNvPr id="20" name="Oval 19"/>
          <p:cNvSpPr/>
          <p:nvPr/>
        </p:nvSpPr>
        <p:spPr>
          <a:xfrm>
            <a:off x="1427018" y="1905000"/>
            <a:ext cx="2840182" cy="609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Arrow Connector 20"/>
          <p:cNvCxnSpPr/>
          <p:nvPr/>
        </p:nvCxnSpPr>
        <p:spPr>
          <a:xfrm flipH="1">
            <a:off x="5143500" y="1905000"/>
            <a:ext cx="1028700" cy="3429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759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538667061"/>
              </p:ext>
            </p:extLst>
          </p:nvPr>
        </p:nvGraphicFramePr>
        <p:xfrm>
          <a:off x="1295400" y="3531199"/>
          <a:ext cx="7255021" cy="2322496"/>
        </p:xfrm>
        <a:graphic>
          <a:graphicData uri="http://schemas.openxmlformats.org/drawingml/2006/table">
            <a:tbl>
              <a:tblPr firstRow="1" firstCol="1" bandRow="1">
                <a:tableStyleId>{5C22544A-7EE6-4342-B048-85BDC9FD1C3A}</a:tableStyleId>
              </a:tblPr>
              <a:tblGrid>
                <a:gridCol w="1764631"/>
                <a:gridCol w="3725759"/>
                <a:gridCol w="1764631"/>
              </a:tblGrid>
              <a:tr h="551648">
                <a:tc>
                  <a:txBody>
                    <a:bodyPr/>
                    <a:lstStyle/>
                    <a:p>
                      <a:pPr marL="0" marR="0" algn="ctr">
                        <a:spcBef>
                          <a:spcPts val="0"/>
                        </a:spcBef>
                        <a:spcAft>
                          <a:spcPts val="0"/>
                        </a:spcAft>
                      </a:pPr>
                      <a:r>
                        <a:rPr lang="en-US" sz="2000" dirty="0">
                          <a:solidFill>
                            <a:schemeClr val="tx1"/>
                          </a:solidFill>
                          <a:effectLst/>
                        </a:rPr>
                        <a:t>Service</a:t>
                      </a:r>
                      <a:endParaRPr lang="en-US" sz="2000" dirty="0">
                        <a:solidFill>
                          <a:schemeClr val="tx1"/>
                        </a:solidFill>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b="1" dirty="0">
                          <a:solidFill>
                            <a:schemeClr val="tx1"/>
                          </a:solidFill>
                          <a:effectLst/>
                        </a:rPr>
                        <a:t>Frequency</a:t>
                      </a:r>
                      <a:endParaRPr lang="en-US" sz="2000" b="1"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Group Size</a:t>
                      </a:r>
                      <a:endParaRPr lang="en-US" sz="2000" dirty="0">
                        <a:solidFill>
                          <a:schemeClr val="tx1"/>
                        </a:solidFill>
                        <a:effectLst/>
                        <a:latin typeface="Calibri"/>
                        <a:ea typeface="Calibri"/>
                        <a:cs typeface="Times New Roman"/>
                      </a:endParaRPr>
                    </a:p>
                  </a:txBody>
                  <a:tcPr marL="68580" marR="68580" marT="0" marB="0"/>
                </a:tc>
              </a:tr>
              <a:tr h="551648">
                <a:tc>
                  <a:txBody>
                    <a:bodyPr/>
                    <a:lstStyle/>
                    <a:p>
                      <a:pPr marL="0" marR="0">
                        <a:spcBef>
                          <a:spcPts val="0"/>
                        </a:spcBef>
                        <a:spcAft>
                          <a:spcPts val="0"/>
                        </a:spcAft>
                      </a:pPr>
                      <a:r>
                        <a:rPr lang="en-US" sz="2000" b="0">
                          <a:solidFill>
                            <a:schemeClr val="tx1"/>
                          </a:solidFill>
                          <a:effectLst/>
                        </a:rPr>
                        <a:t>Counseling</a:t>
                      </a:r>
                      <a:endParaRPr lang="en-US" sz="2000" b="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a:solidFill>
                            <a:schemeClr val="tx1"/>
                          </a:solidFill>
                          <a:effectLst/>
                        </a:rPr>
                        <a:t>30 minutes / 1x per week</a:t>
                      </a:r>
                      <a:endParaRPr lang="en-US" sz="200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 </a:t>
                      </a:r>
                      <a:endParaRPr lang="en-US" sz="2000" dirty="0">
                        <a:solidFill>
                          <a:schemeClr val="tx1"/>
                        </a:solidFill>
                        <a:effectLst/>
                        <a:latin typeface="Calibri"/>
                        <a:ea typeface="Calibri"/>
                        <a:cs typeface="Times New Roman"/>
                      </a:endParaRPr>
                    </a:p>
                  </a:txBody>
                  <a:tcPr marL="68580" marR="68580" marT="0" marB="0"/>
                </a:tc>
              </a:tr>
              <a:tr h="551648">
                <a:tc>
                  <a:txBody>
                    <a:bodyPr/>
                    <a:lstStyle/>
                    <a:p>
                      <a:pPr marL="0" marR="0">
                        <a:spcBef>
                          <a:spcPts val="0"/>
                        </a:spcBef>
                        <a:spcAft>
                          <a:spcPts val="0"/>
                        </a:spcAft>
                      </a:pPr>
                      <a:r>
                        <a:rPr lang="en-US" sz="2000" b="0" dirty="0">
                          <a:solidFill>
                            <a:schemeClr val="tx1"/>
                          </a:solidFill>
                          <a:effectLst/>
                        </a:rPr>
                        <a:t>ICT</a:t>
                      </a:r>
                      <a:endParaRPr lang="en-US" sz="2000" b="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All day (math, reading, writing) / 5x per week </a:t>
                      </a:r>
                      <a:endParaRPr lang="en-US" sz="200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30 </a:t>
                      </a:r>
                      <a:endParaRPr lang="en-US" sz="2000" dirty="0">
                        <a:solidFill>
                          <a:schemeClr val="tx1"/>
                        </a:solidFill>
                        <a:effectLst/>
                        <a:latin typeface="Calibri"/>
                        <a:ea typeface="Calibri"/>
                        <a:cs typeface="Times New Roman"/>
                      </a:endParaRPr>
                    </a:p>
                  </a:txBody>
                  <a:tcPr marL="68580" marR="68580" marT="0" marB="0"/>
                </a:tc>
              </a:tr>
              <a:tr h="480367">
                <a:tc>
                  <a:txBody>
                    <a:bodyPr/>
                    <a:lstStyle/>
                    <a:p>
                      <a:pPr marL="0" marR="0">
                        <a:spcBef>
                          <a:spcPts val="0"/>
                        </a:spcBef>
                        <a:spcAft>
                          <a:spcPts val="0"/>
                        </a:spcAft>
                      </a:pPr>
                      <a:r>
                        <a:rPr lang="en-US" sz="2000" b="0" dirty="0">
                          <a:solidFill>
                            <a:schemeClr val="tx1"/>
                          </a:solidFill>
                          <a:effectLst/>
                        </a:rPr>
                        <a:t>Occupational Therapy</a:t>
                      </a:r>
                      <a:endParaRPr lang="en-US" sz="2000" b="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30 minutes / 2x per week</a:t>
                      </a:r>
                      <a:endParaRPr lang="en-US" sz="200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1</a:t>
                      </a:r>
                      <a:endParaRPr lang="en-US" sz="2000" dirty="0">
                        <a:solidFill>
                          <a:schemeClr val="tx1"/>
                        </a:solidFill>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7</a:t>
            </a:fld>
            <a:endParaRPr lang="en-US"/>
          </a:p>
        </p:txBody>
      </p:sp>
      <p:pic>
        <p:nvPicPr>
          <p:cNvPr id="4097" name="Picture 8" descr="http://img.wennermedia.com/article-leads-vertical-300/1351181573_harry-styles-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3" y="1371600"/>
            <a:ext cx="1374675" cy="194836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16188" y="7154863"/>
            <a:ext cx="1562100" cy="219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p:cNvSpPr/>
          <p:nvPr/>
        </p:nvSpPr>
        <p:spPr>
          <a:xfrm>
            <a:off x="2297113" y="6802438"/>
            <a:ext cx="21717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p:cNvSpPr/>
          <p:nvPr/>
        </p:nvSpPr>
        <p:spPr>
          <a:xfrm>
            <a:off x="1447800" y="685800"/>
            <a:ext cx="7391400" cy="2831544"/>
          </a:xfrm>
          <a:prstGeom prst="rect">
            <a:avLst/>
          </a:prstGeom>
        </p:spPr>
        <p:txBody>
          <a:bodyPr wrap="square">
            <a:spAutoFit/>
          </a:bodyPr>
          <a:lstStyle/>
          <a:p>
            <a:pPr marL="0" marR="0" algn="ctr">
              <a:spcBef>
                <a:spcPts val="0"/>
              </a:spcBef>
              <a:spcAft>
                <a:spcPts val="0"/>
              </a:spcAft>
            </a:pPr>
            <a:r>
              <a:rPr lang="en-US" sz="3200" dirty="0"/>
              <a:t>Harry Styles </a:t>
            </a:r>
            <a:endParaRPr lang="en-US" sz="2400" dirty="0"/>
          </a:p>
          <a:p>
            <a:pPr marL="0" marR="0" algn="ctr">
              <a:spcBef>
                <a:spcPts val="0"/>
              </a:spcBef>
              <a:spcAft>
                <a:spcPts val="0"/>
              </a:spcAft>
            </a:pPr>
            <a:r>
              <a:rPr lang="en-US" sz="3200" dirty="0"/>
              <a:t>IEP at-a-Glance</a:t>
            </a:r>
            <a:endParaRPr lang="en-US" sz="2400" dirty="0"/>
          </a:p>
          <a:p>
            <a:pPr marL="0" marR="0" algn="ctr">
              <a:spcBef>
                <a:spcPts val="0"/>
              </a:spcBef>
              <a:spcAft>
                <a:spcPts val="0"/>
              </a:spcAft>
            </a:pPr>
            <a:r>
              <a:rPr lang="en-US" dirty="0"/>
              <a:t> </a:t>
            </a:r>
            <a:endParaRPr lang="en-US" sz="2400" dirty="0"/>
          </a:p>
          <a:p>
            <a:pPr marL="0" marR="0">
              <a:spcBef>
                <a:spcPts val="0"/>
              </a:spcBef>
              <a:spcAft>
                <a:spcPts val="0"/>
              </a:spcAft>
            </a:pPr>
            <a:r>
              <a:rPr lang="en-US" b="1" dirty="0"/>
              <a:t>IEP Annual Review Date</a:t>
            </a:r>
            <a:r>
              <a:rPr lang="en-US" dirty="0"/>
              <a:t>: 1/30/17</a:t>
            </a:r>
            <a:endParaRPr lang="en-US" sz="2400" dirty="0"/>
          </a:p>
          <a:p>
            <a:pPr marL="0" marR="0">
              <a:spcBef>
                <a:spcPts val="0"/>
              </a:spcBef>
              <a:spcAft>
                <a:spcPts val="0"/>
              </a:spcAft>
            </a:pPr>
            <a:r>
              <a:rPr lang="en-US" b="1" dirty="0"/>
              <a:t>Disability Classification</a:t>
            </a:r>
            <a:r>
              <a:rPr lang="en-US" dirty="0"/>
              <a:t>: Other Health Impairment (ADHD plus Specific Learning Disability)</a:t>
            </a:r>
            <a:endParaRPr lang="en-US" sz="2400" dirty="0"/>
          </a:p>
          <a:p>
            <a:pPr marL="0" marR="0">
              <a:spcBef>
                <a:spcPts val="0"/>
              </a:spcBef>
              <a:spcAft>
                <a:spcPts val="0"/>
              </a:spcAft>
            </a:pPr>
            <a:r>
              <a:rPr lang="en-US" b="1" dirty="0"/>
              <a:t>Special Education Services</a:t>
            </a:r>
            <a:r>
              <a:rPr lang="en-US" dirty="0"/>
              <a:t>:</a:t>
            </a:r>
            <a:endParaRPr lang="en-US" sz="2400" dirty="0">
              <a:latin typeface="Calibri"/>
              <a:ea typeface="Calibri"/>
              <a:cs typeface="Times New Roman"/>
            </a:endParaRPr>
          </a:p>
        </p:txBody>
      </p:sp>
      <p:sp>
        <p:nvSpPr>
          <p:cNvPr id="20" name="Oval 19"/>
          <p:cNvSpPr/>
          <p:nvPr/>
        </p:nvSpPr>
        <p:spPr>
          <a:xfrm>
            <a:off x="1418215" y="2247900"/>
            <a:ext cx="2840182" cy="609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Arrow Connector 20"/>
          <p:cNvCxnSpPr/>
          <p:nvPr/>
        </p:nvCxnSpPr>
        <p:spPr>
          <a:xfrm flipH="1">
            <a:off x="7620000" y="1524000"/>
            <a:ext cx="1028700" cy="74902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Title 1"/>
          <p:cNvSpPr>
            <a:spLocks noGrp="1"/>
          </p:cNvSpPr>
          <p:nvPr>
            <p:ph type="title"/>
          </p:nvPr>
        </p:nvSpPr>
        <p:spPr/>
        <p:txBody>
          <a:bodyPr/>
          <a:lstStyle/>
          <a:p>
            <a:r>
              <a:rPr lang="en-US" dirty="0" smtClean="0"/>
              <a:t>What’s in an IEP-at-a-Glance?</a:t>
            </a:r>
            <a:endParaRPr lang="en-US" dirty="0"/>
          </a:p>
        </p:txBody>
      </p:sp>
    </p:spTree>
    <p:extLst>
      <p:ext uri="{BB962C8B-B14F-4D97-AF65-F5344CB8AC3E}">
        <p14:creationId xmlns:p14="http://schemas.microsoft.com/office/powerpoint/2010/main" val="2014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084150188"/>
              </p:ext>
            </p:extLst>
          </p:nvPr>
        </p:nvGraphicFramePr>
        <p:xfrm>
          <a:off x="1295400" y="3531199"/>
          <a:ext cx="7255021" cy="2322496"/>
        </p:xfrm>
        <a:graphic>
          <a:graphicData uri="http://schemas.openxmlformats.org/drawingml/2006/table">
            <a:tbl>
              <a:tblPr firstRow="1" firstCol="1" bandRow="1">
                <a:tableStyleId>{5C22544A-7EE6-4342-B048-85BDC9FD1C3A}</a:tableStyleId>
              </a:tblPr>
              <a:tblGrid>
                <a:gridCol w="1764631"/>
                <a:gridCol w="3725759"/>
                <a:gridCol w="1764631"/>
              </a:tblGrid>
              <a:tr h="551648">
                <a:tc>
                  <a:txBody>
                    <a:bodyPr/>
                    <a:lstStyle/>
                    <a:p>
                      <a:pPr marL="0" marR="0" algn="ctr">
                        <a:spcBef>
                          <a:spcPts val="0"/>
                        </a:spcBef>
                        <a:spcAft>
                          <a:spcPts val="0"/>
                        </a:spcAft>
                      </a:pPr>
                      <a:r>
                        <a:rPr lang="en-US" sz="2000" dirty="0">
                          <a:solidFill>
                            <a:schemeClr val="tx1"/>
                          </a:solidFill>
                          <a:effectLst/>
                        </a:rPr>
                        <a:t>Service</a:t>
                      </a:r>
                      <a:endParaRPr lang="en-US" sz="2000" dirty="0">
                        <a:solidFill>
                          <a:schemeClr val="tx1"/>
                        </a:solidFill>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b="1" dirty="0">
                          <a:solidFill>
                            <a:schemeClr val="tx1"/>
                          </a:solidFill>
                          <a:effectLst/>
                        </a:rPr>
                        <a:t>Frequency</a:t>
                      </a:r>
                      <a:endParaRPr lang="en-US" sz="2000" b="1"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Group Size</a:t>
                      </a:r>
                      <a:endParaRPr lang="en-US" sz="2000" dirty="0">
                        <a:solidFill>
                          <a:schemeClr val="tx1"/>
                        </a:solidFill>
                        <a:effectLst/>
                        <a:latin typeface="Calibri"/>
                        <a:ea typeface="Calibri"/>
                        <a:cs typeface="Times New Roman"/>
                      </a:endParaRPr>
                    </a:p>
                  </a:txBody>
                  <a:tcPr marL="68580" marR="68580" marT="0" marB="0"/>
                </a:tc>
              </a:tr>
              <a:tr h="551648">
                <a:tc>
                  <a:txBody>
                    <a:bodyPr/>
                    <a:lstStyle/>
                    <a:p>
                      <a:pPr marL="0" marR="0">
                        <a:spcBef>
                          <a:spcPts val="0"/>
                        </a:spcBef>
                        <a:spcAft>
                          <a:spcPts val="0"/>
                        </a:spcAft>
                      </a:pPr>
                      <a:r>
                        <a:rPr lang="en-US" sz="2000" b="0">
                          <a:solidFill>
                            <a:schemeClr val="tx1"/>
                          </a:solidFill>
                          <a:effectLst/>
                        </a:rPr>
                        <a:t>Counseling</a:t>
                      </a:r>
                      <a:endParaRPr lang="en-US" sz="2000" b="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a:solidFill>
                            <a:schemeClr val="tx1"/>
                          </a:solidFill>
                          <a:effectLst/>
                        </a:rPr>
                        <a:t>30 minutes / 1x per week</a:t>
                      </a:r>
                      <a:endParaRPr lang="en-US" sz="200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 </a:t>
                      </a:r>
                      <a:endParaRPr lang="en-US" sz="2000" dirty="0">
                        <a:solidFill>
                          <a:schemeClr val="tx1"/>
                        </a:solidFill>
                        <a:effectLst/>
                        <a:latin typeface="Calibri"/>
                        <a:ea typeface="Calibri"/>
                        <a:cs typeface="Times New Roman"/>
                      </a:endParaRPr>
                    </a:p>
                  </a:txBody>
                  <a:tcPr marL="68580" marR="68580" marT="0" marB="0"/>
                </a:tc>
              </a:tr>
              <a:tr h="551648">
                <a:tc>
                  <a:txBody>
                    <a:bodyPr/>
                    <a:lstStyle/>
                    <a:p>
                      <a:pPr marL="0" marR="0">
                        <a:spcBef>
                          <a:spcPts val="0"/>
                        </a:spcBef>
                        <a:spcAft>
                          <a:spcPts val="0"/>
                        </a:spcAft>
                      </a:pPr>
                      <a:r>
                        <a:rPr lang="en-US" sz="2000" b="0" dirty="0">
                          <a:solidFill>
                            <a:schemeClr val="tx1"/>
                          </a:solidFill>
                          <a:effectLst/>
                        </a:rPr>
                        <a:t>ICT</a:t>
                      </a:r>
                      <a:endParaRPr lang="en-US" sz="2000" b="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All day (math, reading, writing) / 5x per week </a:t>
                      </a:r>
                      <a:endParaRPr lang="en-US" sz="200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30 </a:t>
                      </a:r>
                      <a:endParaRPr lang="en-US" sz="2000" dirty="0">
                        <a:solidFill>
                          <a:schemeClr val="tx1"/>
                        </a:solidFill>
                        <a:effectLst/>
                        <a:latin typeface="Calibri"/>
                        <a:ea typeface="Calibri"/>
                        <a:cs typeface="Times New Roman"/>
                      </a:endParaRPr>
                    </a:p>
                  </a:txBody>
                  <a:tcPr marL="68580" marR="68580" marT="0" marB="0"/>
                </a:tc>
              </a:tr>
              <a:tr h="480367">
                <a:tc>
                  <a:txBody>
                    <a:bodyPr/>
                    <a:lstStyle/>
                    <a:p>
                      <a:pPr marL="0" marR="0">
                        <a:spcBef>
                          <a:spcPts val="0"/>
                        </a:spcBef>
                        <a:spcAft>
                          <a:spcPts val="0"/>
                        </a:spcAft>
                      </a:pPr>
                      <a:r>
                        <a:rPr lang="en-US" sz="2000" b="0" dirty="0">
                          <a:solidFill>
                            <a:schemeClr val="tx1"/>
                          </a:solidFill>
                          <a:effectLst/>
                        </a:rPr>
                        <a:t>Occupational Therapy</a:t>
                      </a:r>
                      <a:endParaRPr lang="en-US" sz="2000" b="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30 minutes / 2x per week</a:t>
                      </a:r>
                      <a:endParaRPr lang="en-US" sz="2000" dirty="0">
                        <a:solidFill>
                          <a:schemeClr val="tx1"/>
                        </a:solidFill>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000" dirty="0">
                          <a:solidFill>
                            <a:schemeClr val="tx1"/>
                          </a:solidFill>
                          <a:effectLst/>
                        </a:rPr>
                        <a:t>1</a:t>
                      </a:r>
                      <a:endParaRPr lang="en-US" sz="2000" dirty="0">
                        <a:solidFill>
                          <a:schemeClr val="tx1"/>
                        </a:solidFill>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8</a:t>
            </a:fld>
            <a:endParaRPr lang="en-US"/>
          </a:p>
        </p:txBody>
      </p:sp>
      <p:pic>
        <p:nvPicPr>
          <p:cNvPr id="4097" name="Picture 8" descr="http://img.wennermedia.com/article-leads-vertical-300/1351181573_harry-styles-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3" y="1371600"/>
            <a:ext cx="1374675" cy="194836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16188" y="7154863"/>
            <a:ext cx="1562100" cy="219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p:cNvSpPr/>
          <p:nvPr/>
        </p:nvSpPr>
        <p:spPr>
          <a:xfrm>
            <a:off x="2297113" y="6802438"/>
            <a:ext cx="21717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p:cNvSpPr/>
          <p:nvPr/>
        </p:nvSpPr>
        <p:spPr>
          <a:xfrm>
            <a:off x="1447800" y="685800"/>
            <a:ext cx="7391400" cy="2831544"/>
          </a:xfrm>
          <a:prstGeom prst="rect">
            <a:avLst/>
          </a:prstGeom>
        </p:spPr>
        <p:txBody>
          <a:bodyPr wrap="square">
            <a:spAutoFit/>
          </a:bodyPr>
          <a:lstStyle/>
          <a:p>
            <a:pPr marL="0" marR="0" algn="ctr">
              <a:spcBef>
                <a:spcPts val="0"/>
              </a:spcBef>
              <a:spcAft>
                <a:spcPts val="0"/>
              </a:spcAft>
            </a:pPr>
            <a:r>
              <a:rPr lang="en-US" sz="3200" dirty="0"/>
              <a:t>Harry Styles </a:t>
            </a:r>
            <a:endParaRPr lang="en-US" sz="2400" dirty="0"/>
          </a:p>
          <a:p>
            <a:pPr marL="0" marR="0" algn="ctr">
              <a:spcBef>
                <a:spcPts val="0"/>
              </a:spcBef>
              <a:spcAft>
                <a:spcPts val="0"/>
              </a:spcAft>
            </a:pPr>
            <a:r>
              <a:rPr lang="en-US" sz="3200" dirty="0"/>
              <a:t>IEP at-a-Glance</a:t>
            </a:r>
            <a:endParaRPr lang="en-US" sz="2400" dirty="0"/>
          </a:p>
          <a:p>
            <a:pPr marL="0" marR="0" algn="ctr">
              <a:spcBef>
                <a:spcPts val="0"/>
              </a:spcBef>
              <a:spcAft>
                <a:spcPts val="0"/>
              </a:spcAft>
            </a:pPr>
            <a:r>
              <a:rPr lang="en-US" dirty="0"/>
              <a:t> </a:t>
            </a:r>
            <a:endParaRPr lang="en-US" sz="2400" dirty="0"/>
          </a:p>
          <a:p>
            <a:pPr marL="0" marR="0">
              <a:spcBef>
                <a:spcPts val="0"/>
              </a:spcBef>
              <a:spcAft>
                <a:spcPts val="0"/>
              </a:spcAft>
            </a:pPr>
            <a:r>
              <a:rPr lang="en-US" b="1" dirty="0"/>
              <a:t>IEP Annual Review Date</a:t>
            </a:r>
            <a:r>
              <a:rPr lang="en-US" dirty="0"/>
              <a:t>: 1/30/17</a:t>
            </a:r>
            <a:endParaRPr lang="en-US" sz="2400" dirty="0"/>
          </a:p>
          <a:p>
            <a:pPr marL="0" marR="0">
              <a:spcBef>
                <a:spcPts val="0"/>
              </a:spcBef>
              <a:spcAft>
                <a:spcPts val="0"/>
              </a:spcAft>
            </a:pPr>
            <a:r>
              <a:rPr lang="en-US" b="1" dirty="0"/>
              <a:t>Disability Classification</a:t>
            </a:r>
            <a:r>
              <a:rPr lang="en-US" dirty="0"/>
              <a:t>: Other Health Impairment (ADHD plus Specific Learning Disability)</a:t>
            </a:r>
            <a:endParaRPr lang="en-US" sz="2400" dirty="0"/>
          </a:p>
          <a:p>
            <a:pPr marL="0" marR="0">
              <a:spcBef>
                <a:spcPts val="0"/>
              </a:spcBef>
              <a:spcAft>
                <a:spcPts val="0"/>
              </a:spcAft>
            </a:pPr>
            <a:r>
              <a:rPr lang="en-US" b="1" dirty="0"/>
              <a:t>Special Education Services</a:t>
            </a:r>
            <a:r>
              <a:rPr lang="en-US" dirty="0"/>
              <a:t>:</a:t>
            </a:r>
            <a:endParaRPr lang="en-US" sz="2400" dirty="0">
              <a:latin typeface="Calibri"/>
              <a:ea typeface="Calibri"/>
              <a:cs typeface="Times New Roman"/>
            </a:endParaRPr>
          </a:p>
        </p:txBody>
      </p:sp>
      <p:sp>
        <p:nvSpPr>
          <p:cNvPr id="20" name="Oval 19"/>
          <p:cNvSpPr/>
          <p:nvPr/>
        </p:nvSpPr>
        <p:spPr>
          <a:xfrm>
            <a:off x="1427018" y="2907744"/>
            <a:ext cx="3221182" cy="7498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Arrow Connector 20"/>
          <p:cNvCxnSpPr/>
          <p:nvPr/>
        </p:nvCxnSpPr>
        <p:spPr>
          <a:xfrm flipH="1">
            <a:off x="5867400" y="2819400"/>
            <a:ext cx="838200" cy="656819"/>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3" name="Title 1"/>
          <p:cNvSpPr>
            <a:spLocks noGrp="1"/>
          </p:cNvSpPr>
          <p:nvPr>
            <p:ph type="title"/>
          </p:nvPr>
        </p:nvSpPr>
        <p:spPr/>
        <p:txBody>
          <a:bodyPr/>
          <a:lstStyle/>
          <a:p>
            <a:r>
              <a:rPr lang="en-US" dirty="0" smtClean="0"/>
              <a:t>What’s in an IEP-at-a-Glance?</a:t>
            </a:r>
            <a:endParaRPr lang="en-US" dirty="0"/>
          </a:p>
        </p:txBody>
      </p:sp>
    </p:spTree>
    <p:extLst>
      <p:ext uri="{BB962C8B-B14F-4D97-AF65-F5344CB8AC3E}">
        <p14:creationId xmlns:p14="http://schemas.microsoft.com/office/powerpoint/2010/main" val="21660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Continuum of Services</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9</a:t>
            </a:fld>
            <a:endParaRPr lang="en-US"/>
          </a:p>
        </p:txBody>
      </p:sp>
      <p:sp>
        <p:nvSpPr>
          <p:cNvPr id="5" name="Text Box 2"/>
          <p:cNvSpPr txBox="1">
            <a:spLocks noChangeArrowheads="1"/>
          </p:cNvSpPr>
          <p:nvPr/>
        </p:nvSpPr>
        <p:spPr bwMode="auto">
          <a:xfrm>
            <a:off x="1679575" y="1171575"/>
            <a:ext cx="5122863" cy="3171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marR="0" lvl="0" indent="-2857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smtClean="0">
                <a:ln>
                  <a:noFill/>
                </a:ln>
                <a:solidFill>
                  <a:srgbClr val="00B050"/>
                </a:solidFill>
                <a:effectLst/>
                <a:latin typeface="Calibri" pitchFamily="34" charset="0"/>
                <a:ea typeface="Calibri" pitchFamily="34" charset="0"/>
                <a:cs typeface="Cambria" pitchFamily="18" charset="0"/>
              </a:rPr>
              <a:t>General Education Classes (with supplemental aids and accommodations)</a:t>
            </a:r>
          </a:p>
          <a:p>
            <a:pPr marR="0" lvl="0" algn="l" defTabSz="914400" rtl="0" eaLnBrk="1" fontAlgn="base" latinLnBrk="0" hangingPunct="1">
              <a:lnSpc>
                <a:spcPct val="100000"/>
              </a:lnSpc>
              <a:spcBef>
                <a:spcPct val="0"/>
              </a:spcBef>
              <a:spcAft>
                <a:spcPct val="0"/>
              </a:spcAft>
              <a:buClrTx/>
              <a:buSzTx/>
              <a:tabLst/>
            </a:pPr>
            <a:endParaRPr kumimoji="0" lang="en-US" altLang="en-US" sz="1900" b="0" i="0" u="none" strike="noStrike" cap="none" normalizeH="0" baseline="0" dirty="0" smtClean="0">
              <a:ln>
                <a:noFill/>
              </a:ln>
              <a:solidFill>
                <a:srgbClr val="00B050"/>
              </a:solidFill>
              <a:effectLst/>
              <a:latin typeface="Arial" pitchFamily="34" charset="0"/>
              <a:cs typeface="Arial" pitchFamily="34" charset="0"/>
            </a:endParaRP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smtClean="0">
                <a:ln>
                  <a:noFill/>
                </a:ln>
                <a:solidFill>
                  <a:srgbClr val="00B050"/>
                </a:solidFill>
                <a:effectLst/>
                <a:latin typeface="Calibri" pitchFamily="34" charset="0"/>
                <a:ea typeface="Calibri" pitchFamily="34" charset="0"/>
                <a:cs typeface="Cambria" pitchFamily="18" charset="0"/>
              </a:rPr>
              <a:t>SETTS (NY) and Resource Room (CT/RI) Supplemental to Core Content (including interventions taught by special educators)</a:t>
            </a:r>
          </a:p>
          <a:p>
            <a:pPr marR="0" lvl="0" algn="ctr" defTabSz="914400" rtl="0" eaLnBrk="0" fontAlgn="base" latinLnBrk="0" hangingPunct="0">
              <a:lnSpc>
                <a:spcPct val="100000"/>
              </a:lnSpc>
              <a:spcBef>
                <a:spcPct val="0"/>
              </a:spcBef>
              <a:spcAft>
                <a:spcPct val="0"/>
              </a:spcAft>
              <a:buClrTx/>
              <a:buSzTx/>
              <a:tabLst/>
            </a:pPr>
            <a:endParaRPr kumimoji="0" lang="en-US" altLang="en-US" sz="1900" b="0" i="0" u="none" strike="noStrike" cap="none" normalizeH="0" baseline="0" dirty="0" smtClean="0">
              <a:ln>
                <a:noFill/>
              </a:ln>
              <a:solidFill>
                <a:srgbClr val="00B050"/>
              </a:solidFill>
              <a:effectLst/>
              <a:latin typeface="Arial" pitchFamily="34" charset="0"/>
              <a:cs typeface="Arial" pitchFamily="34" charset="0"/>
            </a:endParaRP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smtClean="0">
                <a:ln>
                  <a:noFill/>
                </a:ln>
                <a:solidFill>
                  <a:srgbClr val="00B050"/>
                </a:solidFill>
                <a:effectLst/>
                <a:latin typeface="Calibri" pitchFamily="34" charset="0"/>
                <a:ea typeface="Calibri" pitchFamily="34" charset="0"/>
                <a:cs typeface="Cambria" pitchFamily="18" charset="0"/>
              </a:rPr>
              <a:t>Collaborative Team Teaching (CTT) / </a:t>
            </a:r>
            <a:endParaRPr kumimoji="0" lang="en-US" altLang="en-US" sz="19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00B050"/>
                </a:solidFill>
                <a:effectLst/>
                <a:latin typeface="Calibri" pitchFamily="34" charset="0"/>
                <a:ea typeface="Calibri" pitchFamily="34" charset="0"/>
                <a:cs typeface="Cambria" pitchFamily="18" charset="0"/>
              </a:rPr>
              <a:t>Integrated Co-teaching (ICT)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900" b="0" i="0" u="none" strike="noStrike" cap="none" normalizeH="0" baseline="0" dirty="0" smtClean="0">
              <a:ln>
                <a:noFill/>
              </a:ln>
              <a:solidFill>
                <a:srgbClr val="00B050"/>
              </a:solidFill>
              <a:effectLst/>
              <a:latin typeface="Arial" pitchFamily="34" charset="0"/>
              <a:cs typeface="Arial" pitchFamily="34" charset="0"/>
            </a:endParaRP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smtClean="0">
                <a:ln>
                  <a:noFill/>
                </a:ln>
                <a:solidFill>
                  <a:srgbClr val="00B050"/>
                </a:solidFill>
                <a:effectLst/>
                <a:latin typeface="Calibri" pitchFamily="34" charset="0"/>
                <a:ea typeface="Calibri" pitchFamily="34" charset="0"/>
                <a:cs typeface="Cambria" pitchFamily="18" charset="0"/>
              </a:rPr>
              <a:t>Self-Contained Class (pilot phase in NY)</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900" b="0" i="0" u="none" strike="noStrike" cap="none" normalizeH="0" baseline="0" dirty="0" smtClean="0">
              <a:ln>
                <a:noFill/>
              </a:ln>
              <a:solidFill>
                <a:schemeClr val="tx1"/>
              </a:solidFill>
              <a:effectLst/>
              <a:latin typeface="Arial" pitchFamily="34" charset="0"/>
              <a:cs typeface="Arial" pitchFamily="34" charset="0"/>
            </a:endParaRP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smtClean="0">
                <a:ln>
                  <a:noFill/>
                </a:ln>
                <a:solidFill>
                  <a:schemeClr val="tx1"/>
                </a:solidFill>
                <a:effectLst/>
                <a:latin typeface="Calibri" pitchFamily="34" charset="0"/>
                <a:ea typeface="Calibri" pitchFamily="34" charset="0"/>
                <a:cs typeface="Cambria" pitchFamily="18" charset="0"/>
              </a:rPr>
              <a:t>Self-Contained Class in a Specialized School</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900" b="0" i="0" u="none" strike="noStrike" cap="none" normalizeH="0" baseline="0" dirty="0" smtClean="0">
              <a:ln>
                <a:noFill/>
              </a:ln>
              <a:solidFill>
                <a:schemeClr val="tx1"/>
              </a:solidFill>
              <a:effectLst/>
              <a:latin typeface="Arial" pitchFamily="34" charset="0"/>
              <a:cs typeface="Arial" pitchFamily="34" charset="0"/>
            </a:endParaRP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smtClean="0">
                <a:ln>
                  <a:noFill/>
                </a:ln>
                <a:solidFill>
                  <a:schemeClr val="tx1"/>
                </a:solidFill>
                <a:effectLst/>
                <a:latin typeface="Calibri" pitchFamily="34" charset="0"/>
                <a:ea typeface="Calibri" pitchFamily="34" charset="0"/>
                <a:cs typeface="Cambria" pitchFamily="18" charset="0"/>
              </a:rPr>
              <a:t>Home/Hospital Instruction </a:t>
            </a:r>
            <a:endParaRPr kumimoji="0" lang="en-US" altLang="en-US" sz="19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 Box 10"/>
          <p:cNvSpPr txBox="1">
            <a:spLocks noChangeArrowheads="1"/>
          </p:cNvSpPr>
          <p:nvPr/>
        </p:nvSpPr>
        <p:spPr bwMode="auto">
          <a:xfrm>
            <a:off x="7377878" y="1752600"/>
            <a:ext cx="1068388" cy="4183062"/>
          </a:xfrm>
          <a:prstGeom prst="rect">
            <a:avLst/>
          </a:prstGeom>
          <a:solidFill>
            <a:srgbClr val="FFFFFF"/>
          </a:solidFill>
          <a:ln w="3175" cmpd="dbl">
            <a:solidFill>
              <a:srgbClr val="000000"/>
            </a:solid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smtClean="0">
                <a:ln>
                  <a:noFill/>
                </a:ln>
                <a:solidFill>
                  <a:srgbClr val="00B050"/>
                </a:solidFill>
                <a:effectLst/>
                <a:latin typeface="+mn-lt"/>
                <a:ea typeface="Calibri" pitchFamily="34" charset="0"/>
                <a:cs typeface="Cambria" pitchFamily="18" charset="0"/>
              </a:rPr>
              <a:t>*IEP mandated accommodations</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400" dirty="0">
              <a:solidFill>
                <a:srgbClr val="00B050"/>
              </a:solidFill>
              <a:latin typeface="+mn-lt"/>
              <a:ea typeface="Calibri" pitchFamily="34" charset="0"/>
              <a:cs typeface="Cambria"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smtClean="0">
                <a:ln>
                  <a:noFill/>
                </a:ln>
                <a:solidFill>
                  <a:srgbClr val="00B050"/>
                </a:solidFill>
                <a:effectLst/>
                <a:latin typeface="+mn-lt"/>
                <a:ea typeface="Calibri" pitchFamily="34" charset="0"/>
                <a:cs typeface="Cambria" pitchFamily="18" charset="0"/>
              </a:rPr>
              <a:t>*Para-professional support </a:t>
            </a:r>
            <a:endParaRPr kumimoji="0" lang="en-US" altLang="en-US" sz="1400" b="0" u="none" strike="noStrike" cap="none" normalizeH="0" baseline="0" dirty="0" smtClean="0">
              <a:ln>
                <a:noFill/>
              </a:ln>
              <a:solidFill>
                <a:srgbClr val="00B050"/>
              </a:solidFill>
              <a:effectLst/>
              <a:latin typeface="+mn-lt"/>
              <a:cs typeface="Arial" pitchFamily="34" charset="0"/>
            </a:endParaRPr>
          </a:p>
        </p:txBody>
      </p:sp>
      <p:sp>
        <p:nvSpPr>
          <p:cNvPr id="7" name="Right Brace 6"/>
          <p:cNvSpPr/>
          <p:nvPr/>
        </p:nvSpPr>
        <p:spPr>
          <a:xfrm>
            <a:off x="6793865" y="1048340"/>
            <a:ext cx="569595" cy="4666659"/>
          </a:xfrm>
          <a:prstGeom prst="rightBrace">
            <a:avLst>
              <a:gd name="adj1" fmla="val 8333"/>
              <a:gd name="adj2" fmla="val 4975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8"/>
          <p:cNvSpPr txBox="1">
            <a:spLocks noChangeArrowheads="1"/>
          </p:cNvSpPr>
          <p:nvPr/>
        </p:nvSpPr>
        <p:spPr bwMode="auto">
          <a:xfrm>
            <a:off x="0" y="960438"/>
            <a:ext cx="1433513" cy="5364162"/>
          </a:xfrm>
          <a:prstGeom prst="rect">
            <a:avLst/>
          </a:prstGeom>
          <a:solidFill>
            <a:srgbClr val="FFFFFF"/>
          </a:solidFill>
          <a:ln w="25400" cmpd="dbl">
            <a:solidFill>
              <a:srgbClr val="000000"/>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B050"/>
                </a:solidFill>
                <a:effectLst/>
                <a:latin typeface="Arial" pitchFamily="34" charset="0"/>
                <a:cs typeface="Arial" pitchFamily="34" charset="0"/>
              </a:rPr>
              <a:t>Related</a:t>
            </a:r>
            <a:r>
              <a:rPr kumimoji="0" lang="en-US" altLang="en-US" sz="1800" b="0" i="0" u="none" strike="noStrike" cap="none" normalizeH="0" dirty="0" smtClean="0">
                <a:ln>
                  <a:noFill/>
                </a:ln>
                <a:solidFill>
                  <a:srgbClr val="00B050"/>
                </a:solidFill>
                <a:effectLst/>
                <a:latin typeface="Arial" pitchFamily="34" charset="0"/>
                <a:cs typeface="Arial" pitchFamily="34" charset="0"/>
              </a:rPr>
              <a:t> Services: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B050"/>
                </a:solidFill>
                <a:effectLst/>
                <a:latin typeface="Arial" pitchFamily="34" charset="0"/>
                <a:cs typeface="Arial" pitchFamily="34" charset="0"/>
              </a:rPr>
              <a:t>*Counseling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B050"/>
                </a:solidFill>
                <a:effectLst/>
                <a:latin typeface="Arial" pitchFamily="34" charset="0"/>
                <a:cs typeface="Arial" pitchFamily="34" charset="0"/>
              </a:rPr>
              <a:t>*Occupational Therapy (OT)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B050"/>
                </a:solidFill>
                <a:effectLst/>
                <a:latin typeface="Arial" pitchFamily="34" charset="0"/>
                <a:cs typeface="Arial" pitchFamily="34" charset="0"/>
              </a:rPr>
              <a:t>*Physical Therapy (PT)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B050"/>
                </a:solidFill>
                <a:effectLst/>
                <a:latin typeface="Arial" pitchFamily="34" charset="0"/>
                <a:cs typeface="Arial" pitchFamily="34" charset="0"/>
              </a:rPr>
              <a:t>*Speech &amp; Language Therapy (SLP)</a:t>
            </a:r>
          </a:p>
        </p:txBody>
      </p:sp>
      <p:sp>
        <p:nvSpPr>
          <p:cNvPr id="9" name="Left Brace 8"/>
          <p:cNvSpPr/>
          <p:nvPr/>
        </p:nvSpPr>
        <p:spPr>
          <a:xfrm>
            <a:off x="1150620" y="1237931"/>
            <a:ext cx="565785" cy="4477067"/>
          </a:xfrm>
          <a:prstGeom prst="leftBrace">
            <a:avLst/>
          </a:prstGeom>
        </p:spPr>
        <p:style>
          <a:lnRef idx="2">
            <a:schemeClr val="dk1"/>
          </a:lnRef>
          <a:fillRef idx="0">
            <a:schemeClr val="dk1"/>
          </a:fillRef>
          <a:effectRef idx="1">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49"/>
          <p:cNvSpPr>
            <a:spLocks noChangeArrowheads="1"/>
          </p:cNvSpPr>
          <p:nvPr/>
        </p:nvSpPr>
        <p:spPr bwMode="auto">
          <a:xfrm>
            <a:off x="8245475" y="848813"/>
            <a:ext cx="850900" cy="5065711"/>
          </a:xfrm>
          <a:prstGeom prst="downArrow">
            <a:avLst>
              <a:gd name="adj1" fmla="val 50000"/>
              <a:gd name="adj2" fmla="val 49977"/>
            </a:avLst>
          </a:prstGeom>
          <a:gradFill rotWithShape="1">
            <a:gsLst>
              <a:gs pos="0">
                <a:srgbClr val="000000"/>
              </a:gs>
              <a:gs pos="64399">
                <a:srgbClr val="000000"/>
              </a:gs>
              <a:gs pos="80000">
                <a:srgbClr val="000000"/>
              </a:gs>
              <a:gs pos="83900">
                <a:srgbClr val="000000"/>
              </a:gs>
              <a:gs pos="100000">
                <a:srgbClr val="000000"/>
              </a:gs>
            </a:gsLst>
            <a:lin ang="16200000"/>
          </a:gradFill>
          <a:ln w="9525">
            <a:solidFill>
              <a:srgbClr val="000000"/>
            </a:solidFill>
            <a:miter lim="800000"/>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264"/>
          <p:cNvSpPr txBox="1">
            <a:spLocks noChangeArrowheads="1"/>
          </p:cNvSpPr>
          <p:nvPr/>
        </p:nvSpPr>
        <p:spPr bwMode="auto">
          <a:xfrm rot="-5400000">
            <a:off x="6838950" y="2856489"/>
            <a:ext cx="3663950" cy="307975"/>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itchFamily="34" charset="0"/>
                <a:ea typeface="Calibri" pitchFamily="34" charset="0"/>
                <a:cs typeface="Cambria" pitchFamily="18" charset="0"/>
              </a:rPr>
              <a:t>---- more restrictive -------- less restrictive ----</a:t>
            </a:r>
            <a:endParaRPr kumimoji="0" lang="en-US" altLang="en-US" sz="1100" b="0" i="0" u="none" strike="noStrike" cap="none" normalizeH="0" baseline="0" dirty="0" smtClean="0">
              <a:ln>
                <a:noFill/>
              </a:ln>
              <a:solidFill>
                <a:schemeClr val="tx1"/>
              </a:solidFill>
              <a:effectLst/>
              <a:latin typeface="Cambria" pitchFamily="18" charset="0"/>
              <a:ea typeface="Calibri" pitchFamily="34" charset="0"/>
              <a:cs typeface="Cambria" pitchFamily="18" charset="0"/>
              <a:sym typeface="Wingdings" pitchFamily="2" charset="2"/>
            </a:endParaRPr>
          </a:p>
        </p:txBody>
      </p:sp>
      <p:sp>
        <p:nvSpPr>
          <p:cNvPr id="17"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639561" bIns="457056"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38807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https://manyminds.achievementfirst.org/sites/NetworkSupport/_cts/AF School Document/84ffe443963d2764customXsn.xsn</xsnLocation>
  <cached>True</cached>
  <openByDefault>True</openByDefault>
  <xsnScope>https://manyminds.achievementfirst.org/sites/NetworkSupport</xsnScope>
</customXsn>
</file>

<file path=customXml/item2.xml><?xml version="1.0" encoding="utf-8"?>
<p:properties xmlns:p="http://schemas.microsoft.com/office/2006/metadata/properties" xmlns:xsi="http://www.w3.org/2001/XMLSchema-instance" xmlns:pc="http://schemas.microsoft.com/office/infopath/2007/PartnerControls">
  <documentManagement>
    <b1d47f8b0c974735b0418508e9704e5b xmlns="0676cee9-fd60-4c1c-9e5b-5120ec0b3480">
      <Terms xmlns="http://schemas.microsoft.com/office/infopath/2007/PartnerControls"/>
    </b1d47f8b0c974735b0418508e9704e5b>
    <AF_x0020_Owner xmlns="0676cee9-fd60-4c1c-9e5b-5120ec0b3480">
      <UserInfo>
        <DisplayName>Amanda Pinto</DisplayName>
        <AccountId>94</AccountId>
        <AccountType/>
      </UserInfo>
    </AF_x0020_Owner>
    <gc69249d4b4e407483d3df6921806e1c xmlns="0676cee9-fd60-4c1c-9e5b-5120ec0b3480">
      <Terms xmlns="http://schemas.microsoft.com/office/infopath/2007/PartnerControls">
        <TermInfo xmlns="http://schemas.microsoft.com/office/infopath/2007/PartnerControls">
          <TermName>Marketing</TermName>
          <TermId>3df94b72-3086-44ca-8dad-a18bb5622865</TermId>
        </TermInfo>
      </Terms>
    </gc69249d4b4e407483d3df6921806e1c>
    <Audience xmlns="http://schemas.microsoft.com/sharepoint/v3" xsi:nil="true"/>
    <nfa767dced1144c9ba4888ceb93acca4 xmlns="0676cee9-fd60-4c1c-9e5b-5120ec0b3480">
      <Terms xmlns="http://schemas.microsoft.com/office/infopath/2007/PartnerControls">
        <TermInfo xmlns="http://schemas.microsoft.com/office/infopath/2007/PartnerControls">
          <TermName>Templates</TermName>
          <TermId>e66ed55d-28ab-4b0a-8eb6-532e18684cb6</TermId>
        </TermInfo>
      </Terms>
    </nfa767dced1144c9ba4888ceb93acca4>
    <c6b051048b38471d8a88773837762ee7 xmlns="0676cee9-fd60-4c1c-9e5b-5120ec0b3480">
      <Terms xmlns="http://schemas.microsoft.com/office/infopath/2007/PartnerControls"/>
    </c6b051048b38471d8a88773837762ee7>
    <lf09a8a73540422dac4309c5f114ddb8 xmlns="0676cee9-fd60-4c1c-9e5b-5120ec0b3480">
      <Terms xmlns="http://schemas.microsoft.com/office/infopath/2007/PartnerControls"/>
    </lf09a8a73540422dac4309c5f114ddb8>
    <TaxCatchAll xmlns="0676cee9-fd60-4c1c-9e5b-5120ec0b3480">
      <Value>77</Value>
      <Value>370</Value>
    </TaxCatchAll>
    <_dlc_ExpireDateSaved xmlns="http://schemas.microsoft.com/sharepoint/v3" xsi:nil="true"/>
    <_dlc_ExpireDate xmlns="http://schemas.microsoft.com/sharepoint/v3" xsi:nil="true"/>
    <_dlc_DocId xmlns="0676cee9-fd60-4c1c-9e5b-5120ec0b3480">SFDVX333FYKN-46-1579</_dlc_DocId>
    <_dlc_DocIdUrl xmlns="0676cee9-fd60-4c1c-9e5b-5120ec0b3480">
      <Url>https://manyminds.achievementfirst.org/sites/NetworkSupport/Team%20SS/_layouts/15/DocIdRedir.aspx?ID=SFDVX333FYKN-46-1579</Url>
      <Description>SFDVX333FYKN-46-1579</Description>
    </_dlc_DocIdUrl>
    <CategoryDescription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NS Document" ma:contentTypeID="0x010100F05A691F7F882644BE96F06D9D88F8E100799D1D68EF776544B1EC6F38F228A220" ma:contentTypeVersion="73" ma:contentTypeDescription="Default content type" ma:contentTypeScope="" ma:versionID="a1796938222630389a625cdbb494e263">
  <xsd:schema xmlns:xsd="http://www.w3.org/2001/XMLSchema" xmlns:xs="http://www.w3.org/2001/XMLSchema" xmlns:p="http://schemas.microsoft.com/office/2006/metadata/properties" xmlns:ns1="http://schemas.microsoft.com/sharepoint/v3" xmlns:ns2="0676cee9-fd60-4c1c-9e5b-5120ec0b3480" xmlns:ns4="http://schemas.microsoft.com/sharepoint.v3" targetNamespace="http://schemas.microsoft.com/office/2006/metadata/properties" ma:root="true" ma:fieldsID="bb6ed42684efdeb9cd297d76c1b84c1c" ns1:_="" ns2:_="" ns4:_="">
    <xsd:import namespace="http://schemas.microsoft.com/sharepoint/v3"/>
    <xsd:import namespace="0676cee9-fd60-4c1c-9e5b-5120ec0b3480"/>
    <xsd:import namespace="http://schemas.microsoft.com/sharepoint.v3"/>
    <xsd:element name="properties">
      <xsd:complexType>
        <xsd:sequence>
          <xsd:element name="documentManagement">
            <xsd:complexType>
              <xsd:all>
                <xsd:element ref="ns2:AF_x0020_Owner"/>
                <xsd:element ref="ns2:lf09a8a73540422dac4309c5f114ddb8" minOccurs="0"/>
                <xsd:element ref="ns2:TaxCatchAll" minOccurs="0"/>
                <xsd:element ref="ns2:TaxCatchAllLabel" minOccurs="0"/>
                <xsd:element ref="ns2:nfa767dced1144c9ba4888ceb93acca4" minOccurs="0"/>
                <xsd:element ref="ns2:gc69249d4b4e407483d3df6921806e1c" minOccurs="0"/>
                <xsd:element ref="ns2:b1d47f8b0c974735b0418508e9704e5b" minOccurs="0"/>
                <xsd:element ref="ns2:c6b051048b38471d8a88773837762ee7" minOccurs="0"/>
                <xsd:element ref="ns1:Audience" minOccurs="0"/>
                <xsd:element ref="ns2:_dlc_DocId" minOccurs="0"/>
                <xsd:element ref="ns2:_dlc_DocIdUrl" minOccurs="0"/>
                <xsd:element ref="ns2:_dlc_DocIdPersistId" minOccurs="0"/>
                <xsd:element ref="ns1:_dlc_Exempt" minOccurs="0"/>
                <xsd:element ref="ns1:_dlc_ExpireDateSaved" minOccurs="0"/>
                <xsd:element ref="ns1:_dlc_ExpireDate" minOccurs="0"/>
                <xsd:element ref="ns4:Category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dience" ma:index="21" nillable="true" ma:displayName="Target Audiences" ma:description="Enables audience targeting. Please leave blank unless trained on use." ma:internalName="Target_x0020_Audiences" ma:readOnly="false">
      <xsd:simpleType>
        <xsd:restriction base="dms:Unknown"/>
      </xsd:simpleType>
    </xsd:element>
    <xsd:element name="_dlc_Exempt" ma:index="25" nillable="true" ma:displayName="Exempt from Policy" ma:hidden="true" ma:internalName="_dlc_Exempt" ma:readOnly="true">
      <xsd:simpleType>
        <xsd:restriction base="dms:Unknown"/>
      </xsd:simpleType>
    </xsd:element>
    <xsd:element name="_dlc_ExpireDateSaved" ma:index="26" nillable="true" ma:displayName="Original Expiration Date" ma:hidden="true" ma:internalName="_dlc_ExpireDateSaved" ma:readOnly="true">
      <xsd:simpleType>
        <xsd:restriction base="dms:DateTime"/>
      </xsd:simpleType>
    </xsd:element>
    <xsd:element name="_dlc_ExpireDate" ma:index="2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676cee9-fd60-4c1c-9e5b-5120ec0b3480" elementFormDefault="qualified">
    <xsd:import namespace="http://schemas.microsoft.com/office/2006/documentManagement/types"/>
    <xsd:import namespace="http://schemas.microsoft.com/office/infopath/2007/PartnerControls"/>
    <xsd:element name="AF_x0020_Owner" ma:index="2" ma:displayName="AF Owner" ma:description="Required. Enter an AF staff member who is responsible for this file." ma:list="UserInfo" ma:SharePointGroup="0" ma:internalName="AF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f09a8a73540422dac4309c5f114ddb8" ma:index="8" nillable="true" ma:taxonomy="true" ma:internalName="lf09a8a73540422dac4309c5f114ddb8" ma:taxonomyFieldName="School" ma:displayName="School" ma:default="" ma:fieldId="{5f09a8a7-3540-422d-ac43-09c5f114ddb8}" ma:sspId="bd9d8fb8-c9bd-40ec-97cf-4db0a887a67e" ma:termSetId="5f620a08-af59-4d5c-af25-52e0ef804eb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163e22-da7c-42d4-8dd1-a8591f2057d4}" ma:internalName="TaxCatchAll" ma:showField="CatchAllData"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163e22-da7c-42d4-8dd1-a8591f2057d4}" ma:internalName="TaxCatchAllLabel" ma:readOnly="true" ma:showField="CatchAllDataLabel"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nfa767dced1144c9ba4888ceb93acca4" ma:index="12" nillable="true" ma:taxonomy="true" ma:internalName="nfa767dced1144c9ba4888ceb93acca4" ma:taxonomyFieldName="Project" ma:displayName="Project" ma:default="" ma:fieldId="{7fa767dc-ed11-44c9-ba48-88ceb93acca4}" ma:sspId="bd9d8fb8-c9bd-40ec-97cf-4db0a887a67e" ma:termSetId="52802e36-000b-47df-bc93-1a97c1aa5b4c" ma:anchorId="00000000-0000-0000-0000-000000000000" ma:open="true" ma:isKeyword="false">
      <xsd:complexType>
        <xsd:sequence>
          <xsd:element ref="pc:Terms" minOccurs="0" maxOccurs="1"/>
        </xsd:sequence>
      </xsd:complexType>
    </xsd:element>
    <xsd:element name="gc69249d4b4e407483d3df6921806e1c" ma:index="14" nillable="true" ma:taxonomy="true" ma:internalName="gc69249d4b4e407483d3df6921806e1c" ma:taxonomyFieldName="Team" ma:displayName="Team" ma:default="" ma:fieldId="{0c69249d-4b4e-4074-83d3-df6921806e1c}" ma:sspId="bd9d8fb8-c9bd-40ec-97cf-4db0a887a67e" ma:termSetId="f1c1dc8c-d107-4986-9e86-6ad1124201f6" ma:anchorId="00000000-0000-0000-0000-000000000000" ma:open="false" ma:isKeyword="false">
      <xsd:complexType>
        <xsd:sequence>
          <xsd:element ref="pc:Terms" minOccurs="0" maxOccurs="1"/>
        </xsd:sequence>
      </xsd:complexType>
    </xsd:element>
    <xsd:element name="b1d47f8b0c974735b0418508e9704e5b" ma:index="16" nillable="true" ma:taxonomy="true" ma:internalName="b1d47f8b0c974735b0418508e9704e5b" ma:taxonomyFieldName="Geography" ma:displayName="Geography" ma:readOnly="false" ma:default="" ma:fieldId="{b1d47f8b-0c97-4735-b041-8508e9704e5b}" ma:taxonomyMulti="true" ma:sspId="bd9d8fb8-c9bd-40ec-97cf-4db0a887a67e" ma:termSetId="5bbf794a-96ea-4e29-99cc-43bbe4f4604b" ma:anchorId="00000000-0000-0000-0000-000000000000" ma:open="false" ma:isKeyword="false">
      <xsd:complexType>
        <xsd:sequence>
          <xsd:element ref="pc:Terms" minOccurs="0" maxOccurs="1"/>
        </xsd:sequence>
      </xsd:complexType>
    </xsd:element>
    <xsd:element name="c6b051048b38471d8a88773837762ee7" ma:index="18" nillable="true" ma:taxonomy="true" ma:internalName="c6b051048b38471d8a88773837762ee7" ma:taxonomyFieldName="School_x0020_Year" ma:displayName="School Year" ma:default="" ma:fieldId="{c6b05104-8b38-471d-8a88-773837762ee7}" ma:sspId="bd9d8fb8-c9bd-40ec-97cf-4db0a887a67e" ma:termSetId="2778c615-7e1f-449f-a8aa-4fcf61c53075" ma:anchorId="00000000-0000-0000-0000-000000000000" ma:open="false" ma:isKeyword="false">
      <xsd:complexType>
        <xsd:sequence>
          <xsd:element ref="pc:Terms" minOccurs="0" maxOccurs="1"/>
        </xsd:sequence>
      </xsd:complex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9" nillable="true" ma:displayName="Description" ma:internalName="Category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Microsoft.Office.RecordsManagement.PolicyFeatures.ExpirationEventReceiver</Name>
    <Synchronization>Synchronous</Synchronization>
    <Type>10001</Type>
    <SequenceNumber>101</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Version=15.0.0.0, Culture=neutral, PublicKeyToken=71e9bce111e9429c</Assembly>
    <Class>Microsoft.Office.RecordsManagement.Internal.UpdateExpireDate</Class>
    <Data/>
    <Filter/>
  </Receiver>
</spe:Receivers>
</file>

<file path=customXml/item5.xml><?xml version="1.0" encoding="utf-8"?>
<?mso-contentType ?>
<p:Policy xmlns:p="office.server.policy" id="" local="true">
  <p:Name>NS Document</p:Name>
  <p:Description>NS Documents that have not been modified in the last 12 months begin a disposition workflow. This workflow checks for out of date documents each week and logs an entry in the Expiration Tasks list. Site owners should check this list monthly to retain or delete out of date files. Files declared records will not trigger this process.</p:Description>
  <p:Statement/>
  <p:PolicyItems>
    <p:PolicyItem featureId="Microsoft.Office.RecordsManagement.PolicyFeatures.Expiration" staticId="0x010100F05A691F7F882644BE96F06D9D88F8E1|2088864059" UniqueId="84417131-af0c-4e69-9a7f-a82ab44080bb">
      <p:Name>Retention</p:Name>
      <p:Description>Automatic scheduling of content for processing, and performing a retention action on content that has reached its due date.</p:Description>
      <p:CustomData>
        <Schedules nextStageId="4" default="false">
          <Schedule type="Default">
            <stages>
              <data stageId="1">
                <formula id="Microsoft.Office.RecordsManagement.PolicyFeatures.Expiration.Formula.BuiltIn">
                  <number>12</number>
                  <property>Modified</property>
                  <propertyId>28cf69c5-fa48-462a-b5cd-27b6f9d2bd5f</propertyId>
                  <period>months</period>
                </formula>
                <action type="workflow" id="fa47fc78-4824-430a-9ede-864cb905d55c"/>
              </data>
              <data stageId="2" stageDeleted="true"/>
              <data stageId="3" recur="true" offset="12" unit="months" stageDeleted="true"/>
            </stages>
          </Schedule>
          <Schedule type="Record">
            <stages/>
          </Schedule>
        </Schedules>
      </p:CustomData>
    </p:PolicyItem>
  </p:PolicyItems>
</p:Policy>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D69823-ADEF-44F5-BE4C-4C707E53CAF5}"/>
</file>

<file path=customXml/itemProps2.xml><?xml version="1.0" encoding="utf-8"?>
<ds:datastoreItem xmlns:ds="http://schemas.openxmlformats.org/officeDocument/2006/customXml" ds:itemID="{1D825EF1-1FF2-453D-9AA2-37C1C7D467FE}"/>
</file>

<file path=customXml/itemProps3.xml><?xml version="1.0" encoding="utf-8"?>
<ds:datastoreItem xmlns:ds="http://schemas.openxmlformats.org/officeDocument/2006/customXml" ds:itemID="{D277E7B8-EEDE-4CC8-A997-566B6BE353A8}"/>
</file>

<file path=customXml/itemProps4.xml><?xml version="1.0" encoding="utf-8"?>
<ds:datastoreItem xmlns:ds="http://schemas.openxmlformats.org/officeDocument/2006/customXml" ds:itemID="{C5D61558-1BB5-4A05-9F8C-25EC5AD7049A}"/>
</file>

<file path=customXml/itemProps5.xml><?xml version="1.0" encoding="utf-8"?>
<ds:datastoreItem xmlns:ds="http://schemas.openxmlformats.org/officeDocument/2006/customXml" ds:itemID="{102A6788-8B0C-4329-B871-029A54DCBE51}"/>
</file>

<file path=customXml/itemProps6.xml><?xml version="1.0" encoding="utf-8"?>
<ds:datastoreItem xmlns:ds="http://schemas.openxmlformats.org/officeDocument/2006/customXml" ds:itemID="{CB3B03A2-FE71-4B42-88A6-F4FCACB5C217}"/>
</file>

<file path=docProps/app.xml><?xml version="1.0" encoding="utf-8"?>
<Properties xmlns="http://schemas.openxmlformats.org/officeDocument/2006/extended-properties" xmlns:vt="http://schemas.openxmlformats.org/officeDocument/2006/docPropsVTypes">
  <Template/>
  <TotalTime>233</TotalTime>
  <Words>933</Words>
  <Application>Microsoft Office PowerPoint</Application>
  <PresentationFormat>On-screen Show (4:3)</PresentationFormat>
  <Paragraphs>207</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Rockwell</vt:lpstr>
      <vt:lpstr>Cambria</vt:lpstr>
      <vt:lpstr>Wingdings</vt:lpstr>
      <vt:lpstr>ＭＳ Ｐゴシック</vt:lpstr>
      <vt:lpstr>Times New Roman</vt:lpstr>
      <vt:lpstr>Calibri</vt:lpstr>
      <vt:lpstr>Custom Design</vt:lpstr>
      <vt:lpstr>Understanding &amp; Using IEPs-at-a-Glance All Teacher Training 2016</vt:lpstr>
      <vt:lpstr>Customization: School-Specific Hook </vt:lpstr>
      <vt:lpstr>Session Aims &amp; Agenda</vt:lpstr>
      <vt:lpstr>The Arc of Special Services PD</vt:lpstr>
      <vt:lpstr>The Arc of Special Services PD</vt:lpstr>
      <vt:lpstr>What’s in an IEP-at-a-Glance?</vt:lpstr>
      <vt:lpstr>What’s in an IEP-at-a-Glance?</vt:lpstr>
      <vt:lpstr>What’s in an IEP-at-a-Glance?</vt:lpstr>
      <vt:lpstr>Continuum of Services</vt:lpstr>
      <vt:lpstr>How do I get where I need to be?</vt:lpstr>
      <vt:lpstr>Airtight Activity: Harry Styles &amp; Mr. Modest</vt:lpstr>
      <vt:lpstr>Application: YOUR IEPs-at-a-Glance</vt:lpstr>
      <vt:lpstr>Customization (if desired)</vt:lpstr>
      <vt:lpstr>Share Out: Commitments!</vt:lpstr>
      <vt:lpstr>Customization: Need to Knows &amp; Deadlines</vt:lpstr>
      <vt:lpstr>Customization: Accountability Practices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 Education = Freedom PowerPoint Template</dc:title>
  <dc:creator>Julie Johnson</dc:creator>
  <cp:lastModifiedBy>Windows User</cp:lastModifiedBy>
  <cp:revision>38</cp:revision>
  <dcterms:created xsi:type="dcterms:W3CDTF">2010-11-19T01:23:40Z</dcterms:created>
  <dcterms:modified xsi:type="dcterms:W3CDTF">2016-05-25T16:58:01Z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0x010100F05A691F7F882644BE96F06D9D88F8E100799D1D68EF776544B1EC6F38F228A220</vt:lpwstr>
  </property>
  <property fmtid="{D5CDD505-2E9C-101B-9397-08002B2CF9AE}" pid="3" name="_dlc_policyId">
    <vt:lpwstr>0x010100F05A691F7F882644BE96F06D9D88F8E1|2088864059</vt:lpwstr>
  </property>
  <property fmtid="{D5CDD505-2E9C-101B-9397-08002B2CF9AE}" pid="4" name="ItemRetentionFormula">
    <vt:lpwstr/>
  </property>
  <property fmtid="{D5CDD505-2E9C-101B-9397-08002B2CF9AE}" pid="5" name="_dlc_DocIdItemGuid">
    <vt:lpwstr>166348cd-21a8-4075-9dde-bec3c7cc0dcf</vt:lpwstr>
  </property>
  <property fmtid="{D5CDD505-2E9C-101B-9397-08002B2CF9AE}" pid="6" name="Geography">
    <vt:lpwstr/>
  </property>
  <property fmtid="{D5CDD505-2E9C-101B-9397-08002B2CF9AE}" pid="7" name="School">
    <vt:lpwstr/>
  </property>
  <property fmtid="{D5CDD505-2E9C-101B-9397-08002B2CF9AE}" pid="8" name="Team">
    <vt:lpwstr>77;#Marketing|3df94b72-3086-44ca-8dad-a18bb5622865</vt:lpwstr>
  </property>
  <property fmtid="{D5CDD505-2E9C-101B-9397-08002B2CF9AE}" pid="9" name="School_x0020_Year">
    <vt:lpwstr/>
  </property>
  <property fmtid="{D5CDD505-2E9C-101B-9397-08002B2CF9AE}" pid="10" name="Project0">
    <vt:lpwstr>370;#Templates|e66ed55d-28ab-4b0a-8eb6-532e18684cb6</vt:lpwstr>
  </property>
  <property fmtid="{D5CDD505-2E9C-101B-9397-08002B2CF9AE}" pid="11" name="School Year">
    <vt:lpwstr/>
  </property>
  <property fmtid="{D5CDD505-2E9C-101B-9397-08002B2CF9AE}" pid="12" name="_dlc_LastRun">
    <vt:lpwstr>08/01/2015 23:47:45</vt:lpwstr>
  </property>
  <property fmtid="{D5CDD505-2E9C-101B-9397-08002B2CF9AE}" pid="13" name="_dlc_ItemStageId">
    <vt:lpwstr>1</vt:lpwstr>
  </property>
  <property fmtid="{D5CDD505-2E9C-101B-9397-08002B2CF9AE}" pid="14" name="Project">
    <vt:lpwstr>370;#Templates|e66ed55d-28ab-4b0a-8eb6-532e18684cb6</vt:lpwstr>
  </property>
</Properties>
</file>