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slides/slide25.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presentation.xml" ContentType="application/vnd.openxmlformats-officedocument.presentationml.presentation.main+xml"/>
  <Override PartName="/ppt/slides/slide24.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13.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8.xml" ContentType="application/vnd.openxmlformats-officedocument.presentationml.slide+xml"/>
  <Override PartName="/ppt/slides/slide1.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22.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23.xml" ContentType="application/vnd.openxmlformats-officedocument.presentationml.slide+xml"/>
  <Override PartName="/ppt/slideMasters/slideMaster1.xml" ContentType="application/vnd.openxmlformats-officedocument.presentationml.slideMaster+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2.xml" ContentType="application/vnd.openxmlformats-officedocument.presentationml.notesSlide+xml"/>
  <Override PartName="/ppt/notesSlides/notesSlide5.xml" ContentType="application/vnd.openxmlformats-officedocument.presentationml.notesSlide+xml"/>
  <Override PartName="/ppt/notesSlides/notesSlide1.xml" ContentType="application/vnd.openxmlformats-officedocument.presentationml.notesSlide+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6.xml" ContentType="application/vnd.openxmlformats-officedocument.presentationml.slideLayout+xml"/>
  <Override PartName="/ppt/slideLayouts/slideLayout1.xml" ContentType="application/vnd.openxmlformats-officedocument.presentationml.slideLayout+xml"/>
  <Override PartName="/ppt/slideLayouts/slideLayout7.xml" ContentType="application/vnd.openxmlformats-officedocument.presentationml.slideLayout+xml"/>
  <Override PartName="/ppt/slideLayouts/slideLayout2.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3.xml" ContentType="application/vnd.openxmlformats-officedocument.presentationml.slideLayout+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customXml/itemProps2.xml" ContentType="application/vnd.openxmlformats-officedocument.customXmlProperties+xml"/>
  <Override PartName="/docProps/app.xml" ContentType="application/vnd.openxmlformats-officedocument.extended-properties+xml"/>
  <Override PartName="/docProps/custom.xml" ContentType="application/vnd.openxmlformats-officedocument.custom-properties+xml"/>
  <Override PartName="/docProps/core.xml" ContentType="application/vnd.openxmlformats-package.core-properties+xml"/>
  <Override PartName="/customXml/itemProps4.xml" ContentType="application/vnd.openxmlformats-officedocument.customXmlProperties+xml"/>
  <Override PartName="/customXml/itemProps3.xml" ContentType="application/vnd.openxmlformats-officedocument.customXmlProperties+xml"/>
  <Override PartName="/customXml/itemProps1.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49" r:id="rId5"/>
  </p:sldMasterIdLst>
  <p:notesMasterIdLst>
    <p:notesMasterId r:id="rId33"/>
  </p:notesMasterIdLst>
  <p:handoutMasterIdLst>
    <p:handoutMasterId r:id="rId34"/>
  </p:handoutMasterIdLst>
  <p:sldIdLst>
    <p:sldId id="256" r:id="rId6"/>
    <p:sldId id="257" r:id="rId7"/>
    <p:sldId id="259" r:id="rId8"/>
    <p:sldId id="258" r:id="rId9"/>
    <p:sldId id="263" r:id="rId10"/>
    <p:sldId id="264" r:id="rId11"/>
    <p:sldId id="265" r:id="rId12"/>
    <p:sldId id="266" r:id="rId13"/>
    <p:sldId id="267" r:id="rId14"/>
    <p:sldId id="268" r:id="rId15"/>
    <p:sldId id="269" r:id="rId16"/>
    <p:sldId id="270" r:id="rId17"/>
    <p:sldId id="272" r:id="rId18"/>
    <p:sldId id="271" r:id="rId19"/>
    <p:sldId id="273" r:id="rId20"/>
    <p:sldId id="274" r:id="rId21"/>
    <p:sldId id="276" r:id="rId22"/>
    <p:sldId id="277" r:id="rId23"/>
    <p:sldId id="278" r:id="rId24"/>
    <p:sldId id="279" r:id="rId25"/>
    <p:sldId id="280" r:id="rId26"/>
    <p:sldId id="281" r:id="rId27"/>
    <p:sldId id="282" r:id="rId28"/>
    <p:sldId id="283" r:id="rId29"/>
    <p:sldId id="284" r:id="rId30"/>
    <p:sldId id="285" r:id="rId31"/>
    <p:sldId id="286" r:id="rId32"/>
  </p:sldIdLst>
  <p:sldSz cx="9144000" cy="6858000" type="screen4x3"/>
  <p:notesSz cx="6985000" cy="9283700"/>
  <p:embeddedFontLst>
    <p:embeddedFont>
      <p:font typeface="Rockwell" panose="02060603020205020403" pitchFamily="18" charset="0"/>
      <p:regular r:id="rId35"/>
      <p:bold r:id="rId36"/>
      <p:italic r:id="rId37"/>
      <p:boldItalic r:id="rId38"/>
    </p:embeddedFont>
    <p:embeddedFont>
      <p:font typeface="Georgia" panose="02040502050405020303" pitchFamily="18" charset="0"/>
      <p:regular r:id="rId39"/>
      <p:bold r:id="rId40"/>
      <p:italic r:id="rId41"/>
      <p:boldItalic r:id="rId42"/>
    </p:embeddedFont>
    <p:embeddedFont>
      <p:font typeface="ＭＳ Ｐゴシック" panose="020B0600070205080204" pitchFamily="34" charset="-128"/>
      <p:regular r:id="rId43"/>
    </p:embeddedFont>
    <p:embeddedFont>
      <p:font typeface="Calibri" panose="020F0502020204030204" pitchFamily="34" charset="0"/>
      <p:regular r:id="rId44"/>
      <p:bold r:id="rId45"/>
      <p:italic r:id="rId46"/>
      <p:boldItalic r:id="rId47"/>
    </p:embeddedFont>
  </p:embeddedFontLst>
  <p:defaultTextStyle>
    <a:defPPr>
      <a:defRPr lang="en-US"/>
    </a:defPPr>
    <a:lvl1pPr algn="l" rtl="0" fontAlgn="base">
      <a:spcBef>
        <a:spcPct val="0"/>
      </a:spcBef>
      <a:spcAft>
        <a:spcPct val="0"/>
      </a:spcAft>
      <a:defRPr kern="1200">
        <a:solidFill>
          <a:schemeClr val="tx1"/>
        </a:solidFill>
        <a:latin typeface="Arial" charset="0"/>
        <a:ea typeface="ＭＳ Ｐゴシック" charset="-128"/>
        <a:cs typeface="+mn-cs"/>
      </a:defRPr>
    </a:lvl1pPr>
    <a:lvl2pPr marL="457200" algn="l" rtl="0" fontAlgn="base">
      <a:spcBef>
        <a:spcPct val="0"/>
      </a:spcBef>
      <a:spcAft>
        <a:spcPct val="0"/>
      </a:spcAft>
      <a:defRPr kern="1200">
        <a:solidFill>
          <a:schemeClr val="tx1"/>
        </a:solidFill>
        <a:latin typeface="Arial" charset="0"/>
        <a:ea typeface="ＭＳ Ｐゴシック" charset="-128"/>
        <a:cs typeface="+mn-cs"/>
      </a:defRPr>
    </a:lvl2pPr>
    <a:lvl3pPr marL="914400" algn="l" rtl="0" fontAlgn="base">
      <a:spcBef>
        <a:spcPct val="0"/>
      </a:spcBef>
      <a:spcAft>
        <a:spcPct val="0"/>
      </a:spcAft>
      <a:defRPr kern="1200">
        <a:solidFill>
          <a:schemeClr val="tx1"/>
        </a:solidFill>
        <a:latin typeface="Arial" charset="0"/>
        <a:ea typeface="ＭＳ Ｐゴシック" charset="-128"/>
        <a:cs typeface="+mn-cs"/>
      </a:defRPr>
    </a:lvl3pPr>
    <a:lvl4pPr marL="1371600" algn="l" rtl="0" fontAlgn="base">
      <a:spcBef>
        <a:spcPct val="0"/>
      </a:spcBef>
      <a:spcAft>
        <a:spcPct val="0"/>
      </a:spcAft>
      <a:defRPr kern="1200">
        <a:solidFill>
          <a:schemeClr val="tx1"/>
        </a:solidFill>
        <a:latin typeface="Arial" charset="0"/>
        <a:ea typeface="ＭＳ Ｐゴシック" charset="-128"/>
        <a:cs typeface="+mn-cs"/>
      </a:defRPr>
    </a:lvl4pPr>
    <a:lvl5pPr marL="182880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E00"/>
    <a:srgbClr val="F58426"/>
    <a:srgbClr val="7BC143"/>
    <a:srgbClr val="EF4135"/>
    <a:srgbClr val="0081C6"/>
    <a:srgbClr val="007BC6"/>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9467" autoAdjust="0"/>
  </p:normalViewPr>
  <p:slideViewPr>
    <p:cSldViewPr>
      <p:cViewPr varScale="1">
        <p:scale>
          <a:sx n="73" d="100"/>
          <a:sy n="73" d="100"/>
        </p:scale>
        <p:origin x="-1296"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5.fntdata"/><Relationship Id="rId21" Type="http://schemas.openxmlformats.org/officeDocument/2006/relationships/slide" Target="slides/slide16.xml"/><Relationship Id="rId34" Type="http://schemas.openxmlformats.org/officeDocument/2006/relationships/handoutMaster" Target="handoutMasters/handout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customXml" Target="../customXml/item6.xml"/><Relationship Id="rId5" Type="http://schemas.openxmlformats.org/officeDocument/2006/relationships/slideMaster" Target="slideMasters/slide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10.fntdata"/><Relationship Id="rId52" Type="http://schemas.openxmlformats.org/officeDocument/2006/relationships/customXml" Target="../customXml/item5.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openxmlformats.org/officeDocument/2006/relationships/font" Target="fonts/font4.fntdata"/><Relationship Id="rId46" Type="http://schemas.openxmlformats.org/officeDocument/2006/relationships/font" Target="fonts/font12.fntdata"/><Relationship Id="rId20" Type="http://schemas.openxmlformats.org/officeDocument/2006/relationships/slide" Target="slides/slide15.xml"/><Relationship Id="rId41" Type="http://schemas.openxmlformats.org/officeDocument/2006/relationships/font" Target="fonts/font7.fntdata"/><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2.fntdata"/><Relationship Id="rId49"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4185"/>
          </a:xfrm>
          <a:prstGeom prst="rect">
            <a:avLst/>
          </a:prstGeom>
        </p:spPr>
        <p:txBody>
          <a:bodyPr vert="horz" lIns="92958" tIns="46479" rIns="92958" bIns="46479" rtlCol="0"/>
          <a:lstStyle>
            <a:lvl1pPr algn="l">
              <a:defRPr sz="1200">
                <a:ea typeface="+mn-ea"/>
              </a:defRPr>
            </a:lvl1pPr>
          </a:lstStyle>
          <a:p>
            <a:pPr>
              <a:defRPr/>
            </a:pPr>
            <a:endParaRPr lang="en-US"/>
          </a:p>
        </p:txBody>
      </p:sp>
      <p:sp>
        <p:nvSpPr>
          <p:cNvPr id="3" name="Date Placeholder 2"/>
          <p:cNvSpPr>
            <a:spLocks noGrp="1"/>
          </p:cNvSpPr>
          <p:nvPr>
            <p:ph type="dt" sz="quarter" idx="1"/>
          </p:nvPr>
        </p:nvSpPr>
        <p:spPr>
          <a:xfrm>
            <a:off x="3956550" y="0"/>
            <a:ext cx="3026833" cy="464185"/>
          </a:xfrm>
          <a:prstGeom prst="rect">
            <a:avLst/>
          </a:prstGeom>
        </p:spPr>
        <p:txBody>
          <a:bodyPr vert="horz" wrap="square" lIns="92958" tIns="46479" rIns="92958" bIns="46479" numCol="1" anchor="t" anchorCtr="0" compatLnSpc="1">
            <a:prstTxWarp prst="textNoShape">
              <a:avLst/>
            </a:prstTxWarp>
          </a:bodyPr>
          <a:lstStyle>
            <a:lvl1pPr algn="r">
              <a:defRPr sz="1200"/>
            </a:lvl1pPr>
          </a:lstStyle>
          <a:p>
            <a:pPr>
              <a:defRPr/>
            </a:pPr>
            <a:fld id="{27731D25-CED7-437A-A7BC-AE2708B37F17}" type="datetime1">
              <a:rPr lang="en-US"/>
              <a:pPr>
                <a:defRPr/>
              </a:pPr>
              <a:t>5/26/2016</a:t>
            </a:fld>
            <a:endParaRPr lang="en-US"/>
          </a:p>
        </p:txBody>
      </p:sp>
      <p:sp>
        <p:nvSpPr>
          <p:cNvPr id="4" name="Footer Placeholder 3"/>
          <p:cNvSpPr>
            <a:spLocks noGrp="1"/>
          </p:cNvSpPr>
          <p:nvPr>
            <p:ph type="ftr" sz="quarter" idx="2"/>
          </p:nvPr>
        </p:nvSpPr>
        <p:spPr>
          <a:xfrm>
            <a:off x="0" y="8817904"/>
            <a:ext cx="3026833" cy="464185"/>
          </a:xfrm>
          <a:prstGeom prst="rect">
            <a:avLst/>
          </a:prstGeom>
        </p:spPr>
        <p:txBody>
          <a:bodyPr vert="horz" lIns="92958" tIns="46479" rIns="92958" bIns="46479" rtlCol="0" anchor="b"/>
          <a:lstStyle>
            <a:lvl1pPr algn="l">
              <a:defRPr sz="1200">
                <a:ea typeface="+mn-ea"/>
              </a:defRPr>
            </a:lvl1pPr>
          </a:lstStyle>
          <a:p>
            <a:pPr>
              <a:defRPr/>
            </a:pPr>
            <a:endParaRPr lang="en-US"/>
          </a:p>
        </p:txBody>
      </p:sp>
      <p:sp>
        <p:nvSpPr>
          <p:cNvPr id="5" name="Slide Number Placeholder 4"/>
          <p:cNvSpPr>
            <a:spLocks noGrp="1"/>
          </p:cNvSpPr>
          <p:nvPr>
            <p:ph type="sldNum" sz="quarter" idx="3"/>
          </p:nvPr>
        </p:nvSpPr>
        <p:spPr>
          <a:xfrm>
            <a:off x="3956550" y="8817904"/>
            <a:ext cx="3026833" cy="464185"/>
          </a:xfrm>
          <a:prstGeom prst="rect">
            <a:avLst/>
          </a:prstGeom>
        </p:spPr>
        <p:txBody>
          <a:bodyPr vert="horz" wrap="square" lIns="92958" tIns="46479" rIns="92958" bIns="46479" numCol="1" anchor="b" anchorCtr="0" compatLnSpc="1">
            <a:prstTxWarp prst="textNoShape">
              <a:avLst/>
            </a:prstTxWarp>
          </a:bodyPr>
          <a:lstStyle>
            <a:lvl1pPr algn="r">
              <a:defRPr sz="1200"/>
            </a:lvl1pPr>
          </a:lstStyle>
          <a:p>
            <a:pPr>
              <a:defRPr/>
            </a:pPr>
            <a:fld id="{D02E5AAA-E2B1-47A3-83E1-287B9F0F4E61}" type="slidenum">
              <a:rPr lang="en-US"/>
              <a:pPr>
                <a:defRPr/>
              </a:pPr>
              <a:t>‹#›</a:t>
            </a:fld>
            <a:endParaRPr lang="en-US"/>
          </a:p>
        </p:txBody>
      </p:sp>
    </p:spTree>
    <p:extLst>
      <p:ext uri="{BB962C8B-B14F-4D97-AF65-F5344CB8AC3E}">
        <p14:creationId xmlns:p14="http://schemas.microsoft.com/office/powerpoint/2010/main" val="36416021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4185"/>
          </a:xfrm>
          <a:prstGeom prst="rect">
            <a:avLst/>
          </a:prstGeom>
        </p:spPr>
        <p:txBody>
          <a:bodyPr vert="horz" lIns="92958" tIns="46479" rIns="92958" bIns="46479" rtlCol="0"/>
          <a:lstStyle>
            <a:lvl1pPr algn="l">
              <a:defRPr sz="1200">
                <a:ea typeface="+mn-ea"/>
              </a:defRPr>
            </a:lvl1pPr>
          </a:lstStyle>
          <a:p>
            <a:pPr>
              <a:defRPr/>
            </a:pPr>
            <a:endParaRPr lang="en-US"/>
          </a:p>
        </p:txBody>
      </p:sp>
      <p:sp>
        <p:nvSpPr>
          <p:cNvPr id="3" name="Date Placeholder 2"/>
          <p:cNvSpPr>
            <a:spLocks noGrp="1"/>
          </p:cNvSpPr>
          <p:nvPr>
            <p:ph type="dt" idx="1"/>
          </p:nvPr>
        </p:nvSpPr>
        <p:spPr>
          <a:xfrm>
            <a:off x="3956550" y="0"/>
            <a:ext cx="3026833" cy="464185"/>
          </a:xfrm>
          <a:prstGeom prst="rect">
            <a:avLst/>
          </a:prstGeom>
        </p:spPr>
        <p:txBody>
          <a:bodyPr vert="horz" wrap="square" lIns="92958" tIns="46479" rIns="92958" bIns="46479" numCol="1" anchor="t" anchorCtr="0" compatLnSpc="1">
            <a:prstTxWarp prst="textNoShape">
              <a:avLst/>
            </a:prstTxWarp>
          </a:bodyPr>
          <a:lstStyle>
            <a:lvl1pPr algn="r">
              <a:defRPr sz="1200"/>
            </a:lvl1pPr>
          </a:lstStyle>
          <a:p>
            <a:pPr>
              <a:defRPr/>
            </a:pPr>
            <a:fld id="{D182FD7F-27C9-4520-9025-C3E9D87F9A34}" type="datetime1">
              <a:rPr lang="en-US"/>
              <a:pPr>
                <a:defRPr/>
              </a:pPr>
              <a:t>5/26/2016</a:t>
            </a:fld>
            <a:endParaRPr lang="en-US"/>
          </a:p>
        </p:txBody>
      </p:sp>
      <p:sp>
        <p:nvSpPr>
          <p:cNvPr id="4" name="Slide Image Placeholder 3"/>
          <p:cNvSpPr>
            <a:spLocks noGrp="1" noRot="1" noChangeAspect="1"/>
          </p:cNvSpPr>
          <p:nvPr>
            <p:ph type="sldImg" idx="2"/>
          </p:nvPr>
        </p:nvSpPr>
        <p:spPr>
          <a:xfrm>
            <a:off x="1171575" y="696913"/>
            <a:ext cx="4641850" cy="3481387"/>
          </a:xfrm>
          <a:prstGeom prst="rect">
            <a:avLst/>
          </a:prstGeom>
          <a:noFill/>
          <a:ln w="12700">
            <a:solidFill>
              <a:prstClr val="black"/>
            </a:solidFill>
          </a:ln>
        </p:spPr>
        <p:txBody>
          <a:bodyPr vert="horz" lIns="92958" tIns="46479" rIns="92958" bIns="46479" rtlCol="0" anchor="ctr"/>
          <a:lstStyle/>
          <a:p>
            <a:pPr lvl="0"/>
            <a:endParaRPr lang="en-US" noProof="0" smtClean="0"/>
          </a:p>
        </p:txBody>
      </p:sp>
      <p:sp>
        <p:nvSpPr>
          <p:cNvPr id="5" name="Notes Placeholder 4"/>
          <p:cNvSpPr>
            <a:spLocks noGrp="1"/>
          </p:cNvSpPr>
          <p:nvPr>
            <p:ph type="body" sz="quarter" idx="3"/>
          </p:nvPr>
        </p:nvSpPr>
        <p:spPr>
          <a:xfrm>
            <a:off x="698500" y="4409758"/>
            <a:ext cx="5588000" cy="4177665"/>
          </a:xfrm>
          <a:prstGeom prst="rect">
            <a:avLst/>
          </a:prstGeom>
        </p:spPr>
        <p:txBody>
          <a:bodyPr vert="horz" lIns="92958" tIns="46479" rIns="92958" bIns="46479"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817904"/>
            <a:ext cx="3026833" cy="464185"/>
          </a:xfrm>
          <a:prstGeom prst="rect">
            <a:avLst/>
          </a:prstGeom>
        </p:spPr>
        <p:txBody>
          <a:bodyPr vert="horz" lIns="92958" tIns="46479" rIns="92958" bIns="46479" rtlCol="0" anchor="b"/>
          <a:lstStyle>
            <a:lvl1pPr algn="l">
              <a:defRPr sz="1200">
                <a:ea typeface="+mn-ea"/>
              </a:defRPr>
            </a:lvl1pPr>
          </a:lstStyle>
          <a:p>
            <a:pPr>
              <a:defRPr/>
            </a:pPr>
            <a:endParaRPr lang="en-US"/>
          </a:p>
        </p:txBody>
      </p:sp>
      <p:sp>
        <p:nvSpPr>
          <p:cNvPr id="7" name="Slide Number Placeholder 6"/>
          <p:cNvSpPr>
            <a:spLocks noGrp="1"/>
          </p:cNvSpPr>
          <p:nvPr>
            <p:ph type="sldNum" sz="quarter" idx="5"/>
          </p:nvPr>
        </p:nvSpPr>
        <p:spPr>
          <a:xfrm>
            <a:off x="3956550" y="8817904"/>
            <a:ext cx="3026833" cy="464185"/>
          </a:xfrm>
          <a:prstGeom prst="rect">
            <a:avLst/>
          </a:prstGeom>
        </p:spPr>
        <p:txBody>
          <a:bodyPr vert="horz" wrap="square" lIns="92958" tIns="46479" rIns="92958" bIns="46479" numCol="1" anchor="b" anchorCtr="0" compatLnSpc="1">
            <a:prstTxWarp prst="textNoShape">
              <a:avLst/>
            </a:prstTxWarp>
          </a:bodyPr>
          <a:lstStyle>
            <a:lvl1pPr algn="r">
              <a:defRPr sz="1200"/>
            </a:lvl1pPr>
          </a:lstStyle>
          <a:p>
            <a:pPr>
              <a:defRPr/>
            </a:pPr>
            <a:fld id="{CBD7A89C-A04D-4907-8F9A-13A255133606}" type="slidenum">
              <a:rPr lang="en-US"/>
              <a:pPr>
                <a:defRPr/>
              </a:pPr>
              <a:t>‹#›</a:t>
            </a:fld>
            <a:endParaRPr lang="en-US"/>
          </a:p>
        </p:txBody>
      </p:sp>
    </p:spTree>
    <p:extLst>
      <p:ext uri="{BB962C8B-B14F-4D97-AF65-F5344CB8AC3E}">
        <p14:creationId xmlns:p14="http://schemas.microsoft.com/office/powerpoint/2010/main" val="2655696908"/>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D7A89C-A04D-4907-8F9A-13A255133606}" type="slidenum">
              <a:rPr lang="en-US" smtClean="0"/>
              <a:pPr>
                <a:defRPr/>
              </a:pPr>
              <a:t>1</a:t>
            </a:fld>
            <a:endParaRPr lang="en-US"/>
          </a:p>
        </p:txBody>
      </p:sp>
    </p:spTree>
    <p:extLst>
      <p:ext uri="{BB962C8B-B14F-4D97-AF65-F5344CB8AC3E}">
        <p14:creationId xmlns:p14="http://schemas.microsoft.com/office/powerpoint/2010/main" val="37462956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ea typeface="ＭＳ Ｐゴシック" pitchFamily="34" charset="-128"/>
              </a:rPr>
              <a:t>--Namely put into place b/c diagnosis of “SLD” or “specific learning disability” was over-relying on IQ tests vs. actually attempting to do interventions, which, when research-based and implemented with fidelity, could often overcome learning challenges</a:t>
            </a:r>
          </a:p>
          <a:p>
            <a:r>
              <a:rPr lang="en-US" altLang="en-US" smtClean="0">
                <a:ea typeface="ＭＳ Ｐゴシック" pitchFamily="34" charset="-128"/>
              </a:rPr>
              <a:t>-Note, while you will usually hear RTI talked about in regards to academics, the same three-tiered model can and should be used to support students struggling behaviorally</a:t>
            </a:r>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4A5FC5EC-02DA-4AC3-BCF1-C1E167122387}" type="slidenum">
              <a:rPr lang="en-US" altLang="en-US" smtClean="0">
                <a:latin typeface="Arial" pitchFamily="34" charset="0"/>
              </a:rPr>
              <a:pPr eaLnBrk="1" hangingPunct="1">
                <a:spcBef>
                  <a:spcPct val="0"/>
                </a:spcBef>
              </a:pPr>
              <a:t>22</a:t>
            </a:fld>
            <a:endParaRPr lang="en-US" altLang="en-US" smtClean="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ea typeface="ＭＳ Ｐゴシック" pitchFamily="34" charset="-128"/>
              </a:rPr>
              <a:t>--Namely put into place b/c diagnosis of “SLD” or “specific learning disability” was over-relying on IQ tests vs. actually attempting to do interventions, which, when research-based and implemented with fidelity, could often overcome learning challenges</a:t>
            </a:r>
          </a:p>
          <a:p>
            <a:r>
              <a:rPr lang="en-US" altLang="en-US" smtClean="0">
                <a:ea typeface="ＭＳ Ｐゴシック" pitchFamily="34" charset="-128"/>
              </a:rPr>
              <a:t>-Note, while you will usually hear RTI talked about in regards to academics, the same three-tiered model can and should be used to support students struggling behaviorally</a:t>
            </a:r>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4A5FC5EC-02DA-4AC3-BCF1-C1E167122387}" type="slidenum">
              <a:rPr lang="en-US" altLang="en-US" smtClean="0">
                <a:latin typeface="Arial" pitchFamily="34" charset="0"/>
              </a:rPr>
              <a:pPr eaLnBrk="1" hangingPunct="1">
                <a:spcBef>
                  <a:spcPct val="0"/>
                </a:spcBef>
              </a:pPr>
              <a:t>23</a:t>
            </a:fld>
            <a:endParaRPr lang="en-US" altLang="en-US" smtClean="0">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ea typeface="ＭＳ Ｐゴシック" pitchFamily="34" charset="-128"/>
              </a:rPr>
              <a:t>--Namely put into place b/c diagnosis of “SLD” or “specific learning disability” was over-relying on IQ tests vs. actually attempting to do interventions, which, when research-based and implemented with fidelity, could often overcome learning challenges</a:t>
            </a:r>
          </a:p>
          <a:p>
            <a:r>
              <a:rPr lang="en-US" altLang="en-US" smtClean="0">
                <a:ea typeface="ＭＳ Ｐゴシック" pitchFamily="34" charset="-128"/>
              </a:rPr>
              <a:t>-Note, while you will usually hear RTI talked about in regards to academics, the same three-tiered model can and should be used to support students struggling behaviorally</a:t>
            </a:r>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4A5FC5EC-02DA-4AC3-BCF1-C1E167122387}" type="slidenum">
              <a:rPr lang="en-US" altLang="en-US" smtClean="0">
                <a:latin typeface="Arial" pitchFamily="34" charset="0"/>
              </a:rPr>
              <a:pPr eaLnBrk="1" hangingPunct="1">
                <a:spcBef>
                  <a:spcPct val="0"/>
                </a:spcBef>
              </a:pPr>
              <a:t>24</a:t>
            </a:fld>
            <a:endParaRPr lang="en-US" altLang="en-US" smtClean="0">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ea typeface="ＭＳ Ｐゴシック" pitchFamily="34" charset="-128"/>
              </a:rPr>
              <a:t>--Namely put into place b/c diagnosis of “SLD” or “specific learning disability” was over-relying on IQ tests vs. actually attempting to do interventions, which, when research-based and implemented with fidelity, could often overcome learning challenges</a:t>
            </a:r>
          </a:p>
          <a:p>
            <a:r>
              <a:rPr lang="en-US" altLang="en-US" smtClean="0">
                <a:ea typeface="ＭＳ Ｐゴシック" pitchFamily="34" charset="-128"/>
              </a:rPr>
              <a:t>-Note, while you will usually hear RTI talked about in regards to academics, the same three-tiered model can and should be used to support students struggling behaviorally</a:t>
            </a:r>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4A5FC5EC-02DA-4AC3-BCF1-C1E167122387}" type="slidenum">
              <a:rPr lang="en-US" altLang="en-US" smtClean="0">
                <a:latin typeface="Arial" pitchFamily="34" charset="0"/>
              </a:rPr>
              <a:pPr eaLnBrk="1" hangingPunct="1">
                <a:spcBef>
                  <a:spcPct val="0"/>
                </a:spcBef>
              </a:pPr>
              <a:t>25</a:t>
            </a:fld>
            <a:endParaRPr lang="en-US" altLang="en-US" smtClean="0">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ea typeface="ＭＳ Ｐゴシック" pitchFamily="34" charset="-128"/>
              </a:rPr>
              <a:t>--Namely put into place b/c diagnosis of “SLD” or “specific learning disability” was over-relying on IQ tests vs. actually attempting to do interventions, which, when research-based and implemented with fidelity, could often overcome learning challenges</a:t>
            </a:r>
          </a:p>
          <a:p>
            <a:r>
              <a:rPr lang="en-US" altLang="en-US" smtClean="0">
                <a:ea typeface="ＭＳ Ｐゴシック" pitchFamily="34" charset="-128"/>
              </a:rPr>
              <a:t>-Note, while you will usually hear RTI talked about in regards to academics, the same three-tiered model can and should be used to support students struggling behaviorally</a:t>
            </a:r>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4A5FC5EC-02DA-4AC3-BCF1-C1E167122387}" type="slidenum">
              <a:rPr lang="en-US" altLang="en-US" smtClean="0">
                <a:latin typeface="Arial" pitchFamily="34" charset="0"/>
              </a:rPr>
              <a:pPr eaLnBrk="1" hangingPunct="1">
                <a:spcBef>
                  <a:spcPct val="0"/>
                </a:spcBef>
              </a:pPr>
              <a:t>26</a:t>
            </a:fld>
            <a:endParaRPr lang="en-US" altLang="en-US"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https://www.youtube.com/watch?v=UJ7QaCFbizo </a:t>
            </a:r>
          </a:p>
          <a:p>
            <a:endParaRPr lang="en-US" dirty="0" smtClean="0"/>
          </a:p>
          <a:p>
            <a:r>
              <a:rPr lang="en-US" smtClean="0"/>
              <a:t>Play from </a:t>
            </a:r>
            <a:r>
              <a:rPr lang="en-US" sz="1200" kern="1200" smtClean="0">
                <a:solidFill>
                  <a:schemeClr val="tx1"/>
                </a:solidFill>
                <a:effectLst/>
                <a:latin typeface="+mn-lt"/>
                <a:ea typeface="ＭＳ Ｐゴシック" charset="-128"/>
                <a:cs typeface="ＭＳ Ｐゴシック" charset="-128"/>
              </a:rPr>
              <a:t>3:37 – 9:35 </a:t>
            </a:r>
            <a:endParaRPr lang="en-US"/>
          </a:p>
        </p:txBody>
      </p:sp>
      <p:sp>
        <p:nvSpPr>
          <p:cNvPr id="4" name="Slide Number Placeholder 3"/>
          <p:cNvSpPr>
            <a:spLocks noGrp="1"/>
          </p:cNvSpPr>
          <p:nvPr>
            <p:ph type="sldNum" sz="quarter" idx="10"/>
          </p:nvPr>
        </p:nvSpPr>
        <p:spPr/>
        <p:txBody>
          <a:bodyPr/>
          <a:lstStyle/>
          <a:p>
            <a:pPr>
              <a:defRPr/>
            </a:pPr>
            <a:fld id="{CBD7A89C-A04D-4907-8F9A-13A255133606}" type="slidenum">
              <a:rPr lang="en-US" smtClean="0"/>
              <a:pPr>
                <a:defRPr/>
              </a:pPr>
              <a:t>2</a:t>
            </a:fld>
            <a:endParaRPr lang="en-US"/>
          </a:p>
        </p:txBody>
      </p:sp>
    </p:spTree>
    <p:extLst>
      <p:ext uri="{BB962C8B-B14F-4D97-AF65-F5344CB8AC3E}">
        <p14:creationId xmlns:p14="http://schemas.microsoft.com/office/powerpoint/2010/main" val="20603148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https://www.youtube.com/watch?v=UJ7QaCFbizo </a:t>
            </a:r>
          </a:p>
          <a:p>
            <a:endParaRPr lang="en-US" dirty="0" smtClean="0"/>
          </a:p>
          <a:p>
            <a:r>
              <a:rPr lang="en-US" smtClean="0"/>
              <a:t>Play from </a:t>
            </a:r>
            <a:r>
              <a:rPr lang="en-US" sz="1200" kern="1200" smtClean="0">
                <a:solidFill>
                  <a:schemeClr val="tx1"/>
                </a:solidFill>
                <a:effectLst/>
                <a:latin typeface="+mn-lt"/>
                <a:ea typeface="ＭＳ Ｐゴシック" charset="-128"/>
                <a:cs typeface="ＭＳ Ｐゴシック" charset="-128"/>
              </a:rPr>
              <a:t>3:37 – 9:35 </a:t>
            </a:r>
            <a:endParaRPr lang="en-US"/>
          </a:p>
        </p:txBody>
      </p:sp>
      <p:sp>
        <p:nvSpPr>
          <p:cNvPr id="4" name="Slide Number Placeholder 3"/>
          <p:cNvSpPr>
            <a:spLocks noGrp="1"/>
          </p:cNvSpPr>
          <p:nvPr>
            <p:ph type="sldNum" sz="quarter" idx="10"/>
          </p:nvPr>
        </p:nvSpPr>
        <p:spPr/>
        <p:txBody>
          <a:bodyPr/>
          <a:lstStyle/>
          <a:p>
            <a:pPr>
              <a:defRPr/>
            </a:pPr>
            <a:fld id="{CBD7A89C-A04D-4907-8F9A-13A255133606}" type="slidenum">
              <a:rPr lang="en-US" smtClean="0"/>
              <a:pPr>
                <a:defRPr/>
              </a:pPr>
              <a:t>3</a:t>
            </a:fld>
            <a:endParaRPr lang="en-US"/>
          </a:p>
        </p:txBody>
      </p:sp>
    </p:spTree>
    <p:extLst>
      <p:ext uri="{BB962C8B-B14F-4D97-AF65-F5344CB8AC3E}">
        <p14:creationId xmlns:p14="http://schemas.microsoft.com/office/powerpoint/2010/main" val="20603148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468FDE-B07F-43F1-80D6-843255EFBA98}" type="slidenum">
              <a:rPr lang="en-US" smtClean="0"/>
              <a:t>11</a:t>
            </a:fld>
            <a:endParaRPr lang="en-US"/>
          </a:p>
        </p:txBody>
      </p:sp>
    </p:spTree>
    <p:extLst>
      <p:ext uri="{BB962C8B-B14F-4D97-AF65-F5344CB8AC3E}">
        <p14:creationId xmlns:p14="http://schemas.microsoft.com/office/powerpoint/2010/main" val="2407211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ea typeface="ＭＳ Ｐゴシック" pitchFamily="34" charset="-128"/>
              </a:rPr>
              <a:t>--Namely put into place b/c diagnosis of “SLD” or “specific learning disability” was over-relying on IQ tests vs. actually attempting to do interventions, which, when research-based and implemented with fidelity, could often overcome learning challenges</a:t>
            </a:r>
          </a:p>
          <a:p>
            <a:r>
              <a:rPr lang="en-US" altLang="en-US" smtClean="0">
                <a:ea typeface="ＭＳ Ｐゴシック" pitchFamily="34" charset="-128"/>
              </a:rPr>
              <a:t>-Note, while you will usually hear RTI talked about in regards to academics, the same three-tiered model can and should be used to support students struggling behaviorally</a:t>
            </a:r>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4A5FC5EC-02DA-4AC3-BCF1-C1E167122387}" type="slidenum">
              <a:rPr lang="en-US" altLang="en-US" smtClean="0">
                <a:latin typeface="Arial" pitchFamily="34" charset="0"/>
              </a:rPr>
              <a:pPr eaLnBrk="1" hangingPunct="1">
                <a:spcBef>
                  <a:spcPct val="0"/>
                </a:spcBef>
              </a:pPr>
              <a:t>17</a:t>
            </a:fld>
            <a:endParaRPr lang="en-US" altLang="en-US" smtClean="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ea typeface="ＭＳ Ｐゴシック" pitchFamily="34" charset="-128"/>
              </a:rPr>
              <a:t>--Namely put into place b/c diagnosis of “SLD” or “specific learning disability” was over-relying on IQ tests vs. actually attempting to do interventions, which, when research-based and implemented with fidelity, could often overcome learning challenges</a:t>
            </a:r>
          </a:p>
          <a:p>
            <a:r>
              <a:rPr lang="en-US" altLang="en-US" smtClean="0">
                <a:ea typeface="ＭＳ Ｐゴシック" pitchFamily="34" charset="-128"/>
              </a:rPr>
              <a:t>-Note, while you will usually hear RTI talked about in regards to academics, the same three-tiered model can and should be used to support students struggling behaviorally</a:t>
            </a:r>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4A5FC5EC-02DA-4AC3-BCF1-C1E167122387}" type="slidenum">
              <a:rPr lang="en-US" altLang="en-US" smtClean="0">
                <a:latin typeface="Arial" pitchFamily="34" charset="0"/>
              </a:rPr>
              <a:pPr eaLnBrk="1" hangingPunct="1">
                <a:spcBef>
                  <a:spcPct val="0"/>
                </a:spcBef>
              </a:pPr>
              <a:t>18</a:t>
            </a:fld>
            <a:endParaRPr lang="en-US" altLang="en-US" smtClean="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ea typeface="ＭＳ Ｐゴシック" pitchFamily="34" charset="-128"/>
              </a:rPr>
              <a:t>--Namely put into place b/c diagnosis of “SLD” or “specific learning disability” was over-relying on IQ tests vs. actually attempting to do interventions, which, when research-based and implemented with fidelity, could often overcome learning challenges</a:t>
            </a:r>
          </a:p>
          <a:p>
            <a:r>
              <a:rPr lang="en-US" altLang="en-US" smtClean="0">
                <a:ea typeface="ＭＳ Ｐゴシック" pitchFamily="34" charset="-128"/>
              </a:rPr>
              <a:t>-Note, while you will usually hear RTI talked about in regards to academics, the same three-tiered model can and should be used to support students struggling behaviorally</a:t>
            </a:r>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4A5FC5EC-02DA-4AC3-BCF1-C1E167122387}" type="slidenum">
              <a:rPr lang="en-US" altLang="en-US" smtClean="0">
                <a:latin typeface="Arial" pitchFamily="34" charset="0"/>
              </a:rPr>
              <a:pPr eaLnBrk="1" hangingPunct="1">
                <a:spcBef>
                  <a:spcPct val="0"/>
                </a:spcBef>
              </a:pPr>
              <a:t>19</a:t>
            </a:fld>
            <a:endParaRPr lang="en-US" altLang="en-US" smtClean="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ea typeface="ＭＳ Ｐゴシック" pitchFamily="34" charset="-128"/>
              </a:rPr>
              <a:t>--Namely put into place b/c diagnosis of “SLD” or “specific learning disability” was over-relying on IQ tests vs. actually attempting to do interventions, which, when research-based and implemented with fidelity, could often overcome learning challenges</a:t>
            </a:r>
          </a:p>
          <a:p>
            <a:r>
              <a:rPr lang="en-US" altLang="en-US" smtClean="0">
                <a:ea typeface="ＭＳ Ｐゴシック" pitchFamily="34" charset="-128"/>
              </a:rPr>
              <a:t>-Note, while you will usually hear RTI talked about in regards to academics, the same three-tiered model can and should be used to support students struggling behaviorally</a:t>
            </a:r>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4A5FC5EC-02DA-4AC3-BCF1-C1E167122387}" type="slidenum">
              <a:rPr lang="en-US" altLang="en-US" smtClean="0">
                <a:latin typeface="Arial" pitchFamily="34" charset="0"/>
              </a:rPr>
              <a:pPr eaLnBrk="1" hangingPunct="1">
                <a:spcBef>
                  <a:spcPct val="0"/>
                </a:spcBef>
              </a:pPr>
              <a:t>20</a:t>
            </a:fld>
            <a:endParaRPr lang="en-US" altLang="en-US" smtClean="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ea typeface="ＭＳ Ｐゴシック" pitchFamily="34" charset="-128"/>
              </a:rPr>
              <a:t>--Namely put into place b/c diagnosis of “SLD” or “specific learning disability” was over-relying on IQ tests vs. actually attempting to do interventions, which, when research-based and implemented with fidelity, could often overcome learning challenges</a:t>
            </a:r>
          </a:p>
          <a:p>
            <a:r>
              <a:rPr lang="en-US" altLang="en-US" smtClean="0">
                <a:ea typeface="ＭＳ Ｐゴシック" pitchFamily="34" charset="-128"/>
              </a:rPr>
              <a:t>-Note, while you will usually hear RTI talked about in regards to academics, the same three-tiered model can and should be used to support students struggling behaviorally</a:t>
            </a:r>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4A5FC5EC-02DA-4AC3-BCF1-C1E167122387}" type="slidenum">
              <a:rPr lang="en-US" altLang="en-US" smtClean="0">
                <a:latin typeface="Arial" pitchFamily="34" charset="0"/>
              </a:rPr>
              <a:pPr eaLnBrk="1" hangingPunct="1">
                <a:spcBef>
                  <a:spcPct val="0"/>
                </a:spcBef>
              </a:pPr>
              <a:t>21</a:t>
            </a:fld>
            <a:endParaRPr lang="en-US" altLang="en-US"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3" name="Picture 4" descr="New Logo.jpg"/>
          <p:cNvPicPr>
            <a:picLocks noChangeAspect="1"/>
          </p:cNvPicPr>
          <p:nvPr userDrawn="1"/>
        </p:nvPicPr>
        <p:blipFill>
          <a:blip r:embed="rId2"/>
          <a:srcRect/>
          <a:stretch>
            <a:fillRect/>
          </a:stretch>
        </p:blipFill>
        <p:spPr bwMode="auto">
          <a:xfrm>
            <a:off x="6858000" y="5756275"/>
            <a:ext cx="1401763" cy="539750"/>
          </a:xfrm>
          <a:prstGeom prst="rect">
            <a:avLst/>
          </a:prstGeom>
          <a:noFill/>
          <a:ln w="9525">
            <a:noFill/>
            <a:miter lim="800000"/>
            <a:headEnd/>
            <a:tailEnd/>
          </a:ln>
        </p:spPr>
      </p:pic>
      <p:pic>
        <p:nvPicPr>
          <p:cNvPr id="4" name="Picture 5" descr="PPT Pg1 Image.jpg"/>
          <p:cNvPicPr>
            <a:picLocks noChangeAspect="1"/>
          </p:cNvPicPr>
          <p:nvPr userDrawn="1"/>
        </p:nvPicPr>
        <p:blipFill>
          <a:blip r:embed="rId3"/>
          <a:srcRect/>
          <a:stretch>
            <a:fillRect/>
          </a:stretch>
        </p:blipFill>
        <p:spPr bwMode="auto">
          <a:xfrm>
            <a:off x="838200" y="762000"/>
            <a:ext cx="7497763" cy="3862388"/>
          </a:xfrm>
          <a:prstGeom prst="rect">
            <a:avLst/>
          </a:prstGeom>
          <a:noFill/>
          <a:ln w="9525">
            <a:noFill/>
            <a:miter lim="800000"/>
            <a:headEnd/>
            <a:tailEnd/>
          </a:ln>
        </p:spPr>
      </p:pic>
      <p:sp>
        <p:nvSpPr>
          <p:cNvPr id="8194" name="Rectangle 2"/>
          <p:cNvSpPr>
            <a:spLocks noGrp="1" noChangeArrowheads="1"/>
          </p:cNvSpPr>
          <p:nvPr>
            <p:ph type="ctrTitle"/>
          </p:nvPr>
        </p:nvSpPr>
        <p:spPr>
          <a:xfrm>
            <a:off x="737616" y="4864608"/>
            <a:ext cx="5943600" cy="1447800"/>
          </a:xfrm>
        </p:spPr>
        <p:txBody>
          <a:bodyPr wrap="none"/>
          <a:lstStyle>
            <a:lvl1pPr>
              <a:defRPr sz="3000">
                <a:solidFill>
                  <a:schemeClr val="tx1"/>
                </a:solidFill>
              </a:defRPr>
            </a:lvl1pPr>
          </a:lstStyle>
          <a:p>
            <a:r>
              <a:rPr lang="en-US" dirty="0"/>
              <a:t>Click to edit Master title style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4" descr="PPT Pg2 Image.jpg"/>
          <p:cNvPicPr>
            <a:picLocks noChangeAspect="1"/>
          </p:cNvPicPr>
          <p:nvPr userDrawn="1"/>
        </p:nvPicPr>
        <p:blipFill>
          <a:blip r:embed="rId2"/>
          <a:srcRect/>
          <a:stretch>
            <a:fillRect/>
          </a:stretch>
        </p:blipFill>
        <p:spPr bwMode="auto">
          <a:xfrm>
            <a:off x="0" y="0"/>
            <a:ext cx="9144000" cy="741363"/>
          </a:xfrm>
          <a:prstGeom prst="rect">
            <a:avLst/>
          </a:prstGeom>
          <a:noFill/>
          <a:ln w="9525">
            <a:noFill/>
            <a:miter lim="800000"/>
            <a:headEnd/>
            <a:tailEnd/>
          </a:ln>
        </p:spPr>
      </p:pic>
      <p:pic>
        <p:nvPicPr>
          <p:cNvPr id="5" name="Picture 5" descr="Logo.jpg"/>
          <p:cNvPicPr>
            <a:picLocks noChangeAspect="1"/>
          </p:cNvPicPr>
          <p:nvPr userDrawn="1"/>
        </p:nvPicPr>
        <p:blipFill>
          <a:blip r:embed="rId3"/>
          <a:srcRect/>
          <a:stretch>
            <a:fillRect/>
          </a:stretch>
        </p:blipFill>
        <p:spPr bwMode="auto">
          <a:xfrm>
            <a:off x="4041775" y="6096000"/>
            <a:ext cx="1082675" cy="415925"/>
          </a:xfrm>
          <a:prstGeom prst="rect">
            <a:avLst/>
          </a:prstGeom>
          <a:noFill/>
          <a:ln w="9525">
            <a:noFill/>
            <a:miter lim="800000"/>
            <a:headEnd/>
            <a:tailEnd/>
          </a:ln>
        </p:spPr>
      </p:pic>
      <p:sp>
        <p:nvSpPr>
          <p:cNvPr id="2" name="Title 1"/>
          <p:cNvSpPr>
            <a:spLocks noGrp="1"/>
          </p:cNvSpPr>
          <p:nvPr>
            <p:ph type="title"/>
          </p:nvPr>
        </p:nvSpPr>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Rectangle 5"/>
          <p:cNvSpPr>
            <a:spLocks noGrp="1" noChangeArrowheads="1"/>
          </p:cNvSpPr>
          <p:nvPr>
            <p:ph type="sldNum" sz="quarter" idx="10"/>
          </p:nvPr>
        </p:nvSpPr>
        <p:spPr/>
        <p:txBody>
          <a:bodyPr/>
          <a:lstStyle>
            <a:lvl1pPr>
              <a:defRPr/>
            </a:lvl1pPr>
          </a:lstStyle>
          <a:p>
            <a:pPr>
              <a:defRPr/>
            </a:pPr>
            <a:fld id="{103D1FF6-445D-4824-8ADB-8169B7585276}"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7C17D9DD-8DDF-41CD-86C3-CD7B1CCBFFED}"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90600"/>
            <a:ext cx="4038600"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90600"/>
            <a:ext cx="4038600"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1546B9F8-1B91-4F8E-BFD4-65F74E0C38E3}"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FE5BE10E-3ACF-4DB2-80FD-2C81D13E31C1}"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269FEFA8-3620-4636-A49B-7D3D16E3E0F2}"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1CEE5F56-5B80-4B2D-860B-3D07A3920116}"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E16E6444-ACCC-4939-AF24-5743C5B32A82}"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8425"/>
            <a:ext cx="2057400" cy="60737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8425"/>
            <a:ext cx="6019800" cy="60737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B77A4A56-25D9-4579-8DDC-F0482AA6BB56}"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98425"/>
            <a:ext cx="6934200" cy="533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990600"/>
            <a:ext cx="82296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02" name="Rectangle 6"/>
          <p:cNvSpPr>
            <a:spLocks noGrp="1" noChangeArrowheads="1"/>
          </p:cNvSpPr>
          <p:nvPr>
            <p:ph type="sldNum" sz="quarter" idx="4"/>
          </p:nvPr>
        </p:nvSpPr>
        <p:spPr bwMode="auto">
          <a:xfrm>
            <a:off x="6553200" y="6457950"/>
            <a:ext cx="2133600" cy="4000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vl1pPr>
          </a:lstStyle>
          <a:p>
            <a:pPr>
              <a:defRPr/>
            </a:pPr>
            <a:fld id="{4064A51F-62C9-4546-BEB2-6CB6228701D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31" r:id="rId1"/>
    <p:sldLayoutId id="2147483732" r:id="rId2"/>
    <p:sldLayoutId id="2147483724" r:id="rId3"/>
    <p:sldLayoutId id="2147483725" r:id="rId4"/>
    <p:sldLayoutId id="2147483726" r:id="rId5"/>
    <p:sldLayoutId id="2147483727" r:id="rId6"/>
    <p:sldLayoutId id="2147483728" r:id="rId7"/>
    <p:sldLayoutId id="2147483729" r:id="rId8"/>
    <p:sldLayoutId id="2147483730" r:id="rId9"/>
  </p:sldLayoutIdLst>
  <p:hf hdr="0" ftr="0" dt="0"/>
  <p:txStyles>
    <p:titleStyle>
      <a:lvl1pPr algn="l" rtl="0" eaLnBrk="0" fontAlgn="base" hangingPunct="0">
        <a:spcBef>
          <a:spcPct val="0"/>
        </a:spcBef>
        <a:spcAft>
          <a:spcPct val="0"/>
        </a:spcAft>
        <a:defRPr sz="2800">
          <a:solidFill>
            <a:schemeClr val="bg1"/>
          </a:solidFill>
          <a:latin typeface="+mj-lt"/>
          <a:ea typeface="ＭＳ Ｐゴシック" charset="-128"/>
          <a:cs typeface="ＭＳ Ｐゴシック" charset="-128"/>
        </a:defRPr>
      </a:lvl1pPr>
      <a:lvl2pPr algn="l" rtl="0" eaLnBrk="0" fontAlgn="base" hangingPunct="0">
        <a:spcBef>
          <a:spcPct val="0"/>
        </a:spcBef>
        <a:spcAft>
          <a:spcPct val="0"/>
        </a:spcAft>
        <a:defRPr sz="2800">
          <a:solidFill>
            <a:schemeClr val="bg1"/>
          </a:solidFill>
          <a:latin typeface="Rockwell" charset="0"/>
          <a:ea typeface="ＭＳ Ｐゴシック" charset="-128"/>
          <a:cs typeface="ＭＳ Ｐゴシック" charset="-128"/>
        </a:defRPr>
      </a:lvl2pPr>
      <a:lvl3pPr algn="l" rtl="0" eaLnBrk="0" fontAlgn="base" hangingPunct="0">
        <a:spcBef>
          <a:spcPct val="0"/>
        </a:spcBef>
        <a:spcAft>
          <a:spcPct val="0"/>
        </a:spcAft>
        <a:defRPr sz="2800">
          <a:solidFill>
            <a:schemeClr val="bg1"/>
          </a:solidFill>
          <a:latin typeface="Rockwell" charset="0"/>
          <a:ea typeface="ＭＳ Ｐゴシック" charset="-128"/>
          <a:cs typeface="ＭＳ Ｐゴシック" charset="-128"/>
        </a:defRPr>
      </a:lvl3pPr>
      <a:lvl4pPr algn="l" rtl="0" eaLnBrk="0" fontAlgn="base" hangingPunct="0">
        <a:spcBef>
          <a:spcPct val="0"/>
        </a:spcBef>
        <a:spcAft>
          <a:spcPct val="0"/>
        </a:spcAft>
        <a:defRPr sz="2800">
          <a:solidFill>
            <a:schemeClr val="bg1"/>
          </a:solidFill>
          <a:latin typeface="Rockwell" charset="0"/>
          <a:ea typeface="ＭＳ Ｐゴシック" charset="-128"/>
          <a:cs typeface="ＭＳ Ｐゴシック" charset="-128"/>
        </a:defRPr>
      </a:lvl4pPr>
      <a:lvl5pPr algn="l" rtl="0" eaLnBrk="0" fontAlgn="base" hangingPunct="0">
        <a:spcBef>
          <a:spcPct val="0"/>
        </a:spcBef>
        <a:spcAft>
          <a:spcPct val="0"/>
        </a:spcAft>
        <a:defRPr sz="2800">
          <a:solidFill>
            <a:schemeClr val="bg1"/>
          </a:solidFill>
          <a:latin typeface="Rockwell" charset="0"/>
          <a:ea typeface="ＭＳ Ｐゴシック" charset="-128"/>
          <a:cs typeface="ＭＳ Ｐゴシック" charset="-128"/>
        </a:defRPr>
      </a:lvl5pPr>
      <a:lvl6pPr marL="457200" algn="l" rtl="0" fontAlgn="base">
        <a:spcBef>
          <a:spcPct val="0"/>
        </a:spcBef>
        <a:spcAft>
          <a:spcPct val="0"/>
        </a:spcAft>
        <a:defRPr sz="2800">
          <a:solidFill>
            <a:schemeClr val="bg1"/>
          </a:solidFill>
          <a:latin typeface="Rockwell" charset="0"/>
        </a:defRPr>
      </a:lvl6pPr>
      <a:lvl7pPr marL="914400" algn="l" rtl="0" fontAlgn="base">
        <a:spcBef>
          <a:spcPct val="0"/>
        </a:spcBef>
        <a:spcAft>
          <a:spcPct val="0"/>
        </a:spcAft>
        <a:defRPr sz="2800">
          <a:solidFill>
            <a:schemeClr val="bg1"/>
          </a:solidFill>
          <a:latin typeface="Rockwell" charset="0"/>
        </a:defRPr>
      </a:lvl7pPr>
      <a:lvl8pPr marL="1371600" algn="l" rtl="0" fontAlgn="base">
        <a:spcBef>
          <a:spcPct val="0"/>
        </a:spcBef>
        <a:spcAft>
          <a:spcPct val="0"/>
        </a:spcAft>
        <a:defRPr sz="2800">
          <a:solidFill>
            <a:schemeClr val="bg1"/>
          </a:solidFill>
          <a:latin typeface="Rockwell" charset="0"/>
        </a:defRPr>
      </a:lvl8pPr>
      <a:lvl9pPr marL="1828800" algn="l" rtl="0" fontAlgn="base">
        <a:spcBef>
          <a:spcPct val="0"/>
        </a:spcBef>
        <a:spcAft>
          <a:spcPct val="0"/>
        </a:spcAft>
        <a:defRPr sz="2800">
          <a:solidFill>
            <a:schemeClr val="bg1"/>
          </a:solidFill>
          <a:latin typeface="Rockwell" charset="0"/>
        </a:defRPr>
      </a:lvl9pPr>
    </p:titleStyle>
    <p:bodyStyle>
      <a:lvl1pPr marL="342900" indent="-342900" algn="l" rtl="0" eaLnBrk="0" fontAlgn="base" hangingPunct="0">
        <a:spcBef>
          <a:spcPct val="20000"/>
        </a:spcBef>
        <a:spcAft>
          <a:spcPct val="0"/>
        </a:spcAft>
        <a:buBlip>
          <a:blip r:embed="rId11"/>
        </a:buBlip>
        <a:defRPr sz="24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rgbClr val="FF0000"/>
        </a:buClr>
        <a:buChar char="•"/>
        <a:defRPr sz="2000">
          <a:solidFill>
            <a:schemeClr val="tx1"/>
          </a:solidFill>
          <a:latin typeface="+mn-lt"/>
          <a:ea typeface="ＭＳ Ｐゴシック" charset="-128"/>
        </a:defRPr>
      </a:lvl2pPr>
      <a:lvl3pPr marL="1143000" indent="-228600" algn="l" rtl="0" eaLnBrk="0" fontAlgn="base" hangingPunct="0">
        <a:spcBef>
          <a:spcPct val="20000"/>
        </a:spcBef>
        <a:spcAft>
          <a:spcPct val="0"/>
        </a:spcAft>
        <a:buClr>
          <a:srgbClr val="FF0000"/>
        </a:buClr>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rgbClr val="FF0000"/>
        </a:buClr>
        <a:buChar char="•"/>
        <a:defRPr sz="1600">
          <a:solidFill>
            <a:schemeClr val="tx1"/>
          </a:solidFill>
          <a:latin typeface="+mn-lt"/>
          <a:ea typeface="ＭＳ Ｐゴシック" charset="-128"/>
        </a:defRPr>
      </a:lvl4pPr>
      <a:lvl5pPr marL="2057400" indent="-228600" algn="l" rtl="0" eaLnBrk="0" fontAlgn="base" hangingPunct="0">
        <a:spcBef>
          <a:spcPct val="20000"/>
        </a:spcBef>
        <a:spcAft>
          <a:spcPct val="0"/>
        </a:spcAft>
        <a:buClr>
          <a:srgbClr val="FF0000"/>
        </a:buClr>
        <a:buChar char="•"/>
        <a:defRPr sz="1400">
          <a:solidFill>
            <a:schemeClr val="tx1"/>
          </a:solidFill>
          <a:latin typeface="+mn-lt"/>
          <a:ea typeface="ＭＳ Ｐゴシック" charset="-128"/>
        </a:defRPr>
      </a:lvl5pPr>
      <a:lvl6pPr marL="2514600" indent="-228600" algn="l" rtl="0" fontAlgn="base">
        <a:spcBef>
          <a:spcPct val="20000"/>
        </a:spcBef>
        <a:spcAft>
          <a:spcPct val="0"/>
        </a:spcAft>
        <a:buClr>
          <a:srgbClr val="FF0000"/>
        </a:buClr>
        <a:buChar char="•"/>
        <a:defRPr sz="1400">
          <a:solidFill>
            <a:schemeClr val="tx1"/>
          </a:solidFill>
          <a:latin typeface="+mn-lt"/>
          <a:ea typeface="ＭＳ Ｐゴシック" charset="-128"/>
        </a:defRPr>
      </a:lvl6pPr>
      <a:lvl7pPr marL="2971800" indent="-228600" algn="l" rtl="0" fontAlgn="base">
        <a:spcBef>
          <a:spcPct val="20000"/>
        </a:spcBef>
        <a:spcAft>
          <a:spcPct val="0"/>
        </a:spcAft>
        <a:buClr>
          <a:srgbClr val="FF0000"/>
        </a:buClr>
        <a:buChar char="•"/>
        <a:defRPr sz="1400">
          <a:solidFill>
            <a:schemeClr val="tx1"/>
          </a:solidFill>
          <a:latin typeface="+mn-lt"/>
          <a:ea typeface="ＭＳ Ｐゴシック" charset="-128"/>
        </a:defRPr>
      </a:lvl7pPr>
      <a:lvl8pPr marL="3429000" indent="-228600" algn="l" rtl="0" fontAlgn="base">
        <a:spcBef>
          <a:spcPct val="20000"/>
        </a:spcBef>
        <a:spcAft>
          <a:spcPct val="0"/>
        </a:spcAft>
        <a:buClr>
          <a:srgbClr val="FF0000"/>
        </a:buClr>
        <a:buChar char="•"/>
        <a:defRPr sz="1400">
          <a:solidFill>
            <a:schemeClr val="tx1"/>
          </a:solidFill>
          <a:latin typeface="+mn-lt"/>
          <a:ea typeface="ＭＳ Ｐゴシック" charset="-128"/>
        </a:defRPr>
      </a:lvl8pPr>
      <a:lvl9pPr marL="3886200" indent="-228600" algn="l" rtl="0" fontAlgn="base">
        <a:spcBef>
          <a:spcPct val="20000"/>
        </a:spcBef>
        <a:spcAft>
          <a:spcPct val="0"/>
        </a:spcAft>
        <a:buClr>
          <a:srgbClr val="FF0000"/>
        </a:buClr>
        <a:buChar char="•"/>
        <a:defRPr sz="14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3"/>
          <p:cNvSpPr>
            <a:spLocks noGrp="1"/>
          </p:cNvSpPr>
          <p:nvPr>
            <p:ph type="ctrTitle"/>
          </p:nvPr>
        </p:nvSpPr>
        <p:spPr>
          <a:xfrm>
            <a:off x="738188" y="4864100"/>
            <a:ext cx="5943600" cy="1447800"/>
          </a:xfrm>
        </p:spPr>
        <p:txBody>
          <a:bodyPr/>
          <a:lstStyle/>
          <a:p>
            <a:r>
              <a:rPr lang="en-US" dirty="0" smtClean="0"/>
              <a:t>Delivering on Equity: </a:t>
            </a:r>
            <a:br>
              <a:rPr lang="en-US" dirty="0" smtClean="0"/>
            </a:br>
            <a:r>
              <a:rPr lang="en-US" dirty="0" smtClean="0"/>
              <a:t>Special Education for EVERY Educator</a:t>
            </a:r>
            <a:br>
              <a:rPr lang="en-US" dirty="0" smtClean="0"/>
            </a:br>
            <a:r>
              <a:rPr lang="en-US" sz="2000" dirty="0" smtClean="0"/>
              <a:t>All Teacher Training 2016</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Customization: Mindsets in Action!</a:t>
            </a:r>
            <a:endParaRPr lang="en-US" dirty="0"/>
          </a:p>
        </p:txBody>
      </p:sp>
      <p:sp>
        <p:nvSpPr>
          <p:cNvPr id="4" name="Slide Number Placeholder 3"/>
          <p:cNvSpPr>
            <a:spLocks noGrp="1"/>
          </p:cNvSpPr>
          <p:nvPr>
            <p:ph type="sldNum" sz="quarter" idx="10"/>
          </p:nvPr>
        </p:nvSpPr>
        <p:spPr/>
        <p:txBody>
          <a:bodyPr/>
          <a:lstStyle/>
          <a:p>
            <a:pPr>
              <a:defRPr/>
            </a:pPr>
            <a:fld id="{103D1FF6-445D-4824-8ADB-8169B7585276}" type="slidenum">
              <a:rPr lang="en-US" smtClean="0"/>
              <a:pPr>
                <a:defRPr/>
              </a:pPr>
              <a:t>10</a:t>
            </a:fld>
            <a:endParaRPr lang="en-US"/>
          </a:p>
        </p:txBody>
      </p:sp>
      <p:sp>
        <p:nvSpPr>
          <p:cNvPr id="6" name="TextBox 5"/>
          <p:cNvSpPr txBox="1"/>
          <p:nvPr/>
        </p:nvSpPr>
        <p:spPr>
          <a:xfrm>
            <a:off x="3352800" y="1066800"/>
            <a:ext cx="4495800" cy="830997"/>
          </a:xfrm>
          <a:prstGeom prst="rect">
            <a:avLst/>
          </a:prstGeom>
          <a:noFill/>
        </p:spPr>
        <p:txBody>
          <a:bodyPr wrap="square" rtlCol="0">
            <a:spAutoFit/>
          </a:bodyPr>
          <a:lstStyle/>
          <a:p>
            <a:r>
              <a:rPr lang="en-US" sz="2400" dirty="0" smtClean="0"/>
              <a:t>This is </a:t>
            </a:r>
            <a:r>
              <a:rPr lang="en-US" sz="2400" b="1" dirty="0" smtClean="0">
                <a:solidFill>
                  <a:srgbClr val="FFDE00"/>
                </a:solidFill>
              </a:rPr>
              <a:t>______. S/he </a:t>
            </a:r>
            <a:r>
              <a:rPr lang="en-US" sz="2400" dirty="0" smtClean="0"/>
              <a:t>embodies “Growth Mindset.”</a:t>
            </a:r>
            <a:endParaRPr lang="en-US" sz="2400" dirty="0"/>
          </a:p>
        </p:txBody>
      </p:sp>
      <p:sp>
        <p:nvSpPr>
          <p:cNvPr id="7" name="TextBox 6"/>
          <p:cNvSpPr txBox="1"/>
          <p:nvPr/>
        </p:nvSpPr>
        <p:spPr>
          <a:xfrm>
            <a:off x="304800" y="3048000"/>
            <a:ext cx="1981200" cy="1754326"/>
          </a:xfrm>
          <a:prstGeom prst="rect">
            <a:avLst/>
          </a:prstGeom>
          <a:noFill/>
        </p:spPr>
        <p:txBody>
          <a:bodyPr wrap="square" rtlCol="0">
            <a:spAutoFit/>
          </a:bodyPr>
          <a:lstStyle/>
          <a:p>
            <a:r>
              <a:rPr lang="en-US" b="1" dirty="0" smtClean="0">
                <a:solidFill>
                  <a:srgbClr val="FFDE00"/>
                </a:solidFill>
              </a:rPr>
              <a:t>Customization: Update slides 8 – 10 with your own school-based examples. </a:t>
            </a:r>
            <a:endParaRPr lang="en-US" b="1" dirty="0">
              <a:solidFill>
                <a:srgbClr val="FFDE00"/>
              </a:solidFill>
            </a:endParaRPr>
          </a:p>
        </p:txBody>
      </p:sp>
      <p:pic>
        <p:nvPicPr>
          <p:cNvPr id="8" name="Content Placeholder 7" descr="http://www.lifemoreextraordinary.com/wp-content/uploads/2016/01/Growth-Mindset-The-power-of-not-yet-....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5773" y="838200"/>
            <a:ext cx="3207027" cy="167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749381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Mindsets in Action!</a:t>
            </a:r>
            <a:endParaRPr lang="en-US" dirty="0"/>
          </a:p>
        </p:txBody>
      </p:sp>
      <p:sp>
        <p:nvSpPr>
          <p:cNvPr id="3" name="Content Placeholder 2"/>
          <p:cNvSpPr>
            <a:spLocks noGrp="1"/>
          </p:cNvSpPr>
          <p:nvPr>
            <p:ph idx="1"/>
          </p:nvPr>
        </p:nvSpPr>
        <p:spPr>
          <a:xfrm>
            <a:off x="304800" y="4154270"/>
            <a:ext cx="8229600" cy="2551330"/>
          </a:xfrm>
          <a:solidFill>
            <a:schemeClr val="bg1"/>
          </a:solidFill>
          <a:ln>
            <a:solidFill>
              <a:srgbClr val="00B050"/>
            </a:solidFill>
          </a:ln>
        </p:spPr>
        <p:txBody>
          <a:bodyPr/>
          <a:lstStyle/>
          <a:p>
            <a:r>
              <a:rPr lang="en-US" sz="3200" dirty="0" smtClean="0"/>
              <a:t>Read </a:t>
            </a:r>
            <a:r>
              <a:rPr lang="en-US" sz="3200" dirty="0"/>
              <a:t>the mindsets and examples of what these mindsets looks like in </a:t>
            </a:r>
            <a:r>
              <a:rPr lang="en-US" sz="3200" dirty="0" smtClean="0"/>
              <a:t>action. (pg. 3)</a:t>
            </a:r>
          </a:p>
          <a:p>
            <a:r>
              <a:rPr lang="en-US" sz="3200" dirty="0" smtClean="0"/>
              <a:t>Then</a:t>
            </a:r>
            <a:r>
              <a:rPr lang="en-US" sz="3200" dirty="0"/>
              <a:t>, use the next page to self-reflect on times when your actions did and did not embody each mindset. </a:t>
            </a:r>
            <a:r>
              <a:rPr lang="en-US" sz="3200" dirty="0" smtClean="0"/>
              <a:t>(pg. 4)</a:t>
            </a:r>
            <a:endParaRPr lang="en-US" sz="3000" dirty="0"/>
          </a:p>
        </p:txBody>
      </p:sp>
      <p:pic>
        <p:nvPicPr>
          <p:cNvPr id="4" name="Picture 1" descr="http://interactioninstitute.org/wp-content/uploads/2016/01/IISC_EqualityEquity.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08889" y="2071908"/>
            <a:ext cx="2372567" cy="1779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http://www.lifemoreextraordinary.com/wp-content/uploads/2016/01/Growth-Mindset-The-power-of-not-ye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2433824"/>
            <a:ext cx="2712380" cy="141783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57200" y="990600"/>
            <a:ext cx="2590800" cy="1200329"/>
          </a:xfrm>
          <a:prstGeom prst="rect">
            <a:avLst/>
          </a:prstGeom>
          <a:noFill/>
        </p:spPr>
        <p:txBody>
          <a:bodyPr wrap="square" rtlCol="0">
            <a:spAutoFit/>
          </a:bodyPr>
          <a:lstStyle/>
          <a:p>
            <a:pPr algn="ctr"/>
            <a:r>
              <a:rPr lang="en-US" b="1" dirty="0" smtClean="0"/>
              <a:t>Growth Mindset: All students can learn and achieve at high levels.</a:t>
            </a:r>
            <a:endParaRPr lang="en-US" b="1" dirty="0"/>
          </a:p>
        </p:txBody>
      </p:sp>
      <p:sp>
        <p:nvSpPr>
          <p:cNvPr id="8" name="TextBox 7"/>
          <p:cNvSpPr txBox="1"/>
          <p:nvPr/>
        </p:nvSpPr>
        <p:spPr>
          <a:xfrm>
            <a:off x="3543834" y="2315453"/>
            <a:ext cx="2590800" cy="646331"/>
          </a:xfrm>
          <a:prstGeom prst="rect">
            <a:avLst/>
          </a:prstGeom>
          <a:noFill/>
        </p:spPr>
        <p:txBody>
          <a:bodyPr wrap="square" rtlCol="0">
            <a:spAutoFit/>
          </a:bodyPr>
          <a:lstStyle/>
          <a:p>
            <a:pPr algn="ctr"/>
            <a:r>
              <a:rPr lang="en-US" b="1" dirty="0" smtClean="0"/>
              <a:t>Every teacher is a special educator.</a:t>
            </a:r>
            <a:endParaRPr lang="en-US" b="1" dirty="0"/>
          </a:p>
        </p:txBody>
      </p:sp>
      <p:sp>
        <p:nvSpPr>
          <p:cNvPr id="9" name="TextBox 8"/>
          <p:cNvSpPr txBox="1"/>
          <p:nvPr/>
        </p:nvSpPr>
        <p:spPr>
          <a:xfrm>
            <a:off x="6399772" y="1122967"/>
            <a:ext cx="2590800" cy="646331"/>
          </a:xfrm>
          <a:prstGeom prst="rect">
            <a:avLst/>
          </a:prstGeom>
          <a:noFill/>
        </p:spPr>
        <p:txBody>
          <a:bodyPr wrap="square" rtlCol="0">
            <a:spAutoFit/>
          </a:bodyPr>
          <a:lstStyle/>
          <a:p>
            <a:pPr algn="ctr"/>
            <a:r>
              <a:rPr lang="en-US" b="1" dirty="0" smtClean="0"/>
              <a:t>Every teacher is a special educator.</a:t>
            </a:r>
            <a:endParaRPr lang="en-US" b="1" dirty="0"/>
          </a:p>
        </p:txBody>
      </p:sp>
      <p:sp>
        <p:nvSpPr>
          <p:cNvPr id="11" name="Rectangle 10"/>
          <p:cNvSpPr/>
          <p:nvPr/>
        </p:nvSpPr>
        <p:spPr>
          <a:xfrm>
            <a:off x="3383398" y="1383316"/>
            <a:ext cx="2835474" cy="80761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500" b="1" dirty="0" smtClean="0">
                <a:latin typeface="Georgia" panose="02040502050405020303" pitchFamily="18" charset="0"/>
              </a:rPr>
              <a:t>All means ALL.</a:t>
            </a:r>
            <a:endParaRPr lang="en-US" sz="2500" b="1" dirty="0">
              <a:latin typeface="Georgia" panose="02040502050405020303" pitchFamily="18" charset="0"/>
            </a:endParaRPr>
          </a:p>
        </p:txBody>
      </p:sp>
    </p:spTree>
    <p:extLst>
      <p:ext uri="{BB962C8B-B14F-4D97-AF65-F5344CB8AC3E}">
        <p14:creationId xmlns:p14="http://schemas.microsoft.com/office/powerpoint/2010/main" val="209727150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Share Out!</a:t>
            </a:r>
            <a:endParaRPr lang="en-US" dirty="0"/>
          </a:p>
        </p:txBody>
      </p:sp>
      <p:sp>
        <p:nvSpPr>
          <p:cNvPr id="3" name="Content Placeholder 2"/>
          <p:cNvSpPr>
            <a:spLocks noGrp="1"/>
          </p:cNvSpPr>
          <p:nvPr>
            <p:ph idx="1"/>
          </p:nvPr>
        </p:nvSpPr>
        <p:spPr/>
        <p:txBody>
          <a:bodyPr/>
          <a:lstStyle/>
          <a:p>
            <a:r>
              <a:rPr lang="en-US" sz="4400" dirty="0" smtClean="0"/>
              <a:t>What do these mindsets look like in action?</a:t>
            </a:r>
          </a:p>
          <a:p>
            <a:endParaRPr lang="en-US" dirty="0"/>
          </a:p>
          <a:p>
            <a:pPr marL="0" indent="0">
              <a:buNone/>
            </a:pPr>
            <a:endParaRPr lang="en-US" b="1" dirty="0" smtClean="0">
              <a:solidFill>
                <a:srgbClr val="FFDE00"/>
              </a:solidFill>
            </a:endParaRPr>
          </a:p>
          <a:p>
            <a:pPr marL="0" indent="0">
              <a:buNone/>
            </a:pPr>
            <a:endParaRPr lang="en-US" b="1" dirty="0">
              <a:solidFill>
                <a:srgbClr val="FFDE00"/>
              </a:solidFill>
            </a:endParaRPr>
          </a:p>
          <a:p>
            <a:pPr marL="0" indent="0">
              <a:buNone/>
            </a:pPr>
            <a:endParaRPr lang="en-US" b="1" dirty="0" smtClean="0">
              <a:solidFill>
                <a:srgbClr val="FFDE00"/>
              </a:solidFill>
            </a:endParaRPr>
          </a:p>
          <a:p>
            <a:pPr marL="0" indent="0">
              <a:buNone/>
            </a:pPr>
            <a:endParaRPr lang="en-US" b="1" dirty="0">
              <a:solidFill>
                <a:srgbClr val="FFDE00"/>
              </a:solidFill>
            </a:endParaRPr>
          </a:p>
        </p:txBody>
      </p:sp>
      <p:sp>
        <p:nvSpPr>
          <p:cNvPr id="4" name="Slide Number Placeholder 3"/>
          <p:cNvSpPr>
            <a:spLocks noGrp="1"/>
          </p:cNvSpPr>
          <p:nvPr>
            <p:ph type="sldNum" sz="quarter" idx="10"/>
          </p:nvPr>
        </p:nvSpPr>
        <p:spPr/>
        <p:txBody>
          <a:bodyPr/>
          <a:lstStyle/>
          <a:p>
            <a:pPr>
              <a:defRPr/>
            </a:pPr>
            <a:fld id="{103D1FF6-445D-4824-8ADB-8169B7585276}" type="slidenum">
              <a:rPr lang="en-US" smtClean="0"/>
              <a:pPr>
                <a:defRPr/>
              </a:pPr>
              <a:t>12</a:t>
            </a:fld>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98571" y="1828800"/>
            <a:ext cx="3629025" cy="3638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81000" y="3124200"/>
            <a:ext cx="3124200" cy="2031325"/>
          </a:xfrm>
          <a:prstGeom prst="rect">
            <a:avLst/>
          </a:prstGeom>
          <a:noFill/>
        </p:spPr>
        <p:txBody>
          <a:bodyPr wrap="square" rtlCol="0">
            <a:spAutoFit/>
          </a:bodyPr>
          <a:lstStyle/>
          <a:p>
            <a:pPr marL="0" indent="0">
              <a:buNone/>
            </a:pPr>
            <a:r>
              <a:rPr lang="en-US" b="1" dirty="0">
                <a:solidFill>
                  <a:srgbClr val="FFDE00"/>
                </a:solidFill>
              </a:rPr>
              <a:t>Customization: Use chart paper to jot down people’s concrete actions for each mindset. Or, type directly into the </a:t>
            </a:r>
            <a:r>
              <a:rPr lang="en-US" b="1" dirty="0" err="1">
                <a:solidFill>
                  <a:srgbClr val="FFDE00"/>
                </a:solidFill>
              </a:rPr>
              <a:t>powerpoint</a:t>
            </a:r>
            <a:r>
              <a:rPr lang="en-US" b="1" dirty="0">
                <a:solidFill>
                  <a:srgbClr val="FFDE00"/>
                </a:solidFill>
              </a:rPr>
              <a:t>. Or, lead discussion without typing anything.</a:t>
            </a:r>
            <a:endParaRPr lang="en-US" b="1" dirty="0">
              <a:solidFill>
                <a:srgbClr val="FFDE00"/>
              </a:solidFill>
            </a:endParaRPr>
          </a:p>
        </p:txBody>
      </p:sp>
    </p:spTree>
    <p:extLst>
      <p:ext uri="{BB962C8B-B14F-4D97-AF65-F5344CB8AC3E}">
        <p14:creationId xmlns:p14="http://schemas.microsoft.com/office/powerpoint/2010/main" val="126015445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solidFill>
            <a:schemeClr val="accent2"/>
          </a:solidFill>
        </p:spPr>
        <p:txBody>
          <a:bodyPr/>
          <a:lstStyle/>
          <a:p>
            <a:r>
              <a:rPr lang="en-US" sz="4000" b="1" dirty="0">
                <a:solidFill>
                  <a:schemeClr val="accent3"/>
                </a:solidFill>
              </a:rPr>
              <a:t>Procedural Safeguards </a:t>
            </a:r>
            <a:r>
              <a:rPr lang="en-US" sz="4000" dirty="0">
                <a:solidFill>
                  <a:schemeClr val="accent1"/>
                </a:solidFill>
              </a:rPr>
              <a:t>are legal </a:t>
            </a:r>
            <a:r>
              <a:rPr lang="en-US" sz="4000" dirty="0" smtClean="0">
                <a:solidFill>
                  <a:schemeClr val="accent1"/>
                </a:solidFill>
              </a:rPr>
              <a:t>provisions—part </a:t>
            </a:r>
            <a:r>
              <a:rPr lang="en-US" sz="4000" dirty="0">
                <a:solidFill>
                  <a:schemeClr val="accent1"/>
                </a:solidFill>
              </a:rPr>
              <a:t>of </a:t>
            </a:r>
            <a:r>
              <a:rPr lang="en-US" sz="4000" dirty="0" smtClean="0">
                <a:solidFill>
                  <a:schemeClr val="accent1"/>
                </a:solidFill>
              </a:rPr>
              <a:t>IDEA SPED law—that </a:t>
            </a:r>
            <a:r>
              <a:rPr lang="en-US" sz="4000" dirty="0">
                <a:solidFill>
                  <a:schemeClr val="accent1"/>
                </a:solidFill>
              </a:rPr>
              <a:t>are designed to </a:t>
            </a:r>
            <a:r>
              <a:rPr lang="en-US" sz="4000" b="1" dirty="0">
                <a:solidFill>
                  <a:srgbClr val="FFFF00"/>
                </a:solidFill>
              </a:rPr>
              <a:t>proactively plan </a:t>
            </a:r>
            <a:r>
              <a:rPr lang="en-US" sz="4000" dirty="0">
                <a:solidFill>
                  <a:schemeClr val="tx2">
                    <a:lumMod val="50000"/>
                  </a:schemeClr>
                </a:solidFill>
              </a:rPr>
              <a:t>for a student’s </a:t>
            </a:r>
            <a:r>
              <a:rPr lang="en-US" sz="4000" b="1" dirty="0">
                <a:solidFill>
                  <a:srgbClr val="FFFF00"/>
                </a:solidFill>
              </a:rPr>
              <a:t>individual needs </a:t>
            </a:r>
            <a:r>
              <a:rPr lang="en-US" sz="4000" dirty="0">
                <a:solidFill>
                  <a:schemeClr val="tx2">
                    <a:lumMod val="50000"/>
                  </a:schemeClr>
                </a:solidFill>
              </a:rPr>
              <a:t>and then ensure the student’s needs are being met through </a:t>
            </a:r>
            <a:r>
              <a:rPr lang="en-US" sz="4000" b="1" dirty="0">
                <a:solidFill>
                  <a:srgbClr val="FFFF00"/>
                </a:solidFill>
              </a:rPr>
              <a:t>collaborative decision making</a:t>
            </a:r>
            <a:r>
              <a:rPr lang="en-US" sz="4000" dirty="0"/>
              <a:t>. </a:t>
            </a:r>
          </a:p>
          <a:p>
            <a:endParaRPr lang="en-US" dirty="0"/>
          </a:p>
        </p:txBody>
      </p:sp>
      <p:sp>
        <p:nvSpPr>
          <p:cNvPr id="4" name="Slide Number Placeholder 3"/>
          <p:cNvSpPr>
            <a:spLocks noGrp="1"/>
          </p:cNvSpPr>
          <p:nvPr>
            <p:ph type="sldNum" sz="quarter" idx="10"/>
          </p:nvPr>
        </p:nvSpPr>
        <p:spPr/>
        <p:txBody>
          <a:bodyPr/>
          <a:lstStyle/>
          <a:p>
            <a:pPr>
              <a:defRPr/>
            </a:pPr>
            <a:fld id="{103D1FF6-445D-4824-8ADB-8169B7585276}" type="slidenum">
              <a:rPr lang="en-US" smtClean="0"/>
              <a:pPr>
                <a:defRPr/>
              </a:pPr>
              <a:t>13</a:t>
            </a:fld>
            <a:endParaRPr lang="en-US"/>
          </a:p>
        </p:txBody>
      </p:sp>
      <p:sp>
        <p:nvSpPr>
          <p:cNvPr id="7" name="Title 1"/>
          <p:cNvSpPr>
            <a:spLocks noGrp="1"/>
          </p:cNvSpPr>
          <p:nvPr>
            <p:ph type="title"/>
          </p:nvPr>
        </p:nvSpPr>
        <p:spPr/>
        <p:txBody>
          <a:bodyPr/>
          <a:lstStyle/>
          <a:p>
            <a:r>
              <a:rPr lang="en-US" dirty="0" smtClean="0"/>
              <a:t>Tactical vs. Authentic </a:t>
            </a:r>
            <a:br>
              <a:rPr lang="en-US" dirty="0" smtClean="0"/>
            </a:br>
            <a:r>
              <a:rPr lang="en-US" dirty="0" smtClean="0"/>
              <a:t>Special Education Compliance</a:t>
            </a:r>
            <a:endParaRPr lang="en-US" dirty="0"/>
          </a:p>
        </p:txBody>
      </p:sp>
    </p:spTree>
    <p:extLst>
      <p:ext uri="{BB962C8B-B14F-4D97-AF65-F5344CB8AC3E}">
        <p14:creationId xmlns:p14="http://schemas.microsoft.com/office/powerpoint/2010/main" val="29500044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98425"/>
            <a:ext cx="6096000" cy="533400"/>
          </a:xfrm>
        </p:spPr>
        <p:txBody>
          <a:bodyPr/>
          <a:lstStyle/>
          <a:p>
            <a:r>
              <a:rPr lang="en-US" dirty="0" smtClean="0"/>
              <a:t>Tactical vs. Authentic </a:t>
            </a:r>
            <a:br>
              <a:rPr lang="en-US" dirty="0" smtClean="0"/>
            </a:br>
            <a:r>
              <a:rPr lang="en-US" dirty="0" smtClean="0"/>
              <a:t>Special Education Compliance</a:t>
            </a:r>
            <a:endParaRPr lang="en-US" dirty="0"/>
          </a:p>
        </p:txBody>
      </p:sp>
      <p:sp>
        <p:nvSpPr>
          <p:cNvPr id="4" name="Slide Number Placeholder 3"/>
          <p:cNvSpPr>
            <a:spLocks noGrp="1"/>
          </p:cNvSpPr>
          <p:nvPr>
            <p:ph type="sldNum" sz="quarter" idx="10"/>
          </p:nvPr>
        </p:nvSpPr>
        <p:spPr/>
        <p:txBody>
          <a:bodyPr/>
          <a:lstStyle/>
          <a:p>
            <a:pPr>
              <a:defRPr/>
            </a:pPr>
            <a:fld id="{103D1FF6-445D-4824-8ADB-8169B7585276}" type="slidenum">
              <a:rPr lang="en-US" smtClean="0"/>
              <a:pPr>
                <a:defRPr/>
              </a:pPr>
              <a:t>14</a:t>
            </a:fld>
            <a:endParaRPr lang="en-US"/>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352800" y="2209800"/>
            <a:ext cx="2314575"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0" y="2514600"/>
            <a:ext cx="3429000" cy="1015663"/>
          </a:xfrm>
          <a:prstGeom prst="rect">
            <a:avLst/>
          </a:prstGeom>
          <a:noFill/>
        </p:spPr>
        <p:txBody>
          <a:bodyPr wrap="square" rtlCol="0">
            <a:spAutoFit/>
          </a:bodyPr>
          <a:lstStyle/>
          <a:p>
            <a:pPr algn="ctr"/>
            <a:r>
              <a:rPr lang="en-US" sz="6000" dirty="0" smtClean="0"/>
              <a:t>Tactical</a:t>
            </a:r>
            <a:endParaRPr lang="en-US" sz="6000" dirty="0"/>
          </a:p>
        </p:txBody>
      </p:sp>
      <p:sp>
        <p:nvSpPr>
          <p:cNvPr id="7" name="TextBox 6"/>
          <p:cNvSpPr txBox="1"/>
          <p:nvPr/>
        </p:nvSpPr>
        <p:spPr>
          <a:xfrm>
            <a:off x="5715000" y="2521131"/>
            <a:ext cx="3429000" cy="1015663"/>
          </a:xfrm>
          <a:prstGeom prst="rect">
            <a:avLst/>
          </a:prstGeom>
          <a:noFill/>
        </p:spPr>
        <p:txBody>
          <a:bodyPr wrap="square" rtlCol="0">
            <a:spAutoFit/>
          </a:bodyPr>
          <a:lstStyle/>
          <a:p>
            <a:pPr algn="ctr"/>
            <a:r>
              <a:rPr lang="en-US" sz="6000" dirty="0" smtClean="0"/>
              <a:t>Authentic</a:t>
            </a:r>
            <a:endParaRPr lang="en-US" sz="6000" dirty="0"/>
          </a:p>
        </p:txBody>
      </p:sp>
    </p:spTree>
    <p:extLst>
      <p:ext uri="{BB962C8B-B14F-4D97-AF65-F5344CB8AC3E}">
        <p14:creationId xmlns:p14="http://schemas.microsoft.com/office/powerpoint/2010/main" val="308496409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103D1FF6-445D-4824-8ADB-8169B7585276}" type="slidenum">
              <a:rPr lang="en-US" smtClean="0"/>
              <a:pPr>
                <a:defRPr/>
              </a:pPr>
              <a:t>15</a:t>
            </a:fld>
            <a:endParaRPr lang="en-US"/>
          </a:p>
        </p:txBody>
      </p:sp>
      <p:sp>
        <p:nvSpPr>
          <p:cNvPr id="5" name="TextBox 4"/>
          <p:cNvSpPr txBox="1"/>
          <p:nvPr/>
        </p:nvSpPr>
        <p:spPr>
          <a:xfrm>
            <a:off x="304800" y="889575"/>
            <a:ext cx="6934200" cy="584775"/>
          </a:xfrm>
          <a:prstGeom prst="rect">
            <a:avLst/>
          </a:prstGeom>
          <a:noFill/>
        </p:spPr>
        <p:txBody>
          <a:bodyPr wrap="square" rtlCol="0">
            <a:spAutoFit/>
          </a:bodyPr>
          <a:lstStyle/>
          <a:p>
            <a:r>
              <a:rPr lang="en-US" sz="3200" b="1" dirty="0" smtClean="0"/>
              <a:t>A Metaphor….</a:t>
            </a:r>
            <a:endParaRPr lang="en-US" sz="3200" b="1" dirty="0"/>
          </a:p>
        </p:txBody>
      </p:sp>
      <p:pic>
        <p:nvPicPr>
          <p:cNvPr id="6" name="Picture 2" descr="https://encrypted-tbn1.gstatic.com/images?q=tbn:ANd9GcSEVEGpi-WmiCL2AZ0QfwWnD7ZTKWk-gzGXd7cE46pYTrcpE6K6N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821" y="1493944"/>
            <a:ext cx="3505200" cy="25908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descr="http://users.atw.hu/serviceteam/pages/pic/gp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7381" y="4196579"/>
            <a:ext cx="3011557" cy="23774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http://i.crn.com/crntwimgs/slideshows/2008/handsfree/handsfree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38939" y="4419600"/>
            <a:ext cx="3160643" cy="1524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repairpal.com/images/managed/content_images/encyclopedia/warning_lights/ABS_Amber_Symbo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15089" y="4724399"/>
            <a:ext cx="2176511" cy="1589587"/>
          </a:xfrm>
          <a:prstGeom prst="rect">
            <a:avLst/>
          </a:prstGeom>
          <a:noFill/>
          <a:extLst>
            <a:ext uri="{909E8E84-426E-40DD-AFC4-6F175D3DCCD1}">
              <a14:hiddenFill xmlns:a14="http://schemas.microsoft.com/office/drawing/2010/main">
                <a:solidFill>
                  <a:srgbClr val="FFFFFF"/>
                </a:solidFill>
              </a14:hiddenFill>
            </a:ext>
          </a:extLst>
        </p:spPr>
      </p:pic>
      <p:sp>
        <p:nvSpPr>
          <p:cNvPr id="10" name="Left Arrow 9"/>
          <p:cNvSpPr/>
          <p:nvPr/>
        </p:nvSpPr>
        <p:spPr>
          <a:xfrm>
            <a:off x="4220864" y="209981"/>
            <a:ext cx="3886200" cy="2932838"/>
          </a:xfrm>
          <a:prstGeom prst="lef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4881353" y="1060847"/>
            <a:ext cx="3057940" cy="1231106"/>
          </a:xfrm>
          <a:prstGeom prst="rect">
            <a:avLst/>
          </a:prstGeom>
          <a:noFill/>
        </p:spPr>
        <p:txBody>
          <a:bodyPr wrap="square" rtlCol="0">
            <a:spAutoFit/>
          </a:bodyPr>
          <a:lstStyle/>
          <a:p>
            <a:r>
              <a:rPr lang="en-US" sz="2000" b="1" dirty="0" smtClean="0"/>
              <a:t>Procedural Safeguards </a:t>
            </a:r>
            <a:r>
              <a:rPr lang="en-US" b="1" dirty="0" smtClean="0"/>
              <a:t>(necessary, </a:t>
            </a:r>
            <a:r>
              <a:rPr lang="en-US" b="1" i="1" dirty="0" smtClean="0"/>
              <a:t>but not sufficient: </a:t>
            </a:r>
          </a:p>
          <a:p>
            <a:r>
              <a:rPr lang="en-US" b="1" dirty="0" smtClean="0"/>
              <a:t>tactical and reactive)</a:t>
            </a:r>
            <a:endParaRPr lang="en-US" b="1" dirty="0"/>
          </a:p>
        </p:txBody>
      </p:sp>
      <p:sp>
        <p:nvSpPr>
          <p:cNvPr id="12" name="Down Arrow 11"/>
          <p:cNvSpPr/>
          <p:nvPr/>
        </p:nvSpPr>
        <p:spPr>
          <a:xfrm>
            <a:off x="5268686" y="2594018"/>
            <a:ext cx="1981200" cy="2594113"/>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6072237" y="2580888"/>
            <a:ext cx="676172" cy="2600712"/>
          </a:xfrm>
          <a:prstGeom prst="rect">
            <a:avLst/>
          </a:prstGeom>
          <a:noFill/>
        </p:spPr>
        <p:txBody>
          <a:bodyPr wrap="square" rtlCol="0">
            <a:spAutoFit/>
          </a:bodyPr>
          <a:lstStyle/>
          <a:p>
            <a:r>
              <a:rPr lang="en-US" sz="1600" b="1" dirty="0" smtClean="0"/>
              <a:t>P</a:t>
            </a:r>
          </a:p>
          <a:p>
            <a:r>
              <a:rPr lang="en-US" sz="1600" b="1" dirty="0" smtClean="0"/>
              <a:t>R</a:t>
            </a:r>
          </a:p>
          <a:p>
            <a:r>
              <a:rPr lang="en-US" sz="1600" b="1" dirty="0" smtClean="0"/>
              <a:t>O</a:t>
            </a:r>
          </a:p>
          <a:p>
            <a:r>
              <a:rPr lang="en-US" sz="1600" b="1" dirty="0" smtClean="0"/>
              <a:t>A</a:t>
            </a:r>
          </a:p>
          <a:p>
            <a:r>
              <a:rPr lang="en-US" sz="1600" b="1" dirty="0" smtClean="0"/>
              <a:t>C</a:t>
            </a:r>
          </a:p>
          <a:p>
            <a:r>
              <a:rPr lang="en-US" sz="1600" b="1" dirty="0" smtClean="0"/>
              <a:t>T</a:t>
            </a:r>
          </a:p>
          <a:p>
            <a:r>
              <a:rPr lang="en-US" sz="1600" b="1" dirty="0" smtClean="0"/>
              <a:t> I</a:t>
            </a:r>
            <a:endParaRPr lang="en-US" sz="1600" b="1" dirty="0" smtClean="0"/>
          </a:p>
          <a:p>
            <a:r>
              <a:rPr lang="en-US" sz="1600" b="1" dirty="0" smtClean="0"/>
              <a:t>V</a:t>
            </a:r>
            <a:endParaRPr lang="en-US" sz="1600" b="1" dirty="0" smtClean="0"/>
          </a:p>
          <a:p>
            <a:r>
              <a:rPr lang="en-US" sz="1600" b="1" dirty="0" smtClean="0"/>
              <a:t>E</a:t>
            </a:r>
          </a:p>
          <a:p>
            <a:endParaRPr lang="en-US" sz="1600" b="1" dirty="0"/>
          </a:p>
        </p:txBody>
      </p:sp>
      <p:sp>
        <p:nvSpPr>
          <p:cNvPr id="15" name="Title 14"/>
          <p:cNvSpPr>
            <a:spLocks noGrp="1"/>
          </p:cNvSpPr>
          <p:nvPr>
            <p:ph type="title"/>
          </p:nvPr>
        </p:nvSpPr>
        <p:spPr/>
        <p:txBody>
          <a:bodyPr/>
          <a:lstStyle/>
          <a:p>
            <a:endParaRPr lang="en-US"/>
          </a:p>
        </p:txBody>
      </p:sp>
    </p:spTree>
    <p:extLst>
      <p:ext uri="{BB962C8B-B14F-4D97-AF65-F5344CB8AC3E}">
        <p14:creationId xmlns:p14="http://schemas.microsoft.com/office/powerpoint/2010/main" val="393004170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 Time: Tactical vs. Authentic Compliance</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448452314"/>
              </p:ext>
            </p:extLst>
          </p:nvPr>
        </p:nvGraphicFramePr>
        <p:xfrm>
          <a:off x="381000" y="1981200"/>
          <a:ext cx="8229600" cy="3311817"/>
        </p:xfrm>
        <a:graphic>
          <a:graphicData uri="http://schemas.openxmlformats.org/drawingml/2006/table">
            <a:tbl>
              <a:tblPr firstRow="1" firstCol="1" bandRow="1">
                <a:tableStyleId>{5C22544A-7EE6-4342-B048-85BDC9FD1C3A}</a:tableStyleId>
              </a:tblPr>
              <a:tblGrid>
                <a:gridCol w="1371600"/>
                <a:gridCol w="1910443"/>
                <a:gridCol w="2694214"/>
                <a:gridCol w="2253343"/>
              </a:tblGrid>
              <a:tr h="1195776">
                <a:tc>
                  <a:txBody>
                    <a:bodyPr/>
                    <a:lstStyle/>
                    <a:p>
                      <a:pPr marL="0" marR="0" algn="ctr">
                        <a:lnSpc>
                          <a:spcPct val="115000"/>
                        </a:lnSpc>
                        <a:spcBef>
                          <a:spcPts val="0"/>
                        </a:spcBef>
                        <a:spcAft>
                          <a:spcPts val="0"/>
                        </a:spcAft>
                      </a:pPr>
                      <a:r>
                        <a:rPr lang="en-US" sz="1600" dirty="0">
                          <a:solidFill>
                            <a:schemeClr val="tx1"/>
                          </a:solidFill>
                          <a:effectLst/>
                        </a:rPr>
                        <a:t>General Educator Role</a:t>
                      </a:r>
                      <a:endParaRPr lang="en-US" sz="1600" dirty="0">
                        <a:solidFill>
                          <a:schemeClr val="tx1"/>
                        </a:solidFill>
                        <a:effectLst/>
                        <a:latin typeface="Calibri"/>
                        <a:ea typeface="Calibri"/>
                        <a:cs typeface="Times New Roman"/>
                      </a:endParaRPr>
                    </a:p>
                  </a:txBody>
                  <a:tcPr marL="58783" marR="58783" marT="0" marB="0"/>
                </a:tc>
                <a:tc>
                  <a:txBody>
                    <a:bodyPr/>
                    <a:lstStyle/>
                    <a:p>
                      <a:pPr marL="0" marR="0" algn="ctr">
                        <a:lnSpc>
                          <a:spcPct val="115000"/>
                        </a:lnSpc>
                        <a:spcBef>
                          <a:spcPts val="0"/>
                        </a:spcBef>
                        <a:spcAft>
                          <a:spcPts val="0"/>
                        </a:spcAft>
                      </a:pPr>
                      <a:r>
                        <a:rPr lang="en-US" sz="1600" dirty="0">
                          <a:solidFill>
                            <a:schemeClr val="tx1"/>
                          </a:solidFill>
                          <a:effectLst/>
                        </a:rPr>
                        <a:t>Tactical Compliance Example</a:t>
                      </a:r>
                      <a:endParaRPr lang="en-US" sz="1600" dirty="0">
                        <a:solidFill>
                          <a:schemeClr val="tx1"/>
                        </a:solidFill>
                        <a:effectLst/>
                        <a:latin typeface="Calibri"/>
                        <a:ea typeface="Calibri"/>
                        <a:cs typeface="Times New Roman"/>
                      </a:endParaRPr>
                    </a:p>
                  </a:txBody>
                  <a:tcPr marL="58783" marR="58783" marT="0" marB="0"/>
                </a:tc>
                <a:tc>
                  <a:txBody>
                    <a:bodyPr/>
                    <a:lstStyle/>
                    <a:p>
                      <a:pPr marL="0" marR="0" algn="ctr">
                        <a:lnSpc>
                          <a:spcPct val="115000"/>
                        </a:lnSpc>
                        <a:spcBef>
                          <a:spcPts val="0"/>
                        </a:spcBef>
                        <a:spcAft>
                          <a:spcPts val="0"/>
                        </a:spcAft>
                      </a:pPr>
                      <a:r>
                        <a:rPr lang="en-US" sz="1600" dirty="0">
                          <a:solidFill>
                            <a:schemeClr val="tx1"/>
                          </a:solidFill>
                          <a:effectLst/>
                        </a:rPr>
                        <a:t>Authentic Compliance Example</a:t>
                      </a:r>
                      <a:endParaRPr lang="en-US" sz="1600" dirty="0">
                        <a:solidFill>
                          <a:schemeClr val="tx1"/>
                        </a:solidFill>
                        <a:effectLst/>
                        <a:latin typeface="Calibri"/>
                        <a:ea typeface="Calibri"/>
                        <a:cs typeface="Times New Roman"/>
                      </a:endParaRPr>
                    </a:p>
                  </a:txBody>
                  <a:tcPr marL="58783" marR="58783" marT="0" marB="0"/>
                </a:tc>
                <a:tc>
                  <a:txBody>
                    <a:bodyPr/>
                    <a:lstStyle/>
                    <a:p>
                      <a:pPr marL="0" marR="0" algn="ctr">
                        <a:lnSpc>
                          <a:spcPct val="115000"/>
                        </a:lnSpc>
                        <a:spcBef>
                          <a:spcPts val="0"/>
                        </a:spcBef>
                        <a:spcAft>
                          <a:spcPts val="0"/>
                        </a:spcAft>
                      </a:pPr>
                      <a:r>
                        <a:rPr lang="en-US" sz="1600" dirty="0">
                          <a:solidFill>
                            <a:schemeClr val="tx1"/>
                          </a:solidFill>
                          <a:effectLst/>
                        </a:rPr>
                        <a:t>What is the implication for the scholar and his/her family? How authentically have you engaged in this role in the past?</a:t>
                      </a:r>
                      <a:endParaRPr lang="en-US" sz="1600" dirty="0">
                        <a:solidFill>
                          <a:schemeClr val="tx1"/>
                        </a:solidFill>
                        <a:effectLst/>
                        <a:latin typeface="Calibri"/>
                        <a:ea typeface="Calibri"/>
                        <a:cs typeface="Times New Roman"/>
                      </a:endParaRPr>
                    </a:p>
                  </a:txBody>
                  <a:tcPr marL="58783" marR="58783" marT="0" marB="0"/>
                </a:tc>
              </a:tr>
              <a:tr h="1367002">
                <a:tc>
                  <a:txBody>
                    <a:bodyPr/>
                    <a:lstStyle/>
                    <a:p>
                      <a:pPr marL="0" marR="0">
                        <a:lnSpc>
                          <a:spcPct val="115000"/>
                        </a:lnSpc>
                        <a:spcBef>
                          <a:spcPts val="0"/>
                        </a:spcBef>
                        <a:spcAft>
                          <a:spcPts val="0"/>
                        </a:spcAft>
                      </a:pPr>
                      <a:endParaRPr lang="en-US" sz="900" dirty="0">
                        <a:effectLst/>
                        <a:latin typeface="Calibri"/>
                        <a:ea typeface="Calibri"/>
                        <a:cs typeface="Times New Roman"/>
                      </a:endParaRPr>
                    </a:p>
                  </a:txBody>
                  <a:tcPr marL="58783" marR="58783" marT="0" marB="0"/>
                </a:tc>
                <a:tc>
                  <a:txBody>
                    <a:bodyPr/>
                    <a:lstStyle/>
                    <a:p>
                      <a:pPr marL="0" marR="0">
                        <a:lnSpc>
                          <a:spcPct val="115000"/>
                        </a:lnSpc>
                        <a:spcBef>
                          <a:spcPts val="0"/>
                        </a:spcBef>
                        <a:spcAft>
                          <a:spcPts val="0"/>
                        </a:spcAft>
                      </a:pPr>
                      <a:endParaRPr lang="en-US" sz="900" dirty="0">
                        <a:effectLst/>
                        <a:latin typeface="Calibri"/>
                        <a:ea typeface="Calibri"/>
                        <a:cs typeface="Times New Roman"/>
                      </a:endParaRPr>
                    </a:p>
                  </a:txBody>
                  <a:tcPr marL="58783" marR="58783" marT="0" marB="0"/>
                </a:tc>
                <a:tc>
                  <a:txBody>
                    <a:bodyPr/>
                    <a:lstStyle/>
                    <a:p>
                      <a:pPr marL="0" marR="0">
                        <a:lnSpc>
                          <a:spcPct val="115000"/>
                        </a:lnSpc>
                        <a:spcBef>
                          <a:spcPts val="0"/>
                        </a:spcBef>
                        <a:spcAft>
                          <a:spcPts val="0"/>
                        </a:spcAft>
                      </a:pPr>
                      <a:endParaRPr lang="en-US" sz="900" dirty="0">
                        <a:effectLst/>
                        <a:latin typeface="Calibri"/>
                        <a:ea typeface="Calibri"/>
                        <a:cs typeface="Times New Roman"/>
                      </a:endParaRPr>
                    </a:p>
                  </a:txBody>
                  <a:tcPr marL="58783" marR="58783" marT="0" marB="0"/>
                </a:tc>
                <a:tc>
                  <a:txBody>
                    <a:bodyPr/>
                    <a:lstStyle/>
                    <a:p>
                      <a:pPr marL="0" marR="0">
                        <a:lnSpc>
                          <a:spcPct val="115000"/>
                        </a:lnSpc>
                        <a:spcBef>
                          <a:spcPts val="0"/>
                        </a:spcBef>
                        <a:spcAft>
                          <a:spcPts val="0"/>
                        </a:spcAft>
                      </a:pPr>
                      <a:endParaRPr lang="en-US" sz="900" dirty="0">
                        <a:effectLst/>
                        <a:latin typeface="Calibri"/>
                        <a:ea typeface="Calibri"/>
                        <a:cs typeface="Times New Roman"/>
                      </a:endParaRPr>
                    </a:p>
                  </a:txBody>
                  <a:tcPr marL="58783" marR="58783" marT="0" marB="0"/>
                </a:tc>
              </a:tr>
            </a:tbl>
          </a:graphicData>
        </a:graphic>
      </p:graphicFrame>
      <p:sp>
        <p:nvSpPr>
          <p:cNvPr id="4" name="Slide Number Placeholder 3"/>
          <p:cNvSpPr>
            <a:spLocks noGrp="1"/>
          </p:cNvSpPr>
          <p:nvPr>
            <p:ph type="sldNum" sz="quarter" idx="10"/>
          </p:nvPr>
        </p:nvSpPr>
        <p:spPr/>
        <p:txBody>
          <a:bodyPr/>
          <a:lstStyle/>
          <a:p>
            <a:pPr>
              <a:defRPr/>
            </a:pPr>
            <a:fld id="{103D1FF6-445D-4824-8ADB-8169B7585276}" type="slidenum">
              <a:rPr lang="en-US" smtClean="0"/>
              <a:pPr>
                <a:defRPr/>
              </a:pPr>
              <a:t>16</a:t>
            </a:fld>
            <a:endParaRPr lang="en-US"/>
          </a:p>
        </p:txBody>
      </p:sp>
      <p:sp>
        <p:nvSpPr>
          <p:cNvPr id="6" name="Rectangle 5"/>
          <p:cNvSpPr/>
          <p:nvPr/>
        </p:nvSpPr>
        <p:spPr>
          <a:xfrm>
            <a:off x="9124950" y="6315075"/>
            <a:ext cx="819150" cy="3714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 name="TextBox 6"/>
          <p:cNvSpPr txBox="1"/>
          <p:nvPr/>
        </p:nvSpPr>
        <p:spPr>
          <a:xfrm>
            <a:off x="838200" y="914400"/>
            <a:ext cx="6629400" cy="646331"/>
          </a:xfrm>
          <a:prstGeom prst="rect">
            <a:avLst/>
          </a:prstGeom>
          <a:noFill/>
        </p:spPr>
        <p:txBody>
          <a:bodyPr wrap="square" rtlCol="0">
            <a:spAutoFit/>
          </a:bodyPr>
          <a:lstStyle/>
          <a:p>
            <a:r>
              <a:rPr lang="en-US" sz="3600" dirty="0" smtClean="0"/>
              <a:t>With a partner…</a:t>
            </a:r>
            <a:endParaRPr lang="en-US" sz="3600" dirty="0"/>
          </a:p>
        </p:txBody>
      </p:sp>
    </p:spTree>
    <p:extLst>
      <p:ext uri="{BB962C8B-B14F-4D97-AF65-F5344CB8AC3E}">
        <p14:creationId xmlns:p14="http://schemas.microsoft.com/office/powerpoint/2010/main" val="132601341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altLang="en-US" dirty="0" smtClean="0">
                <a:ea typeface="ＭＳ Ｐゴシック" pitchFamily="34" charset="-128"/>
              </a:rPr>
              <a:t>Special Education at </a:t>
            </a:r>
            <a:r>
              <a:rPr lang="en-US" altLang="en-US" dirty="0" smtClean="0">
                <a:solidFill>
                  <a:srgbClr val="FFDE00"/>
                </a:solidFill>
                <a:ea typeface="ＭＳ Ｐゴシック" pitchFamily="34" charset="-128"/>
              </a:rPr>
              <a:t>OUR</a:t>
            </a:r>
            <a:r>
              <a:rPr lang="en-US" altLang="en-US" dirty="0" smtClean="0">
                <a:ea typeface="ＭＳ Ｐゴシック" pitchFamily="34" charset="-128"/>
              </a:rPr>
              <a:t> School</a:t>
            </a:r>
            <a:endParaRPr lang="en-US" altLang="en-US" dirty="0" smtClean="0">
              <a:ea typeface="ＭＳ Ｐゴシック" pitchFamily="34" charset="-128"/>
            </a:endParaRPr>
          </a:p>
        </p:txBody>
      </p:sp>
      <p:sp>
        <p:nvSpPr>
          <p:cNvPr id="3" name="Content Placeholder 2"/>
          <p:cNvSpPr>
            <a:spLocks noGrp="1"/>
          </p:cNvSpPr>
          <p:nvPr>
            <p:ph idx="1"/>
          </p:nvPr>
        </p:nvSpPr>
        <p:spPr>
          <a:xfrm>
            <a:off x="228600" y="685800"/>
            <a:ext cx="8458200" cy="5181600"/>
          </a:xfrm>
        </p:spPr>
        <p:txBody>
          <a:bodyPr/>
          <a:lstStyle/>
          <a:p>
            <a:pPr marL="0" indent="0">
              <a:buFontTx/>
              <a:buNone/>
              <a:defRPr/>
            </a:pPr>
            <a:r>
              <a:rPr lang="en-US" sz="4000" b="1" dirty="0" smtClean="0"/>
              <a:t>RTI</a:t>
            </a:r>
            <a:endParaRPr lang="en-US" sz="4000" b="1" dirty="0"/>
          </a:p>
          <a:p>
            <a:pPr>
              <a:defRPr/>
            </a:pPr>
            <a:r>
              <a:rPr lang="en-US" sz="3600" dirty="0" smtClean="0"/>
              <a:t>“Response to intervention” </a:t>
            </a:r>
          </a:p>
          <a:p>
            <a:pPr>
              <a:defRPr/>
            </a:pPr>
            <a:r>
              <a:rPr lang="en-US" sz="3600" dirty="0" smtClean="0"/>
              <a:t>A multi-tiered approach to the early identification and support of students who have, or are at risk of having, behavioral or academic challenges </a:t>
            </a:r>
          </a:p>
          <a:p>
            <a:pPr>
              <a:defRPr/>
            </a:pPr>
            <a:r>
              <a:rPr lang="en-US" sz="3600" dirty="0"/>
              <a:t>Federally mandated by </a:t>
            </a:r>
            <a:r>
              <a:rPr lang="en-US" sz="3600" b="1" dirty="0"/>
              <a:t>IDEA </a:t>
            </a:r>
            <a:r>
              <a:rPr lang="en-US" sz="3600" dirty="0"/>
              <a:t>(the Individuals with Disabilities Education Act) of 2004 </a:t>
            </a:r>
          </a:p>
          <a:p>
            <a:pPr marL="0" indent="0">
              <a:buFontTx/>
              <a:buNone/>
              <a:defRPr/>
            </a:pPr>
            <a:endParaRPr lang="en-US" sz="3600" dirty="0"/>
          </a:p>
        </p:txBody>
      </p:sp>
      <p:sp>
        <p:nvSpPr>
          <p:cNvPr id="8196"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defRPr>
            </a:lvl1pPr>
            <a:lvl2pPr marL="742950" indent="-285750" eaLnBrk="0" hangingPunct="0">
              <a:spcBef>
                <a:spcPct val="20000"/>
              </a:spcBef>
              <a:buClr>
                <a:srgbClr val="FF0000"/>
              </a:buClr>
              <a:buChar char="•"/>
              <a:defRPr sz="2000">
                <a:solidFill>
                  <a:schemeClr val="tx1"/>
                </a:solidFill>
                <a:latin typeface="Arial" pitchFamily="34" charset="0"/>
                <a:ea typeface="ＭＳ Ｐゴシック" pitchFamily="34" charset="-128"/>
              </a:defRPr>
            </a:lvl2pPr>
            <a:lvl3pPr marL="1143000" indent="-228600" eaLnBrk="0" hangingPunct="0">
              <a:spcBef>
                <a:spcPct val="20000"/>
              </a:spcBef>
              <a:buClr>
                <a:srgbClr val="FF0000"/>
              </a:buClr>
              <a:buChar char="•"/>
              <a:defRPr sz="2400">
                <a:solidFill>
                  <a:schemeClr val="tx1"/>
                </a:solidFill>
                <a:latin typeface="Arial" pitchFamily="34" charset="0"/>
                <a:ea typeface="ＭＳ Ｐゴシック" pitchFamily="34" charset="-128"/>
              </a:defRPr>
            </a:lvl3pPr>
            <a:lvl4pPr marL="1600200" indent="-228600" eaLnBrk="0" hangingPunct="0">
              <a:spcBef>
                <a:spcPct val="20000"/>
              </a:spcBef>
              <a:buClr>
                <a:srgbClr val="FF0000"/>
              </a:buClr>
              <a:buChar char="•"/>
              <a:defRPr sz="1600">
                <a:solidFill>
                  <a:schemeClr val="tx1"/>
                </a:solidFill>
                <a:latin typeface="Arial" pitchFamily="34" charset="0"/>
                <a:ea typeface="ＭＳ Ｐゴシック" pitchFamily="34" charset="-128"/>
              </a:defRPr>
            </a:lvl4pPr>
            <a:lvl5pPr marL="2057400" indent="-228600" eaLnBrk="0" hangingPunct="0">
              <a:spcBef>
                <a:spcPct val="20000"/>
              </a:spcBef>
              <a:buClr>
                <a:srgbClr val="FF0000"/>
              </a:buClr>
              <a:buChar char="•"/>
              <a:defRPr sz="14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FF0000"/>
              </a:buClr>
              <a:buChar char="•"/>
              <a:defRPr sz="14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FF0000"/>
              </a:buClr>
              <a:buChar char="•"/>
              <a:defRPr sz="14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FF0000"/>
              </a:buClr>
              <a:buChar char="•"/>
              <a:defRPr sz="14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FF0000"/>
              </a:buClr>
              <a:buChar char="•"/>
              <a:defRPr sz="1400">
                <a:solidFill>
                  <a:schemeClr val="tx1"/>
                </a:solidFill>
                <a:latin typeface="Arial" pitchFamily="34" charset="0"/>
                <a:ea typeface="ＭＳ Ｐゴシック" pitchFamily="34" charset="-128"/>
              </a:defRPr>
            </a:lvl9pPr>
          </a:lstStyle>
          <a:p>
            <a:pPr eaLnBrk="1" hangingPunct="1">
              <a:spcBef>
                <a:spcPct val="0"/>
              </a:spcBef>
              <a:buFontTx/>
              <a:buNone/>
            </a:pPr>
            <a:fld id="{35F8B3F1-BC65-44F2-B216-A24BE4B4A5BA}" type="slidenum">
              <a:rPr lang="en-US" altLang="en-US" sz="1000" smtClean="0"/>
              <a:pPr eaLnBrk="1" hangingPunct="1">
                <a:spcBef>
                  <a:spcPct val="0"/>
                </a:spcBef>
                <a:buFontTx/>
                <a:buNone/>
              </a:pPr>
              <a:t>17</a:t>
            </a:fld>
            <a:endParaRPr lang="en-US" altLang="en-US" sz="1000" smtClean="0"/>
          </a:p>
        </p:txBody>
      </p:sp>
    </p:spTree>
    <p:extLst>
      <p:ext uri="{BB962C8B-B14F-4D97-AF65-F5344CB8AC3E}">
        <p14:creationId xmlns:p14="http://schemas.microsoft.com/office/powerpoint/2010/main" val="233133932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altLang="en-US" dirty="0" smtClean="0">
                <a:ea typeface="ＭＳ Ｐゴシック" pitchFamily="34" charset="-128"/>
              </a:rPr>
              <a:t>Special Education at </a:t>
            </a:r>
            <a:r>
              <a:rPr lang="en-US" altLang="en-US" dirty="0" smtClean="0">
                <a:solidFill>
                  <a:srgbClr val="FFDE00"/>
                </a:solidFill>
                <a:ea typeface="ＭＳ Ｐゴシック" pitchFamily="34" charset="-128"/>
              </a:rPr>
              <a:t>OUR</a:t>
            </a:r>
            <a:r>
              <a:rPr lang="en-US" altLang="en-US" dirty="0" smtClean="0">
                <a:ea typeface="ＭＳ Ｐゴシック" pitchFamily="34" charset="-128"/>
              </a:rPr>
              <a:t> School</a:t>
            </a:r>
            <a:endParaRPr lang="en-US" altLang="en-US" dirty="0" smtClean="0">
              <a:ea typeface="ＭＳ Ｐゴシック" pitchFamily="34" charset="-128"/>
            </a:endParaRPr>
          </a:p>
        </p:txBody>
      </p:sp>
      <p:sp>
        <p:nvSpPr>
          <p:cNvPr id="3" name="Content Placeholder 2"/>
          <p:cNvSpPr>
            <a:spLocks noGrp="1"/>
          </p:cNvSpPr>
          <p:nvPr>
            <p:ph idx="1"/>
          </p:nvPr>
        </p:nvSpPr>
        <p:spPr>
          <a:xfrm>
            <a:off x="228600" y="914400"/>
            <a:ext cx="8458200" cy="5181600"/>
          </a:xfrm>
        </p:spPr>
        <p:txBody>
          <a:bodyPr/>
          <a:lstStyle/>
          <a:p>
            <a:pPr marL="0" indent="0" algn="ctr">
              <a:buFontTx/>
              <a:buNone/>
              <a:defRPr/>
            </a:pPr>
            <a:r>
              <a:rPr lang="en-US" sz="4000" b="1" dirty="0" smtClean="0"/>
              <a:t>Reading RTI Basics</a:t>
            </a:r>
          </a:p>
          <a:p>
            <a:pPr>
              <a:buFont typeface="Arial" panose="020B0604020202020204" pitchFamily="34" charset="0"/>
              <a:buChar char="•"/>
              <a:defRPr/>
            </a:pPr>
            <a:r>
              <a:rPr lang="en-US" sz="4000" b="1" dirty="0" smtClean="0">
                <a:solidFill>
                  <a:srgbClr val="FFDE00"/>
                </a:solidFill>
              </a:rPr>
              <a:t>Who provides reading intervention?</a:t>
            </a:r>
          </a:p>
          <a:p>
            <a:pPr>
              <a:buFont typeface="Arial" panose="020B0604020202020204" pitchFamily="34" charset="0"/>
              <a:buChar char="•"/>
              <a:defRPr/>
            </a:pPr>
            <a:r>
              <a:rPr lang="en-US" sz="4000" b="1" dirty="0" smtClean="0">
                <a:solidFill>
                  <a:srgbClr val="FFDE00"/>
                </a:solidFill>
              </a:rPr>
              <a:t>When is it provided?</a:t>
            </a:r>
          </a:p>
          <a:p>
            <a:pPr>
              <a:buFont typeface="Arial" panose="020B0604020202020204" pitchFamily="34" charset="0"/>
              <a:buChar char="•"/>
              <a:defRPr/>
            </a:pPr>
            <a:r>
              <a:rPr lang="en-US" sz="4000" b="1" dirty="0" smtClean="0">
                <a:solidFill>
                  <a:srgbClr val="FFDE00"/>
                </a:solidFill>
              </a:rPr>
              <a:t>What is the general education teacher’s role in  reading RTI? </a:t>
            </a:r>
            <a:r>
              <a:rPr lang="en-US" sz="2000" b="1" dirty="0" smtClean="0">
                <a:solidFill>
                  <a:srgbClr val="FFDE00"/>
                </a:solidFill>
              </a:rPr>
              <a:t>(providing Tier II in-class phonics for struggling kids, for example)</a:t>
            </a:r>
          </a:p>
          <a:p>
            <a:pPr>
              <a:buFont typeface="Arial" panose="020B0604020202020204" pitchFamily="34" charset="0"/>
              <a:buChar char="•"/>
              <a:defRPr/>
            </a:pPr>
            <a:endParaRPr lang="en-US" sz="3600" dirty="0">
              <a:solidFill>
                <a:srgbClr val="FFDE00"/>
              </a:solidFill>
            </a:endParaRPr>
          </a:p>
          <a:p>
            <a:pPr marL="0" indent="0">
              <a:buFontTx/>
              <a:buNone/>
              <a:defRPr/>
            </a:pPr>
            <a:endParaRPr lang="en-US" sz="3600" dirty="0"/>
          </a:p>
        </p:txBody>
      </p:sp>
      <p:sp>
        <p:nvSpPr>
          <p:cNvPr id="8196"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defRPr>
            </a:lvl1pPr>
            <a:lvl2pPr marL="742950" indent="-285750" eaLnBrk="0" hangingPunct="0">
              <a:spcBef>
                <a:spcPct val="20000"/>
              </a:spcBef>
              <a:buClr>
                <a:srgbClr val="FF0000"/>
              </a:buClr>
              <a:buChar char="•"/>
              <a:defRPr sz="2000">
                <a:solidFill>
                  <a:schemeClr val="tx1"/>
                </a:solidFill>
                <a:latin typeface="Arial" pitchFamily="34" charset="0"/>
                <a:ea typeface="ＭＳ Ｐゴシック" pitchFamily="34" charset="-128"/>
              </a:defRPr>
            </a:lvl2pPr>
            <a:lvl3pPr marL="1143000" indent="-228600" eaLnBrk="0" hangingPunct="0">
              <a:spcBef>
                <a:spcPct val="20000"/>
              </a:spcBef>
              <a:buClr>
                <a:srgbClr val="FF0000"/>
              </a:buClr>
              <a:buChar char="•"/>
              <a:defRPr sz="2400">
                <a:solidFill>
                  <a:schemeClr val="tx1"/>
                </a:solidFill>
                <a:latin typeface="Arial" pitchFamily="34" charset="0"/>
                <a:ea typeface="ＭＳ Ｐゴシック" pitchFamily="34" charset="-128"/>
              </a:defRPr>
            </a:lvl3pPr>
            <a:lvl4pPr marL="1600200" indent="-228600" eaLnBrk="0" hangingPunct="0">
              <a:spcBef>
                <a:spcPct val="20000"/>
              </a:spcBef>
              <a:buClr>
                <a:srgbClr val="FF0000"/>
              </a:buClr>
              <a:buChar char="•"/>
              <a:defRPr sz="1600">
                <a:solidFill>
                  <a:schemeClr val="tx1"/>
                </a:solidFill>
                <a:latin typeface="Arial" pitchFamily="34" charset="0"/>
                <a:ea typeface="ＭＳ Ｐゴシック" pitchFamily="34" charset="-128"/>
              </a:defRPr>
            </a:lvl4pPr>
            <a:lvl5pPr marL="2057400" indent="-228600" eaLnBrk="0" hangingPunct="0">
              <a:spcBef>
                <a:spcPct val="20000"/>
              </a:spcBef>
              <a:buClr>
                <a:srgbClr val="FF0000"/>
              </a:buClr>
              <a:buChar char="•"/>
              <a:defRPr sz="14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FF0000"/>
              </a:buClr>
              <a:buChar char="•"/>
              <a:defRPr sz="14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FF0000"/>
              </a:buClr>
              <a:buChar char="•"/>
              <a:defRPr sz="14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FF0000"/>
              </a:buClr>
              <a:buChar char="•"/>
              <a:defRPr sz="14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FF0000"/>
              </a:buClr>
              <a:buChar char="•"/>
              <a:defRPr sz="1400">
                <a:solidFill>
                  <a:schemeClr val="tx1"/>
                </a:solidFill>
                <a:latin typeface="Arial" pitchFamily="34" charset="0"/>
                <a:ea typeface="ＭＳ Ｐゴシック" pitchFamily="34" charset="-128"/>
              </a:defRPr>
            </a:lvl9pPr>
          </a:lstStyle>
          <a:p>
            <a:pPr eaLnBrk="1" hangingPunct="1">
              <a:spcBef>
                <a:spcPct val="0"/>
              </a:spcBef>
              <a:buFontTx/>
              <a:buNone/>
            </a:pPr>
            <a:fld id="{35F8B3F1-BC65-44F2-B216-A24BE4B4A5BA}" type="slidenum">
              <a:rPr lang="en-US" altLang="en-US" sz="1000" smtClean="0"/>
              <a:pPr eaLnBrk="1" hangingPunct="1">
                <a:spcBef>
                  <a:spcPct val="0"/>
                </a:spcBef>
                <a:buFontTx/>
                <a:buNone/>
              </a:pPr>
              <a:t>18</a:t>
            </a:fld>
            <a:endParaRPr lang="en-US" altLang="en-US" sz="1000" smtClean="0"/>
          </a:p>
        </p:txBody>
      </p:sp>
    </p:spTree>
    <p:extLst>
      <p:ext uri="{BB962C8B-B14F-4D97-AF65-F5344CB8AC3E}">
        <p14:creationId xmlns:p14="http://schemas.microsoft.com/office/powerpoint/2010/main" val="287757661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altLang="en-US" dirty="0" smtClean="0">
                <a:ea typeface="ＭＳ Ｐゴシック" pitchFamily="34" charset="-128"/>
              </a:rPr>
              <a:t>Special Education at </a:t>
            </a:r>
            <a:r>
              <a:rPr lang="en-US" altLang="en-US" dirty="0" smtClean="0">
                <a:solidFill>
                  <a:srgbClr val="FFDE00"/>
                </a:solidFill>
                <a:ea typeface="ＭＳ Ｐゴシック" pitchFamily="34" charset="-128"/>
              </a:rPr>
              <a:t>OUR</a:t>
            </a:r>
            <a:r>
              <a:rPr lang="en-US" altLang="en-US" dirty="0" smtClean="0">
                <a:ea typeface="ＭＳ Ｐゴシック" pitchFamily="34" charset="-128"/>
              </a:rPr>
              <a:t> School</a:t>
            </a:r>
            <a:endParaRPr lang="en-US" altLang="en-US" dirty="0" smtClean="0">
              <a:ea typeface="ＭＳ Ｐゴシック" pitchFamily="34" charset="-128"/>
            </a:endParaRPr>
          </a:p>
        </p:txBody>
      </p:sp>
      <p:sp>
        <p:nvSpPr>
          <p:cNvPr id="3" name="Content Placeholder 2"/>
          <p:cNvSpPr>
            <a:spLocks noGrp="1"/>
          </p:cNvSpPr>
          <p:nvPr>
            <p:ph idx="1"/>
          </p:nvPr>
        </p:nvSpPr>
        <p:spPr>
          <a:xfrm>
            <a:off x="228600" y="914400"/>
            <a:ext cx="8458200" cy="5181600"/>
          </a:xfrm>
        </p:spPr>
        <p:txBody>
          <a:bodyPr/>
          <a:lstStyle/>
          <a:p>
            <a:pPr marL="0" indent="0" algn="ctr">
              <a:buFontTx/>
              <a:buNone/>
              <a:defRPr/>
            </a:pPr>
            <a:r>
              <a:rPr lang="en-US" sz="4000" b="1" dirty="0" smtClean="0">
                <a:solidFill>
                  <a:srgbClr val="FFDE00"/>
                </a:solidFill>
              </a:rPr>
              <a:t>[if applicable] </a:t>
            </a:r>
            <a:r>
              <a:rPr lang="en-US" sz="4000" b="1" dirty="0" smtClean="0"/>
              <a:t>Math RTI Basics</a:t>
            </a:r>
          </a:p>
          <a:p>
            <a:pPr>
              <a:buFont typeface="Arial" panose="020B0604020202020204" pitchFamily="34" charset="0"/>
              <a:buChar char="•"/>
              <a:defRPr/>
            </a:pPr>
            <a:r>
              <a:rPr lang="en-US" sz="4000" b="1" dirty="0" smtClean="0">
                <a:solidFill>
                  <a:srgbClr val="FFDE00"/>
                </a:solidFill>
              </a:rPr>
              <a:t>Who provides math intervention?</a:t>
            </a:r>
          </a:p>
          <a:p>
            <a:pPr>
              <a:buFont typeface="Arial" panose="020B0604020202020204" pitchFamily="34" charset="0"/>
              <a:buChar char="•"/>
              <a:defRPr/>
            </a:pPr>
            <a:r>
              <a:rPr lang="en-US" sz="4000" b="1" dirty="0" smtClean="0">
                <a:solidFill>
                  <a:srgbClr val="FFDE00"/>
                </a:solidFill>
              </a:rPr>
              <a:t>When is it provided?</a:t>
            </a:r>
          </a:p>
          <a:p>
            <a:pPr>
              <a:buFont typeface="Arial" panose="020B0604020202020204" pitchFamily="34" charset="0"/>
              <a:buChar char="•"/>
              <a:defRPr/>
            </a:pPr>
            <a:r>
              <a:rPr lang="en-US" sz="4000" b="1" dirty="0" smtClean="0">
                <a:solidFill>
                  <a:srgbClr val="FFDE00"/>
                </a:solidFill>
              </a:rPr>
              <a:t>What is the general education teacher’s role in math RTI? </a:t>
            </a:r>
            <a:r>
              <a:rPr lang="en-US" sz="2000" b="1" dirty="0" smtClean="0">
                <a:solidFill>
                  <a:srgbClr val="FFDE00"/>
                </a:solidFill>
              </a:rPr>
              <a:t>(providing Tier II in-class counting interventions, for example)</a:t>
            </a:r>
          </a:p>
          <a:p>
            <a:pPr>
              <a:buFont typeface="Arial" panose="020B0604020202020204" pitchFamily="34" charset="0"/>
              <a:buChar char="•"/>
              <a:defRPr/>
            </a:pPr>
            <a:endParaRPr lang="en-US" sz="3600" dirty="0">
              <a:solidFill>
                <a:srgbClr val="FFDE00"/>
              </a:solidFill>
            </a:endParaRPr>
          </a:p>
          <a:p>
            <a:pPr marL="0" indent="0">
              <a:buFontTx/>
              <a:buNone/>
              <a:defRPr/>
            </a:pPr>
            <a:endParaRPr lang="en-US" sz="3600" dirty="0"/>
          </a:p>
        </p:txBody>
      </p:sp>
      <p:sp>
        <p:nvSpPr>
          <p:cNvPr id="8196"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defRPr>
            </a:lvl1pPr>
            <a:lvl2pPr marL="742950" indent="-285750" eaLnBrk="0" hangingPunct="0">
              <a:spcBef>
                <a:spcPct val="20000"/>
              </a:spcBef>
              <a:buClr>
                <a:srgbClr val="FF0000"/>
              </a:buClr>
              <a:buChar char="•"/>
              <a:defRPr sz="2000">
                <a:solidFill>
                  <a:schemeClr val="tx1"/>
                </a:solidFill>
                <a:latin typeface="Arial" pitchFamily="34" charset="0"/>
                <a:ea typeface="ＭＳ Ｐゴシック" pitchFamily="34" charset="-128"/>
              </a:defRPr>
            </a:lvl2pPr>
            <a:lvl3pPr marL="1143000" indent="-228600" eaLnBrk="0" hangingPunct="0">
              <a:spcBef>
                <a:spcPct val="20000"/>
              </a:spcBef>
              <a:buClr>
                <a:srgbClr val="FF0000"/>
              </a:buClr>
              <a:buChar char="•"/>
              <a:defRPr sz="2400">
                <a:solidFill>
                  <a:schemeClr val="tx1"/>
                </a:solidFill>
                <a:latin typeface="Arial" pitchFamily="34" charset="0"/>
                <a:ea typeface="ＭＳ Ｐゴシック" pitchFamily="34" charset="-128"/>
              </a:defRPr>
            </a:lvl3pPr>
            <a:lvl4pPr marL="1600200" indent="-228600" eaLnBrk="0" hangingPunct="0">
              <a:spcBef>
                <a:spcPct val="20000"/>
              </a:spcBef>
              <a:buClr>
                <a:srgbClr val="FF0000"/>
              </a:buClr>
              <a:buChar char="•"/>
              <a:defRPr sz="1600">
                <a:solidFill>
                  <a:schemeClr val="tx1"/>
                </a:solidFill>
                <a:latin typeface="Arial" pitchFamily="34" charset="0"/>
                <a:ea typeface="ＭＳ Ｐゴシック" pitchFamily="34" charset="-128"/>
              </a:defRPr>
            </a:lvl4pPr>
            <a:lvl5pPr marL="2057400" indent="-228600" eaLnBrk="0" hangingPunct="0">
              <a:spcBef>
                <a:spcPct val="20000"/>
              </a:spcBef>
              <a:buClr>
                <a:srgbClr val="FF0000"/>
              </a:buClr>
              <a:buChar char="•"/>
              <a:defRPr sz="14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FF0000"/>
              </a:buClr>
              <a:buChar char="•"/>
              <a:defRPr sz="14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FF0000"/>
              </a:buClr>
              <a:buChar char="•"/>
              <a:defRPr sz="14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FF0000"/>
              </a:buClr>
              <a:buChar char="•"/>
              <a:defRPr sz="14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FF0000"/>
              </a:buClr>
              <a:buChar char="•"/>
              <a:defRPr sz="1400">
                <a:solidFill>
                  <a:schemeClr val="tx1"/>
                </a:solidFill>
                <a:latin typeface="Arial" pitchFamily="34" charset="0"/>
                <a:ea typeface="ＭＳ Ｐゴシック" pitchFamily="34" charset="-128"/>
              </a:defRPr>
            </a:lvl9pPr>
          </a:lstStyle>
          <a:p>
            <a:pPr eaLnBrk="1" hangingPunct="1">
              <a:spcBef>
                <a:spcPct val="0"/>
              </a:spcBef>
              <a:buFontTx/>
              <a:buNone/>
            </a:pPr>
            <a:fld id="{35F8B3F1-BC65-44F2-B216-A24BE4B4A5BA}" type="slidenum">
              <a:rPr lang="en-US" altLang="en-US" sz="1000" smtClean="0"/>
              <a:pPr eaLnBrk="1" hangingPunct="1">
                <a:spcBef>
                  <a:spcPct val="0"/>
                </a:spcBef>
                <a:buFontTx/>
                <a:buNone/>
              </a:pPr>
              <a:t>19</a:t>
            </a:fld>
            <a:endParaRPr lang="en-US" altLang="en-US" sz="1000" smtClean="0"/>
          </a:p>
        </p:txBody>
      </p:sp>
    </p:spTree>
    <p:extLst>
      <p:ext uri="{BB962C8B-B14F-4D97-AF65-F5344CB8AC3E}">
        <p14:creationId xmlns:p14="http://schemas.microsoft.com/office/powerpoint/2010/main" val="28059398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8425"/>
            <a:ext cx="7467600" cy="533400"/>
          </a:xfrm>
        </p:spPr>
        <p:txBody>
          <a:bodyPr/>
          <a:lstStyle/>
          <a:p>
            <a:r>
              <a:rPr lang="en-US" sz="2200" dirty="0" smtClean="0"/>
              <a:t>Do Now: </a:t>
            </a:r>
            <a:br>
              <a:rPr lang="en-US" sz="2200" dirty="0" smtClean="0"/>
            </a:br>
            <a:r>
              <a:rPr lang="en-US" sz="2200" dirty="0" smtClean="0"/>
              <a:t>Isn’t it a Pity? The REAL  Problem with Special Needs</a:t>
            </a:r>
            <a:endParaRPr lang="en-US" sz="2200" dirty="0"/>
          </a:p>
        </p:txBody>
      </p:sp>
      <p:sp>
        <p:nvSpPr>
          <p:cNvPr id="4" name="Slide Number Placeholder 3"/>
          <p:cNvSpPr>
            <a:spLocks noGrp="1"/>
          </p:cNvSpPr>
          <p:nvPr>
            <p:ph type="sldNum" sz="quarter" idx="10"/>
          </p:nvPr>
        </p:nvSpPr>
        <p:spPr/>
        <p:txBody>
          <a:bodyPr/>
          <a:lstStyle/>
          <a:p>
            <a:pPr>
              <a:defRPr/>
            </a:pPr>
            <a:fld id="{103D1FF6-445D-4824-8ADB-8169B7585276}" type="slidenum">
              <a:rPr lang="en-US" smtClean="0"/>
              <a:pPr>
                <a:defRPr/>
              </a:pPr>
              <a:t>2</a:t>
            </a:fld>
            <a:endParaRPr lang="en-US"/>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57200" y="1066800"/>
            <a:ext cx="5105400" cy="4124325"/>
          </a:xfrm>
          <a:prstGeom prst="rect">
            <a:avLst/>
          </a:prstGeom>
          <a:noFill/>
          <a:ln w="9525">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sp>
        <p:nvSpPr>
          <p:cNvPr id="6" name="TextBox 5"/>
          <p:cNvSpPr txBox="1"/>
          <p:nvPr/>
        </p:nvSpPr>
        <p:spPr>
          <a:xfrm>
            <a:off x="5638800" y="1752600"/>
            <a:ext cx="3276600" cy="2031325"/>
          </a:xfrm>
          <a:prstGeom prst="rect">
            <a:avLst/>
          </a:prstGeom>
          <a:noFill/>
          <a:ln>
            <a:solidFill>
              <a:srgbClr val="C00000"/>
            </a:solidFill>
          </a:ln>
        </p:spPr>
        <p:txBody>
          <a:bodyPr wrap="square" rtlCol="0">
            <a:spAutoFit/>
          </a:bodyPr>
          <a:lstStyle/>
          <a:p>
            <a:r>
              <a:rPr lang="en-US" dirty="0"/>
              <a:t>As you watch </a:t>
            </a:r>
            <a:r>
              <a:rPr lang="en-US" dirty="0" err="1"/>
              <a:t>Torrie</a:t>
            </a:r>
            <a:r>
              <a:rPr lang="en-US" dirty="0"/>
              <a:t> Dunlap speak about the ways in which we inadvertently marginalize students with special needs, independently reflect on the </a:t>
            </a:r>
            <a:r>
              <a:rPr lang="en-US" dirty="0" smtClean="0"/>
              <a:t>questions on page 2 of your handout.</a:t>
            </a:r>
            <a:endParaRPr lang="en-US" dirty="0">
              <a:effectLst/>
            </a:endParaRPr>
          </a:p>
        </p:txBody>
      </p:sp>
    </p:spTree>
    <p:extLst>
      <p:ext uri="{BB962C8B-B14F-4D97-AF65-F5344CB8AC3E}">
        <p14:creationId xmlns:p14="http://schemas.microsoft.com/office/powerpoint/2010/main" val="23138705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altLang="en-US" dirty="0" smtClean="0">
                <a:ea typeface="ＭＳ Ｐゴシック" pitchFamily="34" charset="-128"/>
              </a:rPr>
              <a:t>Special Education at </a:t>
            </a:r>
            <a:r>
              <a:rPr lang="en-US" altLang="en-US" dirty="0" smtClean="0">
                <a:solidFill>
                  <a:srgbClr val="FFDE00"/>
                </a:solidFill>
                <a:ea typeface="ＭＳ Ｐゴシック" pitchFamily="34" charset="-128"/>
              </a:rPr>
              <a:t>OUR</a:t>
            </a:r>
            <a:r>
              <a:rPr lang="en-US" altLang="en-US" dirty="0" smtClean="0">
                <a:ea typeface="ＭＳ Ｐゴシック" pitchFamily="34" charset="-128"/>
              </a:rPr>
              <a:t> School</a:t>
            </a:r>
            <a:endParaRPr lang="en-US" altLang="en-US" dirty="0" smtClean="0">
              <a:ea typeface="ＭＳ Ｐゴシック" pitchFamily="34" charset="-128"/>
            </a:endParaRPr>
          </a:p>
        </p:txBody>
      </p:sp>
      <p:sp>
        <p:nvSpPr>
          <p:cNvPr id="3" name="Content Placeholder 2"/>
          <p:cNvSpPr>
            <a:spLocks noGrp="1"/>
          </p:cNvSpPr>
          <p:nvPr>
            <p:ph idx="1"/>
          </p:nvPr>
        </p:nvSpPr>
        <p:spPr>
          <a:xfrm>
            <a:off x="228600" y="914400"/>
            <a:ext cx="8458200" cy="5181600"/>
          </a:xfrm>
        </p:spPr>
        <p:txBody>
          <a:bodyPr/>
          <a:lstStyle/>
          <a:p>
            <a:pPr marL="0" indent="0" algn="ctr">
              <a:buFontTx/>
              <a:buNone/>
              <a:defRPr/>
            </a:pPr>
            <a:r>
              <a:rPr lang="en-US" sz="4000" b="1" dirty="0" smtClean="0"/>
              <a:t>Behavior RTI Basics</a:t>
            </a:r>
          </a:p>
          <a:p>
            <a:pPr>
              <a:buFont typeface="Arial" panose="020B0604020202020204" pitchFamily="34" charset="0"/>
              <a:buChar char="•"/>
              <a:defRPr/>
            </a:pPr>
            <a:r>
              <a:rPr lang="en-US" sz="4000" b="1" dirty="0" smtClean="0">
                <a:solidFill>
                  <a:srgbClr val="FFDE00"/>
                </a:solidFill>
              </a:rPr>
              <a:t>Who provides behavior intervention?</a:t>
            </a:r>
          </a:p>
          <a:p>
            <a:pPr>
              <a:buFont typeface="Arial" panose="020B0604020202020204" pitchFamily="34" charset="0"/>
              <a:buChar char="•"/>
              <a:defRPr/>
            </a:pPr>
            <a:r>
              <a:rPr lang="en-US" sz="4000" b="1" dirty="0" smtClean="0">
                <a:solidFill>
                  <a:srgbClr val="FFDE00"/>
                </a:solidFill>
              </a:rPr>
              <a:t>What does BI entail?</a:t>
            </a:r>
          </a:p>
          <a:p>
            <a:pPr>
              <a:buFont typeface="Arial" panose="020B0604020202020204" pitchFamily="34" charset="0"/>
              <a:buChar char="•"/>
              <a:defRPr/>
            </a:pPr>
            <a:r>
              <a:rPr lang="en-US" sz="4000" b="1" dirty="0" smtClean="0">
                <a:solidFill>
                  <a:srgbClr val="FFDE00"/>
                </a:solidFill>
              </a:rPr>
              <a:t>What is the general education teacher’s role in BI? </a:t>
            </a:r>
            <a:r>
              <a:rPr lang="en-US" sz="2000" b="1" dirty="0" smtClean="0">
                <a:solidFill>
                  <a:srgbClr val="FFDE00"/>
                </a:solidFill>
              </a:rPr>
              <a:t>(providing Tier II CICO support, if needed, for example)</a:t>
            </a:r>
          </a:p>
          <a:p>
            <a:pPr>
              <a:buFont typeface="Arial" panose="020B0604020202020204" pitchFamily="34" charset="0"/>
              <a:buChar char="•"/>
              <a:defRPr/>
            </a:pPr>
            <a:endParaRPr lang="en-US" sz="3600" dirty="0">
              <a:solidFill>
                <a:srgbClr val="FFDE00"/>
              </a:solidFill>
            </a:endParaRPr>
          </a:p>
          <a:p>
            <a:pPr marL="0" indent="0">
              <a:buFontTx/>
              <a:buNone/>
              <a:defRPr/>
            </a:pPr>
            <a:endParaRPr lang="en-US" sz="3600" dirty="0"/>
          </a:p>
        </p:txBody>
      </p:sp>
      <p:sp>
        <p:nvSpPr>
          <p:cNvPr id="8196"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defRPr>
            </a:lvl1pPr>
            <a:lvl2pPr marL="742950" indent="-285750" eaLnBrk="0" hangingPunct="0">
              <a:spcBef>
                <a:spcPct val="20000"/>
              </a:spcBef>
              <a:buClr>
                <a:srgbClr val="FF0000"/>
              </a:buClr>
              <a:buChar char="•"/>
              <a:defRPr sz="2000">
                <a:solidFill>
                  <a:schemeClr val="tx1"/>
                </a:solidFill>
                <a:latin typeface="Arial" pitchFamily="34" charset="0"/>
                <a:ea typeface="ＭＳ Ｐゴシック" pitchFamily="34" charset="-128"/>
              </a:defRPr>
            </a:lvl2pPr>
            <a:lvl3pPr marL="1143000" indent="-228600" eaLnBrk="0" hangingPunct="0">
              <a:spcBef>
                <a:spcPct val="20000"/>
              </a:spcBef>
              <a:buClr>
                <a:srgbClr val="FF0000"/>
              </a:buClr>
              <a:buChar char="•"/>
              <a:defRPr sz="2400">
                <a:solidFill>
                  <a:schemeClr val="tx1"/>
                </a:solidFill>
                <a:latin typeface="Arial" pitchFamily="34" charset="0"/>
                <a:ea typeface="ＭＳ Ｐゴシック" pitchFamily="34" charset="-128"/>
              </a:defRPr>
            </a:lvl3pPr>
            <a:lvl4pPr marL="1600200" indent="-228600" eaLnBrk="0" hangingPunct="0">
              <a:spcBef>
                <a:spcPct val="20000"/>
              </a:spcBef>
              <a:buClr>
                <a:srgbClr val="FF0000"/>
              </a:buClr>
              <a:buChar char="•"/>
              <a:defRPr sz="1600">
                <a:solidFill>
                  <a:schemeClr val="tx1"/>
                </a:solidFill>
                <a:latin typeface="Arial" pitchFamily="34" charset="0"/>
                <a:ea typeface="ＭＳ Ｐゴシック" pitchFamily="34" charset="-128"/>
              </a:defRPr>
            </a:lvl4pPr>
            <a:lvl5pPr marL="2057400" indent="-228600" eaLnBrk="0" hangingPunct="0">
              <a:spcBef>
                <a:spcPct val="20000"/>
              </a:spcBef>
              <a:buClr>
                <a:srgbClr val="FF0000"/>
              </a:buClr>
              <a:buChar char="•"/>
              <a:defRPr sz="14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FF0000"/>
              </a:buClr>
              <a:buChar char="•"/>
              <a:defRPr sz="14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FF0000"/>
              </a:buClr>
              <a:buChar char="•"/>
              <a:defRPr sz="14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FF0000"/>
              </a:buClr>
              <a:buChar char="•"/>
              <a:defRPr sz="14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FF0000"/>
              </a:buClr>
              <a:buChar char="•"/>
              <a:defRPr sz="1400">
                <a:solidFill>
                  <a:schemeClr val="tx1"/>
                </a:solidFill>
                <a:latin typeface="Arial" pitchFamily="34" charset="0"/>
                <a:ea typeface="ＭＳ Ｐゴシック" pitchFamily="34" charset="-128"/>
              </a:defRPr>
            </a:lvl9pPr>
          </a:lstStyle>
          <a:p>
            <a:pPr eaLnBrk="1" hangingPunct="1">
              <a:spcBef>
                <a:spcPct val="0"/>
              </a:spcBef>
              <a:buFontTx/>
              <a:buNone/>
            </a:pPr>
            <a:fld id="{35F8B3F1-BC65-44F2-B216-A24BE4B4A5BA}" type="slidenum">
              <a:rPr lang="en-US" altLang="en-US" sz="1000" smtClean="0"/>
              <a:pPr eaLnBrk="1" hangingPunct="1">
                <a:spcBef>
                  <a:spcPct val="0"/>
                </a:spcBef>
                <a:buFontTx/>
                <a:buNone/>
              </a:pPr>
              <a:t>20</a:t>
            </a:fld>
            <a:endParaRPr lang="en-US" altLang="en-US" sz="1000" smtClean="0"/>
          </a:p>
        </p:txBody>
      </p:sp>
    </p:spTree>
    <p:extLst>
      <p:ext uri="{BB962C8B-B14F-4D97-AF65-F5344CB8AC3E}">
        <p14:creationId xmlns:p14="http://schemas.microsoft.com/office/powerpoint/2010/main" val="192628124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altLang="en-US" dirty="0" smtClean="0">
                <a:ea typeface="ＭＳ Ｐゴシック" pitchFamily="34" charset="-128"/>
              </a:rPr>
              <a:t>Special Education at </a:t>
            </a:r>
            <a:r>
              <a:rPr lang="en-US" altLang="en-US" dirty="0" smtClean="0">
                <a:solidFill>
                  <a:srgbClr val="FFDE00"/>
                </a:solidFill>
                <a:ea typeface="ＭＳ Ｐゴシック" pitchFamily="34" charset="-128"/>
              </a:rPr>
              <a:t>OUR</a:t>
            </a:r>
            <a:r>
              <a:rPr lang="en-US" altLang="en-US" dirty="0" smtClean="0">
                <a:ea typeface="ＭＳ Ｐゴシック" pitchFamily="34" charset="-128"/>
              </a:rPr>
              <a:t> School</a:t>
            </a:r>
            <a:endParaRPr lang="en-US" altLang="en-US" dirty="0" smtClean="0">
              <a:ea typeface="ＭＳ Ｐゴシック" pitchFamily="34" charset="-128"/>
            </a:endParaRPr>
          </a:p>
        </p:txBody>
      </p:sp>
      <p:sp>
        <p:nvSpPr>
          <p:cNvPr id="3" name="Content Placeholder 2"/>
          <p:cNvSpPr>
            <a:spLocks noGrp="1"/>
          </p:cNvSpPr>
          <p:nvPr>
            <p:ph idx="1"/>
          </p:nvPr>
        </p:nvSpPr>
        <p:spPr>
          <a:xfrm>
            <a:off x="228600" y="914400"/>
            <a:ext cx="8763000" cy="5181600"/>
          </a:xfrm>
        </p:spPr>
        <p:txBody>
          <a:bodyPr/>
          <a:lstStyle/>
          <a:p>
            <a:pPr marL="0" indent="0">
              <a:buFontTx/>
              <a:buNone/>
              <a:defRPr/>
            </a:pPr>
            <a:r>
              <a:rPr lang="en-US" sz="3600" b="1" dirty="0" smtClean="0"/>
              <a:t>Special Education Evaluation Referral</a:t>
            </a:r>
            <a:endParaRPr lang="en-US" sz="3600" b="1" dirty="0"/>
          </a:p>
          <a:p>
            <a:pPr>
              <a:defRPr/>
            </a:pPr>
            <a:r>
              <a:rPr lang="en-US" sz="3600" dirty="0" smtClean="0"/>
              <a:t>A request for a scholar to be evaluated to determine if s/he is eligible for special education services and supports</a:t>
            </a:r>
          </a:p>
          <a:p>
            <a:pPr>
              <a:defRPr/>
            </a:pPr>
            <a:r>
              <a:rPr lang="en-US" sz="3600" dirty="0"/>
              <a:t>Can be made by a parent, teacher, or </a:t>
            </a:r>
            <a:r>
              <a:rPr lang="en-US" sz="3600" dirty="0" smtClean="0"/>
              <a:t>dean</a:t>
            </a:r>
          </a:p>
          <a:p>
            <a:pPr>
              <a:defRPr/>
            </a:pPr>
            <a:r>
              <a:rPr lang="en-US" sz="3600" dirty="0" smtClean="0"/>
              <a:t>Requires parent signature</a:t>
            </a:r>
            <a:endParaRPr lang="en-US" sz="3600" dirty="0"/>
          </a:p>
          <a:p>
            <a:pPr marL="0" indent="0">
              <a:buNone/>
              <a:defRPr/>
            </a:pPr>
            <a:endParaRPr lang="en-US" sz="3600" dirty="0" smtClean="0"/>
          </a:p>
          <a:p>
            <a:pPr marL="0" indent="0">
              <a:buFontTx/>
              <a:buNone/>
              <a:defRPr/>
            </a:pPr>
            <a:endParaRPr lang="en-US" sz="3600" dirty="0"/>
          </a:p>
        </p:txBody>
      </p:sp>
      <p:sp>
        <p:nvSpPr>
          <p:cNvPr id="8196"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defRPr>
            </a:lvl1pPr>
            <a:lvl2pPr marL="742950" indent="-285750" eaLnBrk="0" hangingPunct="0">
              <a:spcBef>
                <a:spcPct val="20000"/>
              </a:spcBef>
              <a:buClr>
                <a:srgbClr val="FF0000"/>
              </a:buClr>
              <a:buChar char="•"/>
              <a:defRPr sz="2000">
                <a:solidFill>
                  <a:schemeClr val="tx1"/>
                </a:solidFill>
                <a:latin typeface="Arial" pitchFamily="34" charset="0"/>
                <a:ea typeface="ＭＳ Ｐゴシック" pitchFamily="34" charset="-128"/>
              </a:defRPr>
            </a:lvl2pPr>
            <a:lvl3pPr marL="1143000" indent="-228600" eaLnBrk="0" hangingPunct="0">
              <a:spcBef>
                <a:spcPct val="20000"/>
              </a:spcBef>
              <a:buClr>
                <a:srgbClr val="FF0000"/>
              </a:buClr>
              <a:buChar char="•"/>
              <a:defRPr sz="2400">
                <a:solidFill>
                  <a:schemeClr val="tx1"/>
                </a:solidFill>
                <a:latin typeface="Arial" pitchFamily="34" charset="0"/>
                <a:ea typeface="ＭＳ Ｐゴシック" pitchFamily="34" charset="-128"/>
              </a:defRPr>
            </a:lvl3pPr>
            <a:lvl4pPr marL="1600200" indent="-228600" eaLnBrk="0" hangingPunct="0">
              <a:spcBef>
                <a:spcPct val="20000"/>
              </a:spcBef>
              <a:buClr>
                <a:srgbClr val="FF0000"/>
              </a:buClr>
              <a:buChar char="•"/>
              <a:defRPr sz="1600">
                <a:solidFill>
                  <a:schemeClr val="tx1"/>
                </a:solidFill>
                <a:latin typeface="Arial" pitchFamily="34" charset="0"/>
                <a:ea typeface="ＭＳ Ｐゴシック" pitchFamily="34" charset="-128"/>
              </a:defRPr>
            </a:lvl4pPr>
            <a:lvl5pPr marL="2057400" indent="-228600" eaLnBrk="0" hangingPunct="0">
              <a:spcBef>
                <a:spcPct val="20000"/>
              </a:spcBef>
              <a:buClr>
                <a:srgbClr val="FF0000"/>
              </a:buClr>
              <a:buChar char="•"/>
              <a:defRPr sz="14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FF0000"/>
              </a:buClr>
              <a:buChar char="•"/>
              <a:defRPr sz="14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FF0000"/>
              </a:buClr>
              <a:buChar char="•"/>
              <a:defRPr sz="14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FF0000"/>
              </a:buClr>
              <a:buChar char="•"/>
              <a:defRPr sz="14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FF0000"/>
              </a:buClr>
              <a:buChar char="•"/>
              <a:defRPr sz="1400">
                <a:solidFill>
                  <a:schemeClr val="tx1"/>
                </a:solidFill>
                <a:latin typeface="Arial" pitchFamily="34" charset="0"/>
                <a:ea typeface="ＭＳ Ｐゴシック" pitchFamily="34" charset="-128"/>
              </a:defRPr>
            </a:lvl9pPr>
          </a:lstStyle>
          <a:p>
            <a:pPr eaLnBrk="1" hangingPunct="1">
              <a:spcBef>
                <a:spcPct val="0"/>
              </a:spcBef>
              <a:buFontTx/>
              <a:buNone/>
            </a:pPr>
            <a:fld id="{35F8B3F1-BC65-44F2-B216-A24BE4B4A5BA}" type="slidenum">
              <a:rPr lang="en-US" altLang="en-US" sz="1000" smtClean="0"/>
              <a:pPr eaLnBrk="1" hangingPunct="1">
                <a:spcBef>
                  <a:spcPct val="0"/>
                </a:spcBef>
                <a:buFontTx/>
                <a:buNone/>
              </a:pPr>
              <a:t>21</a:t>
            </a:fld>
            <a:endParaRPr lang="en-US" altLang="en-US" sz="1000" smtClean="0"/>
          </a:p>
        </p:txBody>
      </p:sp>
    </p:spTree>
    <p:extLst>
      <p:ext uri="{BB962C8B-B14F-4D97-AF65-F5344CB8AC3E}">
        <p14:creationId xmlns:p14="http://schemas.microsoft.com/office/powerpoint/2010/main" val="14736039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altLang="en-US" dirty="0" smtClean="0">
                <a:ea typeface="ＭＳ Ｐゴシック" pitchFamily="34" charset="-128"/>
              </a:rPr>
              <a:t>Special Education at </a:t>
            </a:r>
            <a:r>
              <a:rPr lang="en-US" altLang="en-US" dirty="0" smtClean="0">
                <a:solidFill>
                  <a:srgbClr val="FFDE00"/>
                </a:solidFill>
                <a:ea typeface="ＭＳ Ｐゴシック" pitchFamily="34" charset="-128"/>
              </a:rPr>
              <a:t>OUR</a:t>
            </a:r>
            <a:r>
              <a:rPr lang="en-US" altLang="en-US" dirty="0" smtClean="0">
                <a:ea typeface="ＭＳ Ｐゴシック" pitchFamily="34" charset="-128"/>
              </a:rPr>
              <a:t> School</a:t>
            </a:r>
            <a:endParaRPr lang="en-US" altLang="en-US" dirty="0" smtClean="0">
              <a:ea typeface="ＭＳ Ｐゴシック" pitchFamily="34" charset="-128"/>
            </a:endParaRPr>
          </a:p>
        </p:txBody>
      </p:sp>
      <p:sp>
        <p:nvSpPr>
          <p:cNvPr id="3" name="Content Placeholder 2"/>
          <p:cNvSpPr>
            <a:spLocks noGrp="1"/>
          </p:cNvSpPr>
          <p:nvPr>
            <p:ph idx="1"/>
          </p:nvPr>
        </p:nvSpPr>
        <p:spPr>
          <a:xfrm>
            <a:off x="228600" y="914400"/>
            <a:ext cx="8458200" cy="5181600"/>
          </a:xfrm>
        </p:spPr>
        <p:txBody>
          <a:bodyPr/>
          <a:lstStyle/>
          <a:p>
            <a:pPr marL="0" indent="0" algn="ctr">
              <a:buFontTx/>
              <a:buNone/>
              <a:defRPr/>
            </a:pPr>
            <a:r>
              <a:rPr lang="en-US" sz="4000" b="1" dirty="0" smtClean="0"/>
              <a:t>Teacher Referral</a:t>
            </a:r>
          </a:p>
          <a:p>
            <a:pPr>
              <a:buFont typeface="Arial" panose="020B0604020202020204" pitchFamily="34" charset="0"/>
              <a:buChar char="•"/>
              <a:defRPr/>
            </a:pPr>
            <a:r>
              <a:rPr lang="en-US" sz="4000" b="1" dirty="0" smtClean="0">
                <a:solidFill>
                  <a:srgbClr val="FFDE00"/>
                </a:solidFill>
              </a:rPr>
              <a:t>How do teachers submit a referral for special education evaluation ?</a:t>
            </a:r>
          </a:p>
          <a:p>
            <a:pPr>
              <a:buFont typeface="Arial" panose="020B0604020202020204" pitchFamily="34" charset="0"/>
              <a:buChar char="•"/>
              <a:defRPr/>
            </a:pPr>
            <a:r>
              <a:rPr lang="en-US" sz="4000" b="1" dirty="0" smtClean="0">
                <a:solidFill>
                  <a:srgbClr val="FFDE00"/>
                </a:solidFill>
              </a:rPr>
              <a:t>When is it appropriate to do so?</a:t>
            </a:r>
          </a:p>
          <a:p>
            <a:pPr>
              <a:buFont typeface="Arial" panose="020B0604020202020204" pitchFamily="34" charset="0"/>
              <a:buChar char="•"/>
              <a:defRPr/>
            </a:pPr>
            <a:r>
              <a:rPr lang="en-US" sz="4000" b="1" dirty="0" smtClean="0">
                <a:solidFill>
                  <a:srgbClr val="FFDE00"/>
                </a:solidFill>
              </a:rPr>
              <a:t>If you have referral paperwork, a chart, etc., insert a visual here.</a:t>
            </a:r>
            <a:endParaRPr lang="en-US" sz="2000" b="1" dirty="0" smtClean="0">
              <a:solidFill>
                <a:srgbClr val="FFDE00"/>
              </a:solidFill>
            </a:endParaRPr>
          </a:p>
          <a:p>
            <a:pPr>
              <a:buFont typeface="Arial" panose="020B0604020202020204" pitchFamily="34" charset="0"/>
              <a:buChar char="•"/>
              <a:defRPr/>
            </a:pPr>
            <a:endParaRPr lang="en-US" sz="3600" dirty="0">
              <a:solidFill>
                <a:srgbClr val="FFDE00"/>
              </a:solidFill>
            </a:endParaRPr>
          </a:p>
          <a:p>
            <a:pPr marL="0" indent="0">
              <a:buFontTx/>
              <a:buNone/>
              <a:defRPr/>
            </a:pPr>
            <a:endParaRPr lang="en-US" sz="3600" dirty="0"/>
          </a:p>
        </p:txBody>
      </p:sp>
      <p:sp>
        <p:nvSpPr>
          <p:cNvPr id="8196"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defRPr>
            </a:lvl1pPr>
            <a:lvl2pPr marL="742950" indent="-285750" eaLnBrk="0" hangingPunct="0">
              <a:spcBef>
                <a:spcPct val="20000"/>
              </a:spcBef>
              <a:buClr>
                <a:srgbClr val="FF0000"/>
              </a:buClr>
              <a:buChar char="•"/>
              <a:defRPr sz="2000">
                <a:solidFill>
                  <a:schemeClr val="tx1"/>
                </a:solidFill>
                <a:latin typeface="Arial" pitchFamily="34" charset="0"/>
                <a:ea typeface="ＭＳ Ｐゴシック" pitchFamily="34" charset="-128"/>
              </a:defRPr>
            </a:lvl2pPr>
            <a:lvl3pPr marL="1143000" indent="-228600" eaLnBrk="0" hangingPunct="0">
              <a:spcBef>
                <a:spcPct val="20000"/>
              </a:spcBef>
              <a:buClr>
                <a:srgbClr val="FF0000"/>
              </a:buClr>
              <a:buChar char="•"/>
              <a:defRPr sz="2400">
                <a:solidFill>
                  <a:schemeClr val="tx1"/>
                </a:solidFill>
                <a:latin typeface="Arial" pitchFamily="34" charset="0"/>
                <a:ea typeface="ＭＳ Ｐゴシック" pitchFamily="34" charset="-128"/>
              </a:defRPr>
            </a:lvl3pPr>
            <a:lvl4pPr marL="1600200" indent="-228600" eaLnBrk="0" hangingPunct="0">
              <a:spcBef>
                <a:spcPct val="20000"/>
              </a:spcBef>
              <a:buClr>
                <a:srgbClr val="FF0000"/>
              </a:buClr>
              <a:buChar char="•"/>
              <a:defRPr sz="1600">
                <a:solidFill>
                  <a:schemeClr val="tx1"/>
                </a:solidFill>
                <a:latin typeface="Arial" pitchFamily="34" charset="0"/>
                <a:ea typeface="ＭＳ Ｐゴシック" pitchFamily="34" charset="-128"/>
              </a:defRPr>
            </a:lvl4pPr>
            <a:lvl5pPr marL="2057400" indent="-228600" eaLnBrk="0" hangingPunct="0">
              <a:spcBef>
                <a:spcPct val="20000"/>
              </a:spcBef>
              <a:buClr>
                <a:srgbClr val="FF0000"/>
              </a:buClr>
              <a:buChar char="•"/>
              <a:defRPr sz="14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FF0000"/>
              </a:buClr>
              <a:buChar char="•"/>
              <a:defRPr sz="14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FF0000"/>
              </a:buClr>
              <a:buChar char="•"/>
              <a:defRPr sz="14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FF0000"/>
              </a:buClr>
              <a:buChar char="•"/>
              <a:defRPr sz="14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FF0000"/>
              </a:buClr>
              <a:buChar char="•"/>
              <a:defRPr sz="1400">
                <a:solidFill>
                  <a:schemeClr val="tx1"/>
                </a:solidFill>
                <a:latin typeface="Arial" pitchFamily="34" charset="0"/>
                <a:ea typeface="ＭＳ Ｐゴシック" pitchFamily="34" charset="-128"/>
              </a:defRPr>
            </a:lvl9pPr>
          </a:lstStyle>
          <a:p>
            <a:pPr eaLnBrk="1" hangingPunct="1">
              <a:spcBef>
                <a:spcPct val="0"/>
              </a:spcBef>
              <a:buFontTx/>
              <a:buNone/>
            </a:pPr>
            <a:fld id="{35F8B3F1-BC65-44F2-B216-A24BE4B4A5BA}" type="slidenum">
              <a:rPr lang="en-US" altLang="en-US" sz="1000" smtClean="0"/>
              <a:pPr eaLnBrk="1" hangingPunct="1">
                <a:spcBef>
                  <a:spcPct val="0"/>
                </a:spcBef>
                <a:buFontTx/>
                <a:buNone/>
              </a:pPr>
              <a:t>22</a:t>
            </a:fld>
            <a:endParaRPr lang="en-US" altLang="en-US" sz="1000" smtClean="0"/>
          </a:p>
        </p:txBody>
      </p:sp>
    </p:spTree>
    <p:extLst>
      <p:ext uri="{BB962C8B-B14F-4D97-AF65-F5344CB8AC3E}">
        <p14:creationId xmlns:p14="http://schemas.microsoft.com/office/powerpoint/2010/main" val="260684524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altLang="en-US" dirty="0" smtClean="0">
                <a:ea typeface="ＭＳ Ｐゴシック" pitchFamily="34" charset="-128"/>
              </a:rPr>
              <a:t>Special Education at </a:t>
            </a:r>
            <a:r>
              <a:rPr lang="en-US" altLang="en-US" dirty="0" smtClean="0">
                <a:solidFill>
                  <a:srgbClr val="FFDE00"/>
                </a:solidFill>
                <a:ea typeface="ＭＳ Ｐゴシック" pitchFamily="34" charset="-128"/>
              </a:rPr>
              <a:t>OUR</a:t>
            </a:r>
            <a:r>
              <a:rPr lang="en-US" altLang="en-US" dirty="0" smtClean="0">
                <a:ea typeface="ＭＳ Ｐゴシック" pitchFamily="34" charset="-128"/>
              </a:rPr>
              <a:t> School</a:t>
            </a:r>
            <a:endParaRPr lang="en-US" altLang="en-US" dirty="0" smtClean="0">
              <a:ea typeface="ＭＳ Ｐゴシック" pitchFamily="34" charset="-128"/>
            </a:endParaRPr>
          </a:p>
        </p:txBody>
      </p:sp>
      <p:sp>
        <p:nvSpPr>
          <p:cNvPr id="3" name="Content Placeholder 2"/>
          <p:cNvSpPr>
            <a:spLocks noGrp="1"/>
          </p:cNvSpPr>
          <p:nvPr>
            <p:ph idx="1"/>
          </p:nvPr>
        </p:nvSpPr>
        <p:spPr>
          <a:xfrm>
            <a:off x="228600" y="914400"/>
            <a:ext cx="8458200" cy="5181600"/>
          </a:xfrm>
        </p:spPr>
        <p:txBody>
          <a:bodyPr/>
          <a:lstStyle/>
          <a:p>
            <a:pPr marL="0" indent="0" algn="ctr">
              <a:buFontTx/>
              <a:buNone/>
              <a:defRPr/>
            </a:pPr>
            <a:r>
              <a:rPr lang="en-US" sz="4000" b="1" dirty="0" smtClean="0"/>
              <a:t>Parent Referral</a:t>
            </a:r>
          </a:p>
          <a:p>
            <a:pPr>
              <a:buFont typeface="Arial" panose="020B0604020202020204" pitchFamily="34" charset="0"/>
              <a:buChar char="•"/>
              <a:defRPr/>
            </a:pPr>
            <a:r>
              <a:rPr lang="en-US" sz="4000" b="1" dirty="0" smtClean="0">
                <a:solidFill>
                  <a:srgbClr val="FFDE00"/>
                </a:solidFill>
              </a:rPr>
              <a:t>What if a parent asks me about referring a child for special education evaluation?</a:t>
            </a:r>
          </a:p>
          <a:p>
            <a:pPr>
              <a:buFont typeface="Arial" panose="020B0604020202020204" pitchFamily="34" charset="0"/>
              <a:buChar char="•"/>
              <a:defRPr/>
            </a:pPr>
            <a:r>
              <a:rPr lang="en-US" sz="4000" b="1" dirty="0" smtClean="0">
                <a:solidFill>
                  <a:srgbClr val="FFDE00"/>
                </a:solidFill>
              </a:rPr>
              <a:t>How do parents submit referrals?</a:t>
            </a:r>
          </a:p>
          <a:p>
            <a:pPr>
              <a:buFont typeface="Arial" panose="020B0604020202020204" pitchFamily="34" charset="0"/>
              <a:buChar char="•"/>
              <a:defRPr/>
            </a:pPr>
            <a:endParaRPr lang="en-US" sz="3600" dirty="0">
              <a:solidFill>
                <a:srgbClr val="FFDE00"/>
              </a:solidFill>
            </a:endParaRPr>
          </a:p>
          <a:p>
            <a:pPr marL="0" indent="0">
              <a:buFontTx/>
              <a:buNone/>
              <a:defRPr/>
            </a:pPr>
            <a:endParaRPr lang="en-US" sz="3600" dirty="0"/>
          </a:p>
        </p:txBody>
      </p:sp>
      <p:sp>
        <p:nvSpPr>
          <p:cNvPr id="8196"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defRPr>
            </a:lvl1pPr>
            <a:lvl2pPr marL="742950" indent="-285750" eaLnBrk="0" hangingPunct="0">
              <a:spcBef>
                <a:spcPct val="20000"/>
              </a:spcBef>
              <a:buClr>
                <a:srgbClr val="FF0000"/>
              </a:buClr>
              <a:buChar char="•"/>
              <a:defRPr sz="2000">
                <a:solidFill>
                  <a:schemeClr val="tx1"/>
                </a:solidFill>
                <a:latin typeface="Arial" pitchFamily="34" charset="0"/>
                <a:ea typeface="ＭＳ Ｐゴシック" pitchFamily="34" charset="-128"/>
              </a:defRPr>
            </a:lvl2pPr>
            <a:lvl3pPr marL="1143000" indent="-228600" eaLnBrk="0" hangingPunct="0">
              <a:spcBef>
                <a:spcPct val="20000"/>
              </a:spcBef>
              <a:buClr>
                <a:srgbClr val="FF0000"/>
              </a:buClr>
              <a:buChar char="•"/>
              <a:defRPr sz="2400">
                <a:solidFill>
                  <a:schemeClr val="tx1"/>
                </a:solidFill>
                <a:latin typeface="Arial" pitchFamily="34" charset="0"/>
                <a:ea typeface="ＭＳ Ｐゴシック" pitchFamily="34" charset="-128"/>
              </a:defRPr>
            </a:lvl3pPr>
            <a:lvl4pPr marL="1600200" indent="-228600" eaLnBrk="0" hangingPunct="0">
              <a:spcBef>
                <a:spcPct val="20000"/>
              </a:spcBef>
              <a:buClr>
                <a:srgbClr val="FF0000"/>
              </a:buClr>
              <a:buChar char="•"/>
              <a:defRPr sz="1600">
                <a:solidFill>
                  <a:schemeClr val="tx1"/>
                </a:solidFill>
                <a:latin typeface="Arial" pitchFamily="34" charset="0"/>
                <a:ea typeface="ＭＳ Ｐゴシック" pitchFamily="34" charset="-128"/>
              </a:defRPr>
            </a:lvl4pPr>
            <a:lvl5pPr marL="2057400" indent="-228600" eaLnBrk="0" hangingPunct="0">
              <a:spcBef>
                <a:spcPct val="20000"/>
              </a:spcBef>
              <a:buClr>
                <a:srgbClr val="FF0000"/>
              </a:buClr>
              <a:buChar char="•"/>
              <a:defRPr sz="14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FF0000"/>
              </a:buClr>
              <a:buChar char="•"/>
              <a:defRPr sz="14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FF0000"/>
              </a:buClr>
              <a:buChar char="•"/>
              <a:defRPr sz="14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FF0000"/>
              </a:buClr>
              <a:buChar char="•"/>
              <a:defRPr sz="14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FF0000"/>
              </a:buClr>
              <a:buChar char="•"/>
              <a:defRPr sz="1400">
                <a:solidFill>
                  <a:schemeClr val="tx1"/>
                </a:solidFill>
                <a:latin typeface="Arial" pitchFamily="34" charset="0"/>
                <a:ea typeface="ＭＳ Ｐゴシック" pitchFamily="34" charset="-128"/>
              </a:defRPr>
            </a:lvl9pPr>
          </a:lstStyle>
          <a:p>
            <a:pPr eaLnBrk="1" hangingPunct="1">
              <a:spcBef>
                <a:spcPct val="0"/>
              </a:spcBef>
              <a:buFontTx/>
              <a:buNone/>
            </a:pPr>
            <a:fld id="{35F8B3F1-BC65-44F2-B216-A24BE4B4A5BA}" type="slidenum">
              <a:rPr lang="en-US" altLang="en-US" sz="1000" smtClean="0"/>
              <a:pPr eaLnBrk="1" hangingPunct="1">
                <a:spcBef>
                  <a:spcPct val="0"/>
                </a:spcBef>
                <a:buFontTx/>
                <a:buNone/>
              </a:pPr>
              <a:t>23</a:t>
            </a:fld>
            <a:endParaRPr lang="en-US" altLang="en-US" sz="1000" smtClean="0"/>
          </a:p>
        </p:txBody>
      </p:sp>
    </p:spTree>
    <p:extLst>
      <p:ext uri="{BB962C8B-B14F-4D97-AF65-F5344CB8AC3E}">
        <p14:creationId xmlns:p14="http://schemas.microsoft.com/office/powerpoint/2010/main" val="205303444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altLang="en-US" dirty="0" smtClean="0">
                <a:ea typeface="ＭＳ Ｐゴシック" pitchFamily="34" charset="-128"/>
              </a:rPr>
              <a:t>Special Education at </a:t>
            </a:r>
            <a:r>
              <a:rPr lang="en-US" altLang="en-US" dirty="0" smtClean="0">
                <a:solidFill>
                  <a:srgbClr val="FFDE00"/>
                </a:solidFill>
                <a:ea typeface="ＭＳ Ｐゴシック" pitchFamily="34" charset="-128"/>
              </a:rPr>
              <a:t>OUR</a:t>
            </a:r>
            <a:r>
              <a:rPr lang="en-US" altLang="en-US" dirty="0" smtClean="0">
                <a:ea typeface="ＭＳ Ｐゴシック" pitchFamily="34" charset="-128"/>
              </a:rPr>
              <a:t> School</a:t>
            </a:r>
            <a:endParaRPr lang="en-US" altLang="en-US" dirty="0" smtClean="0">
              <a:ea typeface="ＭＳ Ｐゴシック" pitchFamily="34" charset="-128"/>
            </a:endParaRPr>
          </a:p>
        </p:txBody>
      </p:sp>
      <p:sp>
        <p:nvSpPr>
          <p:cNvPr id="3" name="Content Placeholder 2"/>
          <p:cNvSpPr>
            <a:spLocks noGrp="1"/>
          </p:cNvSpPr>
          <p:nvPr>
            <p:ph idx="1"/>
          </p:nvPr>
        </p:nvSpPr>
        <p:spPr>
          <a:xfrm>
            <a:off x="228600" y="914400"/>
            <a:ext cx="8686800" cy="5181600"/>
          </a:xfrm>
        </p:spPr>
        <p:txBody>
          <a:bodyPr/>
          <a:lstStyle/>
          <a:p>
            <a:pPr marL="0" indent="0">
              <a:buFontTx/>
              <a:buNone/>
              <a:defRPr/>
            </a:pPr>
            <a:r>
              <a:rPr lang="en-US" sz="4000" b="1" dirty="0" smtClean="0"/>
              <a:t>The IEP Process</a:t>
            </a:r>
            <a:endParaRPr lang="en-US" sz="4000" b="1" dirty="0"/>
          </a:p>
          <a:p>
            <a:pPr>
              <a:defRPr/>
            </a:pPr>
            <a:r>
              <a:rPr lang="en-US" sz="3600" dirty="0" smtClean="0"/>
              <a:t>Individualized education plan</a:t>
            </a:r>
          </a:p>
          <a:p>
            <a:pPr>
              <a:defRPr/>
            </a:pPr>
            <a:r>
              <a:rPr lang="en-US" sz="3600" dirty="0" smtClean="0"/>
              <a:t>Legally-binding document</a:t>
            </a:r>
          </a:p>
          <a:p>
            <a:pPr>
              <a:defRPr/>
            </a:pPr>
            <a:r>
              <a:rPr lang="en-US" sz="3600" dirty="0" smtClean="0"/>
              <a:t>Sets learning goals for the scholar</a:t>
            </a:r>
          </a:p>
          <a:p>
            <a:pPr>
              <a:defRPr/>
            </a:pPr>
            <a:r>
              <a:rPr lang="en-US" sz="3600" dirty="0" smtClean="0"/>
              <a:t>Explains the services the scholar will receive at school in order to meet those goals</a:t>
            </a:r>
            <a:endParaRPr lang="en-US" sz="3600" dirty="0"/>
          </a:p>
          <a:p>
            <a:pPr marL="0" indent="0">
              <a:buNone/>
              <a:defRPr/>
            </a:pPr>
            <a:endParaRPr lang="en-US" sz="3600" dirty="0" smtClean="0"/>
          </a:p>
          <a:p>
            <a:pPr marL="0" indent="0">
              <a:buFontTx/>
              <a:buNone/>
              <a:defRPr/>
            </a:pPr>
            <a:endParaRPr lang="en-US" sz="3600" dirty="0"/>
          </a:p>
        </p:txBody>
      </p:sp>
      <p:sp>
        <p:nvSpPr>
          <p:cNvPr id="8196"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defRPr>
            </a:lvl1pPr>
            <a:lvl2pPr marL="742950" indent="-285750" eaLnBrk="0" hangingPunct="0">
              <a:spcBef>
                <a:spcPct val="20000"/>
              </a:spcBef>
              <a:buClr>
                <a:srgbClr val="FF0000"/>
              </a:buClr>
              <a:buChar char="•"/>
              <a:defRPr sz="2000">
                <a:solidFill>
                  <a:schemeClr val="tx1"/>
                </a:solidFill>
                <a:latin typeface="Arial" pitchFamily="34" charset="0"/>
                <a:ea typeface="ＭＳ Ｐゴシック" pitchFamily="34" charset="-128"/>
              </a:defRPr>
            </a:lvl2pPr>
            <a:lvl3pPr marL="1143000" indent="-228600" eaLnBrk="0" hangingPunct="0">
              <a:spcBef>
                <a:spcPct val="20000"/>
              </a:spcBef>
              <a:buClr>
                <a:srgbClr val="FF0000"/>
              </a:buClr>
              <a:buChar char="•"/>
              <a:defRPr sz="2400">
                <a:solidFill>
                  <a:schemeClr val="tx1"/>
                </a:solidFill>
                <a:latin typeface="Arial" pitchFamily="34" charset="0"/>
                <a:ea typeface="ＭＳ Ｐゴシック" pitchFamily="34" charset="-128"/>
              </a:defRPr>
            </a:lvl3pPr>
            <a:lvl4pPr marL="1600200" indent="-228600" eaLnBrk="0" hangingPunct="0">
              <a:spcBef>
                <a:spcPct val="20000"/>
              </a:spcBef>
              <a:buClr>
                <a:srgbClr val="FF0000"/>
              </a:buClr>
              <a:buChar char="•"/>
              <a:defRPr sz="1600">
                <a:solidFill>
                  <a:schemeClr val="tx1"/>
                </a:solidFill>
                <a:latin typeface="Arial" pitchFamily="34" charset="0"/>
                <a:ea typeface="ＭＳ Ｐゴシック" pitchFamily="34" charset="-128"/>
              </a:defRPr>
            </a:lvl4pPr>
            <a:lvl5pPr marL="2057400" indent="-228600" eaLnBrk="0" hangingPunct="0">
              <a:spcBef>
                <a:spcPct val="20000"/>
              </a:spcBef>
              <a:buClr>
                <a:srgbClr val="FF0000"/>
              </a:buClr>
              <a:buChar char="•"/>
              <a:defRPr sz="14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FF0000"/>
              </a:buClr>
              <a:buChar char="•"/>
              <a:defRPr sz="14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FF0000"/>
              </a:buClr>
              <a:buChar char="•"/>
              <a:defRPr sz="14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FF0000"/>
              </a:buClr>
              <a:buChar char="•"/>
              <a:defRPr sz="14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FF0000"/>
              </a:buClr>
              <a:buChar char="•"/>
              <a:defRPr sz="1400">
                <a:solidFill>
                  <a:schemeClr val="tx1"/>
                </a:solidFill>
                <a:latin typeface="Arial" pitchFamily="34" charset="0"/>
                <a:ea typeface="ＭＳ Ｐゴシック" pitchFamily="34" charset="-128"/>
              </a:defRPr>
            </a:lvl9pPr>
          </a:lstStyle>
          <a:p>
            <a:pPr eaLnBrk="1" hangingPunct="1">
              <a:spcBef>
                <a:spcPct val="0"/>
              </a:spcBef>
              <a:buFontTx/>
              <a:buNone/>
            </a:pPr>
            <a:fld id="{35F8B3F1-BC65-44F2-B216-A24BE4B4A5BA}" type="slidenum">
              <a:rPr lang="en-US" altLang="en-US" sz="1000" smtClean="0"/>
              <a:pPr eaLnBrk="1" hangingPunct="1">
                <a:spcBef>
                  <a:spcPct val="0"/>
                </a:spcBef>
                <a:buFontTx/>
                <a:buNone/>
              </a:pPr>
              <a:t>24</a:t>
            </a:fld>
            <a:endParaRPr lang="en-US" altLang="en-US" sz="1000" smtClean="0"/>
          </a:p>
        </p:txBody>
      </p:sp>
    </p:spTree>
    <p:extLst>
      <p:ext uri="{BB962C8B-B14F-4D97-AF65-F5344CB8AC3E}">
        <p14:creationId xmlns:p14="http://schemas.microsoft.com/office/powerpoint/2010/main" val="58459426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altLang="en-US" dirty="0" smtClean="0">
                <a:ea typeface="ＭＳ Ｐゴシック" pitchFamily="34" charset="-128"/>
              </a:rPr>
              <a:t>Special Education at </a:t>
            </a:r>
            <a:r>
              <a:rPr lang="en-US" altLang="en-US" dirty="0" smtClean="0">
                <a:solidFill>
                  <a:srgbClr val="FFDE00"/>
                </a:solidFill>
                <a:ea typeface="ＭＳ Ｐゴシック" pitchFamily="34" charset="-128"/>
              </a:rPr>
              <a:t>OUR</a:t>
            </a:r>
            <a:r>
              <a:rPr lang="en-US" altLang="en-US" dirty="0" smtClean="0">
                <a:ea typeface="ＭＳ Ｐゴシック" pitchFamily="34" charset="-128"/>
              </a:rPr>
              <a:t> School</a:t>
            </a:r>
            <a:endParaRPr lang="en-US" altLang="en-US" dirty="0" smtClean="0">
              <a:ea typeface="ＭＳ Ｐゴシック" pitchFamily="34" charset="-128"/>
            </a:endParaRPr>
          </a:p>
        </p:txBody>
      </p:sp>
      <p:sp>
        <p:nvSpPr>
          <p:cNvPr id="3" name="Content Placeholder 2"/>
          <p:cNvSpPr>
            <a:spLocks noGrp="1"/>
          </p:cNvSpPr>
          <p:nvPr>
            <p:ph idx="1"/>
          </p:nvPr>
        </p:nvSpPr>
        <p:spPr>
          <a:xfrm>
            <a:off x="228600" y="914400"/>
            <a:ext cx="8458200" cy="5181600"/>
          </a:xfrm>
        </p:spPr>
        <p:txBody>
          <a:bodyPr/>
          <a:lstStyle/>
          <a:p>
            <a:pPr marL="0" indent="0" algn="ctr">
              <a:buFontTx/>
              <a:buNone/>
              <a:defRPr/>
            </a:pPr>
            <a:r>
              <a:rPr lang="en-US" sz="4000" b="1" dirty="0" smtClean="0"/>
              <a:t>Teacher Input to the IEP</a:t>
            </a:r>
          </a:p>
          <a:p>
            <a:pPr>
              <a:buFont typeface="Arial" panose="020B0604020202020204" pitchFamily="34" charset="0"/>
              <a:buChar char="•"/>
              <a:defRPr/>
            </a:pPr>
            <a:r>
              <a:rPr lang="en-US" sz="4000" b="1" dirty="0" smtClean="0">
                <a:solidFill>
                  <a:srgbClr val="FFDE00"/>
                </a:solidFill>
              </a:rPr>
              <a:t>How do teachers provide input to the IEP?</a:t>
            </a:r>
          </a:p>
          <a:p>
            <a:pPr>
              <a:buFont typeface="Arial" panose="020B0604020202020204" pitchFamily="34" charset="0"/>
              <a:buChar char="•"/>
              <a:defRPr/>
            </a:pPr>
            <a:r>
              <a:rPr lang="en-US" sz="4000" b="1" dirty="0" smtClean="0">
                <a:solidFill>
                  <a:srgbClr val="FFDE00"/>
                </a:solidFill>
              </a:rPr>
              <a:t>When/how often will they do this?</a:t>
            </a:r>
            <a:endParaRPr lang="en-US" sz="3600" dirty="0">
              <a:solidFill>
                <a:srgbClr val="FFDE00"/>
              </a:solidFill>
            </a:endParaRPr>
          </a:p>
          <a:p>
            <a:pPr marL="0" indent="0">
              <a:buFontTx/>
              <a:buNone/>
              <a:defRPr/>
            </a:pPr>
            <a:endParaRPr lang="en-US" sz="3600" dirty="0"/>
          </a:p>
        </p:txBody>
      </p:sp>
      <p:sp>
        <p:nvSpPr>
          <p:cNvPr id="8196"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defRPr>
            </a:lvl1pPr>
            <a:lvl2pPr marL="742950" indent="-285750" eaLnBrk="0" hangingPunct="0">
              <a:spcBef>
                <a:spcPct val="20000"/>
              </a:spcBef>
              <a:buClr>
                <a:srgbClr val="FF0000"/>
              </a:buClr>
              <a:buChar char="•"/>
              <a:defRPr sz="2000">
                <a:solidFill>
                  <a:schemeClr val="tx1"/>
                </a:solidFill>
                <a:latin typeface="Arial" pitchFamily="34" charset="0"/>
                <a:ea typeface="ＭＳ Ｐゴシック" pitchFamily="34" charset="-128"/>
              </a:defRPr>
            </a:lvl2pPr>
            <a:lvl3pPr marL="1143000" indent="-228600" eaLnBrk="0" hangingPunct="0">
              <a:spcBef>
                <a:spcPct val="20000"/>
              </a:spcBef>
              <a:buClr>
                <a:srgbClr val="FF0000"/>
              </a:buClr>
              <a:buChar char="•"/>
              <a:defRPr sz="2400">
                <a:solidFill>
                  <a:schemeClr val="tx1"/>
                </a:solidFill>
                <a:latin typeface="Arial" pitchFamily="34" charset="0"/>
                <a:ea typeface="ＭＳ Ｐゴシック" pitchFamily="34" charset="-128"/>
              </a:defRPr>
            </a:lvl3pPr>
            <a:lvl4pPr marL="1600200" indent="-228600" eaLnBrk="0" hangingPunct="0">
              <a:spcBef>
                <a:spcPct val="20000"/>
              </a:spcBef>
              <a:buClr>
                <a:srgbClr val="FF0000"/>
              </a:buClr>
              <a:buChar char="•"/>
              <a:defRPr sz="1600">
                <a:solidFill>
                  <a:schemeClr val="tx1"/>
                </a:solidFill>
                <a:latin typeface="Arial" pitchFamily="34" charset="0"/>
                <a:ea typeface="ＭＳ Ｐゴシック" pitchFamily="34" charset="-128"/>
              </a:defRPr>
            </a:lvl4pPr>
            <a:lvl5pPr marL="2057400" indent="-228600" eaLnBrk="0" hangingPunct="0">
              <a:spcBef>
                <a:spcPct val="20000"/>
              </a:spcBef>
              <a:buClr>
                <a:srgbClr val="FF0000"/>
              </a:buClr>
              <a:buChar char="•"/>
              <a:defRPr sz="14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FF0000"/>
              </a:buClr>
              <a:buChar char="•"/>
              <a:defRPr sz="14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FF0000"/>
              </a:buClr>
              <a:buChar char="•"/>
              <a:defRPr sz="14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FF0000"/>
              </a:buClr>
              <a:buChar char="•"/>
              <a:defRPr sz="14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FF0000"/>
              </a:buClr>
              <a:buChar char="•"/>
              <a:defRPr sz="1400">
                <a:solidFill>
                  <a:schemeClr val="tx1"/>
                </a:solidFill>
                <a:latin typeface="Arial" pitchFamily="34" charset="0"/>
                <a:ea typeface="ＭＳ Ｐゴシック" pitchFamily="34" charset="-128"/>
              </a:defRPr>
            </a:lvl9pPr>
          </a:lstStyle>
          <a:p>
            <a:pPr eaLnBrk="1" hangingPunct="1">
              <a:spcBef>
                <a:spcPct val="0"/>
              </a:spcBef>
              <a:buFontTx/>
              <a:buNone/>
            </a:pPr>
            <a:fld id="{35F8B3F1-BC65-44F2-B216-A24BE4B4A5BA}" type="slidenum">
              <a:rPr lang="en-US" altLang="en-US" sz="1000" smtClean="0"/>
              <a:pPr eaLnBrk="1" hangingPunct="1">
                <a:spcBef>
                  <a:spcPct val="0"/>
                </a:spcBef>
                <a:buFontTx/>
                <a:buNone/>
              </a:pPr>
              <a:t>25</a:t>
            </a:fld>
            <a:endParaRPr lang="en-US" altLang="en-US" sz="1000" smtClean="0"/>
          </a:p>
        </p:txBody>
      </p:sp>
    </p:spTree>
    <p:extLst>
      <p:ext uri="{BB962C8B-B14F-4D97-AF65-F5344CB8AC3E}">
        <p14:creationId xmlns:p14="http://schemas.microsoft.com/office/powerpoint/2010/main" val="291934437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altLang="en-US" dirty="0" smtClean="0">
                <a:ea typeface="ＭＳ Ｐゴシック" pitchFamily="34" charset="-128"/>
              </a:rPr>
              <a:t>Special Education at </a:t>
            </a:r>
            <a:r>
              <a:rPr lang="en-US" altLang="en-US" dirty="0" smtClean="0">
                <a:solidFill>
                  <a:srgbClr val="FFDE00"/>
                </a:solidFill>
                <a:ea typeface="ＭＳ Ｐゴシック" pitchFamily="34" charset="-128"/>
              </a:rPr>
              <a:t>OUR</a:t>
            </a:r>
            <a:r>
              <a:rPr lang="en-US" altLang="en-US" dirty="0" smtClean="0">
                <a:ea typeface="ＭＳ Ｐゴシック" pitchFamily="34" charset="-128"/>
              </a:rPr>
              <a:t> School</a:t>
            </a:r>
            <a:endParaRPr lang="en-US" altLang="en-US" dirty="0" smtClean="0">
              <a:ea typeface="ＭＳ Ｐゴシック" pitchFamily="34" charset="-128"/>
            </a:endParaRPr>
          </a:p>
        </p:txBody>
      </p:sp>
      <p:sp>
        <p:nvSpPr>
          <p:cNvPr id="3" name="Content Placeholder 2"/>
          <p:cNvSpPr>
            <a:spLocks noGrp="1"/>
          </p:cNvSpPr>
          <p:nvPr>
            <p:ph idx="1"/>
          </p:nvPr>
        </p:nvSpPr>
        <p:spPr>
          <a:xfrm>
            <a:off x="228600" y="914400"/>
            <a:ext cx="8458200" cy="5181600"/>
          </a:xfrm>
        </p:spPr>
        <p:txBody>
          <a:bodyPr/>
          <a:lstStyle/>
          <a:p>
            <a:pPr marL="0" indent="0" algn="ctr">
              <a:buFontTx/>
              <a:buNone/>
              <a:defRPr/>
            </a:pPr>
            <a:r>
              <a:rPr lang="en-US" sz="4000" b="1" dirty="0" smtClean="0"/>
              <a:t>Teacher Attendance at IEP Meetings </a:t>
            </a:r>
          </a:p>
          <a:p>
            <a:pPr>
              <a:buFont typeface="Arial" panose="020B0604020202020204" pitchFamily="34" charset="0"/>
              <a:buChar char="•"/>
              <a:defRPr/>
            </a:pPr>
            <a:r>
              <a:rPr lang="en-US" sz="4000" b="1" dirty="0" smtClean="0">
                <a:solidFill>
                  <a:srgbClr val="FFDE00"/>
                </a:solidFill>
              </a:rPr>
              <a:t>When/how often will teachers attend IEP meetings?</a:t>
            </a:r>
          </a:p>
          <a:p>
            <a:pPr>
              <a:buFont typeface="Arial" panose="020B0604020202020204" pitchFamily="34" charset="0"/>
              <a:buChar char="•"/>
              <a:defRPr/>
            </a:pPr>
            <a:r>
              <a:rPr lang="en-US" sz="4000" b="1" dirty="0" smtClean="0">
                <a:solidFill>
                  <a:srgbClr val="FFDE00"/>
                </a:solidFill>
              </a:rPr>
              <a:t>What is their role at these meetings?</a:t>
            </a:r>
            <a:endParaRPr lang="en-US" sz="3600" dirty="0">
              <a:solidFill>
                <a:srgbClr val="FFDE00"/>
              </a:solidFill>
            </a:endParaRPr>
          </a:p>
          <a:p>
            <a:pPr marL="0" indent="0">
              <a:buFontTx/>
              <a:buNone/>
              <a:defRPr/>
            </a:pPr>
            <a:endParaRPr lang="en-US" sz="3600" dirty="0"/>
          </a:p>
        </p:txBody>
      </p:sp>
      <p:sp>
        <p:nvSpPr>
          <p:cNvPr id="8196"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defRPr>
            </a:lvl1pPr>
            <a:lvl2pPr marL="742950" indent="-285750" eaLnBrk="0" hangingPunct="0">
              <a:spcBef>
                <a:spcPct val="20000"/>
              </a:spcBef>
              <a:buClr>
                <a:srgbClr val="FF0000"/>
              </a:buClr>
              <a:buChar char="•"/>
              <a:defRPr sz="2000">
                <a:solidFill>
                  <a:schemeClr val="tx1"/>
                </a:solidFill>
                <a:latin typeface="Arial" pitchFamily="34" charset="0"/>
                <a:ea typeface="ＭＳ Ｐゴシック" pitchFamily="34" charset="-128"/>
              </a:defRPr>
            </a:lvl2pPr>
            <a:lvl3pPr marL="1143000" indent="-228600" eaLnBrk="0" hangingPunct="0">
              <a:spcBef>
                <a:spcPct val="20000"/>
              </a:spcBef>
              <a:buClr>
                <a:srgbClr val="FF0000"/>
              </a:buClr>
              <a:buChar char="•"/>
              <a:defRPr sz="2400">
                <a:solidFill>
                  <a:schemeClr val="tx1"/>
                </a:solidFill>
                <a:latin typeface="Arial" pitchFamily="34" charset="0"/>
                <a:ea typeface="ＭＳ Ｐゴシック" pitchFamily="34" charset="-128"/>
              </a:defRPr>
            </a:lvl3pPr>
            <a:lvl4pPr marL="1600200" indent="-228600" eaLnBrk="0" hangingPunct="0">
              <a:spcBef>
                <a:spcPct val="20000"/>
              </a:spcBef>
              <a:buClr>
                <a:srgbClr val="FF0000"/>
              </a:buClr>
              <a:buChar char="•"/>
              <a:defRPr sz="1600">
                <a:solidFill>
                  <a:schemeClr val="tx1"/>
                </a:solidFill>
                <a:latin typeface="Arial" pitchFamily="34" charset="0"/>
                <a:ea typeface="ＭＳ Ｐゴシック" pitchFamily="34" charset="-128"/>
              </a:defRPr>
            </a:lvl4pPr>
            <a:lvl5pPr marL="2057400" indent="-228600" eaLnBrk="0" hangingPunct="0">
              <a:spcBef>
                <a:spcPct val="20000"/>
              </a:spcBef>
              <a:buClr>
                <a:srgbClr val="FF0000"/>
              </a:buClr>
              <a:buChar char="•"/>
              <a:defRPr sz="14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FF0000"/>
              </a:buClr>
              <a:buChar char="•"/>
              <a:defRPr sz="14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FF0000"/>
              </a:buClr>
              <a:buChar char="•"/>
              <a:defRPr sz="14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FF0000"/>
              </a:buClr>
              <a:buChar char="•"/>
              <a:defRPr sz="14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FF0000"/>
              </a:buClr>
              <a:buChar char="•"/>
              <a:defRPr sz="1400">
                <a:solidFill>
                  <a:schemeClr val="tx1"/>
                </a:solidFill>
                <a:latin typeface="Arial" pitchFamily="34" charset="0"/>
                <a:ea typeface="ＭＳ Ｐゴシック" pitchFamily="34" charset="-128"/>
              </a:defRPr>
            </a:lvl9pPr>
          </a:lstStyle>
          <a:p>
            <a:pPr eaLnBrk="1" hangingPunct="1">
              <a:spcBef>
                <a:spcPct val="0"/>
              </a:spcBef>
              <a:buFontTx/>
              <a:buNone/>
            </a:pPr>
            <a:fld id="{35F8B3F1-BC65-44F2-B216-A24BE4B4A5BA}" type="slidenum">
              <a:rPr lang="en-US" altLang="en-US" sz="1000" smtClean="0"/>
              <a:pPr eaLnBrk="1" hangingPunct="1">
                <a:spcBef>
                  <a:spcPct val="0"/>
                </a:spcBef>
                <a:buFontTx/>
                <a:buNone/>
              </a:pPr>
              <a:t>26</a:t>
            </a:fld>
            <a:endParaRPr lang="en-US" altLang="en-US" sz="1000" smtClean="0"/>
          </a:p>
        </p:txBody>
      </p:sp>
    </p:spTree>
    <p:extLst>
      <p:ext uri="{BB962C8B-B14F-4D97-AF65-F5344CB8AC3E}">
        <p14:creationId xmlns:p14="http://schemas.microsoft.com/office/powerpoint/2010/main" val="408915135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Quick Quiz: Show What You Know!</a:t>
            </a:r>
            <a:endParaRPr lang="en-US" dirty="0"/>
          </a:p>
        </p:txBody>
      </p:sp>
      <p:sp>
        <p:nvSpPr>
          <p:cNvPr id="4" name="Slide Number Placeholder 3"/>
          <p:cNvSpPr>
            <a:spLocks noGrp="1"/>
          </p:cNvSpPr>
          <p:nvPr>
            <p:ph type="sldNum" sz="quarter" idx="10"/>
          </p:nvPr>
        </p:nvSpPr>
        <p:spPr/>
        <p:txBody>
          <a:bodyPr/>
          <a:lstStyle/>
          <a:p>
            <a:pPr>
              <a:defRPr/>
            </a:pPr>
            <a:fld id="{103D1FF6-445D-4824-8ADB-8169B7585276}" type="slidenum">
              <a:rPr lang="en-US" smtClean="0"/>
              <a:pPr>
                <a:defRPr/>
              </a:pPr>
              <a:t>27</a:t>
            </a:fld>
            <a:endParaRPr lang="en-US"/>
          </a:p>
        </p:txBody>
      </p:sp>
      <p:pic>
        <p:nvPicPr>
          <p:cNvPr id="5" name="Content Placeholder 4" descr="http://p7cdn4static.sharpschool.com/UserFiles/Servers/Server_468571/Image/Roanoke%20City/Departments/Instructional%20Department/Response%20to%20Intervention%20(RtI)/RTI_3_tiers.jpg"/>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838201"/>
            <a:ext cx="3200400" cy="3505200"/>
          </a:xfrm>
          <a:prstGeom prst="rect">
            <a:avLst/>
          </a:prstGeom>
          <a:noFill/>
          <a:ln>
            <a:noFill/>
          </a:ln>
          <a:extLst/>
        </p:spPr>
      </p:pic>
      <p:pic>
        <p:nvPicPr>
          <p:cNvPr id="6" name="Picture 5" descr="https://specialedweb.madison.k12.wi.us/files/specialed/IEP%20Process%20flowchart.png"/>
          <p:cNvPicPr/>
          <p:nvPr/>
        </p:nvPicPr>
        <p:blipFill>
          <a:blip r:embed="rId3">
            <a:extLst>
              <a:ext uri="{28A0092B-C50C-407E-A947-70E740481C1C}">
                <a14:useLocalDpi xmlns:a14="http://schemas.microsoft.com/office/drawing/2010/main" val="0"/>
              </a:ext>
            </a:extLst>
          </a:blip>
          <a:srcRect/>
          <a:stretch>
            <a:fillRect/>
          </a:stretch>
        </p:blipFill>
        <p:spPr bwMode="auto">
          <a:xfrm>
            <a:off x="4191000" y="1295400"/>
            <a:ext cx="4427855" cy="2286000"/>
          </a:xfrm>
          <a:prstGeom prst="rect">
            <a:avLst/>
          </a:prstGeom>
          <a:noFill/>
          <a:ln>
            <a:noFill/>
          </a:ln>
        </p:spPr>
      </p:pic>
      <p:pic>
        <p:nvPicPr>
          <p:cNvPr id="7" name="Picture 6" descr="http://specialedresource.com/wp-content/uploads/2014/11/IEP-Picture-300x300.jpg"/>
          <p:cNvPicPr/>
          <p:nvPr/>
        </p:nvPicPr>
        <p:blipFill>
          <a:blip r:embed="rId4">
            <a:extLst>
              <a:ext uri="{28A0092B-C50C-407E-A947-70E740481C1C}">
                <a14:useLocalDpi xmlns:a14="http://schemas.microsoft.com/office/drawing/2010/main" val="0"/>
              </a:ext>
            </a:extLst>
          </a:blip>
          <a:srcRect/>
          <a:stretch>
            <a:fillRect/>
          </a:stretch>
        </p:blipFill>
        <p:spPr bwMode="auto">
          <a:xfrm>
            <a:off x="3200400" y="4114800"/>
            <a:ext cx="2828654" cy="2266950"/>
          </a:xfrm>
          <a:prstGeom prst="rect">
            <a:avLst/>
          </a:prstGeom>
          <a:noFill/>
          <a:ln>
            <a:noFill/>
          </a:ln>
        </p:spPr>
      </p:pic>
    </p:spTree>
    <p:extLst>
      <p:ext uri="{BB962C8B-B14F-4D97-AF65-F5344CB8AC3E}">
        <p14:creationId xmlns:p14="http://schemas.microsoft.com/office/powerpoint/2010/main" val="940768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8425"/>
            <a:ext cx="7467600" cy="533400"/>
          </a:xfrm>
        </p:spPr>
        <p:txBody>
          <a:bodyPr/>
          <a:lstStyle/>
          <a:p>
            <a:r>
              <a:rPr lang="en-US" sz="2200" dirty="0" smtClean="0"/>
              <a:t>Do Now: </a:t>
            </a:r>
            <a:br>
              <a:rPr lang="en-US" sz="2200" dirty="0" smtClean="0"/>
            </a:br>
            <a:r>
              <a:rPr lang="en-US" sz="2200" dirty="0" smtClean="0"/>
              <a:t>Isn’t it a Pity? The REAL  Problem with Special Needs</a:t>
            </a:r>
            <a:endParaRPr lang="en-US" sz="2200" dirty="0"/>
          </a:p>
        </p:txBody>
      </p:sp>
      <p:sp>
        <p:nvSpPr>
          <p:cNvPr id="4" name="Slide Number Placeholder 3"/>
          <p:cNvSpPr>
            <a:spLocks noGrp="1"/>
          </p:cNvSpPr>
          <p:nvPr>
            <p:ph type="sldNum" sz="quarter" idx="10"/>
          </p:nvPr>
        </p:nvSpPr>
        <p:spPr/>
        <p:txBody>
          <a:bodyPr/>
          <a:lstStyle/>
          <a:p>
            <a:pPr>
              <a:defRPr/>
            </a:pPr>
            <a:fld id="{103D1FF6-445D-4824-8ADB-8169B7585276}" type="slidenum">
              <a:rPr lang="en-US" smtClean="0"/>
              <a:pPr>
                <a:defRPr/>
              </a:pPr>
              <a:t>3</a:t>
            </a:fld>
            <a:endParaRPr lang="en-US"/>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52400" y="1066800"/>
            <a:ext cx="5105400" cy="4124325"/>
          </a:xfrm>
          <a:prstGeom prst="rect">
            <a:avLst/>
          </a:prstGeom>
          <a:noFill/>
          <a:ln w="9525">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sp>
        <p:nvSpPr>
          <p:cNvPr id="6" name="TextBox 5"/>
          <p:cNvSpPr txBox="1"/>
          <p:nvPr/>
        </p:nvSpPr>
        <p:spPr>
          <a:xfrm>
            <a:off x="5610497" y="1295400"/>
            <a:ext cx="3276600" cy="3693319"/>
          </a:xfrm>
          <a:prstGeom prst="rect">
            <a:avLst/>
          </a:prstGeom>
          <a:noFill/>
          <a:ln>
            <a:solidFill>
              <a:srgbClr val="C00000"/>
            </a:solidFill>
          </a:ln>
        </p:spPr>
        <p:txBody>
          <a:bodyPr wrap="square" rtlCol="0">
            <a:spAutoFit/>
          </a:bodyPr>
          <a:lstStyle/>
          <a:p>
            <a:r>
              <a:rPr lang="en-US" dirty="0"/>
              <a:t> </a:t>
            </a:r>
          </a:p>
          <a:p>
            <a:pPr marL="285750" lvl="0" indent="-285750">
              <a:buFont typeface="Wingdings" panose="05000000000000000000" pitchFamily="2" charset="2"/>
              <a:buChar char="ü"/>
            </a:pPr>
            <a:r>
              <a:rPr lang="en-US" dirty="0"/>
              <a:t>What assumptions are we making when we employ the medical model of disability? What is the impact on </a:t>
            </a:r>
            <a:r>
              <a:rPr lang="en-US" dirty="0" smtClean="0"/>
              <a:t>kids?</a:t>
            </a:r>
          </a:p>
          <a:p>
            <a:pPr lvl="0"/>
            <a:endParaRPr lang="en-US" dirty="0" smtClean="0"/>
          </a:p>
          <a:p>
            <a:pPr marL="285750" lvl="0" indent="-285750">
              <a:buFont typeface="Wingdings" panose="05000000000000000000" pitchFamily="2" charset="2"/>
              <a:buChar char="ü"/>
            </a:pPr>
            <a:r>
              <a:rPr lang="en-US" dirty="0" smtClean="0"/>
              <a:t>How </a:t>
            </a:r>
            <a:r>
              <a:rPr lang="en-US" dirty="0"/>
              <a:t>or when have you seen the environment be a </a:t>
            </a:r>
            <a:r>
              <a:rPr lang="en-US" i="1" dirty="0"/>
              <a:t>disabling</a:t>
            </a:r>
            <a:r>
              <a:rPr lang="en-US" dirty="0"/>
              <a:t> factor for a student or child you care about? What did this look like?</a:t>
            </a:r>
          </a:p>
        </p:txBody>
      </p:sp>
      <p:pic>
        <p:nvPicPr>
          <p:cNvPr id="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6080" y="2590800"/>
            <a:ext cx="1676400"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244474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eaLnBrk="1" hangingPunct="1"/>
            <a:r>
              <a:rPr lang="en-US" dirty="0" smtClean="0"/>
              <a:t>Session Aims &amp; Agenda</a:t>
            </a:r>
          </a:p>
        </p:txBody>
      </p:sp>
      <p:sp>
        <p:nvSpPr>
          <p:cNvPr id="6148" name="Slide Number Placeholder 3"/>
          <p:cNvSpPr>
            <a:spLocks noGrp="1"/>
          </p:cNvSpPr>
          <p:nvPr>
            <p:ph type="sldNum" sz="quarter" idx="10"/>
          </p:nvPr>
        </p:nvSpPr>
        <p:spPr>
          <a:noFill/>
        </p:spPr>
        <p:txBody>
          <a:bodyPr/>
          <a:lstStyle/>
          <a:p>
            <a:fld id="{DB3D405A-61D0-4761-90E4-C1A78CCED31B}" type="slidenum">
              <a:rPr lang="en-US" smtClean="0"/>
              <a:pPr/>
              <a:t>4</a:t>
            </a:fld>
            <a:endParaRPr lang="en-US" smtClean="0"/>
          </a:p>
        </p:txBody>
      </p:sp>
      <p:graphicFrame>
        <p:nvGraphicFramePr>
          <p:cNvPr id="3" name="Table 2"/>
          <p:cNvGraphicFramePr>
            <a:graphicFrameLocks noGrp="1"/>
          </p:cNvGraphicFramePr>
          <p:nvPr>
            <p:extLst>
              <p:ext uri="{D42A27DB-BD31-4B8C-83A1-F6EECF244321}">
                <p14:modId xmlns:p14="http://schemas.microsoft.com/office/powerpoint/2010/main" val="3763578219"/>
              </p:ext>
            </p:extLst>
          </p:nvPr>
        </p:nvGraphicFramePr>
        <p:xfrm>
          <a:off x="457200" y="838200"/>
          <a:ext cx="8153400" cy="5803392"/>
        </p:xfrm>
        <a:graphic>
          <a:graphicData uri="http://schemas.openxmlformats.org/drawingml/2006/table">
            <a:tbl>
              <a:tblPr firstRow="1" bandRow="1">
                <a:tableStyleId>{5C22544A-7EE6-4342-B048-85BDC9FD1C3A}</a:tableStyleId>
              </a:tblPr>
              <a:tblGrid>
                <a:gridCol w="4876800"/>
                <a:gridCol w="3276600"/>
              </a:tblGrid>
              <a:tr h="370840">
                <a:tc>
                  <a:txBody>
                    <a:bodyPr/>
                    <a:lstStyle/>
                    <a:p>
                      <a:r>
                        <a:rPr lang="en-US" sz="2800" b="1" dirty="0" smtClean="0"/>
                        <a:t>Teachers will be able to…</a:t>
                      </a:r>
                      <a:endParaRPr lang="en-US" sz="2800" b="1" dirty="0"/>
                    </a:p>
                  </a:txBody>
                  <a:tcPr/>
                </a:tc>
                <a:tc>
                  <a:txBody>
                    <a:bodyPr/>
                    <a:lstStyle/>
                    <a:p>
                      <a:r>
                        <a:rPr lang="en-US" sz="2800" dirty="0" smtClean="0"/>
                        <a:t>Agenda</a:t>
                      </a:r>
                      <a:endParaRPr lang="en-US" sz="2800" dirty="0"/>
                    </a:p>
                  </a:txBody>
                  <a:tcPr/>
                </a:tc>
              </a:tr>
              <a:tr h="370840">
                <a:tc>
                  <a:txBody>
                    <a:bodyPr/>
                    <a:lstStyle/>
                    <a:p>
                      <a:pPr marL="285750" indent="-285750">
                        <a:buFont typeface="Wingdings" panose="05000000000000000000" pitchFamily="2" charset="2"/>
                        <a:buChar char="q"/>
                      </a:pPr>
                      <a:r>
                        <a:rPr lang="en-US" sz="1800" kern="1200" dirty="0" smtClean="0">
                          <a:solidFill>
                            <a:schemeClr val="dk1"/>
                          </a:solidFill>
                          <a:effectLst/>
                          <a:latin typeface="+mn-lt"/>
                          <a:ea typeface="+mn-ea"/>
                          <a:cs typeface="+mn-cs"/>
                        </a:rPr>
                        <a:t>Reflect on when they have and have not applied a set of inclusive special services mindsets.</a:t>
                      </a:r>
                      <a:endParaRPr lang="en-US" dirty="0"/>
                    </a:p>
                  </a:txBody>
                  <a:tcPr/>
                </a:tc>
                <a:tc>
                  <a:txBody>
                    <a:bodyPr/>
                    <a:lstStyle/>
                    <a:p>
                      <a:pPr marL="285750" indent="-285750">
                        <a:buFont typeface="Wingdings" panose="05000000000000000000" pitchFamily="2" charset="2"/>
                        <a:buChar char="ü"/>
                      </a:pPr>
                      <a:r>
                        <a:rPr lang="en-US" dirty="0" smtClean="0"/>
                        <a:t>Do Now, Aims &amp; Agenda</a:t>
                      </a:r>
                      <a:endParaRPr lang="en-US" dirty="0"/>
                    </a:p>
                  </a:txBody>
                  <a:tcPr/>
                </a:tc>
              </a:tr>
              <a:tr h="370840">
                <a:tc>
                  <a:txBody>
                    <a:bodyPr/>
                    <a:lstStyle/>
                    <a:p>
                      <a:pPr marL="342900" marR="0" lvl="0" indent="-342900" algn="l">
                        <a:lnSpc>
                          <a:spcPct val="115000"/>
                        </a:lnSpc>
                        <a:spcBef>
                          <a:spcPts val="0"/>
                        </a:spcBef>
                        <a:spcAft>
                          <a:spcPts val="0"/>
                        </a:spcAft>
                        <a:buFont typeface="Wingdings"/>
                        <a:buChar char=""/>
                      </a:pPr>
                      <a:r>
                        <a:rPr lang="en-US" sz="1800" b="0" dirty="0">
                          <a:effectLst/>
                          <a:latin typeface="+mn-lt"/>
                          <a:ea typeface="Calibri"/>
                          <a:cs typeface="Times New Roman"/>
                        </a:rPr>
                        <a:t>Articulate the difference </a:t>
                      </a:r>
                      <a:r>
                        <a:rPr lang="en-US" sz="1800" b="0" dirty="0" smtClean="0">
                          <a:effectLst/>
                          <a:latin typeface="+mn-lt"/>
                          <a:ea typeface="Calibri"/>
                          <a:cs typeface="Times New Roman"/>
                        </a:rPr>
                        <a:t>between</a:t>
                      </a:r>
                      <a:r>
                        <a:rPr lang="en-US" sz="1800" b="0" baseline="0" dirty="0" smtClean="0">
                          <a:effectLst/>
                          <a:latin typeface="+mn-lt"/>
                          <a:ea typeface="Calibri"/>
                          <a:cs typeface="Times New Roman"/>
                        </a:rPr>
                        <a:t> </a:t>
                      </a:r>
                      <a:r>
                        <a:rPr lang="en-US" sz="1800" b="0" dirty="0" smtClean="0">
                          <a:effectLst/>
                          <a:latin typeface="+mn-lt"/>
                          <a:ea typeface="Calibri"/>
                          <a:cs typeface="Times New Roman"/>
                        </a:rPr>
                        <a:t>tactical </a:t>
                      </a:r>
                      <a:r>
                        <a:rPr lang="en-US" sz="1800" b="0" dirty="0">
                          <a:effectLst/>
                          <a:latin typeface="+mn-lt"/>
                          <a:ea typeface="Calibri"/>
                          <a:cs typeface="Times New Roman"/>
                        </a:rPr>
                        <a:t>and authentic special education compliance as it plays out in their roles, and name the impact on scholars. </a:t>
                      </a:r>
                    </a:p>
                  </a:txBody>
                  <a:tcPr marL="114300" marR="114300" marT="0" marB="0"/>
                </a:tc>
                <a:tc>
                  <a:txBody>
                    <a:bodyPr/>
                    <a:lstStyle/>
                    <a:p>
                      <a:pPr marL="285750" indent="-285750">
                        <a:buFont typeface="Wingdings" panose="05000000000000000000" pitchFamily="2" charset="2"/>
                        <a:buChar char="ü"/>
                      </a:pPr>
                      <a:r>
                        <a:rPr lang="en-US" baseline="0" dirty="0" smtClean="0"/>
                        <a:t>Airtight Activity: Shifting Our Mental Models</a:t>
                      </a:r>
                      <a:endParaRPr lang="en-US" dirty="0"/>
                    </a:p>
                  </a:txBody>
                  <a:tcPr/>
                </a:tc>
              </a:tr>
              <a:tr h="370840">
                <a:tc>
                  <a:txBody>
                    <a:bodyPr/>
                    <a:lstStyle/>
                    <a:p>
                      <a:pPr marL="285750" indent="-285750">
                        <a:buFont typeface="Wingdings" panose="05000000000000000000" pitchFamily="2" charset="2"/>
                        <a:buChar char="q"/>
                      </a:pPr>
                      <a:r>
                        <a:rPr lang="en-US" sz="1800" kern="1200" dirty="0" smtClean="0">
                          <a:solidFill>
                            <a:schemeClr val="dk1"/>
                          </a:solidFill>
                          <a:effectLst/>
                          <a:latin typeface="+mn-lt"/>
                          <a:ea typeface="+mn-ea"/>
                          <a:cs typeface="+mn-cs"/>
                        </a:rPr>
                        <a:t>Explain their role in special services – from intervention to referral to implementation – at </a:t>
                      </a:r>
                      <a:r>
                        <a:rPr lang="en-US" sz="1800" kern="1200" dirty="0" smtClean="0">
                          <a:solidFill>
                            <a:srgbClr val="FFDE00"/>
                          </a:solidFill>
                          <a:effectLst/>
                          <a:latin typeface="+mn-lt"/>
                          <a:ea typeface="+mn-ea"/>
                          <a:cs typeface="+mn-cs"/>
                        </a:rPr>
                        <a:t>your school.</a:t>
                      </a:r>
                      <a:endParaRPr lang="en-US" dirty="0">
                        <a:solidFill>
                          <a:srgbClr val="FFDE00"/>
                        </a:solidFill>
                      </a:endParaRPr>
                    </a:p>
                  </a:txBody>
                  <a:tcPr/>
                </a:tc>
                <a:tc>
                  <a:txBody>
                    <a:bodyPr/>
                    <a:lstStyle/>
                    <a:p>
                      <a:pPr marL="285750" indent="-285750">
                        <a:buFont typeface="Wingdings" panose="05000000000000000000" pitchFamily="2" charset="2"/>
                        <a:buChar char="ü"/>
                      </a:pPr>
                      <a:r>
                        <a:rPr lang="en-US" dirty="0" smtClean="0"/>
                        <a:t>Application: </a:t>
                      </a:r>
                      <a:r>
                        <a:rPr lang="en-US" dirty="0" smtClean="0"/>
                        <a:t>Special Services Mindsets in Action</a:t>
                      </a:r>
                      <a:endParaRPr lang="en-US" dirty="0"/>
                    </a:p>
                  </a:txBody>
                  <a:tcPr/>
                </a:tc>
              </a:tr>
              <a:tr h="370840">
                <a:tc>
                  <a:txBody>
                    <a:bodyPr/>
                    <a:lstStyle/>
                    <a:p>
                      <a:endParaRPr lang="en-US" dirty="0"/>
                    </a:p>
                  </a:txBody>
                  <a:tcPr/>
                </a:tc>
                <a:tc>
                  <a:txBody>
                    <a:bodyPr/>
                    <a:lstStyle/>
                    <a:p>
                      <a:pPr marL="285750" indent="-285750">
                        <a:buFont typeface="Wingdings" panose="05000000000000000000" pitchFamily="2" charset="2"/>
                        <a:buChar char="ü"/>
                      </a:pPr>
                      <a:r>
                        <a:rPr lang="en-US" dirty="0" smtClean="0"/>
                        <a:t>Airtight Activity: Tactical</a:t>
                      </a:r>
                      <a:r>
                        <a:rPr lang="en-US" baseline="0" dirty="0" smtClean="0"/>
                        <a:t> vs. Authentic Compliance</a:t>
                      </a:r>
                      <a:endParaRPr lang="en-US" baseline="0" dirty="0" smtClean="0"/>
                    </a:p>
                    <a:p>
                      <a:endParaRPr lang="en-US" dirty="0"/>
                    </a:p>
                  </a:txBody>
                  <a:tcPr/>
                </a:tc>
              </a:tr>
              <a:tr h="370840">
                <a:tc>
                  <a:txBody>
                    <a:bodyPr/>
                    <a:lstStyle/>
                    <a:p>
                      <a:endParaRPr lang="en-US" dirty="0"/>
                    </a:p>
                  </a:txBody>
                  <a:tcPr/>
                </a:tc>
                <a:tc>
                  <a:txBody>
                    <a:bodyPr/>
                    <a:lstStyle/>
                    <a:p>
                      <a:pPr marL="285750" indent="-285750">
                        <a:buFont typeface="Wingdings" panose="05000000000000000000" pitchFamily="2" charset="2"/>
                        <a:buChar char="ü"/>
                      </a:pPr>
                      <a:r>
                        <a:rPr lang="en-US" dirty="0" smtClean="0"/>
                        <a:t>Special</a:t>
                      </a:r>
                      <a:r>
                        <a:rPr lang="en-US" baseline="0" dirty="0" smtClean="0"/>
                        <a:t> Education at </a:t>
                      </a:r>
                      <a:r>
                        <a:rPr lang="en-US" baseline="0" dirty="0" smtClean="0">
                          <a:solidFill>
                            <a:srgbClr val="FFDE00"/>
                          </a:solidFill>
                        </a:rPr>
                        <a:t>our School</a:t>
                      </a:r>
                      <a:endParaRPr lang="en-US" dirty="0">
                        <a:solidFill>
                          <a:srgbClr val="FFDE00"/>
                        </a:solidFill>
                      </a:endParaRPr>
                    </a:p>
                  </a:txBody>
                  <a:tcPr/>
                </a:tc>
              </a:tr>
              <a:tr h="370840">
                <a:tc>
                  <a:txBody>
                    <a:bodyPr/>
                    <a:lstStyle/>
                    <a:p>
                      <a:endParaRPr lang="en-US" dirty="0"/>
                    </a:p>
                  </a:txBody>
                  <a:tcPr/>
                </a:tc>
                <a:tc>
                  <a:txBody>
                    <a:bodyPr/>
                    <a:lstStyle/>
                    <a:p>
                      <a:pPr marL="285750" indent="-285750">
                        <a:buFont typeface="Wingdings" panose="05000000000000000000" pitchFamily="2" charset="2"/>
                        <a:buChar char="ü"/>
                      </a:pPr>
                      <a:r>
                        <a:rPr lang="en-US" dirty="0" smtClean="0">
                          <a:solidFill>
                            <a:schemeClr val="tx1"/>
                          </a:solidFill>
                        </a:rPr>
                        <a:t>Show</a:t>
                      </a:r>
                      <a:r>
                        <a:rPr lang="en-US" baseline="0" dirty="0" smtClean="0">
                          <a:solidFill>
                            <a:schemeClr val="tx1"/>
                          </a:solidFill>
                        </a:rPr>
                        <a:t> What You Know &amp; Close Out</a:t>
                      </a:r>
                      <a:endParaRPr lang="en-US" dirty="0">
                        <a:solidFill>
                          <a:schemeClr val="tx1"/>
                        </a:solidFill>
                      </a:endParaRPr>
                    </a:p>
                  </a:txBody>
                  <a:tcPr/>
                </a:tc>
              </a:tr>
            </a:tbl>
          </a:graphicData>
        </a:graphic>
      </p:graphicFrame>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6851" y="4495800"/>
            <a:ext cx="1809750" cy="1809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13151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Shifting our Mental Model</a:t>
            </a:r>
            <a:endParaRPr lang="en-US" dirty="0"/>
          </a:p>
        </p:txBody>
      </p:sp>
      <p:sp>
        <p:nvSpPr>
          <p:cNvPr id="3" name="Content Placeholder 2"/>
          <p:cNvSpPr>
            <a:spLocks noGrp="1"/>
          </p:cNvSpPr>
          <p:nvPr>
            <p:ph idx="1"/>
          </p:nvPr>
        </p:nvSpPr>
        <p:spPr>
          <a:xfrm>
            <a:off x="838200" y="1555955"/>
            <a:ext cx="2819400" cy="3581400"/>
          </a:xfrm>
        </p:spPr>
        <p:txBody>
          <a:bodyPr/>
          <a:lstStyle/>
          <a:p>
            <a:pPr algn="ctr"/>
            <a:r>
              <a:rPr lang="en-US" sz="3600" dirty="0" smtClean="0"/>
              <a:t>Fair is not always equal.</a:t>
            </a:r>
            <a:endParaRPr lang="en-US" sz="3600" dirty="0"/>
          </a:p>
        </p:txBody>
      </p:sp>
      <p:sp>
        <p:nvSpPr>
          <p:cNvPr id="4" name="Slide Number Placeholder 3"/>
          <p:cNvSpPr>
            <a:spLocks noGrp="1"/>
          </p:cNvSpPr>
          <p:nvPr>
            <p:ph type="sldNum" sz="quarter" idx="10"/>
          </p:nvPr>
        </p:nvSpPr>
        <p:spPr/>
        <p:txBody>
          <a:bodyPr/>
          <a:lstStyle/>
          <a:p>
            <a:pPr>
              <a:defRPr/>
            </a:pPr>
            <a:fld id="{103D1FF6-445D-4824-8ADB-8169B7585276}" type="slidenum">
              <a:rPr lang="en-US" smtClean="0"/>
              <a:pPr>
                <a:defRPr/>
              </a:pPr>
              <a:t>5</a:t>
            </a:fld>
            <a:endParaRPr lang="en-US"/>
          </a:p>
        </p:txBody>
      </p:sp>
      <p:pic>
        <p:nvPicPr>
          <p:cNvPr id="6" name="Picture 1" descr="http://interactioninstitute.org/wp-content/uploads/2016/01/IISC_EqualityEquit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35245" y="1789359"/>
            <a:ext cx="4152029" cy="3114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78437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Shifting our Mental Model</a:t>
            </a:r>
            <a:endParaRPr lang="en-US" dirty="0"/>
          </a:p>
        </p:txBody>
      </p:sp>
      <p:sp>
        <p:nvSpPr>
          <p:cNvPr id="3" name="Content Placeholder 2"/>
          <p:cNvSpPr>
            <a:spLocks noGrp="1"/>
          </p:cNvSpPr>
          <p:nvPr>
            <p:ph idx="1"/>
          </p:nvPr>
        </p:nvSpPr>
        <p:spPr>
          <a:xfrm>
            <a:off x="838200" y="1555955"/>
            <a:ext cx="2819400" cy="3581400"/>
          </a:xfrm>
        </p:spPr>
        <p:txBody>
          <a:bodyPr/>
          <a:lstStyle/>
          <a:p>
            <a:pPr algn="ctr"/>
            <a:r>
              <a:rPr lang="en-US" sz="3600" dirty="0" smtClean="0"/>
              <a:t>Every teacher is a special educator.</a:t>
            </a:r>
            <a:endParaRPr lang="en-US" sz="3600" dirty="0"/>
          </a:p>
        </p:txBody>
      </p:sp>
      <p:sp>
        <p:nvSpPr>
          <p:cNvPr id="4" name="Slide Number Placeholder 3"/>
          <p:cNvSpPr>
            <a:spLocks noGrp="1"/>
          </p:cNvSpPr>
          <p:nvPr>
            <p:ph type="sldNum" sz="quarter" idx="10"/>
          </p:nvPr>
        </p:nvSpPr>
        <p:spPr/>
        <p:txBody>
          <a:bodyPr/>
          <a:lstStyle/>
          <a:p>
            <a:pPr>
              <a:defRPr/>
            </a:pPr>
            <a:fld id="{103D1FF6-445D-4824-8ADB-8169B7585276}" type="slidenum">
              <a:rPr lang="en-US" smtClean="0"/>
              <a:pPr>
                <a:defRPr/>
              </a:pPr>
              <a:t>6</a:t>
            </a:fld>
            <a:endParaRPr lang="en-US"/>
          </a:p>
        </p:txBody>
      </p:sp>
      <p:sp>
        <p:nvSpPr>
          <p:cNvPr id="7" name="Rectangle 6"/>
          <p:cNvSpPr/>
          <p:nvPr/>
        </p:nvSpPr>
        <p:spPr>
          <a:xfrm>
            <a:off x="4495800" y="2335212"/>
            <a:ext cx="4191000" cy="10668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000" b="1" dirty="0" smtClean="0">
                <a:latin typeface="Georgia" panose="02040502050405020303" pitchFamily="18" charset="0"/>
              </a:rPr>
              <a:t>All means ALL.</a:t>
            </a:r>
            <a:endParaRPr lang="en-US" sz="4000" b="1" dirty="0">
              <a:latin typeface="Georgia" panose="02040502050405020303" pitchFamily="18" charset="0"/>
            </a:endParaRPr>
          </a:p>
        </p:txBody>
      </p:sp>
    </p:spTree>
    <p:extLst>
      <p:ext uri="{BB962C8B-B14F-4D97-AF65-F5344CB8AC3E}">
        <p14:creationId xmlns:p14="http://schemas.microsoft.com/office/powerpoint/2010/main" val="16433714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Shifting our Mental Model</a:t>
            </a:r>
            <a:endParaRPr lang="en-US" dirty="0"/>
          </a:p>
        </p:txBody>
      </p:sp>
      <p:sp>
        <p:nvSpPr>
          <p:cNvPr id="3" name="Content Placeholder 2"/>
          <p:cNvSpPr>
            <a:spLocks noGrp="1"/>
          </p:cNvSpPr>
          <p:nvPr>
            <p:ph idx="1"/>
          </p:nvPr>
        </p:nvSpPr>
        <p:spPr>
          <a:xfrm>
            <a:off x="457200" y="1555955"/>
            <a:ext cx="3200400" cy="3581400"/>
          </a:xfrm>
        </p:spPr>
        <p:txBody>
          <a:bodyPr/>
          <a:lstStyle/>
          <a:p>
            <a:pPr algn="ctr"/>
            <a:r>
              <a:rPr lang="en-US" sz="3600" dirty="0" smtClean="0"/>
              <a:t>Growth Mindset: All students can learn and achieve at high levels.</a:t>
            </a:r>
            <a:endParaRPr lang="en-US" sz="3600" dirty="0"/>
          </a:p>
        </p:txBody>
      </p:sp>
      <p:sp>
        <p:nvSpPr>
          <p:cNvPr id="4" name="Slide Number Placeholder 3"/>
          <p:cNvSpPr>
            <a:spLocks noGrp="1"/>
          </p:cNvSpPr>
          <p:nvPr>
            <p:ph type="sldNum" sz="quarter" idx="10"/>
          </p:nvPr>
        </p:nvSpPr>
        <p:spPr/>
        <p:txBody>
          <a:bodyPr/>
          <a:lstStyle/>
          <a:p>
            <a:pPr>
              <a:defRPr/>
            </a:pPr>
            <a:fld id="{103D1FF6-445D-4824-8ADB-8169B7585276}" type="slidenum">
              <a:rPr lang="en-US" smtClean="0"/>
              <a:pPr>
                <a:defRPr/>
              </a:pPr>
              <a:t>7</a:t>
            </a:fld>
            <a:endParaRPr lang="en-US"/>
          </a:p>
        </p:txBody>
      </p:sp>
      <p:pic>
        <p:nvPicPr>
          <p:cNvPr id="7" name="Picture 6" descr="http://www.lifemoreextraordinary.com/wp-content/uploads/2016/01/Growth-Mindset-The-power-of-not-ye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6758" y="2050942"/>
            <a:ext cx="5114442" cy="2673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269974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Customization: Mindsets in Action!</a:t>
            </a:r>
            <a:endParaRPr lang="en-US" dirty="0"/>
          </a:p>
        </p:txBody>
      </p:sp>
      <p:sp>
        <p:nvSpPr>
          <p:cNvPr id="4" name="Slide Number Placeholder 3"/>
          <p:cNvSpPr>
            <a:spLocks noGrp="1"/>
          </p:cNvSpPr>
          <p:nvPr>
            <p:ph type="sldNum" sz="quarter" idx="10"/>
          </p:nvPr>
        </p:nvSpPr>
        <p:spPr/>
        <p:txBody>
          <a:bodyPr/>
          <a:lstStyle/>
          <a:p>
            <a:pPr>
              <a:defRPr/>
            </a:pPr>
            <a:fld id="{103D1FF6-445D-4824-8ADB-8169B7585276}" type="slidenum">
              <a:rPr lang="en-US" smtClean="0"/>
              <a:pPr>
                <a:defRPr/>
              </a:pPr>
              <a:t>8</a:t>
            </a:fld>
            <a:endParaRPr lang="en-US"/>
          </a:p>
        </p:txBody>
      </p:sp>
      <p:pic>
        <p:nvPicPr>
          <p:cNvPr id="5" name="Picture 1" descr="http://interactioninstitute.org/wp-content/uploads/2016/01/IISC_EqualityEquity.pn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04801" y="838200"/>
            <a:ext cx="1904999"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https://scontent.fbos1-1.fna.fbcdn.net/v/t1.0-9/12687792_10104658598547969_6954886076717055796_n.jpg?oh=231765f9178205e3fa3d321baf52c277&amp;oe=57E7A1F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199" y="2057400"/>
            <a:ext cx="5973281" cy="398716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352800" y="1066800"/>
            <a:ext cx="4495800" cy="830997"/>
          </a:xfrm>
          <a:prstGeom prst="rect">
            <a:avLst/>
          </a:prstGeom>
          <a:noFill/>
        </p:spPr>
        <p:txBody>
          <a:bodyPr wrap="square" rtlCol="0">
            <a:spAutoFit/>
          </a:bodyPr>
          <a:lstStyle/>
          <a:p>
            <a:r>
              <a:rPr lang="en-US" sz="2400" dirty="0" smtClean="0"/>
              <a:t>This is </a:t>
            </a:r>
            <a:r>
              <a:rPr lang="en-US" sz="2400" b="1" dirty="0" smtClean="0">
                <a:solidFill>
                  <a:srgbClr val="FFDE00"/>
                </a:solidFill>
              </a:rPr>
              <a:t>Mycah</a:t>
            </a:r>
            <a:r>
              <a:rPr lang="en-US" sz="2400" dirty="0" smtClean="0"/>
              <a:t>. He embodies “Fair is not always equal.”</a:t>
            </a:r>
            <a:endParaRPr lang="en-US" sz="2400" dirty="0"/>
          </a:p>
        </p:txBody>
      </p:sp>
      <p:sp>
        <p:nvSpPr>
          <p:cNvPr id="7" name="TextBox 6"/>
          <p:cNvSpPr txBox="1"/>
          <p:nvPr/>
        </p:nvSpPr>
        <p:spPr>
          <a:xfrm>
            <a:off x="304800" y="3048000"/>
            <a:ext cx="1981200" cy="1754326"/>
          </a:xfrm>
          <a:prstGeom prst="rect">
            <a:avLst/>
          </a:prstGeom>
          <a:noFill/>
        </p:spPr>
        <p:txBody>
          <a:bodyPr wrap="square" rtlCol="0">
            <a:spAutoFit/>
          </a:bodyPr>
          <a:lstStyle/>
          <a:p>
            <a:r>
              <a:rPr lang="en-US" b="1" dirty="0" smtClean="0">
                <a:solidFill>
                  <a:srgbClr val="FFDE00"/>
                </a:solidFill>
              </a:rPr>
              <a:t>Customization: Update slides 8 – 10 with your own school-based examples. </a:t>
            </a:r>
            <a:endParaRPr lang="en-US" b="1" dirty="0">
              <a:solidFill>
                <a:srgbClr val="FFDE00"/>
              </a:solidFill>
            </a:endParaRPr>
          </a:p>
        </p:txBody>
      </p:sp>
    </p:spTree>
    <p:extLst>
      <p:ext uri="{BB962C8B-B14F-4D97-AF65-F5344CB8AC3E}">
        <p14:creationId xmlns:p14="http://schemas.microsoft.com/office/powerpoint/2010/main" val="73716454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Customization: Mindsets in Action!</a:t>
            </a:r>
            <a:endParaRPr lang="en-US" dirty="0"/>
          </a:p>
        </p:txBody>
      </p:sp>
      <p:sp>
        <p:nvSpPr>
          <p:cNvPr id="4" name="Slide Number Placeholder 3"/>
          <p:cNvSpPr>
            <a:spLocks noGrp="1"/>
          </p:cNvSpPr>
          <p:nvPr>
            <p:ph type="sldNum" sz="quarter" idx="10"/>
          </p:nvPr>
        </p:nvSpPr>
        <p:spPr/>
        <p:txBody>
          <a:bodyPr/>
          <a:lstStyle/>
          <a:p>
            <a:pPr>
              <a:defRPr/>
            </a:pPr>
            <a:fld id="{103D1FF6-445D-4824-8ADB-8169B7585276}" type="slidenum">
              <a:rPr lang="en-US" smtClean="0"/>
              <a:pPr>
                <a:defRPr/>
              </a:pPr>
              <a:t>9</a:t>
            </a:fld>
            <a:endParaRPr lang="en-US"/>
          </a:p>
        </p:txBody>
      </p:sp>
      <p:sp>
        <p:nvSpPr>
          <p:cNvPr id="6" name="TextBox 5"/>
          <p:cNvSpPr txBox="1"/>
          <p:nvPr/>
        </p:nvSpPr>
        <p:spPr>
          <a:xfrm>
            <a:off x="3352800" y="1066800"/>
            <a:ext cx="4495800" cy="830997"/>
          </a:xfrm>
          <a:prstGeom prst="rect">
            <a:avLst/>
          </a:prstGeom>
          <a:noFill/>
        </p:spPr>
        <p:txBody>
          <a:bodyPr wrap="square" rtlCol="0">
            <a:spAutoFit/>
          </a:bodyPr>
          <a:lstStyle/>
          <a:p>
            <a:r>
              <a:rPr lang="en-US" sz="2400" dirty="0" smtClean="0"/>
              <a:t>This is </a:t>
            </a:r>
            <a:r>
              <a:rPr lang="en-US" sz="2400" b="1" dirty="0" smtClean="0">
                <a:solidFill>
                  <a:srgbClr val="FFDE00"/>
                </a:solidFill>
              </a:rPr>
              <a:t>______. S/he </a:t>
            </a:r>
            <a:r>
              <a:rPr lang="en-US" sz="2400" dirty="0" smtClean="0"/>
              <a:t>embodies “All means ALL.”</a:t>
            </a:r>
            <a:endParaRPr lang="en-US" sz="2400" dirty="0"/>
          </a:p>
        </p:txBody>
      </p:sp>
      <p:sp>
        <p:nvSpPr>
          <p:cNvPr id="7" name="TextBox 6"/>
          <p:cNvSpPr txBox="1"/>
          <p:nvPr/>
        </p:nvSpPr>
        <p:spPr>
          <a:xfrm>
            <a:off x="304800" y="3048000"/>
            <a:ext cx="1981200" cy="1754326"/>
          </a:xfrm>
          <a:prstGeom prst="rect">
            <a:avLst/>
          </a:prstGeom>
          <a:noFill/>
        </p:spPr>
        <p:txBody>
          <a:bodyPr wrap="square" rtlCol="0">
            <a:spAutoFit/>
          </a:bodyPr>
          <a:lstStyle/>
          <a:p>
            <a:r>
              <a:rPr lang="en-US" b="1" dirty="0" smtClean="0">
                <a:solidFill>
                  <a:srgbClr val="FFDE00"/>
                </a:solidFill>
              </a:rPr>
              <a:t>Customization: Update slides 8 – 10 with your own school-based examples. </a:t>
            </a:r>
            <a:endParaRPr lang="en-US" b="1" dirty="0">
              <a:solidFill>
                <a:srgbClr val="FFDE00"/>
              </a:solidFill>
            </a:endParaRPr>
          </a:p>
        </p:txBody>
      </p:sp>
      <p:sp>
        <p:nvSpPr>
          <p:cNvPr id="9" name="Content Placeholder 8"/>
          <p:cNvSpPr>
            <a:spLocks noGrp="1"/>
          </p:cNvSpPr>
          <p:nvPr>
            <p:ph idx="1"/>
          </p:nvPr>
        </p:nvSpPr>
        <p:spPr>
          <a:xfrm>
            <a:off x="152400" y="914400"/>
            <a:ext cx="2714897" cy="1676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000" b="1" dirty="0" smtClean="0">
                <a:latin typeface="Georgia" panose="02040502050405020303" pitchFamily="18" charset="0"/>
              </a:rPr>
              <a:t>All means ALL.</a:t>
            </a:r>
            <a:endParaRPr lang="en-US" sz="4000" b="1" dirty="0">
              <a:latin typeface="Georgia" panose="02040502050405020303" pitchFamily="18" charset="0"/>
            </a:endParaRPr>
          </a:p>
        </p:txBody>
      </p:sp>
    </p:spTree>
    <p:extLst>
      <p:ext uri="{BB962C8B-B14F-4D97-AF65-F5344CB8AC3E}">
        <p14:creationId xmlns:p14="http://schemas.microsoft.com/office/powerpoint/2010/main" val="850107062"/>
      </p:ext>
    </p:extLst>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Rockwel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item1.xml><?xml version="1.0" encoding="utf-8"?>
<?mso-contentType ?>
<p:Policy xmlns:p="office.server.policy" id="" local="true">
  <p:Name>NS Document</p:Name>
  <p:Description>NS Documents that have not been modified in the last 12 months begin a disposition workflow. This workflow checks for out of date documents each week and logs an entry in the Expiration Tasks list. Site owners should check this list monthly to retain or delete out of date files. Files declared records will not trigger this process.</p:Description>
  <p:Statement/>
  <p:PolicyItems>
    <p:PolicyItem featureId="Microsoft.Office.RecordsManagement.PolicyFeatures.Expiration" staticId="0x010100F05A691F7F882644BE96F06D9D88F8E1|2088864059" UniqueId="84417131-af0c-4e69-9a7f-a82ab44080bb">
      <p:Name>Retention</p:Name>
      <p:Description>Automatic scheduling of content for processing, and performing a retention action on content that has reached its due date.</p:Description>
      <p:CustomData>
        <Schedules nextStageId="4" default="false">
          <Schedule type="Default">
            <stages>
              <data stageId="1">
                <formula id="Microsoft.Office.RecordsManagement.PolicyFeatures.Expiration.Formula.BuiltIn">
                  <number>12</number>
                  <property>Modified</property>
                  <propertyId>28cf69c5-fa48-462a-b5cd-27b6f9d2bd5f</propertyId>
                  <period>months</period>
                </formula>
                <action type="workflow" id="fa47fc78-4824-430a-9ede-864cb905d55c"/>
              </data>
              <data stageId="2" stageDeleted="true"/>
              <data stageId="3" recur="true" offset="12" unit="months" stageDeleted="true"/>
            </stages>
          </Schedule>
          <Schedule type="Record">
            <stages/>
          </Schedule>
        </Schedules>
      </p:CustomData>
    </p:PolicyItem>
  </p:PolicyItems>
</p:Policy>
</file>

<file path=customXml/item2.xml><?xml version="1.0" encoding="utf-8"?>
<p:properties xmlns:p="http://schemas.microsoft.com/office/2006/metadata/properties" xmlns:xsi="http://www.w3.org/2001/XMLSchema-instance" xmlns:pc="http://schemas.microsoft.com/office/infopath/2007/PartnerControls">
  <documentManagement>
    <_dlc_DocId xmlns="0676cee9-fd60-4c1c-9e5b-5120ec0b3480">SFDVX333FYKN-46-1576</_dlc_DocId>
    <_dlc_DocIdUrl xmlns="0676cee9-fd60-4c1c-9e5b-5120ec0b3480">
      <Url>https://manyminds.achievementfirst.org/sites/NetworkSupport/Team SS/_layouts/15/DocIdRedir.aspx?ID=SFDVX333FYKN-46-1576</Url>
      <Description>SFDVX333FYKN-46-1576</Description>
    </_dlc_DocIdUrl>
    <b1d47f8b0c974735b0418508e9704e5b xmlns="0676cee9-fd60-4c1c-9e5b-5120ec0b3480">
      <Terms xmlns="http://schemas.microsoft.com/office/infopath/2007/PartnerControls"/>
    </b1d47f8b0c974735b0418508e9704e5b>
    <AF_x0020_Owner xmlns="0676cee9-fd60-4c1c-9e5b-5120ec0b3480">
      <UserInfo>
        <DisplayName>Charlotte Phillips</DisplayName>
        <AccountId>2769</AccountId>
        <AccountType/>
      </UserInfo>
    </AF_x0020_Owner>
    <gc69249d4b4e407483d3df6921806e1c xmlns="0676cee9-fd60-4c1c-9e5b-5120ec0b3480">
      <Terms xmlns="http://schemas.microsoft.com/office/infopath/2007/PartnerControls">
        <TermInfo xmlns="http://schemas.microsoft.com/office/infopath/2007/PartnerControls">
          <TermName xmlns="http://schemas.microsoft.com/office/infopath/2007/PartnerControls">Marketing</TermName>
          <TermId xmlns="http://schemas.microsoft.com/office/infopath/2007/PartnerControls">3df94b72-3086-44ca-8dad-a18bb5622865</TermId>
        </TermInfo>
      </Terms>
    </gc69249d4b4e407483d3df6921806e1c>
    <Audience xmlns="http://schemas.microsoft.com/sharepoint/v3" xsi:nil="true"/>
    <nfa767dced1144c9ba4888ceb93acca4 xmlns="0676cee9-fd60-4c1c-9e5b-5120ec0b3480">
      <Terms xmlns="http://schemas.microsoft.com/office/infopath/2007/PartnerControls"/>
    </nfa767dced1144c9ba4888ceb93acca4>
    <c6b051048b38471d8a88773837762ee7 xmlns="0676cee9-fd60-4c1c-9e5b-5120ec0b3480">
      <Terms xmlns="http://schemas.microsoft.com/office/infopath/2007/PartnerControls"/>
    </c6b051048b38471d8a88773837762ee7>
    <CategoryDescription xmlns="http://schemas.microsoft.com/sharepoint.v3" xsi:nil="true"/>
    <lf09a8a73540422dac4309c5f114ddb8 xmlns="0676cee9-fd60-4c1c-9e5b-5120ec0b3480">
      <Terms xmlns="http://schemas.microsoft.com/office/infopath/2007/PartnerControls"/>
    </lf09a8a73540422dac4309c5f114ddb8>
    <TaxCatchAll xmlns="0676cee9-fd60-4c1c-9e5b-5120ec0b3480">
      <Value>77</Value>
    </TaxCatchAll>
  </documentManagement>
</p:properties>
</file>

<file path=customXml/item3.xml><?xml version="1.0" encoding="utf-8"?>
<?mso-contentType ?>
<customXsn xmlns="http://schemas.microsoft.com/office/2006/metadata/customXsn">
  <xsnLocation>https://manyminds.achievementfirst.org/sites/NetworkSupport/_cts/AF School Document/84ffe443963d2764customXsn.xsn</xsnLocation>
  <cached>True</cached>
  <openByDefault>True</openByDefault>
  <xsnScope>https://manyminds.achievementfirst.org/sites/NetworkSupport</xsnScope>
</customXsn>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Receiver>
    <Name>Microsoft.Office.RecordsManagement.PolicyFeatures.ExpirationEventReceiver</Name>
    <Synchronization>Synchronous</Synchronization>
    <Type>10001</Type>
    <SequenceNumber>101</SequenceNumber>
    <Url/>
    <Assembly>Microsoft.Office.Policy, Version=15.0.0.0, Culture=neutral, PublicKeyToken=71e9bce111e9429c</Assembly>
    <Class>Microsoft.Office.RecordsManagement.Internal.UpdateExpireDate</Class>
    <Data/>
    <Filter/>
  </Receiver>
  <Receiver>
    <Name>Microsoft.Office.RecordsManagement.PolicyFeatures.ExpirationEventReceiver</Name>
    <Synchronization>Synchronous</Synchronization>
    <Type>10002</Type>
    <SequenceNumber>102</SequenceNumber>
    <Url/>
    <Assembly>Microsoft.Office.Policy, Version=15.0.0.0, Culture=neutral, PublicKeyToken=71e9bce111e9429c</Assembly>
    <Class>Microsoft.Office.RecordsManagement.Internal.UpdateExpireDate</Class>
    <Data/>
    <Filter/>
  </Receiver>
  <Receiver>
    <Name>Microsoft.Office.RecordsManagement.PolicyFeatures.ExpirationEventReceiver</Name>
    <Synchronization>Synchronous</Synchronization>
    <Type>10004</Type>
    <SequenceNumber>103</SequenceNumber>
    <Url/>
    <Assembly>Microsoft.Office.Policy, Version=15.0.0.0, Culture=neutral, PublicKeyToken=71e9bce111e9429c</Assembly>
    <Class>Microsoft.Office.RecordsManagement.Internal.UpdateExpireDate</Class>
    <Data/>
    <Filter/>
  </Receiver>
  <Receiver>
    <Name>Microsoft.Office.RecordsManagement.PolicyFeatures.ExpirationEventReceiver</Name>
    <Synchronization>Synchronous</Synchronization>
    <Type>10006</Type>
    <SequenceNumber>104</SequenceNumber>
    <Url/>
    <Assembly>Microsoft.Office.Policy, Version=15.0.0.0, Culture=neutral, PublicKeyToken=71e9bce111e9429c</Assembly>
    <Class>Microsoft.Office.RecordsManagement.Internal.UpdateExpireDate</Class>
    <Data/>
    <Filter/>
  </Receiver>
  <Receiver>
    <Name>Microsoft.Office.RecordsManagement.PolicyFeatures.ExpirationEventReceiver</Name>
    <Synchronization>Synchronous</Synchronization>
    <Type>10009</Type>
    <SequenceNumber>105</SequenceNumber>
    <Url/>
    <Assembly>Microsoft.Office.Policy, Version=15.0.0.0, Culture=neutral, PublicKeyToken=71e9bce111e9429c</Assembly>
    <Class>Microsoft.Office.RecordsManagement.Internal.UpdateExpireDate</Class>
    <Data/>
    <Filter/>
  </Receiver>
</spe:Receivers>
</file>

<file path=customXml/item5.xml><?xml version="1.0" encoding="utf-8"?>
<ct:contentTypeSchema xmlns:ct="http://schemas.microsoft.com/office/2006/metadata/contentType" xmlns:ma="http://schemas.microsoft.com/office/2006/metadata/properties/metaAttributes" ct:_="" ma:_="" ma:contentTypeName="NS Document" ma:contentTypeID="0x010100F05A691F7F882644BE96F06D9D88F8E100799D1D68EF776544B1EC6F38F228A220" ma:contentTypeVersion="73" ma:contentTypeDescription="Default content type" ma:contentTypeScope="" ma:versionID="a1796938222630389a625cdbb494e263">
  <xsd:schema xmlns:xsd="http://www.w3.org/2001/XMLSchema" xmlns:xs="http://www.w3.org/2001/XMLSchema" xmlns:p="http://schemas.microsoft.com/office/2006/metadata/properties" xmlns:ns1="http://schemas.microsoft.com/sharepoint/v3" xmlns:ns2="0676cee9-fd60-4c1c-9e5b-5120ec0b3480" xmlns:ns4="http://schemas.microsoft.com/sharepoint.v3" targetNamespace="http://schemas.microsoft.com/office/2006/metadata/properties" ma:root="true" ma:fieldsID="bb6ed42684efdeb9cd297d76c1b84c1c" ns1:_="" ns2:_="" ns4:_="">
    <xsd:import namespace="http://schemas.microsoft.com/sharepoint/v3"/>
    <xsd:import namespace="0676cee9-fd60-4c1c-9e5b-5120ec0b3480"/>
    <xsd:import namespace="http://schemas.microsoft.com/sharepoint.v3"/>
    <xsd:element name="properties">
      <xsd:complexType>
        <xsd:sequence>
          <xsd:element name="documentManagement">
            <xsd:complexType>
              <xsd:all>
                <xsd:element ref="ns2:AF_x0020_Owner"/>
                <xsd:element ref="ns2:lf09a8a73540422dac4309c5f114ddb8" minOccurs="0"/>
                <xsd:element ref="ns2:TaxCatchAll" minOccurs="0"/>
                <xsd:element ref="ns2:TaxCatchAllLabel" minOccurs="0"/>
                <xsd:element ref="ns2:nfa767dced1144c9ba4888ceb93acca4" minOccurs="0"/>
                <xsd:element ref="ns2:gc69249d4b4e407483d3df6921806e1c" minOccurs="0"/>
                <xsd:element ref="ns2:b1d47f8b0c974735b0418508e9704e5b" minOccurs="0"/>
                <xsd:element ref="ns2:c6b051048b38471d8a88773837762ee7" minOccurs="0"/>
                <xsd:element ref="ns1:Audience" minOccurs="0"/>
                <xsd:element ref="ns2:_dlc_DocId" minOccurs="0"/>
                <xsd:element ref="ns2:_dlc_DocIdUrl" minOccurs="0"/>
                <xsd:element ref="ns2:_dlc_DocIdPersistId" minOccurs="0"/>
                <xsd:element ref="ns1:_dlc_Exempt" minOccurs="0"/>
                <xsd:element ref="ns1:_dlc_ExpireDateSaved" minOccurs="0"/>
                <xsd:element ref="ns1:_dlc_ExpireDate" minOccurs="0"/>
                <xsd:element ref="ns4:CategoryDescrip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udience" ma:index="21" nillable="true" ma:displayName="Target Audiences" ma:description="Enables audience targeting. Please leave blank unless trained on use." ma:internalName="Target_x0020_Audiences" ma:readOnly="false">
      <xsd:simpleType>
        <xsd:restriction base="dms:Unknown"/>
      </xsd:simpleType>
    </xsd:element>
    <xsd:element name="_dlc_Exempt" ma:index="25" nillable="true" ma:displayName="Exempt from Policy" ma:hidden="true" ma:internalName="_dlc_Exempt" ma:readOnly="true">
      <xsd:simpleType>
        <xsd:restriction base="dms:Unknown"/>
      </xsd:simpleType>
    </xsd:element>
    <xsd:element name="_dlc_ExpireDateSaved" ma:index="26" nillable="true" ma:displayName="Original Expiration Date" ma:hidden="true" ma:internalName="_dlc_ExpireDateSaved" ma:readOnly="true">
      <xsd:simpleType>
        <xsd:restriction base="dms:DateTime"/>
      </xsd:simpleType>
    </xsd:element>
    <xsd:element name="_dlc_ExpireDate" ma:index="27" nillable="true" ma:displayName="Expiration Date" ma:description="" ma:hidden="true" ma:indexed="true" ma:internalName="_dlc_ExpireDat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0676cee9-fd60-4c1c-9e5b-5120ec0b3480" elementFormDefault="qualified">
    <xsd:import namespace="http://schemas.microsoft.com/office/2006/documentManagement/types"/>
    <xsd:import namespace="http://schemas.microsoft.com/office/infopath/2007/PartnerControls"/>
    <xsd:element name="AF_x0020_Owner" ma:index="2" ma:displayName="AF Owner" ma:description="Required. Enter an AF staff member who is responsible for this file." ma:list="UserInfo" ma:SharePointGroup="0" ma:internalName="AF_x0020_Owne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xsd:element name="AccountType" type="xsd:string" minOccurs="0"/>
                  </xsd:sequence>
                </xsd:complexType>
              </xsd:element>
            </xsd:sequence>
          </xsd:extension>
        </xsd:complexContent>
      </xsd:complexType>
    </xsd:element>
    <xsd:element name="lf09a8a73540422dac4309c5f114ddb8" ma:index="8" nillable="true" ma:taxonomy="true" ma:internalName="lf09a8a73540422dac4309c5f114ddb8" ma:taxonomyFieldName="School" ma:displayName="School" ma:default="" ma:fieldId="{5f09a8a7-3540-422d-ac43-09c5f114ddb8}" ma:sspId="bd9d8fb8-c9bd-40ec-97cf-4db0a887a67e" ma:termSetId="5f620a08-af59-4d5c-af25-52e0ef804eb8" ma:anchorId="00000000-0000-0000-0000-000000000000" ma:open="false" ma:isKeyword="false">
      <xsd:complexType>
        <xsd:sequence>
          <xsd:element ref="pc:Terms" minOccurs="0" maxOccurs="1"/>
        </xsd:sequence>
      </xsd:complexType>
    </xsd:element>
    <xsd:element name="TaxCatchAll" ma:index="9" nillable="true" ma:displayName="Taxonomy Catch All Column" ma:hidden="true" ma:list="{27163e22-da7c-42d4-8dd1-a8591f2057d4}" ma:internalName="TaxCatchAll" ma:showField="CatchAllData" ma:web="0676cee9-fd60-4c1c-9e5b-5120ec0b3480">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27163e22-da7c-42d4-8dd1-a8591f2057d4}" ma:internalName="TaxCatchAllLabel" ma:readOnly="true" ma:showField="CatchAllDataLabel" ma:web="0676cee9-fd60-4c1c-9e5b-5120ec0b3480">
      <xsd:complexType>
        <xsd:complexContent>
          <xsd:extension base="dms:MultiChoiceLookup">
            <xsd:sequence>
              <xsd:element name="Value" type="dms:Lookup" maxOccurs="unbounded" minOccurs="0" nillable="true"/>
            </xsd:sequence>
          </xsd:extension>
        </xsd:complexContent>
      </xsd:complexType>
    </xsd:element>
    <xsd:element name="nfa767dced1144c9ba4888ceb93acca4" ma:index="12" nillable="true" ma:taxonomy="true" ma:internalName="nfa767dced1144c9ba4888ceb93acca4" ma:taxonomyFieldName="Project" ma:displayName="Project" ma:default="" ma:fieldId="{7fa767dc-ed11-44c9-ba48-88ceb93acca4}" ma:sspId="bd9d8fb8-c9bd-40ec-97cf-4db0a887a67e" ma:termSetId="52802e36-000b-47df-bc93-1a97c1aa5b4c" ma:anchorId="00000000-0000-0000-0000-000000000000" ma:open="true" ma:isKeyword="false">
      <xsd:complexType>
        <xsd:sequence>
          <xsd:element ref="pc:Terms" minOccurs="0" maxOccurs="1"/>
        </xsd:sequence>
      </xsd:complexType>
    </xsd:element>
    <xsd:element name="gc69249d4b4e407483d3df6921806e1c" ma:index="14" nillable="true" ma:taxonomy="true" ma:internalName="gc69249d4b4e407483d3df6921806e1c" ma:taxonomyFieldName="Team" ma:displayName="Team" ma:default="" ma:fieldId="{0c69249d-4b4e-4074-83d3-df6921806e1c}" ma:sspId="bd9d8fb8-c9bd-40ec-97cf-4db0a887a67e" ma:termSetId="f1c1dc8c-d107-4986-9e86-6ad1124201f6" ma:anchorId="00000000-0000-0000-0000-000000000000" ma:open="false" ma:isKeyword="false">
      <xsd:complexType>
        <xsd:sequence>
          <xsd:element ref="pc:Terms" minOccurs="0" maxOccurs="1"/>
        </xsd:sequence>
      </xsd:complexType>
    </xsd:element>
    <xsd:element name="b1d47f8b0c974735b0418508e9704e5b" ma:index="16" nillable="true" ma:taxonomy="true" ma:internalName="b1d47f8b0c974735b0418508e9704e5b" ma:taxonomyFieldName="Geography" ma:displayName="Geography" ma:readOnly="false" ma:default="" ma:fieldId="{b1d47f8b-0c97-4735-b041-8508e9704e5b}" ma:taxonomyMulti="true" ma:sspId="bd9d8fb8-c9bd-40ec-97cf-4db0a887a67e" ma:termSetId="5bbf794a-96ea-4e29-99cc-43bbe4f4604b" ma:anchorId="00000000-0000-0000-0000-000000000000" ma:open="false" ma:isKeyword="false">
      <xsd:complexType>
        <xsd:sequence>
          <xsd:element ref="pc:Terms" minOccurs="0" maxOccurs="1"/>
        </xsd:sequence>
      </xsd:complexType>
    </xsd:element>
    <xsd:element name="c6b051048b38471d8a88773837762ee7" ma:index="18" nillable="true" ma:taxonomy="true" ma:internalName="c6b051048b38471d8a88773837762ee7" ma:taxonomyFieldName="School_x0020_Year" ma:displayName="School Year" ma:default="" ma:fieldId="{c6b05104-8b38-471d-8a88-773837762ee7}" ma:sspId="bd9d8fb8-c9bd-40ec-97cf-4db0a887a67e" ma:termSetId="2778c615-7e1f-449f-a8aa-4fcf61c53075" ma:anchorId="00000000-0000-0000-0000-000000000000" ma:open="false" ma:isKeyword="false">
      <xsd:complexType>
        <xsd:sequence>
          <xsd:element ref="pc:Terms" minOccurs="0" maxOccurs="1"/>
        </xsd:sequence>
      </xsd:complexType>
    </xsd:element>
    <xsd:element name="_dlc_DocId" ma:index="22" nillable="true" ma:displayName="Document ID Value" ma:description="The value of the document ID assigned to this item." ma:internalName="_dlc_DocId" ma:readOnly="true">
      <xsd:simpleType>
        <xsd:restriction base="dms:Text"/>
      </xsd:simpleType>
    </xsd:element>
    <xsd:element name="_dlc_DocIdUrl" ma:index="23"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4"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29" nillable="true" ma:displayName="Description" ma:internalName="CategoryDescription">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0"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6.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3A502B0-4BD1-47B3-9853-8B9072A7E2A7}"/>
</file>

<file path=customXml/itemProps2.xml><?xml version="1.0" encoding="utf-8"?>
<ds:datastoreItem xmlns:ds="http://schemas.openxmlformats.org/officeDocument/2006/customXml" ds:itemID="{1D825EF1-1FF2-453D-9AA2-37C1C7D467FE}"/>
</file>

<file path=customXml/itemProps3.xml><?xml version="1.0" encoding="utf-8"?>
<ds:datastoreItem xmlns:ds="http://schemas.openxmlformats.org/officeDocument/2006/customXml" ds:itemID="{0520E282-A5A4-4ABF-A4C1-B3B346581797}"/>
</file>

<file path=customXml/itemProps4.xml><?xml version="1.0" encoding="utf-8"?>
<ds:datastoreItem xmlns:ds="http://schemas.openxmlformats.org/officeDocument/2006/customXml" ds:itemID="{3CA8F047-D578-4AA1-B9E8-784525B0691C}"/>
</file>

<file path=customXml/itemProps5.xml><?xml version="1.0" encoding="utf-8"?>
<ds:datastoreItem xmlns:ds="http://schemas.openxmlformats.org/officeDocument/2006/customXml" ds:itemID="{C90A4852-59AF-497D-9745-B63622ECB135}"/>
</file>

<file path=customXml/itemProps6.xml><?xml version="1.0" encoding="utf-8"?>
<ds:datastoreItem xmlns:ds="http://schemas.openxmlformats.org/officeDocument/2006/customXml" ds:itemID="{CB3B03A2-FE71-4B42-88A6-F4FCACB5C217}"/>
</file>

<file path=docProps/app.xml><?xml version="1.0" encoding="utf-8"?>
<Properties xmlns="http://schemas.openxmlformats.org/officeDocument/2006/extended-properties" xmlns:vt="http://schemas.openxmlformats.org/officeDocument/2006/docPropsVTypes">
  <Template/>
  <TotalTime>1693</TotalTime>
  <Words>1702</Words>
  <Application>Microsoft Office PowerPoint</Application>
  <PresentationFormat>On-screen Show (4:3)</PresentationFormat>
  <Paragraphs>187</Paragraphs>
  <Slides>27</Slides>
  <Notes>14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Arial</vt:lpstr>
      <vt:lpstr>Rockwell</vt:lpstr>
      <vt:lpstr>Georgia</vt:lpstr>
      <vt:lpstr>Wingdings</vt:lpstr>
      <vt:lpstr>ＭＳ Ｐゴシック</vt:lpstr>
      <vt:lpstr>Times New Roman</vt:lpstr>
      <vt:lpstr>Calibri</vt:lpstr>
      <vt:lpstr>Custom Design</vt:lpstr>
      <vt:lpstr>Delivering on Equity:  Special Education for EVERY Educator All Teacher Training 2016</vt:lpstr>
      <vt:lpstr>Do Now:  Isn’t it a Pity? The REAL  Problem with Special Needs</vt:lpstr>
      <vt:lpstr>Do Now:  Isn’t it a Pity? The REAL  Problem with Special Needs</vt:lpstr>
      <vt:lpstr>Session Aims &amp; Agenda</vt:lpstr>
      <vt:lpstr>Shifting our Mental Model</vt:lpstr>
      <vt:lpstr>Shifting our Mental Model</vt:lpstr>
      <vt:lpstr>Shifting our Mental Model</vt:lpstr>
      <vt:lpstr>Customization: Mindsets in Action!</vt:lpstr>
      <vt:lpstr>Customization: Mindsets in Action!</vt:lpstr>
      <vt:lpstr>Customization: Mindsets in Action!</vt:lpstr>
      <vt:lpstr>Mindsets in Action!</vt:lpstr>
      <vt:lpstr>Share Out!</vt:lpstr>
      <vt:lpstr>Tactical vs. Authentic  Special Education Compliance</vt:lpstr>
      <vt:lpstr>Tactical vs. Authentic  Special Education Compliance</vt:lpstr>
      <vt:lpstr>PowerPoint Presentation</vt:lpstr>
      <vt:lpstr>Work Time: Tactical vs. Authentic Compliance</vt:lpstr>
      <vt:lpstr>Special Education at OUR School</vt:lpstr>
      <vt:lpstr>Special Education at OUR School</vt:lpstr>
      <vt:lpstr>Special Education at OUR School</vt:lpstr>
      <vt:lpstr>Special Education at OUR School</vt:lpstr>
      <vt:lpstr>Special Education at OUR School</vt:lpstr>
      <vt:lpstr>Special Education at OUR School</vt:lpstr>
      <vt:lpstr>Special Education at OUR School</vt:lpstr>
      <vt:lpstr>Special Education at OUR School</vt:lpstr>
      <vt:lpstr>Special Education at OUR School</vt:lpstr>
      <vt:lpstr>Special Education at OUR School</vt:lpstr>
      <vt:lpstr>Quick Quiz: Show What You Know!</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Julie Johnson</dc:creator>
  <cp:lastModifiedBy>Windows User</cp:lastModifiedBy>
  <cp:revision>67</cp:revision>
  <cp:lastPrinted>2015-09-29T13:13:10Z</cp:lastPrinted>
  <dcterms:created xsi:type="dcterms:W3CDTF">2010-11-19T01:23:40Z</dcterms:created>
  <dcterms:modified xsi:type="dcterms:W3CDTF">2016-05-26T15:28:33Z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0x010100F05A691F7F882644BE96F06D9D88F8E100799D1D68EF776544B1EC6F38F228A220</vt:lpwstr>
  </property>
  <property fmtid="{D5CDD505-2E9C-101B-9397-08002B2CF9AE}" pid="3" name="_dlc_policyId">
    <vt:lpwstr>0x010100F05A691F7F882644BE96F06D9D88F8E1|2088864059</vt:lpwstr>
  </property>
  <property fmtid="{D5CDD505-2E9C-101B-9397-08002B2CF9AE}" pid="4" name="ItemRetentionFormula">
    <vt:lpwstr/>
  </property>
  <property fmtid="{D5CDD505-2E9C-101B-9397-08002B2CF9AE}" pid="5" name="_dlc_DocIdItemGuid">
    <vt:lpwstr>51b724a2-9bbe-491a-98e0-295ca767a783</vt:lpwstr>
  </property>
  <property fmtid="{D5CDD505-2E9C-101B-9397-08002B2CF9AE}" pid="6" name="Geography">
    <vt:lpwstr/>
  </property>
  <property fmtid="{D5CDD505-2E9C-101B-9397-08002B2CF9AE}" pid="7" name="School">
    <vt:lpwstr/>
  </property>
  <property fmtid="{D5CDD505-2E9C-101B-9397-08002B2CF9AE}" pid="8" name="Team">
    <vt:lpwstr>77;#Marketing|3df94b72-3086-44ca-8dad-a18bb5622865</vt:lpwstr>
  </property>
  <property fmtid="{D5CDD505-2E9C-101B-9397-08002B2CF9AE}" pid="9" name="School_x0020_Year">
    <vt:lpwstr/>
  </property>
  <property fmtid="{D5CDD505-2E9C-101B-9397-08002B2CF9AE}" pid="10" name="Project0">
    <vt:lpwstr>370;#Templates|e66ed55d-28ab-4b0a-8eb6-532e18684cb6</vt:lpwstr>
  </property>
  <property fmtid="{D5CDD505-2E9C-101B-9397-08002B2CF9AE}" pid="11" name="School Year">
    <vt:lpwstr/>
  </property>
  <property fmtid="{D5CDD505-2E9C-101B-9397-08002B2CF9AE}" pid="12" name="_dlc_LastRun">
    <vt:lpwstr>08/01/2015 23:47:45</vt:lpwstr>
  </property>
  <property fmtid="{D5CDD505-2E9C-101B-9397-08002B2CF9AE}" pid="13" name="_dlc_ItemStageId">
    <vt:lpwstr>1</vt:lpwstr>
  </property>
  <property fmtid="{D5CDD505-2E9C-101B-9397-08002B2CF9AE}" pid="14" name="Project">
    <vt:lpwstr/>
  </property>
</Properties>
</file>