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5" r:id="rId5"/>
    <p:sldMasterId id="2147483697" r:id="rId6"/>
  </p:sldMasterIdLst>
  <p:notesMasterIdLst>
    <p:notesMasterId r:id="rId26"/>
  </p:notesMasterIdLst>
  <p:handoutMasterIdLst>
    <p:handoutMasterId r:id="rId27"/>
  </p:handoutMasterIdLst>
  <p:sldIdLst>
    <p:sldId id="540" r:id="rId7"/>
    <p:sldId id="516" r:id="rId8"/>
    <p:sldId id="523" r:id="rId9"/>
    <p:sldId id="525" r:id="rId10"/>
    <p:sldId id="524" r:id="rId11"/>
    <p:sldId id="526" r:id="rId12"/>
    <p:sldId id="527" r:id="rId13"/>
    <p:sldId id="528" r:id="rId14"/>
    <p:sldId id="529" r:id="rId15"/>
    <p:sldId id="530" r:id="rId16"/>
    <p:sldId id="531" r:id="rId17"/>
    <p:sldId id="532" r:id="rId18"/>
    <p:sldId id="533" r:id="rId19"/>
    <p:sldId id="534" r:id="rId20"/>
    <p:sldId id="536" r:id="rId21"/>
    <p:sldId id="535" r:id="rId22"/>
    <p:sldId id="537" r:id="rId23"/>
    <p:sldId id="538" r:id="rId24"/>
    <p:sldId id="539"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Ann Braganza" initials="CAB" lastIdx="2" clrIdx="0">
    <p:extLst>
      <p:ext uri="{19B8F6BF-5375-455C-9EA6-DF929625EA0E}">
        <p15:presenceInfo xmlns:p15="http://schemas.microsoft.com/office/powerpoint/2012/main" userId="Christina Ann Bragan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6" autoAdjust="0"/>
    <p:restoredTop sz="92280" autoAdjust="0"/>
  </p:normalViewPr>
  <p:slideViewPr>
    <p:cSldViewPr showGuides="1">
      <p:cViewPr varScale="1">
        <p:scale>
          <a:sx n="69" d="100"/>
          <a:sy n="69" d="100"/>
        </p:scale>
        <p:origin x="1296" y="48"/>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notesViewPr>
    <p:cSldViewPr>
      <p:cViewPr varScale="1">
        <p:scale>
          <a:sx n="56" d="100"/>
          <a:sy n="56"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09T18:10:25.681" idx="2">
    <p:pos x="10" y="10"/>
    <p:text>Customize this slid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54" cy="463546"/>
          </a:xfrm>
          <a:prstGeom prst="rect">
            <a:avLst/>
          </a:prstGeom>
        </p:spPr>
        <p:txBody>
          <a:bodyPr vert="horz" lIns="92080" tIns="46040" rIns="92080" bIns="46040" rtlCol="0"/>
          <a:lstStyle>
            <a:lvl1pPr algn="l">
              <a:defRPr sz="1200"/>
            </a:lvl1pPr>
          </a:lstStyle>
          <a:p>
            <a:endParaRPr lang="en-US" dirty="0"/>
          </a:p>
        </p:txBody>
      </p:sp>
      <p:sp>
        <p:nvSpPr>
          <p:cNvPr id="3" name="Date Placeholder 2"/>
          <p:cNvSpPr>
            <a:spLocks noGrp="1"/>
          </p:cNvSpPr>
          <p:nvPr>
            <p:ph type="dt" sz="quarter" idx="1"/>
          </p:nvPr>
        </p:nvSpPr>
        <p:spPr>
          <a:xfrm>
            <a:off x="3956248" y="0"/>
            <a:ext cx="3027154" cy="463546"/>
          </a:xfrm>
          <a:prstGeom prst="rect">
            <a:avLst/>
          </a:prstGeom>
        </p:spPr>
        <p:txBody>
          <a:bodyPr vert="horz" lIns="92080" tIns="46040" rIns="92080" bIns="46040" rtlCol="0"/>
          <a:lstStyle>
            <a:lvl1pPr algn="r">
              <a:defRPr sz="1200"/>
            </a:lvl1pPr>
          </a:lstStyle>
          <a:p>
            <a:fld id="{C4476054-837B-49C6-A403-5AC911A2A616}" type="datetimeFigureOut">
              <a:rPr lang="en-US" smtClean="0"/>
              <a:t>10/3/2016</a:t>
            </a:fld>
            <a:endParaRPr lang="en-US" dirty="0"/>
          </a:p>
        </p:txBody>
      </p:sp>
      <p:sp>
        <p:nvSpPr>
          <p:cNvPr id="4" name="Footer Placeholder 3"/>
          <p:cNvSpPr>
            <a:spLocks noGrp="1"/>
          </p:cNvSpPr>
          <p:nvPr>
            <p:ph type="ftr" sz="quarter" idx="2"/>
          </p:nvPr>
        </p:nvSpPr>
        <p:spPr>
          <a:xfrm>
            <a:off x="0" y="8818557"/>
            <a:ext cx="3027154" cy="463546"/>
          </a:xfrm>
          <a:prstGeom prst="rect">
            <a:avLst/>
          </a:prstGeom>
        </p:spPr>
        <p:txBody>
          <a:bodyPr vert="horz" lIns="92080" tIns="46040" rIns="92080" bIns="460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248" y="8818557"/>
            <a:ext cx="3027154" cy="463546"/>
          </a:xfrm>
          <a:prstGeom prst="rect">
            <a:avLst/>
          </a:prstGeom>
        </p:spPr>
        <p:txBody>
          <a:bodyPr vert="horz" lIns="92080" tIns="46040" rIns="92080" bIns="46040" rtlCol="0" anchor="b"/>
          <a:lstStyle>
            <a:lvl1pPr algn="r">
              <a:defRPr sz="1200"/>
            </a:lvl1pPr>
          </a:lstStyle>
          <a:p>
            <a:fld id="{BEB2E16C-FEE1-446E-8761-F7CE2992A088}" type="slidenum">
              <a:rPr lang="en-US" smtClean="0"/>
              <a:t>‹#›</a:t>
            </a:fld>
            <a:endParaRPr lang="en-US" dirty="0"/>
          </a:p>
        </p:txBody>
      </p:sp>
    </p:spTree>
    <p:extLst>
      <p:ext uri="{BB962C8B-B14F-4D97-AF65-F5344CB8AC3E}">
        <p14:creationId xmlns:p14="http://schemas.microsoft.com/office/powerpoint/2010/main" val="2770190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5" tIns="46477" rIns="92955" bIns="46477"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5" tIns="46477" rIns="92955" bIns="46477" rtlCol="0"/>
          <a:lstStyle>
            <a:lvl1pPr algn="r">
              <a:defRPr sz="1200"/>
            </a:lvl1pPr>
          </a:lstStyle>
          <a:p>
            <a:fld id="{2A47E65A-F192-42B3-BBC2-492AC6F830B9}" type="datetimeFigureOut">
              <a:rPr lang="en-US" smtClean="0"/>
              <a:t>10/3/2016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7" rIns="92955"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5" tIns="46477" rIns="92955"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5" tIns="46477" rIns="92955"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5" tIns="46477" rIns="92955" bIns="46477" rtlCol="0" anchor="b"/>
          <a:lstStyle>
            <a:lvl1pPr algn="r">
              <a:defRPr sz="1200"/>
            </a:lvl1pPr>
          </a:lstStyle>
          <a:p>
            <a:fld id="{E0468FDE-B07F-43F1-80D6-843255EFBA98}" type="slidenum">
              <a:rPr lang="en-US" smtClean="0"/>
              <a:t>‹#›</a:t>
            </a:fld>
            <a:endParaRPr lang="en-US" dirty="0"/>
          </a:p>
        </p:txBody>
      </p:sp>
    </p:spTree>
    <p:extLst>
      <p:ext uri="{BB962C8B-B14F-4D97-AF65-F5344CB8AC3E}">
        <p14:creationId xmlns:p14="http://schemas.microsoft.com/office/powerpoint/2010/main" val="321109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holder slide before you begin!</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a:t>
            </a:fld>
            <a:endParaRPr lang="en-US" dirty="0"/>
          </a:p>
        </p:txBody>
      </p:sp>
    </p:spTree>
    <p:extLst>
      <p:ext uri="{BB962C8B-B14F-4D97-AF65-F5344CB8AC3E}">
        <p14:creationId xmlns:p14="http://schemas.microsoft.com/office/powerpoint/2010/main" val="318841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17</a:t>
            </a:fld>
            <a:endParaRPr lang="en-US" dirty="0"/>
          </a:p>
        </p:txBody>
      </p:sp>
    </p:spTree>
    <p:extLst>
      <p:ext uri="{BB962C8B-B14F-4D97-AF65-F5344CB8AC3E}">
        <p14:creationId xmlns:p14="http://schemas.microsoft.com/office/powerpoint/2010/main" val="3303167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0171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PPT_LogoPage1.jpg"/>
          <p:cNvPicPr>
            <a:picLocks noChangeAspect="1"/>
          </p:cNvPicPr>
          <p:nvPr userDrawn="1"/>
        </p:nvPicPr>
        <p:blipFill>
          <a:blip r:embed="rId2"/>
          <a:stretch>
            <a:fillRect/>
          </a:stretch>
        </p:blipFill>
        <p:spPr>
          <a:xfrm>
            <a:off x="0" y="-1"/>
            <a:ext cx="6324600" cy="6903201"/>
          </a:xfrm>
          <a:prstGeom prst="rect">
            <a:avLst/>
          </a:prstGeom>
        </p:spPr>
      </p:pic>
      <p:sp>
        <p:nvSpPr>
          <p:cNvPr id="8194" name="Rectangle 2"/>
          <p:cNvSpPr>
            <a:spLocks noGrp="1" noChangeArrowheads="1"/>
          </p:cNvSpPr>
          <p:nvPr>
            <p:ph type="ctrTitle"/>
          </p:nvPr>
        </p:nvSpPr>
        <p:spPr>
          <a:xfrm>
            <a:off x="3016756" y="2971800"/>
            <a:ext cx="5562600" cy="1447800"/>
          </a:xfrm>
        </p:spPr>
        <p:txBody>
          <a:bodyPr wrap="none"/>
          <a:lstStyle>
            <a:lvl1pPr algn="r">
              <a:defRPr sz="3000">
                <a:solidFill>
                  <a:srgbClr val="0081C6"/>
                </a:solidFill>
              </a:defRPr>
            </a:lvl1pPr>
          </a:lstStyle>
          <a:p>
            <a:r>
              <a:rPr lang="en-US" dirty="0"/>
              <a:t>Click to edit Master title </a:t>
            </a:r>
            <a:r>
              <a:rPr lang="en-US" dirty="0" smtClean="0"/>
              <a:t>style</a:t>
            </a:r>
            <a:endParaRPr lang="en-US" dirty="0"/>
          </a:p>
        </p:txBody>
      </p:sp>
      <p:pic>
        <p:nvPicPr>
          <p:cNvPr id="4" name="Picture 5" descr="AF Logo.jpg"/>
          <p:cNvPicPr>
            <a:picLocks noChangeAspect="1"/>
          </p:cNvPicPr>
          <p:nvPr userDrawn="1"/>
        </p:nvPicPr>
        <p:blipFill>
          <a:blip r:embed="rId3"/>
          <a:srcRect/>
          <a:stretch>
            <a:fillRect/>
          </a:stretch>
        </p:blipFill>
        <p:spPr bwMode="auto">
          <a:xfrm>
            <a:off x="6619227" y="5773389"/>
            <a:ext cx="1915173" cy="733773"/>
          </a:xfrm>
          <a:prstGeom prst="rect">
            <a:avLst/>
          </a:prstGeom>
          <a:noFill/>
          <a:ln w="9525">
            <a:noFill/>
            <a:miter lim="800000"/>
            <a:headEnd/>
            <a:tailEnd/>
          </a:ln>
        </p:spPr>
      </p:pic>
    </p:spTree>
    <p:extLst>
      <p:ext uri="{BB962C8B-B14F-4D97-AF65-F5344CB8AC3E}">
        <p14:creationId xmlns:p14="http://schemas.microsoft.com/office/powerpoint/2010/main" val="318043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33400" y="893763"/>
            <a:ext cx="8077200" cy="1587"/>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 name="Picture 5" descr="AF Logo.jpg"/>
          <p:cNvPicPr>
            <a:picLocks noChangeAspect="1"/>
          </p:cNvPicPr>
          <p:nvPr userDrawn="1"/>
        </p:nvPicPr>
        <p:blipFill>
          <a:blip r:embed="rId2"/>
          <a:srcRect/>
          <a:stretch>
            <a:fillRect/>
          </a:stretch>
        </p:blipFill>
        <p:spPr bwMode="auto">
          <a:xfrm>
            <a:off x="3962400" y="6172200"/>
            <a:ext cx="1073150" cy="411163"/>
          </a:xfrm>
          <a:prstGeom prst="rect">
            <a:avLst/>
          </a:prstGeom>
          <a:noFill/>
          <a:ln w="9525">
            <a:noFill/>
            <a:miter lim="800000"/>
            <a:headEnd/>
            <a:tailEnd/>
          </a:ln>
        </p:spPr>
      </p:pic>
      <p:sp>
        <p:nvSpPr>
          <p:cNvPr id="2" name="Title 1"/>
          <p:cNvSpPr>
            <a:spLocks noGrp="1"/>
          </p:cNvSpPr>
          <p:nvPr>
            <p:ph type="title"/>
          </p:nvPr>
        </p:nvSpPr>
        <p:spPr>
          <a:xfrm>
            <a:off x="457200" y="273552"/>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0"/>
          </p:nvPr>
        </p:nvSpPr>
        <p:spPr/>
        <p:txBody>
          <a:bodyPr/>
          <a:lstStyle>
            <a:lvl1pPr>
              <a:defRPr/>
            </a:lvl1pPr>
          </a:lstStyle>
          <a:p>
            <a:fld id="{2B222675-D60C-450B-9FCA-BD218543B62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5353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F4C0AC2-E0FB-4BA2-97ED-FACDA360BF8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220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645217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69793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03796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82804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971660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71131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9161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1877C1-8CAF-4765-9726-D0CC8EDFEE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919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74214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3FF678-BF80-4E29-B1A1-772714EF78F3}" type="datetimeFigureOut">
              <a:rPr lang="en-US" smtClean="0"/>
              <a:t>10/3/2016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9D78F82-CAE0-4933-9006-3D17DB4EAE84}" type="slidenum">
              <a:rPr lang="en-US" smtClean="0"/>
              <a:t>‹#›</a:t>
            </a:fld>
            <a:endParaRPr lang="en-US" dirty="0"/>
          </a:p>
        </p:txBody>
      </p:sp>
    </p:spTree>
    <p:extLst>
      <p:ext uri="{BB962C8B-B14F-4D97-AF65-F5344CB8AC3E}">
        <p14:creationId xmlns:p14="http://schemas.microsoft.com/office/powerpoint/2010/main" val="34116030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PPT_LogoPage1.jpg"/>
          <p:cNvPicPr>
            <a:picLocks noChangeAspect="1"/>
          </p:cNvPicPr>
          <p:nvPr userDrawn="1"/>
        </p:nvPicPr>
        <p:blipFill>
          <a:blip r:embed="rId2"/>
          <a:stretch>
            <a:fillRect/>
          </a:stretch>
        </p:blipFill>
        <p:spPr>
          <a:xfrm>
            <a:off x="0" y="-1"/>
            <a:ext cx="6324600" cy="6903201"/>
          </a:xfrm>
          <a:prstGeom prst="rect">
            <a:avLst/>
          </a:prstGeom>
        </p:spPr>
      </p:pic>
      <p:sp>
        <p:nvSpPr>
          <p:cNvPr id="8194" name="Rectangle 2"/>
          <p:cNvSpPr>
            <a:spLocks noGrp="1" noChangeArrowheads="1"/>
          </p:cNvSpPr>
          <p:nvPr>
            <p:ph type="ctrTitle"/>
          </p:nvPr>
        </p:nvSpPr>
        <p:spPr>
          <a:xfrm>
            <a:off x="3016756" y="2971800"/>
            <a:ext cx="5562600" cy="1447800"/>
          </a:xfrm>
        </p:spPr>
        <p:txBody>
          <a:bodyPr wrap="none"/>
          <a:lstStyle>
            <a:lvl1pPr algn="r">
              <a:defRPr sz="3000">
                <a:solidFill>
                  <a:srgbClr val="0081C6"/>
                </a:solidFill>
              </a:defRPr>
            </a:lvl1pPr>
          </a:lstStyle>
          <a:p>
            <a:r>
              <a:rPr lang="en-US" dirty="0"/>
              <a:t>Click to edit Master title </a:t>
            </a:r>
            <a:r>
              <a:rPr lang="en-US" dirty="0" smtClean="0"/>
              <a:t>style</a:t>
            </a:r>
            <a:endParaRPr lang="en-US" dirty="0"/>
          </a:p>
        </p:txBody>
      </p:sp>
      <p:pic>
        <p:nvPicPr>
          <p:cNvPr id="4" name="Picture 5" descr="AF Logo.jpg"/>
          <p:cNvPicPr>
            <a:picLocks noChangeAspect="1"/>
          </p:cNvPicPr>
          <p:nvPr userDrawn="1"/>
        </p:nvPicPr>
        <p:blipFill>
          <a:blip r:embed="rId3"/>
          <a:srcRect/>
          <a:stretch>
            <a:fillRect/>
          </a:stretch>
        </p:blipFill>
        <p:spPr bwMode="auto">
          <a:xfrm>
            <a:off x="6619227" y="5773389"/>
            <a:ext cx="1915173" cy="733773"/>
          </a:xfrm>
          <a:prstGeom prst="rect">
            <a:avLst/>
          </a:prstGeom>
          <a:noFill/>
          <a:ln w="9525">
            <a:noFill/>
            <a:miter lim="800000"/>
            <a:headEnd/>
            <a:tailEnd/>
          </a:ln>
        </p:spPr>
      </p:pic>
    </p:spTree>
    <p:extLst>
      <p:ext uri="{BB962C8B-B14F-4D97-AF65-F5344CB8AC3E}">
        <p14:creationId xmlns:p14="http://schemas.microsoft.com/office/powerpoint/2010/main" val="1358601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33400" y="893763"/>
            <a:ext cx="8077200" cy="1587"/>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 name="Picture 5" descr="AF Logo.jpg"/>
          <p:cNvPicPr>
            <a:picLocks noChangeAspect="1"/>
          </p:cNvPicPr>
          <p:nvPr userDrawn="1"/>
        </p:nvPicPr>
        <p:blipFill>
          <a:blip r:embed="rId2"/>
          <a:srcRect/>
          <a:stretch>
            <a:fillRect/>
          </a:stretch>
        </p:blipFill>
        <p:spPr bwMode="auto">
          <a:xfrm>
            <a:off x="3962400" y="6172200"/>
            <a:ext cx="1073150" cy="411163"/>
          </a:xfrm>
          <a:prstGeom prst="rect">
            <a:avLst/>
          </a:prstGeom>
          <a:noFill/>
          <a:ln w="9525">
            <a:noFill/>
            <a:miter lim="800000"/>
            <a:headEnd/>
            <a:tailEnd/>
          </a:ln>
        </p:spPr>
      </p:pic>
      <p:sp>
        <p:nvSpPr>
          <p:cNvPr id="2" name="Title 1"/>
          <p:cNvSpPr>
            <a:spLocks noGrp="1"/>
          </p:cNvSpPr>
          <p:nvPr>
            <p:ph type="title"/>
          </p:nvPr>
        </p:nvSpPr>
        <p:spPr>
          <a:xfrm>
            <a:off x="457200" y="273552"/>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0"/>
          </p:nvPr>
        </p:nvSpPr>
        <p:spPr/>
        <p:txBody>
          <a:bodyPr/>
          <a:lstStyle>
            <a:lvl1pPr>
              <a:defRPr/>
            </a:lvl1pPr>
          </a:lstStyle>
          <a:p>
            <a:fld id="{2B222675-D60C-450B-9FCA-BD218543B62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141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F4C0AC2-E0FB-4BA2-97ED-FACDA360BF8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6048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842319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798666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231443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19850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423393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866EC07-CAD3-4394-8F21-148A9E8258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1257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93102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998960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11689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22F5340-D532-47D1-A155-689C8F3245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873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754934C-B621-4685-B96E-8CE2D7C94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313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D6092D7-B439-4208-B237-A93A074997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608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60FBF77-3B93-4605-8BFE-2B9D5460C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670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87422DC-EB92-472C-9A62-3A956DA63D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774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EBBC61C-3DCC-496A-B38E-C6E191F557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0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78247DF3-73E7-4F10-8FEF-BA22559E8CFC}" type="slidenum">
              <a:rPr lang="en-US">
                <a:solidFill>
                  <a:srgbClr val="000000"/>
                </a:solidFill>
                <a:ea typeface="ＭＳ Ｐゴシック" charset="-128"/>
              </a:rPr>
              <a:pPr fontAlgn="base">
                <a:spcBef>
                  <a:spcPct val="0"/>
                </a:spcBef>
                <a:spcAft>
                  <a:spcPct val="0"/>
                </a:spcAft>
                <a:defRPr/>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24347907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2"/>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00307364-D765-4535-94C0-31C26139817F}" type="slidenum">
              <a:rPr lang="en-US">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33103283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1" r:id="rId12"/>
  </p:sldLayoutIdLst>
  <p:hf hdr="0" ftr="0" dt="0"/>
  <p:txStyles>
    <p:titleStyle>
      <a:lvl1pPr algn="l" rtl="0" eaLnBrk="0" fontAlgn="base" hangingPunct="0">
        <a:spcBef>
          <a:spcPct val="0"/>
        </a:spcBef>
        <a:spcAft>
          <a:spcPct val="0"/>
        </a:spcAft>
        <a:defRPr sz="2800">
          <a:solidFill>
            <a:srgbClr val="0081C6"/>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4"/>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00307364-D765-4535-94C0-31C26139817F}" type="slidenum">
              <a:rPr lang="en-US">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28221723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spcBef>
          <a:spcPct val="0"/>
        </a:spcBef>
        <a:spcAft>
          <a:spcPct val="0"/>
        </a:spcAft>
        <a:defRPr sz="2800">
          <a:solidFill>
            <a:srgbClr val="0081C6"/>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3"/>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00341" y="193280"/>
            <a:ext cx="8144873" cy="5425655"/>
          </a:xfrm>
          <a:prstGeom prst="rect">
            <a:avLst/>
          </a:prstGeom>
          <a:solidFill>
            <a:schemeClr val="bg1"/>
          </a:solidFill>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1" fontAlgn="base" hangingPunct="1">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FF0000"/>
              </a:buClr>
              <a:buChar char="•"/>
              <a:defRPr sz="1400">
                <a:solidFill>
                  <a:schemeClr val="tx1"/>
                </a:solidFill>
                <a:latin typeface="+mn-lt"/>
                <a:ea typeface="ＭＳ Ｐゴシック" charset="-128"/>
              </a:defRPr>
            </a:lvl9pPr>
          </a:lstStyle>
          <a:p>
            <a:pPr marL="0" indent="0">
              <a:buFont typeface="Arial" charset="0"/>
              <a:buNone/>
            </a:pPr>
            <a:r>
              <a:rPr lang="en-US" sz="2800" kern="0" dirty="0" smtClean="0"/>
              <a:t>The mission of Achievement First is to deliver on the promise of equal educational opportunity for </a:t>
            </a:r>
            <a:r>
              <a:rPr lang="en-US" sz="2800" b="1" kern="0" dirty="0" smtClean="0">
                <a:solidFill>
                  <a:srgbClr val="C00000"/>
                </a:solidFill>
              </a:rPr>
              <a:t>all</a:t>
            </a:r>
            <a:r>
              <a:rPr lang="en-US" sz="2800" kern="0" dirty="0" smtClean="0"/>
              <a:t> of America’s children.  We believe that </a:t>
            </a:r>
            <a:r>
              <a:rPr lang="en-US" sz="4000" b="1" kern="0" dirty="0" smtClean="0">
                <a:solidFill>
                  <a:srgbClr val="FF0000"/>
                </a:solidFill>
              </a:rPr>
              <a:t>all children</a:t>
            </a:r>
            <a:r>
              <a:rPr lang="en-US" sz="2800" kern="0" dirty="0" smtClean="0"/>
              <a:t>, regardless of race or economic status, can succeed if they have access to a great education. Achievement First schools will provide </a:t>
            </a:r>
            <a:r>
              <a:rPr lang="en-US" sz="2800" b="1" kern="0" dirty="0" smtClean="0">
                <a:solidFill>
                  <a:srgbClr val="C00000"/>
                </a:solidFill>
              </a:rPr>
              <a:t>all</a:t>
            </a:r>
            <a:r>
              <a:rPr lang="en-US" sz="2800" kern="0" dirty="0" smtClean="0"/>
              <a:t> of our students with the </a:t>
            </a:r>
            <a:r>
              <a:rPr lang="en-US" sz="2800" b="1" kern="0" dirty="0" smtClean="0"/>
              <a:t>academic and character skills</a:t>
            </a:r>
            <a:r>
              <a:rPr lang="en-US" sz="2800" kern="0" dirty="0" smtClean="0"/>
              <a:t> they need to graduate from top colleges, </a:t>
            </a:r>
            <a:r>
              <a:rPr lang="en-US" sz="2800" b="1" kern="0" dirty="0" smtClean="0"/>
              <a:t>to succeed in a competitive world, and to serve as the next generation of leaders for our communities</a:t>
            </a:r>
            <a:r>
              <a:rPr lang="en-US" sz="2800" kern="0" dirty="0" smtClean="0"/>
              <a:t>. </a:t>
            </a:r>
          </a:p>
          <a:p>
            <a:pPr marL="0" indent="0">
              <a:buFont typeface="Arial" charset="0"/>
              <a:buNone/>
            </a:pPr>
            <a:endParaRPr lang="en-US" sz="2800" kern="0" dirty="0" smtClean="0"/>
          </a:p>
        </p:txBody>
      </p:sp>
    </p:spTree>
    <p:extLst>
      <p:ext uri="{BB962C8B-B14F-4D97-AF65-F5344CB8AC3E}">
        <p14:creationId xmlns:p14="http://schemas.microsoft.com/office/powerpoint/2010/main" val="47726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you?</a:t>
            </a:r>
            <a:endParaRPr lang="en-US" dirty="0"/>
          </a:p>
        </p:txBody>
      </p:sp>
      <p:sp>
        <p:nvSpPr>
          <p:cNvPr id="3" name="Content Placeholder 2"/>
          <p:cNvSpPr>
            <a:spLocks noGrp="1"/>
          </p:cNvSpPr>
          <p:nvPr>
            <p:ph idx="1"/>
          </p:nvPr>
        </p:nvSpPr>
        <p:spPr/>
        <p:txBody>
          <a:bodyPr/>
          <a:lstStyle/>
          <a:p>
            <a:pPr marL="0" indent="0">
              <a:buNone/>
            </a:pPr>
            <a:r>
              <a:rPr lang="en-US" dirty="0" smtClean="0"/>
              <a:t>Strong </a:t>
            </a:r>
            <a:r>
              <a:rPr lang="en-US" dirty="0"/>
              <a:t>communication structures clarify the work (who is responsible for what action step and by when) and provide a mechanism for accountability (did everyone do what they were supposed to do in the timeline they were supposed to do it).  How strong are your authentic compliance communication structures? (Circle one.)</a:t>
            </a:r>
          </a:p>
          <a:p>
            <a:pPr marL="400050" lvl="1" indent="0">
              <a:buNone/>
            </a:pPr>
            <a:endParaRPr lang="en-US" dirty="0"/>
          </a:p>
          <a:p>
            <a:pPr marL="400050" lvl="1" indent="0">
              <a:buNone/>
            </a:pPr>
            <a:r>
              <a:rPr lang="en-US" dirty="0" smtClean="0"/>
              <a:t>1 		2</a:t>
            </a:r>
            <a:r>
              <a:rPr lang="en-US" dirty="0"/>
              <a:t>		3		4		</a:t>
            </a:r>
            <a:r>
              <a:rPr lang="en-US" dirty="0" smtClean="0"/>
              <a:t>5</a:t>
            </a:r>
          </a:p>
          <a:p>
            <a:pPr marL="0" indent="0">
              <a:buNone/>
            </a:pPr>
            <a:r>
              <a:rPr lang="en-US" dirty="0" smtClean="0"/>
              <a:t>Non-Existent</a:t>
            </a:r>
            <a:r>
              <a:rPr lang="en-US" dirty="0"/>
              <a:t>					Super Strong</a:t>
            </a:r>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10</a:t>
            </a:fld>
            <a:endParaRPr lang="en-US" dirty="0">
              <a:solidFill>
                <a:srgbClr val="000000"/>
              </a:solidFill>
            </a:endParaRPr>
          </a:p>
        </p:txBody>
      </p:sp>
      <p:sp>
        <p:nvSpPr>
          <p:cNvPr id="5" name="Rectangle 4"/>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Tree>
    <p:extLst>
      <p:ext uri="{BB962C8B-B14F-4D97-AF65-F5344CB8AC3E}">
        <p14:creationId xmlns:p14="http://schemas.microsoft.com/office/powerpoint/2010/main" val="929348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ctr"/>
            <a:r>
              <a:rPr lang="en-US" dirty="0" smtClean="0"/>
              <a:t>Authentic Compliance Communication Structures </a:t>
            </a:r>
            <a:endParaRPr lang="en-US" dirty="0"/>
          </a:p>
        </p:txBody>
      </p:sp>
      <p:sp>
        <p:nvSpPr>
          <p:cNvPr id="3" name="Text Placeholder 2"/>
          <p:cNvSpPr>
            <a:spLocks noGrp="1"/>
          </p:cNvSpPr>
          <p:nvPr>
            <p:ph type="body" idx="1"/>
          </p:nvPr>
        </p:nvSpPr>
        <p:spPr/>
        <p:txBody>
          <a:bodyPr/>
          <a:lstStyle/>
          <a:p>
            <a:r>
              <a:rPr lang="en-US" dirty="0" smtClean="0"/>
              <a:t>Internal Communication	</a:t>
            </a:r>
            <a:endParaRPr lang="en-US" dirty="0"/>
          </a:p>
        </p:txBody>
      </p:sp>
      <p:sp>
        <p:nvSpPr>
          <p:cNvPr id="4" name="Content Placeholder 3"/>
          <p:cNvSpPr>
            <a:spLocks noGrp="1"/>
          </p:cNvSpPr>
          <p:nvPr>
            <p:ph sz="half" idx="2"/>
          </p:nvPr>
        </p:nvSpPr>
        <p:spPr>
          <a:ln>
            <a:solidFill>
              <a:schemeClr val="tx1"/>
            </a:solidFill>
          </a:ln>
        </p:spPr>
        <p:txBody>
          <a:bodyPr/>
          <a:lstStyle/>
          <a:p>
            <a:r>
              <a:rPr lang="en-US" dirty="0" smtClean="0"/>
              <a:t>WITHIN your AF School Community</a:t>
            </a:r>
            <a:endParaRPr lang="en-US" dirty="0"/>
          </a:p>
        </p:txBody>
      </p:sp>
      <p:sp>
        <p:nvSpPr>
          <p:cNvPr id="5" name="Text Placeholder 4"/>
          <p:cNvSpPr>
            <a:spLocks noGrp="1"/>
          </p:cNvSpPr>
          <p:nvPr>
            <p:ph type="body" sz="quarter" idx="3"/>
          </p:nvPr>
        </p:nvSpPr>
        <p:spPr/>
        <p:txBody>
          <a:bodyPr/>
          <a:lstStyle/>
          <a:p>
            <a:r>
              <a:rPr lang="en-US" dirty="0" smtClean="0"/>
              <a:t>External Communication</a:t>
            </a:r>
            <a:endParaRPr lang="en-US" dirty="0"/>
          </a:p>
        </p:txBody>
      </p:sp>
      <p:sp>
        <p:nvSpPr>
          <p:cNvPr id="6" name="Content Placeholder 5"/>
          <p:cNvSpPr>
            <a:spLocks noGrp="1"/>
          </p:cNvSpPr>
          <p:nvPr>
            <p:ph sz="quarter" idx="4"/>
          </p:nvPr>
        </p:nvSpPr>
        <p:spPr>
          <a:ln>
            <a:solidFill>
              <a:schemeClr val="tx1"/>
            </a:solidFill>
          </a:ln>
        </p:spPr>
        <p:txBody>
          <a:bodyPr/>
          <a:lstStyle/>
          <a:p>
            <a:r>
              <a:rPr lang="en-US" dirty="0" smtClean="0"/>
              <a:t>With the DISTRICT / CSE or external stakeholders (outside of AF)</a:t>
            </a:r>
            <a:endParaRPr lang="en-US" dirty="0"/>
          </a:p>
        </p:txBody>
      </p:sp>
      <p:sp>
        <p:nvSpPr>
          <p:cNvPr id="7" name="Slide Number Placeholder 6"/>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2050" name="Picture 2" descr="Image result for grat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028" y="3551460"/>
            <a:ext cx="5143144" cy="32144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Tree>
    <p:extLst>
      <p:ext uri="{BB962C8B-B14F-4D97-AF65-F5344CB8AC3E}">
        <p14:creationId xmlns:p14="http://schemas.microsoft.com/office/powerpoint/2010/main" val="32995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Compliance Communication</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a:t>Examine artifacts #1-3 in the Supplementary Packet.  </a:t>
            </a:r>
          </a:p>
          <a:p>
            <a:pPr lvl="0"/>
            <a:r>
              <a:rPr lang="en-US" dirty="0" smtClean="0">
                <a:solidFill>
                  <a:schemeClr val="bg1">
                    <a:lumMod val="85000"/>
                  </a:schemeClr>
                </a:solidFill>
              </a:rPr>
              <a:t>(Silently and Independently) </a:t>
            </a:r>
            <a:r>
              <a:rPr lang="en-US" dirty="0" smtClean="0"/>
              <a:t>Answer </a:t>
            </a:r>
            <a:r>
              <a:rPr lang="en-US" dirty="0"/>
              <a:t>the questions </a:t>
            </a:r>
            <a:r>
              <a:rPr lang="en-US" dirty="0" smtClean="0"/>
              <a:t>on page 2 of your NOTES.</a:t>
            </a:r>
            <a:endParaRPr lang="en-US" dirty="0"/>
          </a:p>
          <a:p>
            <a:pPr lvl="0"/>
            <a:r>
              <a:rPr lang="en-US" dirty="0" smtClean="0">
                <a:solidFill>
                  <a:schemeClr val="bg1">
                    <a:lumMod val="85000"/>
                  </a:schemeClr>
                </a:solidFill>
              </a:rPr>
              <a:t>(After 5 minutes) </a:t>
            </a:r>
            <a:r>
              <a:rPr lang="en-US" dirty="0" smtClean="0"/>
              <a:t>Compare </a:t>
            </a:r>
            <a:r>
              <a:rPr lang="en-US" dirty="0"/>
              <a:t>your answers with a partner.</a:t>
            </a:r>
          </a:p>
          <a:p>
            <a:pPr marL="0" indent="0">
              <a:buNone/>
            </a:pP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12</a:t>
            </a:fld>
            <a:endParaRPr lang="en-US" dirty="0">
              <a:solidFill>
                <a:srgbClr val="000000"/>
              </a:solidFill>
            </a:endParaRPr>
          </a:p>
        </p:txBody>
      </p:sp>
      <p:sp>
        <p:nvSpPr>
          <p:cNvPr id="5" name="Rectangle 4"/>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2</a:t>
            </a:r>
          </a:p>
        </p:txBody>
      </p:sp>
    </p:spTree>
    <p:extLst>
      <p:ext uri="{BB962C8B-B14F-4D97-AF65-F5344CB8AC3E}">
        <p14:creationId xmlns:p14="http://schemas.microsoft.com/office/powerpoint/2010/main" val="219585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Internal Compliance Communication</a:t>
            </a:r>
            <a:endParaRPr lang="en-US" dirty="0"/>
          </a:p>
        </p:txBody>
      </p:sp>
      <p:sp>
        <p:nvSpPr>
          <p:cNvPr id="3" name="Content Placeholder 2"/>
          <p:cNvSpPr>
            <a:spLocks noGrp="1"/>
          </p:cNvSpPr>
          <p:nvPr>
            <p:ph idx="1"/>
          </p:nvPr>
        </p:nvSpPr>
        <p:spPr/>
        <p:txBody>
          <a:bodyPr/>
          <a:lstStyle/>
          <a:p>
            <a:pPr lvl="0"/>
            <a:r>
              <a:rPr lang="en-US" u="sng" dirty="0"/>
              <a:t>Clearly formatted </a:t>
            </a:r>
            <a:r>
              <a:rPr lang="en-US" dirty="0"/>
              <a:t>– Color coded, easy to read</a:t>
            </a:r>
          </a:p>
          <a:p>
            <a:pPr lvl="0"/>
            <a:r>
              <a:rPr lang="en-US" u="sng" dirty="0"/>
              <a:t>Systematic / Follow a Routine </a:t>
            </a:r>
            <a:r>
              <a:rPr lang="en-US" dirty="0"/>
              <a:t>– Occur on a predictable, regular basis (e.g. weekly, 2x/month, etc.)</a:t>
            </a:r>
          </a:p>
          <a:p>
            <a:pPr lvl="0"/>
            <a:r>
              <a:rPr lang="en-US" u="sng" dirty="0"/>
              <a:t>Public </a:t>
            </a:r>
            <a:r>
              <a:rPr lang="en-US" dirty="0"/>
              <a:t>– sent to everyone; not sent individually (provides public accountability) </a:t>
            </a:r>
          </a:p>
          <a:p>
            <a:pPr lvl="0"/>
            <a:r>
              <a:rPr lang="en-US" u="sng" dirty="0"/>
              <a:t>Name Specific Action Steps </a:t>
            </a:r>
            <a:r>
              <a:rPr lang="en-US" dirty="0"/>
              <a:t>– Name the exact action steps for all stakeholders (what, by when, how)</a:t>
            </a:r>
          </a:p>
          <a:p>
            <a:pPr lvl="0"/>
            <a:r>
              <a:rPr lang="en-US" u="sng" dirty="0"/>
              <a:t>Link to Model / Clear Vision of Excellence </a:t>
            </a:r>
            <a:r>
              <a:rPr lang="en-US" dirty="0"/>
              <a:t>– The WHAT is clearly defined through models (E.g. sample teacher progress report)</a:t>
            </a:r>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13</a:t>
            </a:fld>
            <a:endParaRPr lang="en-US" dirty="0">
              <a:solidFill>
                <a:srgbClr val="000000"/>
              </a:solidFill>
            </a:endParaRPr>
          </a:p>
        </p:txBody>
      </p:sp>
      <p:sp>
        <p:nvSpPr>
          <p:cNvPr id="5" name="Rectangle 4"/>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2</a:t>
            </a:r>
          </a:p>
        </p:txBody>
      </p:sp>
    </p:spTree>
    <p:extLst>
      <p:ext uri="{BB962C8B-B14F-4D97-AF65-F5344CB8AC3E}">
        <p14:creationId xmlns:p14="http://schemas.microsoft.com/office/powerpoint/2010/main" val="216109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Compliance Communication</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a:t>Examine artifacts </a:t>
            </a:r>
            <a:r>
              <a:rPr lang="en-US" dirty="0" smtClean="0"/>
              <a:t>#4-5 </a:t>
            </a:r>
            <a:r>
              <a:rPr lang="en-US" dirty="0"/>
              <a:t>in the Supplementary Packet.  </a:t>
            </a:r>
          </a:p>
          <a:p>
            <a:pPr lvl="0"/>
            <a:r>
              <a:rPr lang="en-US" dirty="0" smtClean="0">
                <a:solidFill>
                  <a:schemeClr val="bg1">
                    <a:lumMod val="85000"/>
                  </a:schemeClr>
                </a:solidFill>
              </a:rPr>
              <a:t>(Silently and Independently) </a:t>
            </a:r>
            <a:r>
              <a:rPr lang="en-US" dirty="0" smtClean="0"/>
              <a:t>Answer the questions on page 3 of your NOTES.</a:t>
            </a:r>
          </a:p>
          <a:p>
            <a:pPr lvl="0"/>
            <a:r>
              <a:rPr lang="en-US" dirty="0" smtClean="0">
                <a:solidFill>
                  <a:schemeClr val="bg1">
                    <a:lumMod val="85000"/>
                  </a:schemeClr>
                </a:solidFill>
              </a:rPr>
              <a:t>(After 3 minutes) </a:t>
            </a:r>
            <a:r>
              <a:rPr lang="en-US" dirty="0" smtClean="0"/>
              <a:t>Compare </a:t>
            </a:r>
            <a:r>
              <a:rPr lang="en-US" dirty="0"/>
              <a:t>your answers with a partner.</a:t>
            </a:r>
          </a:p>
          <a:p>
            <a:pPr marL="0" indent="0">
              <a:buNone/>
            </a:pP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14</a:t>
            </a:fld>
            <a:endParaRPr lang="en-US" dirty="0">
              <a:solidFill>
                <a:srgbClr val="000000"/>
              </a:solidFill>
            </a:endParaRPr>
          </a:p>
        </p:txBody>
      </p:sp>
      <p:sp>
        <p:nvSpPr>
          <p:cNvPr id="5" name="Rectangle 4"/>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3</a:t>
            </a:r>
            <a:endParaRPr lang="en-US" sz="2400" dirty="0"/>
          </a:p>
        </p:txBody>
      </p:sp>
    </p:spTree>
    <p:extLst>
      <p:ext uri="{BB962C8B-B14F-4D97-AF65-F5344CB8AC3E}">
        <p14:creationId xmlns:p14="http://schemas.microsoft.com/office/powerpoint/2010/main" val="1416454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p:txBody>
          <a:bodyPr/>
          <a:lstStyle/>
          <a:p>
            <a:pPr marL="0" indent="0">
              <a:buNone/>
            </a:pPr>
            <a:r>
              <a:rPr lang="en-US" dirty="0" smtClean="0"/>
              <a:t>As you read over the Feedback Cheat Sheet, </a:t>
            </a:r>
          </a:p>
          <a:p>
            <a:r>
              <a:rPr lang="en-US" dirty="0" smtClean="0">
                <a:solidFill>
                  <a:srgbClr val="00B050"/>
                </a:solidFill>
              </a:rPr>
              <a:t>STAR strengths in your communication.</a:t>
            </a:r>
          </a:p>
          <a:p>
            <a:r>
              <a:rPr lang="en-US" dirty="0" smtClean="0">
                <a:solidFill>
                  <a:srgbClr val="FF0000"/>
                </a:solidFill>
              </a:rPr>
              <a:t>Put a DELTA next to areas for growth.</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15</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600200" y="2590800"/>
            <a:ext cx="5800725" cy="4067175"/>
          </a:xfrm>
          <a:prstGeom prst="rect">
            <a:avLst/>
          </a:prstGeom>
        </p:spPr>
      </p:pic>
      <p:sp>
        <p:nvSpPr>
          <p:cNvPr id="6" name="Rectangle 5"/>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312163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Jen B for sharing!</a:t>
            </a:r>
            <a:endParaRPr lang="en-US" dirty="0"/>
          </a:p>
        </p:txBody>
      </p:sp>
      <p:pic>
        <p:nvPicPr>
          <p:cNvPr id="6" name="Content Placeholder 5"/>
          <p:cNvPicPr>
            <a:picLocks noGrp="1" noChangeAspect="1"/>
          </p:cNvPicPr>
          <p:nvPr>
            <p:ph sz="half" idx="1"/>
          </p:nvPr>
        </p:nvPicPr>
        <p:blipFill>
          <a:blip r:embed="rId2"/>
          <a:stretch>
            <a:fillRect/>
          </a:stretch>
        </p:blipFill>
        <p:spPr>
          <a:xfrm>
            <a:off x="457200" y="2281115"/>
            <a:ext cx="4038600" cy="2600569"/>
          </a:xfrm>
          <a:prstGeom prst="rect">
            <a:avLst/>
          </a:prstGeom>
        </p:spPr>
      </p:pic>
      <p:sp>
        <p:nvSpPr>
          <p:cNvPr id="4" name="Content Placeholder 3"/>
          <p:cNvSpPr>
            <a:spLocks noGrp="1"/>
          </p:cNvSpPr>
          <p:nvPr>
            <p:ph sz="half" idx="2"/>
          </p:nvPr>
        </p:nvSpPr>
        <p:spPr/>
        <p:txBody>
          <a:bodyPr/>
          <a:lstStyle/>
          <a:p>
            <a:pPr marL="0" indent="0">
              <a:buNone/>
            </a:pPr>
            <a:r>
              <a:rPr lang="en-US" u="sng" dirty="0" smtClean="0"/>
              <a:t>Directions</a:t>
            </a:r>
            <a:r>
              <a:rPr lang="en-US" u="sng" dirty="0"/>
              <a:t>:</a:t>
            </a:r>
            <a:r>
              <a:rPr lang="en-US" dirty="0"/>
              <a:t>  Read the following case study and answer the questions below.  Then, skim the resources on the link if you have time.</a:t>
            </a:r>
          </a:p>
          <a:p>
            <a:endParaRPr lang="en-US" dirty="0"/>
          </a:p>
        </p:txBody>
      </p:sp>
      <p:sp>
        <p:nvSpPr>
          <p:cNvPr id="5" name="Slide Number Placeholder 4"/>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sp>
        <p:nvSpPr>
          <p:cNvPr id="7" name="Rectangle 6"/>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5</a:t>
            </a:r>
            <a:endParaRPr lang="en-US" sz="2400" dirty="0"/>
          </a:p>
        </p:txBody>
      </p:sp>
    </p:spTree>
    <p:extLst>
      <p:ext uri="{BB962C8B-B14F-4D97-AF65-F5344CB8AC3E}">
        <p14:creationId xmlns:p14="http://schemas.microsoft.com/office/powerpoint/2010/main" val="4165406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33400"/>
          </a:xfrm>
        </p:spPr>
        <p:txBody>
          <a:bodyPr/>
          <a:lstStyle/>
          <a:p>
            <a:r>
              <a:rPr lang="en-US" b="1" kern="1200" dirty="0">
                <a:solidFill>
                  <a:srgbClr val="00B0F0"/>
                </a:solidFill>
              </a:rPr>
              <a:t>3</a:t>
            </a:r>
            <a:r>
              <a:rPr lang="en-US" b="1" kern="1200" dirty="0" smtClean="0">
                <a:solidFill>
                  <a:srgbClr val="00B0F0"/>
                </a:solidFill>
              </a:rPr>
              <a:t> </a:t>
            </a:r>
            <a:r>
              <a:rPr lang="en-US" b="1" kern="1200" dirty="0">
                <a:solidFill>
                  <a:srgbClr val="00B0F0"/>
                </a:solidFill>
              </a:rPr>
              <a:t>STEPS to Improved Authentic Compliance Communication Structures </a:t>
            </a:r>
            <a:r>
              <a:rPr lang="en-US" sz="1400" kern="1200" dirty="0">
                <a:solidFill>
                  <a:srgbClr val="00B0F0"/>
                </a:solidFill>
              </a:rPr>
              <a:t/>
            </a:r>
            <a:br>
              <a:rPr lang="en-US" sz="1400" kern="1200" dirty="0">
                <a:solidFill>
                  <a:srgbClr val="00B0F0"/>
                </a:solidFill>
              </a:rPr>
            </a:br>
            <a:r>
              <a:rPr lang="en-US" kern="1200" dirty="0">
                <a:solidFill>
                  <a:srgbClr val="00B0F0"/>
                </a:solidFill>
              </a:rPr>
              <a:t> </a:t>
            </a:r>
            <a:endParaRPr lang="en-US" dirty="0">
              <a:solidFill>
                <a:srgbClr val="00B0F0"/>
              </a:solidFill>
            </a:endParaRPr>
          </a:p>
        </p:txBody>
      </p:sp>
      <p:sp>
        <p:nvSpPr>
          <p:cNvPr id="3" name="Content Placeholder 2"/>
          <p:cNvSpPr>
            <a:spLocks noGrp="1"/>
          </p:cNvSpPr>
          <p:nvPr>
            <p:ph sz="half" idx="1"/>
          </p:nvPr>
        </p:nvSpPr>
        <p:spPr>
          <a:xfrm>
            <a:off x="457200" y="1452874"/>
            <a:ext cx="4038600" cy="5181600"/>
          </a:xfrm>
        </p:spPr>
        <p:txBody>
          <a:bodyPr/>
          <a:lstStyle/>
          <a:p>
            <a:pPr marL="0" indent="0">
              <a:buNone/>
            </a:pPr>
            <a:r>
              <a:rPr lang="en-US" sz="2000" b="1" kern="1200" dirty="0">
                <a:solidFill>
                  <a:srgbClr val="7030A0"/>
                </a:solidFill>
              </a:rPr>
              <a:t>STEP 1: Use Feedback cheat sheet to EVALUATE your own internal and external compliance communication.</a:t>
            </a:r>
            <a:endParaRPr lang="en-US" sz="2000" kern="1200" dirty="0">
              <a:solidFill>
                <a:srgbClr val="7030A0"/>
              </a:solidFill>
            </a:endParaRPr>
          </a:p>
          <a:p>
            <a:pPr marL="0" indent="0">
              <a:buNone/>
            </a:pPr>
            <a:r>
              <a:rPr lang="en-US" sz="1200" kern="1200" dirty="0" smtClean="0"/>
              <a:t>Recommendations</a:t>
            </a:r>
            <a:r>
              <a:rPr lang="en-US" sz="1200" kern="1200" dirty="0"/>
              <a:t>:</a:t>
            </a:r>
            <a:endParaRPr lang="en-US" sz="1050" kern="1200" dirty="0"/>
          </a:p>
          <a:p>
            <a:pPr lvl="1"/>
            <a:r>
              <a:rPr lang="en-US" sz="1200" u="sng" kern="1200" dirty="0"/>
              <a:t>Internal</a:t>
            </a:r>
            <a:r>
              <a:rPr lang="en-US" sz="1200" kern="1200" dirty="0"/>
              <a:t>: Send internal school communication at least monthly. </a:t>
            </a:r>
            <a:endParaRPr lang="en-US" sz="1050" kern="1200" dirty="0"/>
          </a:p>
          <a:p>
            <a:pPr lvl="1"/>
            <a:r>
              <a:rPr lang="en-US" sz="1200" u="sng" kern="1200" dirty="0"/>
              <a:t>External</a:t>
            </a:r>
            <a:r>
              <a:rPr lang="en-US" sz="1200" kern="1200" dirty="0"/>
              <a:t>: Send rolled up district communication at least 2x/month.  (Weekly is better if your district is less responsive.)</a:t>
            </a:r>
            <a:endParaRPr lang="en-US" sz="1050" kern="1200" dirty="0"/>
          </a:p>
          <a:p>
            <a:pPr marL="0" indent="0">
              <a:buNone/>
            </a:pPr>
            <a:endParaRPr lang="en-US" sz="1050" kern="1200" dirty="0"/>
          </a:p>
          <a:p>
            <a:pPr marL="0" indent="0">
              <a:buNone/>
            </a:pPr>
            <a:r>
              <a:rPr lang="en-US" sz="2000" b="1" kern="1200" dirty="0" smtClean="0">
                <a:solidFill>
                  <a:srgbClr val="7030A0"/>
                </a:solidFill>
              </a:rPr>
              <a:t>STEP </a:t>
            </a:r>
            <a:r>
              <a:rPr lang="en-US" sz="2000" b="1" kern="1200" dirty="0">
                <a:solidFill>
                  <a:srgbClr val="7030A0"/>
                </a:solidFill>
              </a:rPr>
              <a:t>2: Create an IMPROVED TEMPLATE that you will use this year.  </a:t>
            </a:r>
            <a:endParaRPr lang="en-US" sz="2000" kern="1200" dirty="0">
              <a:solidFill>
                <a:srgbClr val="7030A0"/>
              </a:solidFill>
            </a:endParaRPr>
          </a:p>
          <a:p>
            <a:pPr marL="0" indent="0">
              <a:buNone/>
            </a:pPr>
            <a:r>
              <a:rPr lang="en-US" sz="1200" kern="1200" dirty="0" smtClean="0"/>
              <a:t>(</a:t>
            </a:r>
            <a:r>
              <a:rPr lang="en-US" sz="1200" kern="1200" dirty="0"/>
              <a:t>If you need exemplars, consult the authentic compliance hub first.) </a:t>
            </a:r>
            <a:endParaRPr lang="en-US" sz="1050" kern="1200" dirty="0"/>
          </a:p>
          <a:p>
            <a:pPr marL="0" indent="0">
              <a:buNone/>
            </a:pPr>
            <a:endParaRPr lang="en-US" sz="1050" kern="1200" dirty="0"/>
          </a:p>
          <a:p>
            <a:pPr marL="0" indent="0">
              <a:buNone/>
            </a:pPr>
            <a:r>
              <a:rPr lang="en-US" sz="2000" b="1" kern="1200" dirty="0" smtClean="0">
                <a:solidFill>
                  <a:srgbClr val="7030A0"/>
                </a:solidFill>
              </a:rPr>
              <a:t>STEP </a:t>
            </a:r>
            <a:r>
              <a:rPr lang="en-US" sz="2000" b="1" kern="1200" dirty="0">
                <a:solidFill>
                  <a:srgbClr val="7030A0"/>
                </a:solidFill>
              </a:rPr>
              <a:t>3: Draft your next communication.</a:t>
            </a:r>
            <a:endParaRPr lang="en-US" sz="2000" kern="1200" dirty="0">
              <a:solidFill>
                <a:srgbClr val="7030A0"/>
              </a:solidFill>
            </a:endParaRPr>
          </a:p>
          <a:p>
            <a:endParaRPr lang="en-US" dirty="0"/>
          </a:p>
        </p:txBody>
      </p:sp>
      <p:pic>
        <p:nvPicPr>
          <p:cNvPr id="6" name="Content Placeholder 5"/>
          <p:cNvPicPr>
            <a:picLocks noGrp="1" noChangeAspect="1"/>
          </p:cNvPicPr>
          <p:nvPr>
            <p:ph sz="half" idx="2"/>
          </p:nvPr>
        </p:nvPicPr>
        <p:blipFill rotWithShape="1">
          <a:blip r:embed="rId3"/>
          <a:srcRect t="10087" r="1887"/>
          <a:stretch/>
        </p:blipFill>
        <p:spPr>
          <a:xfrm>
            <a:off x="4724400" y="1905000"/>
            <a:ext cx="3962400" cy="2918182"/>
          </a:xfrm>
          <a:prstGeom prst="rect">
            <a:avLst/>
          </a:prstGeom>
        </p:spPr>
      </p:pic>
      <p:sp>
        <p:nvSpPr>
          <p:cNvPr id="5" name="Slide Number Placeholder 4"/>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sp>
        <p:nvSpPr>
          <p:cNvPr id="7" name="Rectangle 6"/>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6</a:t>
            </a:r>
          </a:p>
        </p:txBody>
      </p:sp>
    </p:spTree>
    <p:extLst>
      <p:ext uri="{BB962C8B-B14F-4D97-AF65-F5344CB8AC3E}">
        <p14:creationId xmlns:p14="http://schemas.microsoft.com/office/powerpoint/2010/main" val="251003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Out</a:t>
            </a:r>
            <a:endParaRPr lang="en-US" dirty="0"/>
          </a:p>
        </p:txBody>
      </p:sp>
      <p:sp>
        <p:nvSpPr>
          <p:cNvPr id="3" name="Content Placeholder 2"/>
          <p:cNvSpPr>
            <a:spLocks noGrp="1"/>
          </p:cNvSpPr>
          <p:nvPr>
            <p:ph idx="1"/>
          </p:nvPr>
        </p:nvSpPr>
        <p:spPr/>
        <p:txBody>
          <a:bodyPr/>
          <a:lstStyle/>
          <a:p>
            <a:pPr marL="0" indent="0">
              <a:buNone/>
            </a:pPr>
            <a:r>
              <a:rPr lang="en-US" dirty="0"/>
              <a:t>SLWBAT to …</a:t>
            </a:r>
          </a:p>
          <a:p>
            <a:pPr lvl="0"/>
            <a:r>
              <a:rPr lang="en-US" dirty="0"/>
              <a:t>articulate a vision for compliance communications systems and structures, and</a:t>
            </a:r>
          </a:p>
          <a:p>
            <a:pPr lvl="0"/>
            <a:r>
              <a:rPr lang="en-US" dirty="0"/>
              <a:t>evaluate their own and make a plan to improve compliance communications systems and structures.</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18</a:t>
            </a:fld>
            <a:endParaRPr lang="en-US" dirty="0">
              <a:solidFill>
                <a:srgbClr val="000000"/>
              </a:solidFill>
            </a:endParaRPr>
          </a:p>
        </p:txBody>
      </p:sp>
      <p:sp>
        <p:nvSpPr>
          <p:cNvPr id="5" name="Rectangle 4"/>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t>
            </a:r>
            <a:endParaRPr lang="en-US" sz="2400" dirty="0"/>
          </a:p>
        </p:txBody>
      </p:sp>
    </p:spTree>
    <p:extLst>
      <p:ext uri="{BB962C8B-B14F-4D97-AF65-F5344CB8AC3E}">
        <p14:creationId xmlns:p14="http://schemas.microsoft.com/office/powerpoint/2010/main" val="2768098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Out</a:t>
            </a:r>
            <a:endParaRPr lang="en-US" dirty="0"/>
          </a:p>
        </p:txBody>
      </p:sp>
      <p:sp>
        <p:nvSpPr>
          <p:cNvPr id="3" name="Content Placeholder 2"/>
          <p:cNvSpPr>
            <a:spLocks noGrp="1"/>
          </p:cNvSpPr>
          <p:nvPr>
            <p:ph idx="1"/>
          </p:nvPr>
        </p:nvSpPr>
        <p:spPr/>
        <p:txBody>
          <a:bodyPr/>
          <a:lstStyle/>
          <a:p>
            <a:pPr marL="0" indent="0">
              <a:buNone/>
            </a:pPr>
            <a:r>
              <a:rPr lang="en-US" sz="5000" dirty="0"/>
              <a:t>If I </a:t>
            </a:r>
            <a:r>
              <a:rPr lang="en-US" sz="5000" dirty="0" smtClean="0"/>
              <a:t>establish strong </a:t>
            </a:r>
            <a:r>
              <a:rPr lang="en-US" sz="5000" dirty="0"/>
              <a:t>authentic compliance communication structures, then I will be able </a:t>
            </a:r>
            <a:r>
              <a:rPr lang="en-US" sz="5000" dirty="0" smtClean="0"/>
              <a:t>to …</a:t>
            </a:r>
            <a:endParaRPr lang="en-US" sz="5000" dirty="0"/>
          </a:p>
          <a:p>
            <a:pPr marL="0" indent="0">
              <a:buNone/>
            </a:pPr>
            <a:endParaRPr lang="en-US" sz="5000"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19</a:t>
            </a:fld>
            <a:endParaRPr lang="en-US" dirty="0">
              <a:solidFill>
                <a:srgbClr val="000000"/>
              </a:solidFill>
            </a:endParaRPr>
          </a:p>
        </p:txBody>
      </p:sp>
      <p:sp>
        <p:nvSpPr>
          <p:cNvPr id="6" name="Rectangle 5"/>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t>
            </a:r>
            <a:endParaRPr lang="en-US" sz="2400" dirty="0"/>
          </a:p>
        </p:txBody>
      </p:sp>
    </p:spTree>
    <p:extLst>
      <p:ext uri="{BB962C8B-B14F-4D97-AF65-F5344CB8AC3E}">
        <p14:creationId xmlns:p14="http://schemas.microsoft.com/office/powerpoint/2010/main" val="86093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8352" y="1162050"/>
            <a:ext cx="7786048" cy="4866280"/>
          </a:xfrm>
          <a:prstGeom prst="rect">
            <a:avLst/>
          </a:prstGeom>
        </p:spPr>
      </p:pic>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1600200" y="2802028"/>
            <a:ext cx="6096000" cy="2303372"/>
          </a:xfrm>
          <a:solidFill>
            <a:srgbClr val="FFFF00"/>
          </a:solidFill>
        </p:spPr>
        <p:txBody>
          <a:bodyPr anchor="ctr"/>
          <a:lstStyle/>
          <a:p>
            <a:pPr marL="0" indent="0" algn="ctr">
              <a:buNone/>
            </a:pPr>
            <a:r>
              <a:rPr lang="en-US" dirty="0" smtClean="0"/>
              <a:t>Customize = Personal Introduction!</a:t>
            </a: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260143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20" b="7395"/>
          <a:stretch/>
        </p:blipFill>
        <p:spPr bwMode="auto">
          <a:xfrm>
            <a:off x="1" y="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125735" y="-25400"/>
            <a:ext cx="8408665" cy="3149600"/>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rgbClr val="0081C6"/>
                </a:solidFill>
                <a:latin typeface="Georgia" panose="02040502050405020303" pitchFamily="18" charset="0"/>
              </a:rPr>
              <a:t>Authentic Compliance </a:t>
            </a:r>
          </a:p>
          <a:p>
            <a:pPr algn="l"/>
            <a:r>
              <a:rPr lang="en-US" sz="3000" dirty="0" smtClean="0">
                <a:solidFill>
                  <a:srgbClr val="0081C6"/>
                </a:solidFill>
                <a:latin typeface="Georgia" panose="02040502050405020303" pitchFamily="18" charset="0"/>
              </a:rPr>
              <a:t>Communication Structures!</a:t>
            </a:r>
            <a:endParaRPr lang="en-US" sz="3000" dirty="0">
              <a:solidFill>
                <a:srgbClr val="0081C6"/>
              </a:solidFill>
              <a:latin typeface="Georgia" panose="02040502050405020303" pitchFamily="18" charset="0"/>
            </a:endParaRPr>
          </a:p>
          <a:p>
            <a:pPr algn="l"/>
            <a:endParaRPr lang="en-US" sz="3000" b="1" dirty="0" smtClean="0">
              <a:latin typeface="Segoe UI Light" panose="020B0502040204020203" pitchFamily="34" charset="0"/>
              <a:ea typeface="Segoe UI" panose="020B0502040204020203" pitchFamily="34" charset="0"/>
              <a:cs typeface="Segoe UI" panose="020B0502040204020203" pitchFamily="34" charset="0"/>
            </a:endParaRPr>
          </a:p>
          <a:p>
            <a:pPr algn="l"/>
            <a:endParaRPr lang="en-US" sz="3000" b="1" dirty="0" smtClean="0">
              <a:latin typeface="Segoe UI Light" panose="020B0502040204020203" pitchFamily="34" charset="0"/>
              <a:ea typeface="Segoe UI" panose="020B0502040204020203" pitchFamily="34" charset="0"/>
              <a:cs typeface="Segoe UI" panose="020B0502040204020203" pitchFamily="34" charset="0"/>
            </a:endParaRPr>
          </a:p>
        </p:txBody>
      </p:sp>
      <p:pic>
        <p:nvPicPr>
          <p:cNvPr id="9" name="Picture 2" descr="http://www.achievementfirst.org/fileadmin/af/home/2012_New_Site/Marketing_and_Communications/School_Toolboxes/AFLogos/AchievementFirstLogo_Color.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09574" y="5969000"/>
            <a:ext cx="1005826"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5800" y="1981200"/>
            <a:ext cx="5562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9627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1026" name="Picture 2" descr="Image result for frazz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620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3581400"/>
            <a:ext cx="2895600" cy="1477328"/>
          </a:xfrm>
          <a:prstGeom prst="rect">
            <a:avLst/>
          </a:prstGeom>
          <a:solidFill>
            <a:schemeClr val="bg1"/>
          </a:solidFill>
        </p:spPr>
        <p:txBody>
          <a:bodyPr wrap="square" rtlCol="0">
            <a:spAutoFit/>
          </a:bodyPr>
          <a:lstStyle/>
          <a:p>
            <a:r>
              <a:rPr lang="en-US" sz="3000" dirty="0" smtClean="0"/>
              <a:t>Has this ever happened to you?</a:t>
            </a:r>
            <a:endParaRPr lang="en-US" sz="3000" dirty="0">
              <a:effectLst/>
            </a:endParaRPr>
          </a:p>
        </p:txBody>
      </p:sp>
    </p:spTree>
    <p:extLst>
      <p:ext uri="{BB962C8B-B14F-4D97-AF65-F5344CB8AC3E}">
        <p14:creationId xmlns:p14="http://schemas.microsoft.com/office/powerpoint/2010/main" val="281287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AutoShape 2" descr="data:image/jpeg;base64,/9j/4AAQSkZJRgABAQAAAQABAAD/2wCEAAkGBxMTEhUTEhMVFhUVGBgVFxcYFRcVGBcVFxUWFhUXFRYYHSggGBolGxUVITEhJSkrLi4uFx8zODMtNygtLisBCgoKDg0OGhAQGi0lHSUtLS0tLS0tKy0tLS0tLS0tLS0tLS0tLS0tLS0tLS0tLS0tLS0tLS0tLS0tLS0tLS0tLf/AABEIALUBFgMBIgACEQEDEQH/xAAcAAABBQEBAQAAAAAAAAAAAAADAAECBAUGBwj/xAA8EAABAwMDAgMGBQMDAwUBAAABAAIRAyExBBJBUWEFInEGE4GRobEHMkLB8BRS0WKC4SNy8RVDU5KiJP/EABoBAQEBAQEBAQAAAAAAAAAAAAEAAgMEBgX/xAAoEQEBAAIBBAECBwEBAAAAAAAAAQIRAwQhMUESUWEFEzJxgZGx4RX/2gAMAwEAAhEDEQA/APWWuQ3uSCC9TKw0JGFClKatTKkYlTaxV2SjhyDBmhM5QbUUaj07KFQJmsSlNvWSRamdZTBQnCSpE1O5GNCAq5cgGcoAopcltUkYT7UwTkKQTnIjMKtUF0Zj7KiDqoDlKo66IxiztMzWv2glZGlfvcrHj2p/SE/hNDaJPKxaWmwwFGo5SkKvqKkAlKcv7Y+JbGG65b2K05e8vPJlV/bXX76gpg5K7D2N8N2UwY4T4i9uoa6GgKAMoWoenomyxSm4qtUerFUKmWyUUnpulE90qwO0qyKigq6g3ST1mpK0nfFygboW6UQFenbms6YKzWbZUffQijVSFpA1GJmNUy8IlNwQYGGoVR6s1CEOnSBughTZDbdHrDhMwBBDNlGk/wAysVWCFWYFULdarZUHuRy5QrMUkKTZRihUynJQjtCVQwp00DUPUgXGUxMBSOEElZKBfdVPE/ENjO5U9UYaSubbRqVn3x+yxexNpyXO3uwFr09YDYJzowAGgILtMG3GVnaXd6yPaHWbKZuijWgWcuI9uPGbFreVrGbF7Oe8LYa+rk3gr2Xw/T7WALzn8OvDwfOebr0svA5WshDVNPKiaUKLNdBhJzi5c2lWo8kwnjaJSa2XJvEXQ1UKtukp2vug6KSJVhtCSkJOSU9sJKadqxoSTAJOsvRHExaovcp5CG9qiky6kyxTUmdEYssgoPfKm2oAEOixQqBRO0lxlFDLpmtgJ2iMpRqp4Sa1CgkohBQCcwIT3IhQ9qieFFxUnkBQYJMqBPfAVYGUeuJwqrZBWahXYQEV71XdYEotMjG8f1zabLm5KL4GZpzEErA02nOp1RLjLGLqH16NMfnY0C13CPieFzum8ccsv0zawGoD6aPQc1w8rgfQymqtSzZZdVl6nQNIJK8f9sqoNbY1ere03iHuqLjPBXjfhdN2o1Qm8mVvD6s5V3vsjpHspDbkhdTQ0z93mKP4ToBTYPRXqVObrnfJCFIApORvcEoOqqbGmVaITCJWd4s6ybw6pvJJS8UZYIi2XhphoV0vQKFPyBQe+BCSbUu6JIZqWSUq9BeYUaZDilqDKFpSZsF6HNo7QRAVaoLwpNkSotbeVVQWgyLoL6u4wi1nwIUKLeqvsRdoAQWiTKTzwiB0WUgX1JMKVRTptGVB5koKLXkGIUzc2TF4ASjyqSLylaFXZOEd8CEIKrhEo0/Kq5rAuAWg2IjoqBRdTIUALSrdRnKp1TCqYG8rlfa/xR1On7tn532H7k9gujrVtrSV5nqtX7+vUc4na3yDkxMvIHJgBceXP442vR0nB+dzY8f1/wA9jUKrNO0NrF7iYcabTsDpuTUcDux+mOc5C7v2U9r2Vg2g2n7p12t2Dc0dPzcdubryfxGoXPLzJ3XnvyJOSFZ8M1PunAkuE3EEg2MgiM4X5+PPnjl8p/L7Lm/Deny6eYSd54+m/wBvf896bU+MVxWLzUIqgkFzYaTBiDAG4W5Xa+zPtF/UtLXwKrRJiwcP7gOO4XF6jQNrefT7i6TuYZLiSbbSZkm+TmwuQFneHax1Gq2oLFpv6YIK3hllhd3xT1vS8PV8NmOMmeM7erPt+1bX4m+IWFNpzlZP4eaEGpvPpK2//R2Vqpq1arCLEuImnTkTAH/u1DwMfdeg6SpoKelqOpMp1DRpl5dUpNJJAnaSRYnETyvZObG34yvlP/O5JjM899/Um/7vif6VHEKRMBeVN8crNfvY4Uz0ptbTYexptGw/Jdz7Ne0DdS0tcA2q0SQMOH9zf3C54c0yunp678G5ulw/M38sfevX/G4+ttErD8d10sPey2NXRIb6rmvGmbnspMzMlda/Inhc8Ip7WCebq1rgJEqVKgRE8KNVhc70RatCsZZRq0wBKTakuDeinq4AuULTN2AmySI2yZK07ckzCmyptUWi08qNS3xXocxv6hT07ZvKBRpzdHcRFrKKD5LuyPWAaMoNN4HqhOqbjCiOyPzFBrNJMjlHqgWahMdt9FVBPcWiEWhBF1EDcUbYG2JF0Ig0R1Se6BhDaSHXwneZn6KQdMxcpq92yp0qJgA/FQ1Dj8ApKuip+aei0AcqvRMNPE4SdWAEcwqBJ+ogwEPWOESAoUC05Khq3DHyRTHM+1viwoUHOOcAdSVw2voPo0aVR4g1NziPWJHyctvxNx1niNPSz/0qPnqHuMBan4iaMHTgt/8AbI+REfeF5+XHeFe38P5Py+pxv8f28/07NzYLrCS34/8Aj6IGpqkmDxbpEYVehqNvolqqomey8Uxu9Prpy909LqnU3hzT/wAjkLoqPudTqG1ajjtN6jA0BxgCLg+bdguyuUD0WnUjBW92TUbusrver426LxPxJ1V5e7YwSSGMbtY2TJho5vyn/wDXWlhpOc8U3QHBsNkCCJAF7gH4LmnvKFvXPHj7/K+W8ssNTH1PC7VgHII6hF8J8RNGvTqAxtcJ7tw4fIlZbqinpKZqVGUxl7mtH+4gfuumOHdnm6jHLC45eNd3t+tqk+UHF1yHgINfU1ajj+V21vSB/CtP2y8WFCg/aPPZoPrZN4JpG0w0ME+UOd3cble7T4HfpuiyiyJRtoDROShxm1lnSgbdP55yFS8a4HdaDHENMKlqSS5oImyoac0vKElJzDZJRdm+nb0Qq1HcR2VmrUEbeVC9gM/svTXJCi4gGBhA8xiesowmCwCOpTTaJvwgpVntChpaNy7CC52BkuMAq9VG0AC6Cramqd0ThNUeQ0Ce8KDGu3Od0+6eo7dEi+AjaS0lQOthSqVWkwfmjU9M2BOc/AdVF2mBOYIynukqmo2gCJTUakm4gH7pNrtJiJjJRG1L4HP06JQbqxBxCFWBOPmmfqHF17jkx8lKjUZuc4kxGf8AhG0kygIF8KtqBeZg4M8QitBgE83EdFS11drpLbkmPpyq1GqVmAwBJPPAWF7YeLjS6d9Z3Aho6uOFtUrR2mfgFwHtPU/rPEKGiad1Ng99VBxu/SFilY/Dzw59Ok7U1hNWud5ngHA+S6PXUffNcx1muBB7SMhWqdMNbFoAgD9kN7rQbcenKzVLqvEfEKDqdR9N4hzSWn1HTtyqznLtPxC8O3//ANLBghj/ALNcft8lwxXmuOq+n6fqJyYTI+5S3ocqO4J07fm6G94mLkIlDdUIVMWMufSxuXXfhx4T7yv799mUp296kW+QM+sLhjWOYXZ+xWve0Q50D5AD0XXHj9vzOr63c+GPtre3IFWrp6bSdzqgMf6ReT8l1nhFJt3CTePkuH8IJ1fib6gkMpAgE4tb55Xe6OnsaASB8fut3t2fkRcJ3TARGutAylRMC5seOw5UPKBeQHEx88IIT2BoEmJknv2URRweT9E1ZpcZNmxDeu7qUajEbpxOOykH+UnlJW9JSEkvG4WiOqdamI+TbZWHOSR/wmoO73HP3UGsjdMC9pPQYPzT1Xb2iI9MGIsujJHUO2mIPE9ACgVakw0ZOO3P2SotAb149IJ/wtGlpWQXDpAJ68kIQFOhth5bPAj5EodTUby4t4t8TZNqda4DY2/fEAKtTBItIgbjxBmQrforNUbYYeRJ7RiVWotcSLxFxPATVCRDt0mGnqCeJ9SVOpULQXHDu1h1j+cKS7W1ALuY23P84QWVIa5zrbpAj7qq24gWNgUSrQL8E7QQCJiREj5lOwhRBaQb9PiQpOIa5pJJ2g4FuNwlNpXbsn8t7CYN8njBuVCoQwEETc2no39R6zH16LJG1Gq8kibnpG316lG0zx7oX8xNp4Fsj+ZVfT0iS2bAkl1xECZ29BaEZ+sA3EZEkDmDMfCyUnX1QLSA4A4Dvh9cFZtOo1zrNtuEWgxGSE9TlxFi0QIgAkZE5JlVHwHM/TaC3qXbZHax+6N1H1+qbSY6o4w1slx6tEz9rLi/wx05rPrawth+pe7ZP6abTb+dlr/iL4g2noKkR/1QKLOY3nbj/tk/BX/ZPw73GnptbIIaAXEbfKb9LWj6dVJuVKQETntze5WXq6RJhv5oED1MGekLS9/5S6Rjdug3F5yJzPyQnMbIA3SDc7Re0kCb5sipmVNEyPdPa14cCCCbObgyRz3XkHtD4O7TVIM7HSWHq2cE9R+46r27xIgBrmuAvDjzAgER1u35rgPbvWCrQcNnlZNQOtkXJiLWJHxC5Z969nSc94svtXm1UqLSFXqVxmVKjTc8SBbqmYdnt5OqxgjqiuaLSMIL6ziB+lgy4/6j+kfX0Q6TXMafLeM2nmygxtQjBA/llvHGR4eXq8su0NqKpqOEzDYa0AWDeAAtDVV3UaDtv6oaD6yTHwUPD6IDgSO+J9LK14xB2g2z6eaBcegXSWPHXoPsR4SBpaQ/VUY34EiTPJz9V1IAFTa6IgEHN8G3T/IVDwWoW02ggDDJ6CLkkdNv1Vypp5f5XA3I254BJaRngLla2se9GzaDi3WRByMjKVSocOAc0CRNsdFJs9AJGIgi54F7EfRM+NhF3C3fyxLvipbZ2pr7RP09evRT8MrgsvEm8TxxPRUvFYAa0DL2N4EwTPrBaD6Aq3pBtDXFoIgHjjP1IF1QNTVRTY0Md5nAOdckDMAdElTrt3k7YJmTcHi2OgLUlWnTeLTtl9y4CAeJu774TMm4jMmeggTjkCETV67z7C0EGbggwNpuT3PTv0Ko6bVmNxvuEzDsSSAPUB1+V0YW9Q8kbGR5vKSLbQMx9B6kIoJgbTEOAgCR+U5M2A7XVChLAXyLAtF5iT54Pq2/Tb6o9LUOc0tdgC2MExNxa027q8ofUaUwTIAjr0FjBzz9EF9NwZfkC3MCwmCO/wA+yvFpcQ0XDTm2Z5HxHylB1El229pOJjAbMd7p0lV7DLQXRGSQRiAT0tEKOohx2yYF4nIuL/f0lGrs8x2uEmWzm8zaPR3Sx7KoHXLgNwEC/wDdNpsYiPqioeo2fMGkgRgEdZM9ZOFCmwvadxcCZGzgG8uJGLEp6DyGkbr2nnzbZOe0D4eqHSN4M8uJyAck2zGfUhSFbG29gTFyJwXXA9R8BzKCacwZiBggW6DOc/NPVqOLS4GWlogEtcZI8xkYi/y9Ag1jENByASSZPeehAafiqlLT1g2TJI2QBgDducQb3F2//ZQOoAPMCdwtgDGbGMf9pUKrnsmQ2C4Gwi4ILWwRBsRfqDCn70OMgAgg7ieLSAATclx46HEIqQ/qHEkCceYtIES1ziO8AgR2aVWbVlwIEE7s4g7paQD+baAJGPmiAmoXERElovJ3Fwa0kmCLAWOI6mEKvVa33lQkBjWF4JMBjbuuP9ricZV3Tg/aQv1/iNLRsLfdUCKtSf0NaxpMyJM7gI5J4uvTa1B7abbbZbvLuRiGgQcdxaT0XEfhDoi+lqdfVu/VPMDdHla4w0SMbpEdGjou08UqOcSInaHQQbTAECT/AHDqLR2CqolsB5a1rhvGAA0AEbpMicqpqa8XEgGBgW2wREdRI9R1UalMucWGBI3REyIB/NOTfn9SLWo8tI7i1hJsYx9LiJQgwQ5r2GASDHoI3NnIJDcR8l51+IWobT07ww/nLaeMyZfJOIa2P9w6FekaHTmT5bf3WgXkkGekfJeRfivWaKlOk3Imo4dnWbPf83zXPHHebdusXnhXoHhvgP8A022NtuPQT6X+65P2Z0nvdXRpjLnjmMCZJ6CJXu+k0TKdPYbujEYhsTNrWXTmvpjB59X8EaGuG3zQLk3uRI7Rf5KVLwjc0wBaGzMx1AA+vqusqaQOcSSTJ+I/K+wGIgwit8O2s95JDTgkDIcL8nquHd17PP8ARaQNNpJtfv1x9FXZRNXV0xEt95BGZbTAfujoTMQuyq+HuFNzmwGRuJ7AOJJ7ktKx/YbTe8rvq2202tZP+t5BsOYAIzHnHw7Y2ueUdvpaclm7Dg8xNx5WgH1lw+i3WNa8F5cDtJBgbPMOJObeuVUptpiBMPDTYAnImTHZotxlAYHOZtmAXHjMtBE8iZHe6zDWnQZ+Y7SLXnIO1xADz2ClVo7WS9zovtdE9ZwJmx4vPKpf17ywyW+baCZ5BJna4WFjcGArp1QNM03kOgE9SdwNjJ/1H4fTWuwZlWk6pWpNkEwXDzWHlItGbH7HsjPbB2g7Yd5RkE+vSxHwRWmKu8U3SacC8cl5E2gHaZHdDc6nDC1rrixJ6gEzf1E91aChqda5sD9ItzBJEyLYiEysGt+oEBpcbHAnEC0YPzKSNQ7rbqadoN3RukOkiAADcW629SAZunY0taxjCSakAWw1ou4SOAdvawUm7fzEeWD5T+hgMxBN3k3+ahUMF1RxIc4iMy1gIiBGeuMxwugRfSaXFvl8o2gTBiLkznFh09bkYJLwcGAMYEY7C5+XVGqANgOAkSfQkSXcwfW9/VV6dcA+X1uSNuAIm3OeLdE1NNlYMYCA42J6ExE27mI6WTad+65gEyYJvxM9YvHwWY+tUNrtBIBZM4uRIuY55yi6dgEkMEHa0OOYvIubWJ+BUjaskvNzBkDabEgQT2gGZ6hRoUgYa5uIJvNywE3HGB3v8BOqEkku8hPlAmW7v3xfui6WGkNMHLzzA3Q0CLdT8kI7fMRODgjNjF5HY37JqjstzOTYRtkkdpAEf+Zr1NId8l0CQAO7jfFrXMp9PQa0nb5rkQ4iXR5QRAtYZVtLGn2uDQ0m8C8bZib8mT0v9lXLXGcmDum07WAyAPQGO90qoaXNb0MyexHexyfiiajSwJ2ncSNombgHaQObZPYIRqp3VoIMnLQAbNiC4Ta5OZN/lQfGSS4smWgwYeWxAAi0A/Mx0tU3FriCZft3AkdzDQf+4oLNC/aNzw0EkGZJwYE+phSO2k2m3c3yuOSLRcTAMwdt/wCX5v8AEAuZ4dUayN9c06fQAPcAQ3qNoI7Anuuj1Jew7S3cCZkiIsABJ9APgue9q3iprdJpjEU2u1LwMCB7umPS7z8FbTofZzR+50wotbZjWbSePKIJHX63KvubeXG5IgAWMNv9TKek5xpjq6Hu6kzb/wDIAVPUalwLQPifnJF83P1VDVhlGBugx1jPmt8MqqKzWOc0yZm9ux9eCfUqWk1sgtL7EjvETAHS6IdOAJLZjHwsf2RRFarrPKQAYi9s26jOGj/yvCvxC1Afr6sGQzbTHq1o3AR/qLl7X7RPbSoufEbQXZjEkr511FQ1Hue4y5xLie5JJ+q1xzvsZfR1f4VeFmrrQ+PLRY5+eT5B9HO+S9k1lFoLQJloIMZvc5/fouE/BXw122tWwXOa0ejf+XH5L0TU6R1zfGRbg8de6xyd61j4YFak5xc2+DJERBsIsIxIHdbNDTA6d4AFgASLGb7r2j/lAqaV7RBdLnC0HzSRIm97q5odJWawl74EQ4ZXNrbm/aLSbdHWjHu3kwLwGgT/ADos32dpMotoU6cTUY+q4geVxJYJ6zBYF1vjFEf09UGY2ObxgiJM9guV9kxv1FWYeKVNlFpjy8SRPNlv7Dy6nT0GvDiQWm0QYiIH2/dSpaewaIAwBM3AvPQ3POVZradrWhxBa4mLWEtVfQVgyOIx6XH+Vagq3X8DhoebggyAcSBI55j6qu+k1pcGg7WRNugaHXF88q7odcHyCYBBPYScX/llCg+JIIMm0ZNxY/LnotdgBq6nvAG7DYRYmDzaOSDz0QP6SDBklhd5bgTJHP8ALLR0GoaHxsJ83YwQZJjA4ueibV6wRU8pBkvm12z/AIAEdkpSGlEua1m6DcOdj488/wAKSZlYv2ktiQZ7ndnHRMsloMlxJfkEtDZ/SCQLfqOPipvref0gmOALNAz3PqEJ9I09znWNge18t6ZQqLwDAHMuPMD8srQWajjJ5htybnHE24AQqLYb+Yj9V/v25+aDq3CQYibHrB7BTc/cHTl2YF4HA+KNoWu4PvM+YtkdLFx9ciUYgkObMgzm4J22z0QNG8SBE2/kn9kPVEgeUklsi1t0lO0IzY4iSYAk4BMDn1sFPc1rJ5NjAAiJhqi3Sk0+Q50EyLi6jUpdLCZA7oQNWqXS1oxfBgmBaTmJuVOpLbggYJi0EiLDplXywGA5xNvTvlBaGuJHm+PorS2qVdKTEE759Zm5PZW2hxcNx8oBHXn/ABZaOi01NtMncSYuSb2VEEf3XM/Lha1obL3jDc5JiR2x8AnpPh8kSRb4de+VDTaYyW5jnp1UK9TYQ05JIMX+atpeOsE381jkDra/xXD+EahlbV6ms4F24tpCR+mlbb6F24/FbesqbKVZ5JG1rjmMAwqHsdoDS0lIuvUeDUf2c+5+6ydujGqcWnGOmLW2hZOq1ImBkRtJBzN1qaigYkARHP8AhBqaQGIy0CT9eVFn0KTjJc3aDBHIK1aVMxiB98KLjIAHp6K9uAbJM/5whOG/EvUNboahIz5Bxc5jrYLwQOg3Xq34zeKvIp0MNu4jqcArzXR0S8tphsl7gwf7jAvxn6Lrh4Zvl79+GmhbptFT3thzm7iDkPN4PzXQ/wBdH6ebnGYkD6qjph7qkymALNA6xAUKLNrCHXLnTPQLl8jpd1lNlQh4AYQYnkThTg7I/STEnt1UXacinuMdu/QoGjp1ImZmYCtdztQ9sQBpa0PvtIb0J4XPfhtQJpSb73Ez8SZ+yJ+I2p202UiSN0ucB1iB9V0fsR4SadGmw22sEnqTdBrT8VpgiL7ogfzhYzKO0GR9ZWzrarC6DMz9FX1rATaLY6JsZlBpgC+PhgRwgad24mbdItPF1cf0keqrU2RDReTfjCkfTBwMEgEzftHVNqWkiQ6LE+kjbEH0R302/pJ6H5oVdwDXczbF75hKVqb3NABPXpCSkJcBBAAtfsksajS65zqjmkieXdI4HzRqzxuxEozwACWjKGYybwPqujKDqQI3GJj+FN4dT/ujB29Y6lOKnEfBFpkAX6QAqIPSv8zmtgD90qdMEjmJmFW3e7m3r8UdlfaIaPzKSy+vciOPogCsfzRABF0GtXc4uJbAH2QzUNgZA/NHVCaG7dJ68+qHUYWuF44hR07wRMwOif3W7z37LSSr1DgWGCqtIEkkGOMfZT1QaBBPm6KFGsA2Iv3UFilq9riRfFz1SNRpdkSeiznZgmeYVh5aLm0DCEx/aZvvnU9KyYe4GpH/AMbTJHxwujoUy0ACwH24CyNM0NLqn6j8bK8KjiJkmeEaO1hzgRm6dlXg469fVU2U3B27spSQLosW1rUFm9omOv8AhV9VVDabriOFCpS3wSOcrC9p9YGUy0Yyg7eU/iJrDU1fmMwAFL8NNEKmvYCARTl/x4PrdYHiVT3lR73Oi5XcfhLpxvrVYyNoPU3mF1vbFmfqeqVnxPIQaT9zu2FbFKGiRKHSYA7HquLS6yrPlLrAKGneW7R+lR0waalxKj4hVLTAFhgLSjhvb+mKuto0wZmN3XIMfRd5QrFrQGi8RC839nqjtR4pUc+/u7BenOowJTqrauaYILjlVHHcS0K/SJvISpUWgT1KtbZ2zq9J0SCLBAqPcQ2LkLb1TWhpAGVilvnRZoy7XNNuDC5zbE5UHOG0Oki+Cn947bt4QvEXwGgZUTOjg2ST0Ba4BSQmu4QMphT5TpLqDVGwfgjlsABJJUCrqmb3FpsI4QXjbPMBJJZJzqIYTAMqkNacQEkkWmFoahLrrX1T4aISSViGa3Vy+S0T1VusZIMXTJJgquLEnuqOv1BmfRMkqqLmlEt+CsMFplJJBPqZDN03VKq8mJSSQqm2sRYLifb3VuFN0chOkqeRHkAZuML2n8LNO06QCMH95TJLpmsXa6zykQq9N5c4pJLlSt+Hvh55QPFavle7mCkkn0p5cP8Ahk3dW1FQ5Lz9DC9PY7ylJJdJ5ZyU3vRqYmEklTyKbXMG0lZOmpghxOUklZeVPA1OnbOUPxAeVv3SSWL4bh20wGhJJJZL/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MTEhUTEhMVFhUVGBgVFxcYFRcVGBcVFxUWFhUXFRYYHSggGBolGxUVITEhJSkrLi4uFx8zODMtNygtLisBCgoKDg0OGhAQGi0lHSUtLS0tLS0tKy0tLS0tLS0tLS0tLS0tLS0tLS0tLS0tLS0tLS0tLS0tLS0tLS0tLS0tLf/AABEIALUBFgMBIgACEQEDEQH/xAAcAAABBQEBAQAAAAAAAAAAAAADAAECBAUGBwj/xAA8EAABAwMDAgMGBQMDAwUBAAABAAIRAyExBBJBUWEFInEGE4GRobEHMkLB8BRS0WKC4SNy8RVDU5KiJP/EABoBAQEBAQEBAQAAAAAAAAAAAAEAAgMEBgX/xAAoEQEBAAIBBAECBwEBAAAAAAAAAQIRAwQhMUESUWEFEzJxgZGx4RX/2gAMAwEAAhEDEQA/APWWuQ3uSCC9TKw0JGFClKatTKkYlTaxV2SjhyDBmhM5QbUUaj07KFQJmsSlNvWSRamdZTBQnCSpE1O5GNCAq5cgGcoAopcltUkYT7UwTkKQTnIjMKtUF0Zj7KiDqoDlKo66IxiztMzWv2glZGlfvcrHj2p/SE/hNDaJPKxaWmwwFGo5SkKvqKkAlKcv7Y+JbGG65b2K05e8vPJlV/bXX76gpg5K7D2N8N2UwY4T4i9uoa6GgKAMoWoenomyxSm4qtUerFUKmWyUUnpulE90qwO0qyKigq6g3ST1mpK0nfFygboW6UQFenbms6YKzWbZUffQijVSFpA1GJmNUy8IlNwQYGGoVR6s1CEOnSBughTZDbdHrDhMwBBDNlGk/wAysVWCFWYFULdarZUHuRy5QrMUkKTZRihUynJQjtCVQwp00DUPUgXGUxMBSOEElZKBfdVPE/ENjO5U9UYaSubbRqVn3x+yxexNpyXO3uwFr09YDYJzowAGgILtMG3GVnaXd6yPaHWbKZuijWgWcuI9uPGbFreVrGbF7Oe8LYa+rk3gr2Xw/T7WALzn8OvDwfOebr0svA5WshDVNPKiaUKLNdBhJzi5c2lWo8kwnjaJSa2XJvEXQ1UKtukp2vug6KSJVhtCSkJOSU9sJKadqxoSTAJOsvRHExaovcp5CG9qiky6kyxTUmdEYssgoPfKm2oAEOixQqBRO0lxlFDLpmtgJ2iMpRqp4Sa1CgkohBQCcwIT3IhQ9qieFFxUnkBQYJMqBPfAVYGUeuJwqrZBWahXYQEV71XdYEotMjG8f1zabLm5KL4GZpzEErA02nOp1RLjLGLqH16NMfnY0C13CPieFzum8ccsv0zawGoD6aPQc1w8rgfQymqtSzZZdVl6nQNIJK8f9sqoNbY1ere03iHuqLjPBXjfhdN2o1Qm8mVvD6s5V3vsjpHspDbkhdTQ0z93mKP4ToBTYPRXqVObrnfJCFIApORvcEoOqqbGmVaITCJWd4s6ybw6pvJJS8UZYIi2XhphoV0vQKFPyBQe+BCSbUu6JIZqWSUq9BeYUaZDilqDKFpSZsF6HNo7QRAVaoLwpNkSotbeVVQWgyLoL6u4wi1nwIUKLeqvsRdoAQWiTKTzwiB0WUgX1JMKVRTptGVB5koKLXkGIUzc2TF4ASjyqSLylaFXZOEd8CEIKrhEo0/Kq5rAuAWg2IjoqBRdTIUALSrdRnKp1TCqYG8rlfa/xR1On7tn532H7k9gujrVtrSV5nqtX7+vUc4na3yDkxMvIHJgBceXP442vR0nB+dzY8f1/wA9jUKrNO0NrF7iYcabTsDpuTUcDux+mOc5C7v2U9r2Vg2g2n7p12t2Dc0dPzcdubryfxGoXPLzJ3XnvyJOSFZ8M1PunAkuE3EEg2MgiM4X5+PPnjl8p/L7Lm/Deny6eYSd54+m/wBvf896bU+MVxWLzUIqgkFzYaTBiDAG4W5Xa+zPtF/UtLXwKrRJiwcP7gOO4XF6jQNrefT7i6TuYZLiSbbSZkm+TmwuQFneHax1Gq2oLFpv6YIK3hllhd3xT1vS8PV8NmOMmeM7erPt+1bX4m+IWFNpzlZP4eaEGpvPpK2//R2Vqpq1arCLEuImnTkTAH/u1DwMfdeg6SpoKelqOpMp1DRpl5dUpNJJAnaSRYnETyvZObG34yvlP/O5JjM899/Um/7vif6VHEKRMBeVN8crNfvY4Uz0ptbTYexptGw/Jdz7Ne0DdS0tcA2q0SQMOH9zf3C54c0yunp678G5ulw/M38sfevX/G4+ttErD8d10sPey2NXRIb6rmvGmbnspMzMlda/Inhc8Ip7WCebq1rgJEqVKgRE8KNVhc70RatCsZZRq0wBKTakuDeinq4AuULTN2AmySI2yZK07ckzCmyptUWi08qNS3xXocxv6hT07ZvKBRpzdHcRFrKKD5LuyPWAaMoNN4HqhOqbjCiOyPzFBrNJMjlHqgWahMdt9FVBPcWiEWhBF1EDcUbYG2JF0Ig0R1Se6BhDaSHXwneZn6KQdMxcpq92yp0qJgA/FQ1Dj8ApKuip+aei0AcqvRMNPE4SdWAEcwqBJ+ogwEPWOESAoUC05Khq3DHyRTHM+1viwoUHOOcAdSVw2voPo0aVR4g1NziPWJHyctvxNx1niNPSz/0qPnqHuMBan4iaMHTgt/8AbI+REfeF5+XHeFe38P5Py+pxv8f28/07NzYLrCS34/8Aj6IGpqkmDxbpEYVehqNvolqqomey8Uxu9Prpy909LqnU3hzT/wAjkLoqPudTqG1ajjtN6jA0BxgCLg+bdguyuUD0WnUjBW92TUbusrver426LxPxJ1V5e7YwSSGMbtY2TJho5vyn/wDXWlhpOc8U3QHBsNkCCJAF7gH4LmnvKFvXPHj7/K+W8ssNTH1PC7VgHII6hF8J8RNGvTqAxtcJ7tw4fIlZbqinpKZqVGUxl7mtH+4gfuumOHdnm6jHLC45eNd3t+tqk+UHF1yHgINfU1ajj+V21vSB/CtP2y8WFCg/aPPZoPrZN4JpG0w0ME+UOd3cble7T4HfpuiyiyJRtoDROShxm1lnSgbdP55yFS8a4HdaDHENMKlqSS5oImyoac0vKElJzDZJRdm+nb0Qq1HcR2VmrUEbeVC9gM/svTXJCi4gGBhA8xiesowmCwCOpTTaJvwgpVntChpaNy7CC52BkuMAq9VG0AC6Cramqd0ThNUeQ0Ce8KDGu3Od0+6eo7dEi+AjaS0lQOthSqVWkwfmjU9M2BOc/AdVF2mBOYIynukqmo2gCJTUakm4gH7pNrtJiJjJRG1L4HP06JQbqxBxCFWBOPmmfqHF17jkx8lKjUZuc4kxGf8AhG0kygIF8KtqBeZg4M8QitBgE83EdFS11drpLbkmPpyq1GqVmAwBJPPAWF7YeLjS6d9Z3Aho6uOFtUrR2mfgFwHtPU/rPEKGiad1Ng99VBxu/SFilY/Dzw59Ok7U1hNWud5ngHA+S6PXUffNcx1muBB7SMhWqdMNbFoAgD9kN7rQbcenKzVLqvEfEKDqdR9N4hzSWn1HTtyqznLtPxC8O3//ANLBghj/ALNcft8lwxXmuOq+n6fqJyYTI+5S3ocqO4J07fm6G94mLkIlDdUIVMWMufSxuXXfhx4T7yv799mUp296kW+QM+sLhjWOYXZ+xWve0Q50D5AD0XXHj9vzOr63c+GPtre3IFWrp6bSdzqgMf6ReT8l1nhFJt3CTePkuH8IJ1fib6gkMpAgE4tb55Xe6OnsaASB8fut3t2fkRcJ3TARGutAylRMC5seOw5UPKBeQHEx88IIT2BoEmJknv2URRweT9E1ZpcZNmxDeu7qUajEbpxOOykH+UnlJW9JSEkvG4WiOqdamI+TbZWHOSR/wmoO73HP3UGsjdMC9pPQYPzT1Xb2iI9MGIsujJHUO2mIPE9ACgVakw0ZOO3P2SotAb149IJ/wtGlpWQXDpAJ68kIQFOhth5bPAj5EodTUby4t4t8TZNqda4DY2/fEAKtTBItIgbjxBmQrforNUbYYeRJ7RiVWotcSLxFxPATVCRDt0mGnqCeJ9SVOpULQXHDu1h1j+cKS7W1ALuY23P84QWVIa5zrbpAj7qq24gWNgUSrQL8E7QQCJiREj5lOwhRBaQb9PiQpOIa5pJJ2g4FuNwlNpXbsn8t7CYN8njBuVCoQwEETc2no39R6zH16LJG1Gq8kibnpG316lG0zx7oX8xNp4Fsj+ZVfT0iS2bAkl1xECZ29BaEZ+sA3EZEkDmDMfCyUnX1QLSA4A4Dvh9cFZtOo1zrNtuEWgxGSE9TlxFi0QIgAkZE5JlVHwHM/TaC3qXbZHax+6N1H1+qbSY6o4w1slx6tEz9rLi/wx05rPrawth+pe7ZP6abTb+dlr/iL4g2noKkR/1QKLOY3nbj/tk/BX/ZPw73GnptbIIaAXEbfKb9LWj6dVJuVKQETntze5WXq6RJhv5oED1MGekLS9/5S6Rjdug3F5yJzPyQnMbIA3SDc7Re0kCb5sipmVNEyPdPa14cCCCbObgyRz3XkHtD4O7TVIM7HSWHq2cE9R+46r27xIgBrmuAvDjzAgER1u35rgPbvWCrQcNnlZNQOtkXJiLWJHxC5Z969nSc94svtXm1UqLSFXqVxmVKjTc8SBbqmYdnt5OqxgjqiuaLSMIL6ziB+lgy4/6j+kfX0Q6TXMafLeM2nmygxtQjBA/llvHGR4eXq8su0NqKpqOEzDYa0AWDeAAtDVV3UaDtv6oaD6yTHwUPD6IDgSO+J9LK14xB2g2z6eaBcegXSWPHXoPsR4SBpaQ/VUY34EiTPJz9V1IAFTa6IgEHN8G3T/IVDwWoW02ggDDJ6CLkkdNv1Vypp5f5XA3I254BJaRngLla2se9GzaDi3WRByMjKVSocOAc0CRNsdFJs9AJGIgi54F7EfRM+NhF3C3fyxLvipbZ2pr7RP09evRT8MrgsvEm8TxxPRUvFYAa0DL2N4EwTPrBaD6Aq3pBtDXFoIgHjjP1IF1QNTVRTY0Md5nAOdckDMAdElTrt3k7YJmTcHi2OgLUlWnTeLTtl9y4CAeJu774TMm4jMmeggTjkCETV67z7C0EGbggwNpuT3PTv0Ko6bVmNxvuEzDsSSAPUB1+V0YW9Q8kbGR5vKSLbQMx9B6kIoJgbTEOAgCR+U5M2A7XVChLAXyLAtF5iT54Pq2/Tb6o9LUOc0tdgC2MExNxa027q8ofUaUwTIAjr0FjBzz9EF9NwZfkC3MCwmCO/wA+yvFpcQ0XDTm2Z5HxHylB1El229pOJjAbMd7p0lV7DLQXRGSQRiAT0tEKOohx2yYF4nIuL/f0lGrs8x2uEmWzm8zaPR3Sx7KoHXLgNwEC/wDdNpsYiPqioeo2fMGkgRgEdZM9ZOFCmwvadxcCZGzgG8uJGLEp6DyGkbr2nnzbZOe0D4eqHSN4M8uJyAck2zGfUhSFbG29gTFyJwXXA9R8BzKCacwZiBggW6DOc/NPVqOLS4GWlogEtcZI8xkYi/y9Ag1jENByASSZPeehAafiqlLT1g2TJI2QBgDducQb3F2//ZQOoAPMCdwtgDGbGMf9pUKrnsmQ2C4Gwi4ILWwRBsRfqDCn70OMgAgg7ieLSAATclx46HEIqQ/qHEkCceYtIES1ziO8AgR2aVWbVlwIEE7s4g7paQD+baAJGPmiAmoXERElovJ3Fwa0kmCLAWOI6mEKvVa33lQkBjWF4JMBjbuuP9ricZV3Tg/aQv1/iNLRsLfdUCKtSf0NaxpMyJM7gI5J4uvTa1B7abbbZbvLuRiGgQcdxaT0XEfhDoi+lqdfVu/VPMDdHla4w0SMbpEdGjou08UqOcSInaHQQbTAECT/AHDqLR2CqolsB5a1rhvGAA0AEbpMicqpqa8XEgGBgW2wREdRI9R1UalMucWGBI3REyIB/NOTfn9SLWo8tI7i1hJsYx9LiJQgwQ5r2GASDHoI3NnIJDcR8l51+IWobT07ww/nLaeMyZfJOIa2P9w6FekaHTmT5bf3WgXkkGekfJeRfivWaKlOk3Imo4dnWbPf83zXPHHebdusXnhXoHhvgP8A022NtuPQT6X+65P2Z0nvdXRpjLnjmMCZJ6CJXu+k0TKdPYbujEYhsTNrWXTmvpjB59X8EaGuG3zQLk3uRI7Rf5KVLwjc0wBaGzMx1AA+vqusqaQOcSSTJ+I/K+wGIgwit8O2s95JDTgkDIcL8nquHd17PP8ARaQNNpJtfv1x9FXZRNXV0xEt95BGZbTAfujoTMQuyq+HuFNzmwGRuJ7AOJJ7ktKx/YbTe8rvq2202tZP+t5BsOYAIzHnHw7Y2ueUdvpaclm7Dg8xNx5WgH1lw+i3WNa8F5cDtJBgbPMOJObeuVUptpiBMPDTYAnImTHZotxlAYHOZtmAXHjMtBE8iZHe6zDWnQZ+Y7SLXnIO1xADz2ClVo7WS9zovtdE9ZwJmx4vPKpf17ywyW+baCZ5BJna4WFjcGArp1QNM03kOgE9SdwNjJ/1H4fTWuwZlWk6pWpNkEwXDzWHlItGbH7HsjPbB2g7Yd5RkE+vSxHwRWmKu8U3SacC8cl5E2gHaZHdDc6nDC1rrixJ6gEzf1E91aChqda5sD9ItzBJEyLYiEysGt+oEBpcbHAnEC0YPzKSNQ7rbqadoN3RukOkiAADcW629SAZunY0taxjCSakAWw1ou4SOAdvawUm7fzEeWD5T+hgMxBN3k3+ahUMF1RxIc4iMy1gIiBGeuMxwugRfSaXFvl8o2gTBiLkznFh09bkYJLwcGAMYEY7C5+XVGqANgOAkSfQkSXcwfW9/VV6dcA+X1uSNuAIm3OeLdE1NNlYMYCA42J6ExE27mI6WTad+65gEyYJvxM9YvHwWY+tUNrtBIBZM4uRIuY55yi6dgEkMEHa0OOYvIubWJ+BUjaskvNzBkDabEgQT2gGZ6hRoUgYa5uIJvNywE3HGB3v8BOqEkku8hPlAmW7v3xfui6WGkNMHLzzA3Q0CLdT8kI7fMRODgjNjF5HY37JqjstzOTYRtkkdpAEf+Zr1NId8l0CQAO7jfFrXMp9PQa0nb5rkQ4iXR5QRAtYZVtLGn2uDQ0m8C8bZib8mT0v9lXLXGcmDum07WAyAPQGO90qoaXNb0MyexHexyfiiajSwJ2ncSNombgHaQObZPYIRqp3VoIMnLQAbNiC4Ta5OZN/lQfGSS4smWgwYeWxAAi0A/Mx0tU3FriCZft3AkdzDQf+4oLNC/aNzw0EkGZJwYE+phSO2k2m3c3yuOSLRcTAMwdt/wCX5v8AEAuZ4dUayN9c06fQAPcAQ3qNoI7Anuuj1Jew7S3cCZkiIsABJ9APgue9q3iprdJpjEU2u1LwMCB7umPS7z8FbTofZzR+50wotbZjWbSePKIJHX63KvubeXG5IgAWMNv9TKek5xpjq6Hu6kzb/wDIAVPUalwLQPifnJF83P1VDVhlGBugx1jPmt8MqqKzWOc0yZm9ux9eCfUqWk1sgtL7EjvETAHS6IdOAJLZjHwsf2RRFarrPKQAYi9s26jOGj/yvCvxC1Afr6sGQzbTHq1o3AR/qLl7X7RPbSoufEbQXZjEkr511FQ1Hue4y5xLie5JJ+q1xzvsZfR1f4VeFmrrQ+PLRY5+eT5B9HO+S9k1lFoLQJloIMZvc5/fouE/BXw122tWwXOa0ejf+XH5L0TU6R1zfGRbg8de6xyd61j4YFak5xc2+DJERBsIsIxIHdbNDTA6d4AFgASLGb7r2j/lAqaV7RBdLnC0HzSRIm97q5odJWawl74EQ4ZXNrbm/aLSbdHWjHu3kwLwGgT/ADos32dpMotoU6cTUY+q4geVxJYJ6zBYF1vjFEf09UGY2ObxgiJM9guV9kxv1FWYeKVNlFpjy8SRPNlv7Dy6nT0GvDiQWm0QYiIH2/dSpaewaIAwBM3AvPQ3POVZradrWhxBa4mLWEtVfQVgyOIx6XH+Vagq3X8DhoebggyAcSBI55j6qu+k1pcGg7WRNugaHXF88q7odcHyCYBBPYScX/llCg+JIIMm0ZNxY/LnotdgBq6nvAG7DYRYmDzaOSDz0QP6SDBklhd5bgTJHP8ALLR0GoaHxsJ83YwQZJjA4ueibV6wRU8pBkvm12z/AIAEdkpSGlEua1m6DcOdj488/wAKSZlYv2ktiQZ7ndnHRMsloMlxJfkEtDZ/SCQLfqOPipvref0gmOALNAz3PqEJ9I09znWNge18t6ZQqLwDAHMuPMD8srQWajjJ5htybnHE24AQqLYb+Yj9V/v25+aDq3CQYibHrB7BTc/cHTl2YF4HA+KNoWu4PvM+YtkdLFx9ciUYgkObMgzm4J22z0QNG8SBE2/kn9kPVEgeUklsi1t0lO0IzY4iSYAk4BMDn1sFPc1rJ5NjAAiJhqi3Sk0+Q50EyLi6jUpdLCZA7oQNWqXS1oxfBgmBaTmJuVOpLbggYJi0EiLDplXywGA5xNvTvlBaGuJHm+PorS2qVdKTEE759Zm5PZW2hxcNx8oBHXn/ABZaOi01NtMncSYuSb2VEEf3XM/Lha1obL3jDc5JiR2x8AnpPh8kSRb4de+VDTaYyW5jnp1UK9TYQ05JIMX+atpeOsE381jkDra/xXD+EahlbV6ms4F24tpCR+mlbb6F24/FbesqbKVZ5JG1rjmMAwqHsdoDS0lIuvUeDUf2c+5+6ydujGqcWnGOmLW2hZOq1ImBkRtJBzN1qaigYkARHP8AhBqaQGIy0CT9eVFn0KTjJc3aDBHIK1aVMxiB98KLjIAHp6K9uAbJM/5whOG/EvUNboahIz5Bxc5jrYLwQOg3Xq34zeKvIp0MNu4jqcArzXR0S8tphsl7gwf7jAvxn6Lrh4Zvl79+GmhbptFT3thzm7iDkPN4PzXQ/wBdH6ebnGYkD6qjph7qkymALNA6xAUKLNrCHXLnTPQLl8jpd1lNlQh4AYQYnkThTg7I/STEnt1UXacinuMdu/QoGjp1ImZmYCtdztQ9sQBpa0PvtIb0J4XPfhtQJpSb73Ez8SZ+yJ+I2p202UiSN0ucB1iB9V0fsR4SadGmw22sEnqTdBrT8VpgiL7ogfzhYzKO0GR9ZWzrarC6DMz9FX1rATaLY6JsZlBpgC+PhgRwgad24mbdItPF1cf0keqrU2RDReTfjCkfTBwMEgEzftHVNqWkiQ6LE+kjbEH0R302/pJ6H5oVdwDXczbF75hKVqb3NABPXpCSkJcBBAAtfsksajS65zqjmkieXdI4HzRqzxuxEozwACWjKGYybwPqujKDqQI3GJj+FN4dT/ujB29Y6lOKnEfBFpkAX6QAqIPSv8zmtgD90qdMEjmJmFW3e7m3r8UdlfaIaPzKSy+vciOPogCsfzRABF0GtXc4uJbAH2QzUNgZA/NHVCaG7dJ68+qHUYWuF44hR07wRMwOif3W7z37LSSr1DgWGCqtIEkkGOMfZT1QaBBPm6KFGsA2Iv3UFilq9riRfFz1SNRpdkSeiznZgmeYVh5aLm0DCEx/aZvvnU9KyYe4GpH/AMbTJHxwujoUy0ACwH24CyNM0NLqn6j8bK8KjiJkmeEaO1hzgRm6dlXg469fVU2U3B27spSQLosW1rUFm9omOv8AhV9VVDabriOFCpS3wSOcrC9p9YGUy0Yyg7eU/iJrDU1fmMwAFL8NNEKmvYCARTl/x4PrdYHiVT3lR73Oi5XcfhLpxvrVYyNoPU3mF1vbFmfqeqVnxPIQaT9zu2FbFKGiRKHSYA7HquLS6yrPlLrAKGneW7R+lR0waalxKj4hVLTAFhgLSjhvb+mKuto0wZmN3XIMfRd5QrFrQGi8RC839nqjtR4pUc+/u7BenOowJTqrauaYILjlVHHcS0K/SJvISpUWgT1KtbZ2zq9J0SCLBAqPcQ2LkLb1TWhpAGVilvnRZoy7XNNuDC5zbE5UHOG0Oki+Cn947bt4QvEXwGgZUTOjg2ST0Ba4BSQmu4QMphT5TpLqDVGwfgjlsABJJUCrqmb3FpsI4QXjbPMBJJZJzqIYTAMqkNacQEkkWmFoahLrrX1T4aISSViGa3Vy+S0T1VusZIMXTJJgquLEnuqOv1BmfRMkqqLmlEt+CsMFplJJBPqZDN03VKq8mJSSQqm2sRYLifb3VuFN0chOkqeRHkAZuML2n8LNO06QCMH95TJLpmsXa6zykQq9N5c4pJLlSt+Hvh55QPFavle7mCkkn0p5cP8Ahk3dW1FQ5Lz9DC9PY7ylJJdJ5ZyU3vRqYmEklTyKbXMG0lZOmpghxOUklZeVPA1OnbOUPxAeVv3SSWL4bh20wGhJJJZL/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What's Love Got To Do With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5439"/>
            <a:ext cx="10439400" cy="88309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ool calm col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7" y="549275"/>
            <a:ext cx="4479925" cy="44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575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reviewing playbooks, we noticed … </a:t>
            </a: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6</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900112" y="1023937"/>
            <a:ext cx="7343775" cy="4810125"/>
          </a:xfrm>
          <a:prstGeom prst="rect">
            <a:avLst/>
          </a:prstGeom>
        </p:spPr>
      </p:pic>
      <p:sp>
        <p:nvSpPr>
          <p:cNvPr id="6" name="Rectangle 5"/>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Tree>
    <p:extLst>
      <p:ext uri="{BB962C8B-B14F-4D97-AF65-F5344CB8AC3E}">
        <p14:creationId xmlns:p14="http://schemas.microsoft.com/office/powerpoint/2010/main" val="146367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 and to what end?</a:t>
            </a:r>
            <a:endParaRPr lang="en-US" dirty="0"/>
          </a:p>
        </p:txBody>
      </p:sp>
      <p:sp>
        <p:nvSpPr>
          <p:cNvPr id="3" name="Text Placeholder 2"/>
          <p:cNvSpPr>
            <a:spLocks noGrp="1"/>
          </p:cNvSpPr>
          <p:nvPr>
            <p:ph type="body" idx="1"/>
          </p:nvPr>
        </p:nvSpPr>
        <p:spPr/>
        <p:txBody>
          <a:bodyPr/>
          <a:lstStyle/>
          <a:p>
            <a:r>
              <a:rPr lang="en-US" dirty="0" smtClean="0"/>
              <a:t>Aims	</a:t>
            </a:r>
            <a:endParaRPr lang="en-US" dirty="0"/>
          </a:p>
        </p:txBody>
      </p:sp>
      <p:sp>
        <p:nvSpPr>
          <p:cNvPr id="4" name="Content Placeholder 3"/>
          <p:cNvSpPr>
            <a:spLocks noGrp="1"/>
          </p:cNvSpPr>
          <p:nvPr>
            <p:ph sz="half" idx="2"/>
          </p:nvPr>
        </p:nvSpPr>
        <p:spPr/>
        <p:txBody>
          <a:bodyPr/>
          <a:lstStyle/>
          <a:p>
            <a:pPr marL="0" indent="0">
              <a:buNone/>
            </a:pPr>
            <a:r>
              <a:rPr lang="en-US" dirty="0" smtClean="0"/>
              <a:t>SLWBAT </a:t>
            </a:r>
            <a:r>
              <a:rPr lang="en-US" dirty="0"/>
              <a:t>to …</a:t>
            </a:r>
          </a:p>
          <a:p>
            <a:pPr lvl="0"/>
            <a:r>
              <a:rPr lang="en-US" dirty="0"/>
              <a:t>articulate a vision for compliance communications systems and structures, and</a:t>
            </a:r>
          </a:p>
          <a:p>
            <a:pPr lvl="0"/>
            <a:r>
              <a:rPr lang="en-US" dirty="0"/>
              <a:t>evaluate their own and make a plan to improve compliance communications systems and structures.</a:t>
            </a:r>
          </a:p>
          <a:p>
            <a:endParaRPr lang="en-US" dirty="0"/>
          </a:p>
        </p:txBody>
      </p:sp>
      <p:sp>
        <p:nvSpPr>
          <p:cNvPr id="5" name="Text Placeholder 4"/>
          <p:cNvSpPr>
            <a:spLocks noGrp="1"/>
          </p:cNvSpPr>
          <p:nvPr>
            <p:ph type="body" sz="quarter" idx="3"/>
          </p:nvPr>
        </p:nvSpPr>
        <p:spPr/>
        <p:txBody>
          <a:bodyPr/>
          <a:lstStyle/>
          <a:p>
            <a:r>
              <a:rPr lang="en-US" dirty="0" smtClean="0"/>
              <a:t>Agenda</a:t>
            </a:r>
            <a:endParaRPr lang="en-US" dirty="0"/>
          </a:p>
        </p:txBody>
      </p:sp>
      <p:sp>
        <p:nvSpPr>
          <p:cNvPr id="6" name="Content Placeholder 5"/>
          <p:cNvSpPr>
            <a:spLocks noGrp="1"/>
          </p:cNvSpPr>
          <p:nvPr>
            <p:ph sz="quarter" idx="4"/>
          </p:nvPr>
        </p:nvSpPr>
        <p:spPr/>
        <p:txBody>
          <a:bodyPr/>
          <a:lstStyle/>
          <a:p>
            <a:pPr lvl="0"/>
            <a:r>
              <a:rPr lang="en-US" dirty="0"/>
              <a:t>WHY</a:t>
            </a:r>
          </a:p>
          <a:p>
            <a:pPr lvl="0"/>
            <a:r>
              <a:rPr lang="en-US" dirty="0"/>
              <a:t>Internal Communication </a:t>
            </a:r>
          </a:p>
          <a:p>
            <a:pPr lvl="0"/>
            <a:r>
              <a:rPr lang="en-US" dirty="0"/>
              <a:t>External Communication </a:t>
            </a:r>
          </a:p>
          <a:p>
            <a:pPr lvl="0"/>
            <a:r>
              <a:rPr lang="en-US" dirty="0"/>
              <a:t>Cheat Sheet</a:t>
            </a:r>
          </a:p>
          <a:p>
            <a:pPr lvl="0"/>
            <a:r>
              <a:rPr lang="en-US" dirty="0"/>
              <a:t>Case Study </a:t>
            </a:r>
          </a:p>
          <a:p>
            <a:pPr lvl="0"/>
            <a:r>
              <a:rPr lang="en-US" dirty="0"/>
              <a:t>Application</a:t>
            </a:r>
          </a:p>
          <a:p>
            <a:pPr lvl="0"/>
            <a:r>
              <a:rPr lang="en-US" dirty="0"/>
              <a:t>Close Out</a:t>
            </a:r>
          </a:p>
          <a:p>
            <a:endParaRPr lang="en-US" dirty="0"/>
          </a:p>
        </p:txBody>
      </p:sp>
      <p:sp>
        <p:nvSpPr>
          <p:cNvPr id="7" name="Slide Number Placeholder 6"/>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sp>
        <p:nvSpPr>
          <p:cNvPr id="8" name="Rectangle 7"/>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Tree>
    <p:extLst>
      <p:ext uri="{BB962C8B-B14F-4D97-AF65-F5344CB8AC3E}">
        <p14:creationId xmlns:p14="http://schemas.microsoft.com/office/powerpoint/2010/main" val="1883002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8</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685800" y="1447800"/>
            <a:ext cx="7200900" cy="3381375"/>
          </a:xfrm>
          <a:prstGeom prst="rect">
            <a:avLst/>
          </a:prstGeom>
        </p:spPr>
      </p:pic>
      <p:sp>
        <p:nvSpPr>
          <p:cNvPr id="6" name="Rectangle 5"/>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Tree>
    <p:extLst>
      <p:ext uri="{BB962C8B-B14F-4D97-AF65-F5344CB8AC3E}">
        <p14:creationId xmlns:p14="http://schemas.microsoft.com/office/powerpoint/2010/main" val="125149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you?</a:t>
            </a:r>
            <a:endParaRPr lang="en-US" dirty="0"/>
          </a:p>
        </p:txBody>
      </p:sp>
      <p:sp>
        <p:nvSpPr>
          <p:cNvPr id="3" name="Content Placeholder 2"/>
          <p:cNvSpPr>
            <a:spLocks noGrp="1"/>
          </p:cNvSpPr>
          <p:nvPr>
            <p:ph idx="1"/>
          </p:nvPr>
        </p:nvSpPr>
        <p:spPr/>
        <p:txBody>
          <a:bodyPr/>
          <a:lstStyle/>
          <a:p>
            <a:pPr lvl="0"/>
            <a:r>
              <a:rPr lang="en-US" dirty="0" smtClean="0"/>
              <a:t>Option </a:t>
            </a:r>
            <a:r>
              <a:rPr lang="en-US" dirty="0"/>
              <a:t>1 -  YOU write and manage the IEP process using input from teachers.</a:t>
            </a:r>
          </a:p>
          <a:p>
            <a:pPr lvl="0"/>
            <a:r>
              <a:rPr lang="en-US" dirty="0"/>
              <a:t>Option 2 – You MANAGE case managers to write IEPs using input from teachers.</a:t>
            </a:r>
          </a:p>
          <a:p>
            <a:pPr lvl="0"/>
            <a:r>
              <a:rPr lang="en-US" dirty="0"/>
              <a:t>Option 3 – Something different! What is it:_____________________________________</a:t>
            </a:r>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9</a:t>
            </a:fld>
            <a:endParaRPr lang="en-US" dirty="0">
              <a:solidFill>
                <a:srgbClr val="000000"/>
              </a:solidFill>
            </a:endParaRPr>
          </a:p>
        </p:txBody>
      </p:sp>
      <p:sp>
        <p:nvSpPr>
          <p:cNvPr id="5" name="Rectangle 4"/>
          <p:cNvSpPr/>
          <p:nvPr/>
        </p:nvSpPr>
        <p:spPr>
          <a:xfrm>
            <a:off x="8382000" y="6324600"/>
            <a:ext cx="457200" cy="3333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Tree>
    <p:extLst>
      <p:ext uri="{BB962C8B-B14F-4D97-AF65-F5344CB8AC3E}">
        <p14:creationId xmlns:p14="http://schemas.microsoft.com/office/powerpoint/2010/main" val="4234585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499E1294952504FB9588D499C8CB6F9" ma:contentTypeVersion="4" ma:contentTypeDescription="Create a new document." ma:contentTypeScope="" ma:versionID="c13e4aa5cb4926071265b2326f88d173">
  <xsd:schema xmlns:xsd="http://www.w3.org/2001/XMLSchema" xmlns:xs="http://www.w3.org/2001/XMLSchema" xmlns:p="http://schemas.microsoft.com/office/2006/metadata/properties" xmlns:ns1="http://schemas.microsoft.com/sharepoint/v3" xmlns:ns2="0676cee9-fd60-4c1c-9e5b-5120ec0b3480" xmlns:ns3="http://schemas.microsoft.com/sharepoint.v3" targetNamespace="http://schemas.microsoft.com/office/2006/metadata/properties" ma:root="true" ma:fieldsID="3880a2846b0782a57e899941c964680c" ns1:_="" ns2:_="" ns3:_="">
    <xsd:import namespace="http://schemas.microsoft.com/sharepoint/v3"/>
    <xsd:import namespace="0676cee9-fd60-4c1c-9e5b-5120ec0b3480"/>
    <xsd:import namespace="http://schemas.microsoft.com/sharepoint.v3"/>
    <xsd:element name="properties">
      <xsd:complexType>
        <xsd:sequence>
          <xsd:element name="documentManagement">
            <xsd:complexType>
              <xsd:all>
                <xsd:element ref="ns1:Audience" minOccurs="0"/>
                <xsd:element ref="ns1:PublishingStartDate" minOccurs="0"/>
                <xsd:element ref="ns1:PublishingExpirationDate" minOccurs="0"/>
                <xsd:element ref="ns2:_dlc_DocId" minOccurs="0"/>
                <xsd:element ref="ns2:_dlc_DocIdUrl" minOccurs="0"/>
                <xsd:element ref="ns2:_dlc_DocIdPersistId" minOccurs="0"/>
                <xsd:element ref="ns3: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8" nillable="true" ma:displayName="Target Audiences" ma:description="Enables audience targeting. Please leave blank unless trained on use." ma:internalName="Target_x0020_Audiences" ma:readOnly="false">
      <xsd:simpleType>
        <xsd:restriction base="dms:Unknow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4"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 xmlns="http://schemas.microsoft.com/sharepoint/v3" xsi:nil="true"/>
    <PublishingExpirationDate xmlns="http://schemas.microsoft.com/sharepoint/v3" xsi:nil="true"/>
    <CategoryDescription xmlns="http://schemas.microsoft.com/sharepoint.v3" xsi:nil="true"/>
    <PublishingStartDate xmlns="http://schemas.microsoft.com/sharepoint/v3" xsi:nil="true"/>
    <_dlc_DocId xmlns="0676cee9-fd60-4c1c-9e5b-5120ec0b3480">SFDVX333FYKN-46-1645</_dlc_DocId>
    <_dlc_DocIdUrl xmlns="0676cee9-fd60-4c1c-9e5b-5120ec0b3480">
      <Url>https://manyminds.achievementfirst.org/sites/NetworkSupport/Team SS/_layouts/15/DocIdRedir.aspx?ID=SFDVX333FYKN-46-1645</Url>
      <Description>SFDVX333FYKN-46-1645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34AFF8-8825-4156-AF34-08C749FE2157}"/>
</file>

<file path=customXml/itemProps2.xml><?xml version="1.0" encoding="utf-8"?>
<ds:datastoreItem xmlns:ds="http://schemas.openxmlformats.org/officeDocument/2006/customXml" ds:itemID="{F31B4194-46BD-499D-AC29-C578B8A29370}"/>
</file>

<file path=customXml/itemProps3.xml><?xml version="1.0" encoding="utf-8"?>
<ds:datastoreItem xmlns:ds="http://schemas.openxmlformats.org/officeDocument/2006/customXml" ds:itemID="{ED8F35A5-1A08-4ACD-8245-E7D2C3630464}"/>
</file>

<file path=customXml/itemProps4.xml><?xml version="1.0" encoding="utf-8"?>
<ds:datastoreItem xmlns:ds="http://schemas.openxmlformats.org/officeDocument/2006/customXml" ds:itemID="{3D0328CE-F3CC-4039-B583-E8B675F9C038}"/>
</file>

<file path=docProps/app.xml><?xml version="1.0" encoding="utf-8"?>
<Properties xmlns="http://schemas.openxmlformats.org/officeDocument/2006/extended-properties" xmlns:vt="http://schemas.openxmlformats.org/officeDocument/2006/docPropsVTypes">
  <TotalTime>7410</TotalTime>
  <Words>717</Words>
  <Application>Microsoft Office PowerPoint</Application>
  <PresentationFormat>On-screen Show (4:3)</PresentationFormat>
  <Paragraphs>106</Paragraphs>
  <Slides>19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ＭＳ Ｐゴシック</vt:lpstr>
      <vt:lpstr>Arial</vt:lpstr>
      <vt:lpstr>Calibri</vt:lpstr>
      <vt:lpstr>Georgia</vt:lpstr>
      <vt:lpstr>Rockwell</vt:lpstr>
      <vt:lpstr>Segoe UI</vt:lpstr>
      <vt:lpstr>Segoe UI Light</vt:lpstr>
      <vt:lpstr>Custom Design</vt:lpstr>
      <vt:lpstr>1_Custom Design</vt:lpstr>
      <vt:lpstr>2_Custom Design</vt:lpstr>
      <vt:lpstr>PowerPoint Presentation</vt:lpstr>
      <vt:lpstr>Welcome!</vt:lpstr>
      <vt:lpstr>PowerPoint Presentation</vt:lpstr>
      <vt:lpstr>PowerPoint Presentation</vt:lpstr>
      <vt:lpstr>PowerPoint Presentation</vt:lpstr>
      <vt:lpstr>In reviewing playbooks, we noticed … </vt:lpstr>
      <vt:lpstr>Where are we going and to what end?</vt:lpstr>
      <vt:lpstr>Do Now</vt:lpstr>
      <vt:lpstr>Which is you?</vt:lpstr>
      <vt:lpstr>Which is you?</vt:lpstr>
      <vt:lpstr>Authentic Compliance Communication Structures </vt:lpstr>
      <vt:lpstr>Internal Compliance Communication</vt:lpstr>
      <vt:lpstr>Criteria for Internal Compliance Communication</vt:lpstr>
      <vt:lpstr>External Compliance Communication</vt:lpstr>
      <vt:lpstr>Self-Reflection</vt:lpstr>
      <vt:lpstr>Thanks to Jen B for sharing!</vt:lpstr>
      <vt:lpstr>3 STEPS to Improved Authentic Compliance Communication Structures   </vt:lpstr>
      <vt:lpstr>Close Out</vt:lpstr>
      <vt:lpstr>Close Out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 PPT</dc:title>
  <dc:creator>Windows User</dc:creator>
  <cp:lastModifiedBy>Emily Siefken</cp:lastModifiedBy>
  <cp:revision>189</cp:revision>
  <cp:lastPrinted>2016-05-09T12:30:39Z</cp:lastPrinted>
  <dcterms:created xsi:type="dcterms:W3CDTF">2016-02-22T21:01:15Z</dcterms:created>
  <dcterms:modified xsi:type="dcterms:W3CDTF">2016-10-03T17:12:27Z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0x010100B499E1294952504FB9588D499C8CB6F9</vt:lpwstr>
  </property>
  <property fmtid="{D5CDD505-2E9C-101B-9397-08002B2CF9AE}" pid="3" name="_dlc_DocIdItemGuid">
    <vt:lpwstr>5f0216fa-a4e9-4b21-80b9-22784f30c9da</vt:lpwstr>
  </property>
</Properties>
</file>