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drawings/drawing1.xml" ContentType="application/vnd.openxmlformats-officedocument.drawingml.chartshapes+xml"/>
  <Override PartName="/ppt/presentation.xml" ContentType="application/vnd.openxmlformats-officedocument.presentationml.presentation.main+xml"/>
  <Override PartName="/ppt/slides/slide7.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21.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9.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slideMasters/slideMaster1.xml" ContentType="application/vnd.openxmlformats-officedocument.presentationml.slideMaster+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12.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0.xml" ContentType="application/vnd.openxmlformats-officedocument.presentationml.notesSlide+xml"/>
  <Override PartName="/ppt/notesSlides/notesSlide11.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handoutMasters/handoutMaster1.xml" ContentType="application/vnd.openxmlformats-officedocument.presentationml.handoutMaster+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1.xml" ContentType="application/vnd.openxmlformats-officedocument.theme+xml"/>
  <Override PartName="/ppt/notesMasters/notesMaster1.xml" ContentType="application/vnd.openxmlformats-officedocument.presentationml.notesMaster+xml"/>
  <Override PartName="/ppt/charts/style1.xml" ContentType="application/vnd.ms-office.chartstyle+xml"/>
  <Override PartName="/ppt/theme/themeOverride1.xml" ContentType="application/vnd.openxmlformats-officedocument.themeOverride+xml"/>
  <Override PartName="/ppt/charts/colors1.xml" ContentType="application/vnd.ms-office.chartcolorstyl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theme/themeOverride2.xml" ContentType="application/vnd.openxmlformats-officedocument.themeOverrid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5.xml" ContentType="application/vnd.openxmlformats-officedocument.customXmlProperties+xml"/>
  <Override PartName="/customXml/itemProps4.xml" ContentType="application/vnd.openxmlformats-officedocument.customXml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6.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9" r:id="rId1"/>
  </p:sldMasterIdLst>
  <p:notesMasterIdLst>
    <p:notesMasterId r:id="rId32"/>
  </p:notesMasterIdLst>
  <p:handoutMasterIdLst>
    <p:handoutMasterId r:id="rId33"/>
  </p:handoutMasterIdLst>
  <p:sldIdLst>
    <p:sldId id="256" r:id="rId2"/>
    <p:sldId id="266" r:id="rId3"/>
    <p:sldId id="267" r:id="rId4"/>
    <p:sldId id="268" r:id="rId5"/>
    <p:sldId id="271" r:id="rId6"/>
    <p:sldId id="269" r:id="rId7"/>
    <p:sldId id="270" r:id="rId8"/>
    <p:sldId id="260" r:id="rId9"/>
    <p:sldId id="272" r:id="rId10"/>
    <p:sldId id="276" r:id="rId11"/>
    <p:sldId id="277" r:id="rId12"/>
    <p:sldId id="278" r:id="rId13"/>
    <p:sldId id="279" r:id="rId14"/>
    <p:sldId id="280" r:id="rId15"/>
    <p:sldId id="281" r:id="rId16"/>
    <p:sldId id="282" r:id="rId17"/>
    <p:sldId id="273" r:id="rId18"/>
    <p:sldId id="293" r:id="rId19"/>
    <p:sldId id="284" r:id="rId20"/>
    <p:sldId id="283" r:id="rId21"/>
    <p:sldId id="285" r:id="rId22"/>
    <p:sldId id="286" r:id="rId23"/>
    <p:sldId id="288" r:id="rId24"/>
    <p:sldId id="287" r:id="rId25"/>
    <p:sldId id="274" r:id="rId26"/>
    <p:sldId id="289" r:id="rId27"/>
    <p:sldId id="290" r:id="rId28"/>
    <p:sldId id="291" r:id="rId29"/>
    <p:sldId id="275" r:id="rId30"/>
    <p:sldId id="292" r:id="rId31"/>
  </p:sldIdLst>
  <p:sldSz cx="9144000" cy="6858000" type="screen4x3"/>
  <p:notesSz cx="6985000" cy="9283700"/>
  <p:embeddedFontLst>
    <p:embeddedFont>
      <p:font typeface="Rockwell" panose="02060603020205020403" pitchFamily="18" charset="0"/>
      <p:regular r:id="rId34"/>
      <p:bold r:id="rId35"/>
      <p:italic r:id="rId36"/>
      <p:boldItalic r:id="rId37"/>
    </p:embeddedFont>
    <p:embeddedFont>
      <p:font typeface="ＭＳ Ｐゴシック" panose="020B0600070205080204" pitchFamily="34" charset="-128"/>
      <p:regular r:id="rId38"/>
    </p:embeddedFont>
    <p:embeddedFont>
      <p:font typeface="Calibri" panose="020F0502020204030204" pitchFamily="34" charset="0"/>
      <p:regular r:id="rId39"/>
      <p:bold r:id="rId40"/>
      <p:italic r:id="rId41"/>
      <p:boldItalic r:id="rId42"/>
    </p:embeddedFont>
    <p:embeddedFont>
      <p:font typeface="AbcTeacher" panose="00000400000000000000" pitchFamily="2" charset="0"/>
      <p:regular r:id="rId43"/>
    </p:embeddedFont>
  </p:embeddedFontLst>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C6"/>
    <a:srgbClr val="FF0000"/>
    <a:srgbClr val="F584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268" autoAdjust="0"/>
  </p:normalViewPr>
  <p:slideViewPr>
    <p:cSldViewPr>
      <p:cViewPr varScale="1">
        <p:scale>
          <a:sx n="57" d="100"/>
          <a:sy n="57" d="100"/>
        </p:scale>
        <p:origin x="177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3" Type="http://schemas.openxmlformats.org/officeDocument/2006/relationships/customXml" Target="../customXml/item6.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52" Type="http://schemas.openxmlformats.org/officeDocument/2006/relationships/customXml" Target="../customXml/item5.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customXml" Target="../customXml/item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customXml" Target="../customXml/item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dirty="0" smtClean="0"/>
              <a:t>2015-2016 360 Survey Results – All AF</a:t>
            </a:r>
            <a:r>
              <a:rPr lang="en-US" baseline="0" dirty="0" smtClean="0"/>
              <a:t> SSLs – Scale of 1-5</a:t>
            </a:r>
            <a:endParaRPr lang="en-US"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'Roll-Up'!$B$19</c:f>
              <c:strCache>
                <c:ptCount val="1"/>
                <c:pt idx="0">
                  <c:v>All SSLs</c:v>
                </c:pt>
              </c:strCache>
            </c:strRef>
          </c:tx>
          <c:spPr>
            <a:solidFill>
              <a:schemeClr val="accent1"/>
            </a:solidFill>
            <a:ln>
              <a:noFill/>
            </a:ln>
            <a:effectLst/>
          </c:spPr>
          <c:invertIfNegative val="0"/>
          <c:dPt>
            <c:idx val="0"/>
            <c:invertIfNegative val="0"/>
            <c:bubble3D val="0"/>
            <c:spPr>
              <a:solidFill>
                <a:srgbClr val="808080"/>
              </a:solidFill>
              <a:ln>
                <a:noFill/>
              </a:ln>
              <a:effectLst/>
            </c:spPr>
          </c:dPt>
          <c:dPt>
            <c:idx val="1"/>
            <c:invertIfNegative val="0"/>
            <c:bubble3D val="0"/>
            <c:spPr>
              <a:solidFill>
                <a:srgbClr val="808080"/>
              </a:solidFill>
              <a:ln>
                <a:noFill/>
              </a:ln>
              <a:effectLst/>
            </c:spPr>
          </c:dPt>
          <c:dPt>
            <c:idx val="2"/>
            <c:invertIfNegative val="0"/>
            <c:bubble3D val="0"/>
            <c:spPr>
              <a:solidFill>
                <a:srgbClr val="808080"/>
              </a:solidFill>
              <a:ln>
                <a:noFill/>
              </a:ln>
              <a:effectLst/>
            </c:spPr>
          </c:dPt>
          <c:dPt>
            <c:idx val="4"/>
            <c:invertIfNegative val="0"/>
            <c:bubble3D val="0"/>
            <c:spPr>
              <a:solidFill>
                <a:srgbClr val="808080"/>
              </a:solidFill>
              <a:ln>
                <a:noFill/>
              </a:ln>
              <a:effectLst/>
            </c:spPr>
          </c:dPt>
          <c:dLbls>
            <c:dLbl>
              <c:idx val="3"/>
              <c:tx>
                <c:rich>
                  <a:bodyPr/>
                  <a:lstStyle/>
                  <a:p>
                    <a:fld id="{0248905C-1777-4CAC-BECD-86553C10A3C6}" type="VALUE">
                      <a:rPr lang="en-US" sz="2000" b="1"/>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'Roll-Up'!$A$20:$A$24</c:f>
              <c:strCache>
                <c:ptCount val="5"/>
                <c:pt idx="0">
                  <c:v>Average Score – All Questions</c:v>
                </c:pt>
                <c:pt idx="1">
                  <c:v>Instructional Expertise and Leadership</c:v>
                </c:pt>
                <c:pt idx="2">
                  <c:v>School Culture and Character Development</c:v>
                </c:pt>
                <c:pt idx="3">
                  <c:v> Vision and Inspiration</c:v>
                </c:pt>
                <c:pt idx="4">
                  <c:v>Management</c:v>
                </c:pt>
              </c:strCache>
            </c:strRef>
          </c:cat>
          <c:val>
            <c:numRef>
              <c:f>'Roll-Up'!$B$20:$B$24</c:f>
              <c:numCache>
                <c:formatCode>General</c:formatCode>
                <c:ptCount val="5"/>
                <c:pt idx="0">
                  <c:v>3.86</c:v>
                </c:pt>
                <c:pt idx="1">
                  <c:v>3.75</c:v>
                </c:pt>
                <c:pt idx="2">
                  <c:v>3.92</c:v>
                </c:pt>
                <c:pt idx="3">
                  <c:v>3.8</c:v>
                </c:pt>
                <c:pt idx="4">
                  <c:v>3.9</c:v>
                </c:pt>
              </c:numCache>
            </c:numRef>
          </c:val>
        </c:ser>
        <c:dLbls>
          <c:dLblPos val="outEnd"/>
          <c:showLegendKey val="0"/>
          <c:showVal val="1"/>
          <c:showCatName val="0"/>
          <c:showSerName val="0"/>
          <c:showPercent val="0"/>
          <c:showBubbleSize val="0"/>
        </c:dLbls>
        <c:gapWidth val="219"/>
        <c:overlap val="-27"/>
        <c:axId val="304270496"/>
        <c:axId val="202459104"/>
      </c:barChart>
      <c:catAx>
        <c:axId val="304270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202459104"/>
        <c:crosses val="autoZero"/>
        <c:auto val="1"/>
        <c:lblAlgn val="ctr"/>
        <c:lblOffset val="100"/>
        <c:noMultiLvlLbl val="0"/>
      </c:catAx>
      <c:valAx>
        <c:axId val="202459104"/>
        <c:scaling>
          <c:orientation val="minMax"/>
        </c:scaling>
        <c:delete val="1"/>
        <c:axPos val="l"/>
        <c:numFmt formatCode="General" sourceLinked="1"/>
        <c:majorTickMark val="none"/>
        <c:minorTickMark val="none"/>
        <c:tickLblPos val="nextTo"/>
        <c:crossAx val="304270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FF0000"/>
              </a:solidFill>
              <a:ln>
                <a:noFill/>
              </a:ln>
              <a:effectLst/>
            </c:spPr>
          </c:dPt>
          <c:dPt>
            <c:idx val="1"/>
            <c:invertIfNegative val="0"/>
            <c:bubble3D val="0"/>
            <c:spPr>
              <a:solidFill>
                <a:srgbClr val="FF0000"/>
              </a:solidFill>
              <a:ln>
                <a:noFill/>
              </a:ln>
              <a:effectLst/>
            </c:spPr>
          </c:dPt>
          <c:dPt>
            <c:idx val="2"/>
            <c:invertIfNegative val="0"/>
            <c:bubble3D val="0"/>
            <c:spPr>
              <a:solidFill>
                <a:srgbClr val="FF0000"/>
              </a:solidFill>
              <a:ln>
                <a:noFill/>
              </a:ln>
              <a:effectLst/>
            </c:spPr>
          </c:dPt>
          <c:dPt>
            <c:idx val="3"/>
            <c:invertIfNegative val="0"/>
            <c:bubble3D val="0"/>
            <c:spPr>
              <a:solidFill>
                <a:srgbClr val="FF0000"/>
              </a:solidFill>
              <a:ln>
                <a:noFill/>
              </a:ln>
              <a:effectLst/>
            </c:spPr>
          </c:dPt>
          <c:dPt>
            <c:idx val="4"/>
            <c:invertIfNegative val="0"/>
            <c:bubble3D val="0"/>
            <c:spPr>
              <a:solidFill>
                <a:srgbClr val="FF0000"/>
              </a:solidFill>
              <a:ln>
                <a:noFill/>
              </a:ln>
              <a:effectLst/>
            </c:spPr>
          </c:dPt>
          <c:dPt>
            <c:idx val="5"/>
            <c:invertIfNegative val="0"/>
            <c:bubble3D val="0"/>
            <c:spPr>
              <a:solidFill>
                <a:srgbClr val="FF0000"/>
              </a:solidFill>
              <a:ln>
                <a:noFill/>
              </a:ln>
              <a:effectLst/>
            </c:spPr>
          </c:dPt>
          <c:dPt>
            <c:idx val="6"/>
            <c:invertIfNegative val="0"/>
            <c:bubble3D val="0"/>
            <c:spPr>
              <a:solidFill>
                <a:srgbClr val="FF0000"/>
              </a:solidFill>
              <a:ln>
                <a:noFill/>
              </a:ln>
              <a:effectLst/>
            </c:spPr>
          </c:dPt>
          <c:dPt>
            <c:idx val="7"/>
            <c:invertIfNegative val="0"/>
            <c:bubble3D val="0"/>
            <c:spPr>
              <a:solidFill>
                <a:srgbClr val="FF0000"/>
              </a:solidFill>
              <a:ln>
                <a:noFill/>
              </a:ln>
              <a:effectLst/>
            </c:spPr>
          </c:dPt>
          <c:dPt>
            <c:idx val="8"/>
            <c:invertIfNegative val="0"/>
            <c:bubble3D val="0"/>
            <c:spPr>
              <a:solidFill>
                <a:srgbClr val="FF0000"/>
              </a:solidFill>
              <a:ln>
                <a:noFill/>
              </a:ln>
              <a:effectLst/>
            </c:spPr>
          </c:dPt>
          <c:dPt>
            <c:idx val="9"/>
            <c:invertIfNegative val="0"/>
            <c:bubble3D val="0"/>
            <c:spPr>
              <a:solidFill>
                <a:srgbClr val="FFFF66"/>
              </a:solidFill>
              <a:ln>
                <a:noFill/>
              </a:ln>
              <a:effectLst/>
            </c:spPr>
          </c:dPt>
          <c:dPt>
            <c:idx val="10"/>
            <c:invertIfNegative val="0"/>
            <c:bubble3D val="0"/>
            <c:spPr>
              <a:solidFill>
                <a:srgbClr val="FFFF66"/>
              </a:solidFill>
              <a:ln>
                <a:noFill/>
              </a:ln>
              <a:effectLst/>
            </c:spPr>
          </c:dPt>
          <c:dPt>
            <c:idx val="11"/>
            <c:invertIfNegative val="0"/>
            <c:bubble3D val="0"/>
            <c:spPr>
              <a:solidFill>
                <a:srgbClr val="FFFF66"/>
              </a:solidFill>
              <a:ln>
                <a:noFill/>
              </a:ln>
              <a:effectLst/>
            </c:spPr>
          </c:dPt>
          <c:dPt>
            <c:idx val="12"/>
            <c:invertIfNegative val="0"/>
            <c:bubble3D val="0"/>
            <c:spPr>
              <a:solidFill>
                <a:srgbClr val="92D050"/>
              </a:solidFill>
              <a:ln>
                <a:noFill/>
              </a:ln>
              <a:effectLst/>
            </c:spPr>
          </c:dPt>
          <c:dPt>
            <c:idx val="13"/>
            <c:invertIfNegative val="0"/>
            <c:bubble3D val="0"/>
            <c:spPr>
              <a:solidFill>
                <a:srgbClr val="92D050"/>
              </a:solidFill>
              <a:ln>
                <a:noFill/>
              </a:ln>
              <a:effectLst/>
            </c:spPr>
          </c:dPt>
          <c:dPt>
            <c:idx val="14"/>
            <c:invertIfNegative val="0"/>
            <c:bubble3D val="0"/>
            <c:spPr>
              <a:solidFill>
                <a:srgbClr val="92D050"/>
              </a:solidFill>
              <a:ln>
                <a:noFill/>
              </a:ln>
              <a:effectLst/>
            </c:spPr>
          </c:dPt>
          <c:dPt>
            <c:idx val="21"/>
            <c:invertIfNegative val="0"/>
            <c:bubble3D val="0"/>
            <c:spPr>
              <a:solidFill>
                <a:srgbClr val="FFFFFF">
                  <a:lumMod val="50000"/>
                </a:srgbClr>
              </a:solidFill>
              <a:ln>
                <a:noFill/>
              </a:ln>
              <a:effectLst/>
            </c:spPr>
          </c:dPt>
          <c:dPt>
            <c:idx val="22"/>
            <c:invertIfNegative val="0"/>
            <c:bubble3D val="0"/>
            <c:spPr>
              <a:solidFill>
                <a:srgbClr val="FFFFFF">
                  <a:lumMod val="50000"/>
                </a:srgbClr>
              </a:solidFill>
              <a:ln>
                <a:noFill/>
              </a:ln>
              <a:effectLst/>
            </c:spPr>
          </c:dPt>
          <c:dLbls>
            <c:dLbl>
              <c:idx val="12"/>
              <c:tx>
                <c:rich>
                  <a:bodyPr/>
                  <a:lstStyle/>
                  <a:p>
                    <a:fld id="{4D8AF555-A343-424B-8A8F-3888DBA8B6B6}" type="VALUE">
                      <a:rPr lang="en-US" sz="16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3"/>
              <c:tx>
                <c:rich>
                  <a:bodyPr/>
                  <a:lstStyle/>
                  <a:p>
                    <a:fld id="{764D353B-2D3D-4949-B18F-FA818EA2F710}" type="VALUE">
                      <a:rPr lang="en-US" sz="16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dLbl>
              <c:idx val="14"/>
              <c:tx>
                <c:rich>
                  <a:bodyPr/>
                  <a:lstStyle/>
                  <a:p>
                    <a:fld id="{1BC82803-8B93-462F-99FA-B817A81B853D}" type="VALUE">
                      <a:rPr lang="en-US" sz="1600"/>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PowerPoint]Sheet6'!$A$2:$W$3</c:f>
              <c:strCache>
                <c:ptCount val="23"/>
                <c:pt idx="0">
                  <c:v>Supports me to meet needs of all scholars</c:v>
                </c:pt>
                <c:pt idx="1">
                  <c:v>Encouraging participation/input on IEP/504s</c:v>
                </c:pt>
                <c:pt idx="2">
                  <c:v>Communicating effective supports for stds w/ IEPs/504s</c:v>
                </c:pt>
                <c:pt idx="3">
                  <c:v>Ensuring academic interventions</c:v>
                </c:pt>
                <c:pt idx="4">
                  <c:v>Ensuring behavior interventions</c:v>
                </c:pt>
                <c:pt idx="5">
                  <c:v>Supporting co-teachers</c:v>
                </c:pt>
                <c:pt idx="6">
                  <c:v>Targeted lesson obs, fdback, practice</c:v>
                </c:pt>
                <c:pt idx="7">
                  <c:v>LASW</c:v>
                </c:pt>
                <c:pt idx="8">
                  <c:v>Formal PD time</c:v>
                </c:pt>
                <c:pt idx="9">
                  <c:v>Relationships with students</c:v>
                </c:pt>
                <c:pt idx="10">
                  <c:v>Relationships with families</c:v>
                </c:pt>
                <c:pt idx="11">
                  <c:v>Partnering with teachers around struggling scholars</c:v>
                </c:pt>
                <c:pt idx="12">
                  <c:v>Communicating vision of special services</c:v>
                </c:pt>
                <c:pt idx="13">
                  <c:v>Communicating purpose/goals of co-teaching</c:v>
                </c:pt>
                <c:pt idx="14">
                  <c:v>Communicating purpose/goals of RTI</c:v>
                </c:pt>
                <c:pt idx="15">
                  <c:v>Finding solutions to challenges</c:v>
                </c:pt>
                <c:pt idx="16">
                  <c:v>Engaging in D+I conversations</c:v>
                </c:pt>
                <c:pt idx="17">
                  <c:v>Develops mentoring relationships with ppl of diverse bacgrounds</c:v>
                </c:pt>
                <c:pt idx="18">
                  <c:v>Responsiveness</c:v>
                </c:pt>
                <c:pt idx="19">
                  <c:v>Present and Accessible</c:v>
                </c:pt>
                <c:pt idx="20">
                  <c:v>Exempliefies AF core values</c:v>
                </c:pt>
                <c:pt idx="21">
                  <c:v>Overall effectiveness</c:v>
                </c:pt>
                <c:pt idx="22">
                  <c:v>Identifying and supporting ELLs (if applicable)</c:v>
                </c:pt>
              </c:strCache>
              <c:extLst/>
            </c:strRef>
          </c:cat>
          <c:val>
            <c:numRef>
              <c:f>'[Chart in Microsoft PowerPoint]Sheet6'!$A$4:$W$4</c:f>
              <c:numCache>
                <c:formatCode>0.00</c:formatCode>
                <c:ptCount val="23"/>
                <c:pt idx="0">
                  <c:v>3.8159999999999998</c:v>
                </c:pt>
                <c:pt idx="1">
                  <c:v>4.0175000000000001</c:v>
                </c:pt>
                <c:pt idx="2">
                  <c:v>3.8290000000000006</c:v>
                </c:pt>
                <c:pt idx="3">
                  <c:v>3.7174999999999998</c:v>
                </c:pt>
                <c:pt idx="4">
                  <c:v>3.5834999999999995</c:v>
                </c:pt>
                <c:pt idx="5">
                  <c:v>3.5845000000000007</c:v>
                </c:pt>
                <c:pt idx="6">
                  <c:v>3.5369999999999999</c:v>
                </c:pt>
                <c:pt idx="7">
                  <c:v>3.5925000000000002</c:v>
                </c:pt>
                <c:pt idx="8">
                  <c:v>3.8884999999999992</c:v>
                </c:pt>
                <c:pt idx="9">
                  <c:v>3.9475000000000002</c:v>
                </c:pt>
                <c:pt idx="10">
                  <c:v>4.0214999999999996</c:v>
                </c:pt>
                <c:pt idx="11">
                  <c:v>3.7800000000000002</c:v>
                </c:pt>
                <c:pt idx="12">
                  <c:v>3.9024999999999999</c:v>
                </c:pt>
                <c:pt idx="13">
                  <c:v>3.7469999999999999</c:v>
                </c:pt>
                <c:pt idx="14">
                  <c:v>3.7055000000000007</c:v>
                </c:pt>
                <c:pt idx="15">
                  <c:v>3.8950000000000005</c:v>
                </c:pt>
                <c:pt idx="16">
                  <c:v>3.8450000000000002</c:v>
                </c:pt>
                <c:pt idx="17">
                  <c:v>3.9335</c:v>
                </c:pt>
                <c:pt idx="18">
                  <c:v>4.0720000000000001</c:v>
                </c:pt>
                <c:pt idx="19">
                  <c:v>4.0134999999999987</c:v>
                </c:pt>
                <c:pt idx="20">
                  <c:v>4.1494999999999997</c:v>
                </c:pt>
                <c:pt idx="21">
                  <c:v>3.9344999999999999</c:v>
                </c:pt>
                <c:pt idx="22">
                  <c:v>3.7555000000000001</c:v>
                </c:pt>
              </c:numCache>
            </c:numRef>
          </c:val>
        </c:ser>
        <c:dLbls>
          <c:dLblPos val="outEnd"/>
          <c:showLegendKey val="0"/>
          <c:showVal val="1"/>
          <c:showCatName val="0"/>
          <c:showSerName val="0"/>
          <c:showPercent val="0"/>
          <c:showBubbleSize val="0"/>
        </c:dLbls>
        <c:gapWidth val="182"/>
        <c:axId val="218236736"/>
        <c:axId val="218235616"/>
      </c:barChart>
      <c:catAx>
        <c:axId val="218236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218235616"/>
        <c:crosses val="autoZero"/>
        <c:auto val="1"/>
        <c:lblAlgn val="ctr"/>
        <c:lblOffset val="100"/>
        <c:noMultiLvlLbl val="0"/>
      </c:catAx>
      <c:valAx>
        <c:axId val="218235616"/>
        <c:scaling>
          <c:orientation val="minMax"/>
        </c:scaling>
        <c:delete val="0"/>
        <c:axPos val="t"/>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8236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0.0463</cdr:x>
      <cdr:y>0.52463</cdr:y>
    </cdr:from>
    <cdr:to>
      <cdr:x>0.94444</cdr:x>
      <cdr:y>0.64121</cdr:y>
    </cdr:to>
    <cdr:sp macro="" textlink="">
      <cdr:nvSpPr>
        <cdr:cNvPr id="2" name="Rectangle 1"/>
        <cdr:cNvSpPr/>
      </cdr:nvSpPr>
      <cdr:spPr>
        <a:xfrm xmlns:a="http://schemas.openxmlformats.org/drawingml/2006/main">
          <a:off x="381000" y="2743200"/>
          <a:ext cx="7391400" cy="609600"/>
        </a:xfrm>
        <a:prstGeom xmlns:a="http://schemas.openxmlformats.org/drawingml/2006/main" prst="rect">
          <a:avLst/>
        </a:prstGeom>
        <a:noFill xmlns:a="http://schemas.openxmlformats.org/drawingml/2006/main"/>
        <a:ln xmlns:a="http://schemas.openxmlformats.org/drawingml/2006/main">
          <a:prstDash val="dash"/>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en-US"/>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914400" rtl="0" eaLnBrk="1" latinLnBrk="0" hangingPunct="1">
            <a:defRPr kern="1200">
              <a:solidFill>
                <a:schemeClr val="dk1"/>
              </a:solidFill>
              <a:latin typeface="+mn-lt"/>
              <a:ea typeface="+mn-ea"/>
              <a:cs typeface="+mn-cs"/>
            </a:defRPr>
          </a:lvl6pPr>
          <a:lvl7pPr marL="2743200" algn="l" defTabSz="914400" rtl="0" eaLnBrk="1" latinLnBrk="0" hangingPunct="1">
            <a:defRPr kern="1200">
              <a:solidFill>
                <a:schemeClr val="dk1"/>
              </a:solidFill>
              <a:latin typeface="+mn-lt"/>
              <a:ea typeface="+mn-ea"/>
              <a:cs typeface="+mn-cs"/>
            </a:defRPr>
          </a:lvl7pPr>
          <a:lvl8pPr marL="3200400" algn="l" defTabSz="914400" rtl="0" eaLnBrk="1" latinLnBrk="0" hangingPunct="1">
            <a:defRPr kern="1200">
              <a:solidFill>
                <a:schemeClr val="dk1"/>
              </a:solidFill>
              <a:latin typeface="+mn-lt"/>
              <a:ea typeface="+mn-ea"/>
              <a:cs typeface="+mn-cs"/>
            </a:defRPr>
          </a:lvl8pPr>
          <a:lvl9pPr marL="3657600" algn="l" defTabSz="914400" rtl="0" eaLnBrk="1" latinLnBrk="0" hangingPunct="1">
            <a:defRPr kern="1200">
              <a:solidFill>
                <a:schemeClr val="dk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ea typeface="+mn-ea"/>
              </a:defRPr>
            </a:lvl1pPr>
          </a:lstStyle>
          <a:p>
            <a:pPr>
              <a:defRPr/>
            </a:pPr>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8A47D83-C78E-449F-A57D-55D2DEBAB5C0}" type="datetime1">
              <a:rPr lang="en-US"/>
              <a:pPr/>
              <a:t>6/24/2016</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ea typeface="+mn-ea"/>
              </a:defRPr>
            </a:lvl1pPr>
          </a:lstStyle>
          <a:p>
            <a:pPr>
              <a:defRPr/>
            </a:pPr>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A100657F-1A89-47A3-9BC4-710928425B08}" type="slidenum">
              <a:rPr lang="en-US"/>
              <a:pPr/>
              <a:t>‹#›</a:t>
            </a:fld>
            <a:endParaRPr lang="en-US"/>
          </a:p>
        </p:txBody>
      </p:sp>
    </p:spTree>
    <p:extLst>
      <p:ext uri="{BB962C8B-B14F-4D97-AF65-F5344CB8AC3E}">
        <p14:creationId xmlns:p14="http://schemas.microsoft.com/office/powerpoint/2010/main" val="1969078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ea typeface="+mn-ea"/>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EC1C4178-C4D4-4C1A-BFF8-3F8CC7E1A0D8}" type="datetime1">
              <a:rPr lang="en-US"/>
              <a:pPr/>
              <a:t>6/24/2016</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ea typeface="+mn-ea"/>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C9962ED3-72D5-445A-8FAB-5D6D8A3C4CA7}" type="slidenum">
              <a:rPr lang="en-US"/>
              <a:pPr/>
              <a:t>‹#›</a:t>
            </a:fld>
            <a:endParaRPr lang="en-US"/>
          </a:p>
        </p:txBody>
      </p:sp>
    </p:spTree>
    <p:extLst>
      <p:ext uri="{BB962C8B-B14F-4D97-AF65-F5344CB8AC3E}">
        <p14:creationId xmlns:p14="http://schemas.microsoft.com/office/powerpoint/2010/main" val="3326457355"/>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first special</a:t>
            </a:r>
            <a:r>
              <a:rPr lang="en-US" baseline="0" dirty="0" smtClean="0"/>
              <a:t> services session of ALT</a:t>
            </a:r>
          </a:p>
          <a:p>
            <a:r>
              <a:rPr lang="en-US" baseline="0" dirty="0" smtClean="0"/>
              <a:t>This session will build off of Doug and Dacia’s session yesterday</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1</a:t>
            </a:fld>
            <a:endParaRPr lang="en-US"/>
          </a:p>
        </p:txBody>
      </p:sp>
    </p:spTree>
    <p:extLst>
      <p:ext uri="{BB962C8B-B14F-4D97-AF65-F5344CB8AC3E}">
        <p14:creationId xmlns:p14="http://schemas.microsoft.com/office/powerpoint/2010/main" val="1741212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going to watch Simon Sinek, who came up with the “start with why” framework.</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10</a:t>
            </a:fld>
            <a:endParaRPr lang="en-US"/>
          </a:p>
        </p:txBody>
      </p:sp>
    </p:spTree>
    <p:extLst>
      <p:ext uri="{BB962C8B-B14F-4D97-AF65-F5344CB8AC3E}">
        <p14:creationId xmlns:p14="http://schemas.microsoft.com/office/powerpoint/2010/main" val="1036966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962ED3-72D5-445A-8FAB-5D6D8A3C4CA7}" type="slidenum">
              <a:rPr lang="en-US" smtClean="0"/>
              <a:pPr/>
              <a:t>11</a:t>
            </a:fld>
            <a:endParaRPr lang="en-US"/>
          </a:p>
        </p:txBody>
      </p:sp>
    </p:spTree>
    <p:extLst>
      <p:ext uri="{BB962C8B-B14F-4D97-AF65-F5344CB8AC3E}">
        <p14:creationId xmlns:p14="http://schemas.microsoft.com/office/powerpoint/2010/main" val="69523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is Simon Sinek’s assertion</a:t>
            </a:r>
            <a:r>
              <a:rPr lang="en-US" baseline="0" dirty="0" smtClean="0"/>
              <a:t> – that when we start with why (which is often the fuzziest thing to explain), people are more likely to change their behavior than if we start with the most concrete – the “what”.</a:t>
            </a:r>
          </a:p>
          <a:p>
            <a:endParaRPr lang="en-US" baseline="0" dirty="0" smtClean="0"/>
          </a:p>
        </p:txBody>
      </p:sp>
      <p:sp>
        <p:nvSpPr>
          <p:cNvPr id="4" name="Slide Number Placeholder 3"/>
          <p:cNvSpPr>
            <a:spLocks noGrp="1"/>
          </p:cNvSpPr>
          <p:nvPr>
            <p:ph type="sldNum" sz="quarter" idx="10"/>
          </p:nvPr>
        </p:nvSpPr>
        <p:spPr/>
        <p:txBody>
          <a:bodyPr/>
          <a:lstStyle/>
          <a:p>
            <a:fld id="{C9962ED3-72D5-445A-8FAB-5D6D8A3C4CA7}" type="slidenum">
              <a:rPr lang="en-US" smtClean="0"/>
              <a:pPr/>
              <a:t>12</a:t>
            </a:fld>
            <a:endParaRPr lang="en-US"/>
          </a:p>
        </p:txBody>
      </p:sp>
    </p:spTree>
    <p:extLst>
      <p:ext uri="{BB962C8B-B14F-4D97-AF65-F5344CB8AC3E}">
        <p14:creationId xmlns:p14="http://schemas.microsoft.com/office/powerpoint/2010/main" val="8075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mn-cs"/>
              </a:rPr>
              <a:t>There’s sort of</a:t>
            </a:r>
            <a:r>
              <a:rPr lang="en-US" sz="1200" kern="1200" baseline="0" dirty="0" smtClean="0">
                <a:solidFill>
                  <a:schemeClr val="tx1"/>
                </a:solidFill>
                <a:effectLst/>
                <a:latin typeface="+mn-lt"/>
                <a:ea typeface="ＭＳ Ｐゴシック" charset="-128"/>
                <a:cs typeface="+mn-cs"/>
              </a:rPr>
              <a:t> two big parts of the brain at play here – the neocortex and the limbic brain.</a:t>
            </a:r>
            <a:endParaRPr lang="en-US" sz="1200" kern="1200" dirty="0" smtClean="0">
              <a:solidFill>
                <a:schemeClr val="tx1"/>
              </a:solidFill>
              <a:effectLst/>
              <a:latin typeface="+mn-lt"/>
              <a:ea typeface="ＭＳ Ｐゴシック" charset="-128"/>
              <a:cs typeface="+mn-cs"/>
            </a:endParaRPr>
          </a:p>
          <a:p>
            <a:pPr marL="0" marR="0" lvl="2"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128"/>
              <a:cs typeface="+mn-cs"/>
            </a:endParaRPr>
          </a:p>
          <a:p>
            <a:r>
              <a:rPr lang="en-US" dirty="0" smtClean="0"/>
              <a:t>The Neocortex, the thinking part of the brain, is always trying to understand and make sense of the world. This is the reason we think we are rational beings when we are really not. If we were, we would never buy a product or service simply because of how it makes us feel. We would never be loyal; we would always choose the best deal. We would never care about trust or relationships; we would only evaluate the numbers. We know that we don’t do that. We do choose one product, service or company over another because of the way it makes us feel. </a:t>
            </a:r>
          </a:p>
        </p:txBody>
      </p:sp>
      <p:sp>
        <p:nvSpPr>
          <p:cNvPr id="4" name="Slide Number Placeholder 3"/>
          <p:cNvSpPr>
            <a:spLocks noGrp="1"/>
          </p:cNvSpPr>
          <p:nvPr>
            <p:ph type="sldNum" sz="quarter" idx="10"/>
          </p:nvPr>
        </p:nvSpPr>
        <p:spPr/>
        <p:txBody>
          <a:bodyPr/>
          <a:lstStyle/>
          <a:p>
            <a:fld id="{C9962ED3-72D5-445A-8FAB-5D6D8A3C4CA7}" type="slidenum">
              <a:rPr lang="en-US" smtClean="0"/>
              <a:pPr/>
              <a:t>13</a:t>
            </a:fld>
            <a:endParaRPr lang="en-US"/>
          </a:p>
        </p:txBody>
      </p:sp>
    </p:spTree>
    <p:extLst>
      <p:ext uri="{BB962C8B-B14F-4D97-AF65-F5344CB8AC3E}">
        <p14:creationId xmlns:p14="http://schemas.microsoft.com/office/powerpoint/2010/main" val="3281233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Limbic System controls our emotions, feelings and decision-making, but remember it has no capacity for language. We make decisions using our Limbic System and then rationalize that decision with the part of the brain that can communicate with words, the Neocortex. </a:t>
            </a:r>
          </a:p>
          <a:p>
            <a:endParaRPr lang="en-US" sz="1200" kern="1200" dirty="0" smtClean="0">
              <a:solidFill>
                <a:schemeClr val="tx1"/>
              </a:solidFill>
              <a:effectLst/>
              <a:latin typeface="+mn-lt"/>
              <a:ea typeface="ＭＳ Ｐゴシック" charset="-128"/>
            </a:endParaRPr>
          </a:p>
        </p:txBody>
      </p:sp>
      <p:sp>
        <p:nvSpPr>
          <p:cNvPr id="4" name="Slide Number Placeholder 3"/>
          <p:cNvSpPr>
            <a:spLocks noGrp="1"/>
          </p:cNvSpPr>
          <p:nvPr>
            <p:ph type="sldNum" sz="quarter" idx="10"/>
          </p:nvPr>
        </p:nvSpPr>
        <p:spPr/>
        <p:txBody>
          <a:bodyPr/>
          <a:lstStyle/>
          <a:p>
            <a:fld id="{C9962ED3-72D5-445A-8FAB-5D6D8A3C4CA7}" type="slidenum">
              <a:rPr lang="en-US" smtClean="0"/>
              <a:pPr/>
              <a:t>14</a:t>
            </a:fld>
            <a:endParaRPr lang="en-US"/>
          </a:p>
        </p:txBody>
      </p:sp>
    </p:spTree>
    <p:extLst>
      <p:ext uri="{BB962C8B-B14F-4D97-AF65-F5344CB8AC3E}">
        <p14:creationId xmlns:p14="http://schemas.microsoft.com/office/powerpoint/2010/main" val="219999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Communicate from the inside-out and speak directly to the part of the brain that control emotions, behavior and decision-making. </a:t>
            </a:r>
          </a:p>
        </p:txBody>
      </p:sp>
      <p:sp>
        <p:nvSpPr>
          <p:cNvPr id="4" name="Slide Number Placeholder 3"/>
          <p:cNvSpPr>
            <a:spLocks noGrp="1"/>
          </p:cNvSpPr>
          <p:nvPr>
            <p:ph type="sldNum" sz="quarter" idx="10"/>
          </p:nvPr>
        </p:nvSpPr>
        <p:spPr/>
        <p:txBody>
          <a:bodyPr/>
          <a:lstStyle/>
          <a:p>
            <a:fld id="{C9962ED3-72D5-445A-8FAB-5D6D8A3C4CA7}" type="slidenum">
              <a:rPr lang="en-US" smtClean="0"/>
              <a:pPr/>
              <a:t>15</a:t>
            </a:fld>
            <a:endParaRPr lang="en-US"/>
          </a:p>
        </p:txBody>
      </p:sp>
    </p:spTree>
    <p:extLst>
      <p:ext uri="{BB962C8B-B14F-4D97-AF65-F5344CB8AC3E}">
        <p14:creationId xmlns:p14="http://schemas.microsoft.com/office/powerpoint/2010/main" val="33538144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Consider this application of the system to marketing</a:t>
            </a:r>
            <a:r>
              <a:rPr lang="en-US" baseline="0" dirty="0" smtClean="0"/>
              <a:t> and the difference between repeat business and customer loyalty.</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16</a:t>
            </a:fld>
            <a:endParaRPr lang="en-US"/>
          </a:p>
        </p:txBody>
      </p:sp>
    </p:spTree>
    <p:extLst>
      <p:ext uri="{BB962C8B-B14F-4D97-AF65-F5344CB8AC3E}">
        <p14:creationId xmlns:p14="http://schemas.microsoft.com/office/powerpoint/2010/main" val="3701538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this important to leadership, and particularly special services leadership? (1 min)</a:t>
            </a:r>
          </a:p>
          <a:p>
            <a:r>
              <a:rPr lang="en-US" dirty="0"/>
              <a:t> </a:t>
            </a:r>
          </a:p>
          <a:p>
            <a:r>
              <a:rPr lang="en-US" dirty="0"/>
              <a:t>Because doing special services work is hard. In many cases, to many teachers, it can also feel downright inconvenient! For example, as a teacher, I may have the best, most perfectly scripted lesson plan…but it will still only reach 80, perhaps 90% of kids. That last 10% can feel like an inconvenience – one I’m really only enthusiastic about working through if I feel deeply connected to why I’m doing it.</a:t>
            </a:r>
          </a:p>
        </p:txBody>
      </p:sp>
      <p:sp>
        <p:nvSpPr>
          <p:cNvPr id="4" name="Slide Number Placeholder 3"/>
          <p:cNvSpPr>
            <a:spLocks noGrp="1"/>
          </p:cNvSpPr>
          <p:nvPr>
            <p:ph type="sldNum" sz="quarter" idx="10"/>
          </p:nvPr>
        </p:nvSpPr>
        <p:spPr/>
        <p:txBody>
          <a:bodyPr/>
          <a:lstStyle/>
          <a:p>
            <a:fld id="{C9962ED3-72D5-445A-8FAB-5D6D8A3C4CA7}" type="slidenum">
              <a:rPr lang="en-US" smtClean="0"/>
              <a:pPr/>
              <a:t>17</a:t>
            </a:fld>
            <a:endParaRPr lang="en-US"/>
          </a:p>
        </p:txBody>
      </p:sp>
    </p:spTree>
    <p:extLst>
      <p:ext uri="{BB962C8B-B14F-4D97-AF65-F5344CB8AC3E}">
        <p14:creationId xmlns:p14="http://schemas.microsoft.com/office/powerpoint/2010/main" val="564776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Given that our teachers</a:t>
            </a:r>
            <a:r>
              <a:rPr lang="en-US" baseline="0" dirty="0" smtClean="0"/>
              <a:t> are already working SO hard, it’s important that we get them to go the extra mile with them. They aren’t going to do this because you tell them to or because the plan you give them is fantastic. They are going to do this because they feel deeply connected to the why.</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18</a:t>
            </a:fld>
            <a:endParaRPr lang="en-US"/>
          </a:p>
        </p:txBody>
      </p:sp>
    </p:spTree>
    <p:extLst>
      <p:ext uri="{BB962C8B-B14F-4D97-AF65-F5344CB8AC3E}">
        <p14:creationId xmlns:p14="http://schemas.microsoft.com/office/powerpoint/2010/main" val="3285068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128"/>
                <a:cs typeface="ＭＳ Ｐゴシック" charset="-128"/>
              </a:rPr>
              <a:t>How might an SSL typicall</a:t>
            </a:r>
            <a:r>
              <a:rPr lang="en-US" sz="1200" kern="1200" baseline="0" dirty="0" smtClean="0">
                <a:solidFill>
                  <a:schemeClr val="tx1"/>
                </a:solidFill>
                <a:effectLst/>
                <a:latin typeface="+mn-lt"/>
                <a:ea typeface="ＭＳ Ｐゴシック" charset="-128"/>
                <a:cs typeface="ＭＳ Ｐゴシック" charset="-128"/>
              </a:rPr>
              <a:t>y approach this challenge? </a:t>
            </a:r>
            <a:r>
              <a:rPr lang="en-US" sz="1200" kern="1200" dirty="0" smtClean="0">
                <a:solidFill>
                  <a:schemeClr val="tx1"/>
                </a:solidFill>
                <a:effectLst/>
                <a:latin typeface="+mn-lt"/>
                <a:ea typeface="ＭＳ Ｐゴシック" charset="-128"/>
                <a:cs typeface="ＭＳ Ｐゴシック" charset="-128"/>
              </a:rPr>
              <a:t>Our default in SS is the “what and how” approach. Consider these key points delivered in a PD around including accommodations on lesson plans:</a:t>
            </a:r>
          </a:p>
          <a:p>
            <a:endParaRPr lang="en-US" sz="1200" kern="1200" dirty="0" smtClean="0">
              <a:solidFill>
                <a:schemeClr val="tx1"/>
              </a:solidFill>
              <a:effectLst/>
              <a:latin typeface="+mn-lt"/>
              <a:ea typeface="ＭＳ Ｐゴシック" charset="-128"/>
            </a:endParaRPr>
          </a:p>
          <a:p>
            <a:r>
              <a:rPr lang="en-US" sz="1200" kern="1200" dirty="0" smtClean="0">
                <a:solidFill>
                  <a:schemeClr val="tx1"/>
                </a:solidFill>
                <a:effectLst/>
                <a:latin typeface="+mn-lt"/>
                <a:ea typeface="ＭＳ Ｐゴシック" charset="-128"/>
              </a:rPr>
              <a:t>Have</a:t>
            </a:r>
            <a:r>
              <a:rPr lang="en-US" sz="1200" kern="1200" baseline="0" dirty="0" smtClean="0">
                <a:solidFill>
                  <a:schemeClr val="tx1"/>
                </a:solidFill>
                <a:effectLst/>
                <a:latin typeface="+mn-lt"/>
                <a:ea typeface="ＭＳ Ｐゴシック" charset="-128"/>
              </a:rPr>
              <a:t> someone read.</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19</a:t>
            </a:fld>
            <a:endParaRPr lang="en-US"/>
          </a:p>
        </p:txBody>
      </p:sp>
    </p:spTree>
    <p:extLst>
      <p:ext uri="{BB962C8B-B14F-4D97-AF65-F5344CB8AC3E}">
        <p14:creationId xmlns:p14="http://schemas.microsoft.com/office/powerpoint/2010/main" val="2036253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Before we dive in, let’s pause to debrief the values pre-work you did for this session.</a:t>
            </a:r>
          </a:p>
          <a:p>
            <a:pPr lvl="0"/>
            <a:endParaRPr lang="en-US" dirty="0"/>
          </a:p>
          <a:p>
            <a:pPr lvl="0"/>
            <a:r>
              <a:rPr lang="en-US" dirty="0"/>
              <a:t>Turn to your partner and share with them three things (3 min)</a:t>
            </a:r>
            <a:endParaRPr lang="en-US" sz="1400" dirty="0"/>
          </a:p>
          <a:p>
            <a:pPr lvl="1"/>
            <a:r>
              <a:rPr lang="en-US" dirty="0"/>
              <a:t>My top 5 values are…</a:t>
            </a:r>
            <a:endParaRPr lang="en-US" sz="1400" dirty="0"/>
          </a:p>
          <a:p>
            <a:pPr lvl="1"/>
            <a:r>
              <a:rPr lang="en-US" dirty="0"/>
              <a:t>A time I felt most </a:t>
            </a:r>
            <a:r>
              <a:rPr lang="en-US" b="1" dirty="0"/>
              <a:t>connected</a:t>
            </a:r>
            <a:r>
              <a:rPr lang="en-US" dirty="0"/>
              <a:t> to one or more of these values at work was____ and the impact it had on what I was working on was ____.</a:t>
            </a:r>
            <a:endParaRPr lang="en-US" sz="1400" dirty="0"/>
          </a:p>
          <a:p>
            <a:pPr lvl="1"/>
            <a:r>
              <a:rPr lang="en-US" dirty="0"/>
              <a:t>A time I felt </a:t>
            </a:r>
            <a:r>
              <a:rPr lang="en-US" b="1" dirty="0"/>
              <a:t>disconnected</a:t>
            </a:r>
            <a:r>
              <a:rPr lang="en-US" dirty="0"/>
              <a:t> from one or more of these values at work was ____ and the impact it had on what I was working on was ____.</a:t>
            </a:r>
            <a:endParaRPr lang="en-US" sz="1400"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2</a:t>
            </a:fld>
            <a:endParaRPr lang="en-US"/>
          </a:p>
        </p:txBody>
      </p:sp>
    </p:spTree>
    <p:extLst>
      <p:ext uri="{BB962C8B-B14F-4D97-AF65-F5344CB8AC3E}">
        <p14:creationId xmlns:p14="http://schemas.microsoft.com/office/powerpoint/2010/main" val="2812620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got the what:</a:t>
            </a:r>
            <a:r>
              <a:rPr lang="en-US" baseline="0" dirty="0" smtClean="0"/>
              <a:t> We serve all students.</a:t>
            </a:r>
          </a:p>
          <a:p>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20</a:t>
            </a:fld>
            <a:endParaRPr lang="en-US"/>
          </a:p>
        </p:txBody>
      </p:sp>
    </p:spTree>
    <p:extLst>
      <p:ext uri="{BB962C8B-B14F-4D97-AF65-F5344CB8AC3E}">
        <p14:creationId xmlns:p14="http://schemas.microsoft.com/office/powerpoint/2010/main" val="2730388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got the how – the steps that you</a:t>
            </a:r>
            <a:r>
              <a:rPr lang="en-US" baseline="0" dirty="0" smtClean="0"/>
              <a:t> take to do that.</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21</a:t>
            </a:fld>
            <a:endParaRPr lang="en-US"/>
          </a:p>
        </p:txBody>
      </p:sp>
    </p:spTree>
    <p:extLst>
      <p:ext uri="{BB962C8B-B14F-4D97-AF65-F5344CB8AC3E}">
        <p14:creationId xmlns:p14="http://schemas.microsoft.com/office/powerpoint/2010/main" val="3893227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128"/>
                <a:cs typeface="ＭＳ Ｐゴシック" charset="-128"/>
              </a:rPr>
              <a:t>What would it look like to “start with why”? </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22</a:t>
            </a:fld>
            <a:endParaRPr lang="en-US"/>
          </a:p>
        </p:txBody>
      </p:sp>
    </p:spTree>
    <p:extLst>
      <p:ext uri="{BB962C8B-B14F-4D97-AF65-F5344CB8AC3E}">
        <p14:creationId xmlns:p14="http://schemas.microsoft.com/office/powerpoint/2010/main" val="1689816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128"/>
                <a:cs typeface="ＭＳ Ｐゴシック" charset="-128"/>
              </a:rPr>
              <a:t>Please read the model in your guided notes on pp. XX through once, annotating for what makes this a more effective way to rally a team around planning for and implementing accommodations.”</a:t>
            </a:r>
          </a:p>
          <a:p>
            <a:endParaRPr lang="en-US" sz="1200" kern="1200" dirty="0" smtClean="0">
              <a:solidFill>
                <a:schemeClr val="tx1"/>
              </a:solidFill>
              <a:effectLst/>
              <a:latin typeface="+mn-lt"/>
              <a:ea typeface="ＭＳ Ｐゴシック" charset="-128"/>
            </a:endParaRPr>
          </a:p>
          <a:p>
            <a:r>
              <a:rPr lang="en-US" sz="1200" b="1" kern="1200" dirty="0" smtClean="0">
                <a:solidFill>
                  <a:schemeClr val="tx1"/>
                </a:solidFill>
                <a:effectLst/>
                <a:latin typeface="+mn-lt"/>
                <a:ea typeface="ＭＳ Ｐゴシック" charset="-128"/>
              </a:rPr>
              <a:t>PAIR</a:t>
            </a:r>
            <a:r>
              <a:rPr lang="en-US" sz="1200" b="1" kern="1200" baseline="0" dirty="0" smtClean="0">
                <a:solidFill>
                  <a:schemeClr val="tx1"/>
                </a:solidFill>
                <a:effectLst/>
                <a:latin typeface="+mn-lt"/>
                <a:ea typeface="ＭＳ Ｐゴシック" charset="-128"/>
              </a:rPr>
              <a:t>/SHARE</a:t>
            </a:r>
            <a:endParaRPr lang="en-US" sz="1200" b="1" kern="1200" dirty="0" smtClean="0">
              <a:solidFill>
                <a:schemeClr val="tx1"/>
              </a:solidFill>
              <a:effectLst/>
              <a:latin typeface="+mn-lt"/>
              <a:ea typeface="ＭＳ Ｐゴシック" charset="-128"/>
            </a:endParaRPr>
          </a:p>
          <a:p>
            <a:pPr lvl="0"/>
            <a:r>
              <a:rPr lang="en-US" sz="1200" kern="1200" dirty="0" smtClean="0">
                <a:solidFill>
                  <a:schemeClr val="tx1"/>
                </a:solidFill>
                <a:effectLst/>
                <a:latin typeface="+mn-lt"/>
                <a:ea typeface="ＭＳ Ｐゴシック" charset="-128"/>
                <a:cs typeface="+mn-cs"/>
              </a:rPr>
              <a:t>Please share what you pulled out with a partner (1)P</a:t>
            </a:r>
            <a:endParaRPr lang="en-US" sz="1400" kern="1200" dirty="0" smtClean="0">
              <a:solidFill>
                <a:schemeClr val="tx1"/>
              </a:solidFill>
              <a:effectLst/>
              <a:latin typeface="+mn-lt"/>
              <a:ea typeface="ＭＳ Ｐゴシック" charset="-128"/>
              <a:cs typeface="+mn-cs"/>
            </a:endParaRPr>
          </a:p>
          <a:p>
            <a:pPr lvl="0"/>
            <a:r>
              <a:rPr lang="en-US" sz="1200" kern="1200" dirty="0" smtClean="0">
                <a:solidFill>
                  <a:schemeClr val="tx1"/>
                </a:solidFill>
                <a:effectLst/>
                <a:latin typeface="+mn-lt"/>
                <a:ea typeface="ＭＳ Ｐゴシック" charset="-128"/>
                <a:cs typeface="+mn-cs"/>
              </a:rPr>
              <a:t>What did you all identify that makes this effective? (2)</a:t>
            </a:r>
            <a:endParaRPr lang="en-US" sz="1400" kern="1200" dirty="0" smtClean="0">
              <a:solidFill>
                <a:schemeClr val="tx1"/>
              </a:solidFill>
              <a:effectLst/>
              <a:latin typeface="+mn-lt"/>
              <a:ea typeface="ＭＳ Ｐゴシック" charset="-128"/>
              <a:cs typeface="+mn-cs"/>
            </a:endParaRPr>
          </a:p>
          <a:p>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23</a:t>
            </a:fld>
            <a:endParaRPr lang="en-US"/>
          </a:p>
        </p:txBody>
      </p:sp>
    </p:spTree>
    <p:extLst>
      <p:ext uri="{BB962C8B-B14F-4D97-AF65-F5344CB8AC3E}">
        <p14:creationId xmlns:p14="http://schemas.microsoft.com/office/powerpoint/2010/main" val="333608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mn-cs"/>
              </a:rPr>
              <a:t>“You’ve already begun to identify what it looks like to “start with why” as it relates to specific special services work. We’re going to turn now to the vision + inspiration CFS, which Dacia introduced yesterday, to evaluate the model. This version of the CFS is rooted.”</a:t>
            </a:r>
            <a:endParaRPr lang="en-US" sz="1400" kern="1200" dirty="0" smtClean="0">
              <a:solidFill>
                <a:schemeClr val="tx1"/>
              </a:solidFill>
              <a:effectLst/>
              <a:latin typeface="+mn-lt"/>
              <a:ea typeface="ＭＳ Ｐゴシック" charset="-128"/>
              <a:cs typeface="+mn-cs"/>
            </a:endParaRPr>
          </a:p>
          <a:p>
            <a:endParaRPr lang="en-US" dirty="0" smtClean="0"/>
          </a:p>
          <a:p>
            <a:pPr lvl="0"/>
            <a:r>
              <a:rPr lang="en-US" sz="1200" kern="1200" dirty="0" smtClean="0">
                <a:solidFill>
                  <a:schemeClr val="tx1"/>
                </a:solidFill>
                <a:effectLst/>
                <a:latin typeface="+mn-lt"/>
                <a:ea typeface="ＭＳ Ｐゴシック" charset="-128"/>
                <a:cs typeface="+mn-cs"/>
              </a:rPr>
              <a:t>“Please read the CFS silently.”</a:t>
            </a:r>
            <a:endParaRPr lang="en-US" sz="1400" kern="1200" dirty="0" smtClean="0">
              <a:solidFill>
                <a:schemeClr val="tx1"/>
              </a:solidFill>
              <a:effectLst/>
              <a:latin typeface="+mn-lt"/>
              <a:ea typeface="ＭＳ Ｐゴシック" charset="-128"/>
              <a:cs typeface="+mn-cs"/>
            </a:endParaRPr>
          </a:p>
          <a:p>
            <a:pPr lvl="0"/>
            <a:r>
              <a:rPr lang="en-US" sz="1200" kern="1200" dirty="0" smtClean="0">
                <a:solidFill>
                  <a:schemeClr val="tx1"/>
                </a:solidFill>
                <a:effectLst/>
                <a:latin typeface="+mn-lt"/>
                <a:ea typeface="ＭＳ Ｐゴシック" charset="-128"/>
                <a:cs typeface="+mn-cs"/>
              </a:rPr>
              <a:t>“Now, please re-read the model and annotate for where you see the model meeting the CFS. Please also identify one piece of feedback that would make this model stronger.”</a:t>
            </a:r>
            <a:endParaRPr lang="en-US" sz="1400" kern="1200" dirty="0" smtClean="0">
              <a:solidFill>
                <a:schemeClr val="tx1"/>
              </a:solidFill>
              <a:effectLst/>
              <a:latin typeface="+mn-lt"/>
              <a:ea typeface="ＭＳ Ｐゴシック" charset="-128"/>
              <a:cs typeface="+mn-cs"/>
            </a:endParaRPr>
          </a:p>
          <a:p>
            <a:pPr lvl="0"/>
            <a:r>
              <a:rPr lang="en-US" sz="1200" kern="1200" dirty="0" smtClean="0">
                <a:solidFill>
                  <a:schemeClr val="tx1"/>
                </a:solidFill>
                <a:effectLst/>
                <a:latin typeface="+mn-lt"/>
                <a:ea typeface="ＭＳ Ｐゴシック" charset="-128"/>
                <a:cs typeface="+mn-cs"/>
              </a:rPr>
              <a:t>What did you notice that makes the model effective that we didn’t already discuss? (if needed)</a:t>
            </a:r>
            <a:endParaRPr lang="en-US" sz="1400" kern="1200" dirty="0" smtClean="0">
              <a:solidFill>
                <a:schemeClr val="tx1"/>
              </a:solidFill>
              <a:effectLst/>
              <a:latin typeface="+mn-lt"/>
              <a:ea typeface="ＭＳ Ｐゴシック" charset="-128"/>
              <a:cs typeface="+mn-cs"/>
            </a:endParaRPr>
          </a:p>
          <a:p>
            <a:r>
              <a:rPr lang="en-US" sz="1200" kern="1200" dirty="0" smtClean="0">
                <a:solidFill>
                  <a:schemeClr val="tx1"/>
                </a:solidFill>
                <a:effectLst/>
                <a:latin typeface="+mn-lt"/>
                <a:ea typeface="ＭＳ Ｐゴシック" charset="-128"/>
                <a:cs typeface="ＭＳ Ｐゴシック" charset="-128"/>
              </a:rPr>
              <a:t>Would you give this SSL any feedback (based on the CFS and cheat sheet) to improve the model?</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24</a:t>
            </a:fld>
            <a:endParaRPr lang="en-US"/>
          </a:p>
        </p:txBody>
      </p:sp>
    </p:spTree>
    <p:extLst>
      <p:ext uri="{BB962C8B-B14F-4D97-AF65-F5344CB8AC3E}">
        <p14:creationId xmlns:p14="http://schemas.microsoft.com/office/powerpoint/2010/main" val="1863553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962ED3-72D5-445A-8FAB-5D6D8A3C4CA7}" type="slidenum">
              <a:rPr lang="en-US" smtClean="0"/>
              <a:pPr/>
              <a:t>25</a:t>
            </a:fld>
            <a:endParaRPr lang="en-US"/>
          </a:p>
        </p:txBody>
      </p:sp>
    </p:spTree>
    <p:extLst>
      <p:ext uri="{BB962C8B-B14F-4D97-AF65-F5344CB8AC3E}">
        <p14:creationId xmlns:p14="http://schemas.microsoft.com/office/powerpoint/2010/main" val="3353807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take 2 minutes to answer this question</a:t>
            </a:r>
            <a:r>
              <a:rPr lang="en-US" baseline="0" dirty="0" smtClean="0"/>
              <a:t> in your packet.</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26</a:t>
            </a:fld>
            <a:endParaRPr lang="en-US"/>
          </a:p>
        </p:txBody>
      </p:sp>
    </p:spTree>
    <p:extLst>
      <p:ext uri="{BB962C8B-B14F-4D97-AF65-F5344CB8AC3E}">
        <p14:creationId xmlns:p14="http://schemas.microsoft.com/office/powerpoint/2010/main" val="3306904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3 options for how</a:t>
            </a:r>
            <a:r>
              <a:rPr lang="en-US" baseline="0" dirty="0" smtClean="0"/>
              <a:t> you can apply this.</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27</a:t>
            </a:fld>
            <a:endParaRPr lang="en-US"/>
          </a:p>
        </p:txBody>
      </p:sp>
    </p:spTree>
    <p:extLst>
      <p:ext uri="{BB962C8B-B14F-4D97-AF65-F5344CB8AC3E}">
        <p14:creationId xmlns:p14="http://schemas.microsoft.com/office/powerpoint/2010/main" val="3437595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962ED3-72D5-445A-8FAB-5D6D8A3C4CA7}" type="slidenum">
              <a:rPr lang="en-US" smtClean="0"/>
              <a:pPr/>
              <a:t>28</a:t>
            </a:fld>
            <a:endParaRPr lang="en-US"/>
          </a:p>
        </p:txBody>
      </p:sp>
    </p:spTree>
    <p:extLst>
      <p:ext uri="{BB962C8B-B14F-4D97-AF65-F5344CB8AC3E}">
        <p14:creationId xmlns:p14="http://schemas.microsoft.com/office/powerpoint/2010/main" val="1910250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962ED3-72D5-445A-8FAB-5D6D8A3C4CA7}" type="slidenum">
              <a:rPr lang="en-US" smtClean="0"/>
              <a:pPr/>
              <a:t>29</a:t>
            </a:fld>
            <a:endParaRPr lang="en-US"/>
          </a:p>
        </p:txBody>
      </p:sp>
    </p:spTree>
    <p:extLst>
      <p:ext uri="{BB962C8B-B14F-4D97-AF65-F5344CB8AC3E}">
        <p14:creationId xmlns:p14="http://schemas.microsoft.com/office/powerpoint/2010/main" val="348352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Debrief (2 min)</a:t>
            </a:r>
            <a:endParaRPr lang="en-US" sz="1400" dirty="0"/>
          </a:p>
          <a:p>
            <a:pPr lvl="1"/>
            <a:r>
              <a:rPr lang="en-US" dirty="0"/>
              <a:t>Your values are part of what make up your “personal why”. </a:t>
            </a:r>
            <a:endParaRPr lang="en-US" sz="1400" dirty="0"/>
          </a:p>
          <a:p>
            <a:r>
              <a:rPr lang="en-US" dirty="0"/>
              <a:t>What is the impact of being connected to your “personal why” at work? What did you notice about how that was different from when you are disconnected?</a:t>
            </a:r>
            <a:endParaRPr lang="en-US" dirty="0" smtClean="0"/>
          </a:p>
          <a:p>
            <a:endParaRPr lang="en-US" dirty="0" smtClean="0"/>
          </a:p>
          <a:p>
            <a:r>
              <a:rPr lang="en-US" dirty="0" smtClean="0"/>
              <a:t>Hunt not fish:</a:t>
            </a:r>
          </a:p>
          <a:p>
            <a:pPr marL="174296" indent="-174296">
              <a:buFontTx/>
              <a:buChar char="-"/>
            </a:pPr>
            <a:r>
              <a:rPr lang="en-US" dirty="0" smtClean="0"/>
              <a:t>I</a:t>
            </a:r>
            <a:r>
              <a:rPr lang="en-US" baseline="0" dirty="0" smtClean="0"/>
              <a:t> followed through on the work</a:t>
            </a:r>
          </a:p>
          <a:p>
            <a:pPr marL="174296" indent="-174296">
              <a:buFontTx/>
              <a:buChar char="-"/>
            </a:pPr>
            <a:r>
              <a:rPr lang="en-US" baseline="0" dirty="0" smtClean="0"/>
              <a:t>I made it a priority</a:t>
            </a:r>
          </a:p>
          <a:p>
            <a:pPr marL="174296" indent="-174296">
              <a:buFontTx/>
              <a:buChar char="-"/>
            </a:pPr>
            <a:r>
              <a:rPr lang="en-US" baseline="0" dirty="0" smtClean="0"/>
              <a:t>I felt connected to my team</a:t>
            </a:r>
          </a:p>
          <a:p>
            <a:pPr marL="174296" indent="-174296">
              <a:buFontTx/>
              <a:buChar char="-"/>
            </a:pPr>
            <a:r>
              <a:rPr lang="en-US" baseline="0" dirty="0" smtClean="0"/>
              <a:t>I was personally invested</a:t>
            </a:r>
          </a:p>
          <a:p>
            <a:pPr marL="174296" indent="-174296">
              <a:buFontTx/>
              <a:buChar char="-"/>
            </a:pPr>
            <a:r>
              <a:rPr lang="en-US" baseline="0" dirty="0" smtClean="0"/>
              <a:t>I did better quality work.</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3</a:t>
            </a:fld>
            <a:endParaRPr lang="en-US"/>
          </a:p>
        </p:txBody>
      </p:sp>
    </p:spTree>
    <p:extLst>
      <p:ext uri="{BB962C8B-B14F-4D97-AF65-F5344CB8AC3E}">
        <p14:creationId xmlns:p14="http://schemas.microsoft.com/office/powerpoint/2010/main" val="2808020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962ED3-72D5-445A-8FAB-5D6D8A3C4CA7}" type="slidenum">
              <a:rPr lang="en-US" smtClean="0"/>
              <a:pPr/>
              <a:t>30</a:t>
            </a:fld>
            <a:endParaRPr lang="en-US"/>
          </a:p>
        </p:txBody>
      </p:sp>
    </p:spTree>
    <p:extLst>
      <p:ext uri="{BB962C8B-B14F-4D97-AF65-F5344CB8AC3E}">
        <p14:creationId xmlns:p14="http://schemas.microsoft.com/office/powerpoint/2010/main" val="1322809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We do a great job at “why”</a:t>
            </a:r>
            <a:r>
              <a:rPr lang="en-US" sz="1200" kern="1200" baseline="0" dirty="0" smtClean="0">
                <a:solidFill>
                  <a:schemeClr val="tx1"/>
                </a:solidFill>
                <a:effectLst/>
                <a:latin typeface="+mn-lt"/>
                <a:ea typeface="ＭＳ Ｐゴシック" charset="-128"/>
                <a:cs typeface="ＭＳ Ｐゴシック" charset="-128"/>
              </a:rPr>
              <a:t> at AF – particularly at the 50,000 foot level.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128"/>
                <a:cs typeface="ＭＳ Ｐゴシック" charset="-128"/>
              </a:rPr>
              <a:t>We are clear on our mission and vision – and we return to it frequently.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128"/>
                <a:cs typeface="ＭＳ Ｐゴシック" charset="-128"/>
              </a:rPr>
              <a:t>We have core values that we return to frequently and are plastered everywhere.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128"/>
                <a:cs typeface="ＭＳ Ｐゴシック" charset="-128"/>
              </a:rPr>
              <a:t>We have inspirational quotes that illustrate what we believe posted throughout our schools.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ＭＳ Ｐゴシック" charset="-128"/>
                <a:cs typeface="ＭＳ Ｐゴシック" charset="-128"/>
              </a:rPr>
              <a:t>It’s hard to work at AF and not be connected to why you come to work everyday.</a:t>
            </a:r>
            <a:endParaRPr lang="en-US" sz="1200" kern="1200" dirty="0" smtClean="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4</a:t>
            </a:fld>
            <a:endParaRPr lang="en-US"/>
          </a:p>
        </p:txBody>
      </p:sp>
    </p:spTree>
    <p:extLst>
      <p:ext uri="{BB962C8B-B14F-4D97-AF65-F5344CB8AC3E}">
        <p14:creationId xmlns:p14="http://schemas.microsoft.com/office/powerpoint/2010/main" val="757466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ＭＳ Ｐゴシック" charset="-128"/>
                <a:cs typeface="ＭＳ Ｐゴシック" charset="-128"/>
              </a:rPr>
              <a:t>Where we fall down is making the compelling case on the 10,000, 5,000, and 1,000 foot level – around the </a:t>
            </a:r>
            <a:r>
              <a:rPr lang="en-US" sz="1200" i="1" kern="1200" dirty="0" smtClean="0">
                <a:solidFill>
                  <a:schemeClr val="tx1"/>
                </a:solidFill>
                <a:effectLst/>
                <a:latin typeface="+mn-lt"/>
                <a:ea typeface="ＭＳ Ｐゴシック" charset="-128"/>
                <a:cs typeface="ＭＳ Ｐゴシック" charset="-128"/>
              </a:rPr>
              <a:t>hard</a:t>
            </a:r>
            <a:r>
              <a:rPr lang="en-US" sz="1200" kern="1200" dirty="0" smtClean="0">
                <a:solidFill>
                  <a:schemeClr val="tx1"/>
                </a:solidFill>
                <a:effectLst/>
                <a:latin typeface="+mn-lt"/>
                <a:ea typeface="ＭＳ Ｐゴシック" charset="-128"/>
                <a:cs typeface="ＭＳ Ｐゴシック" charset="-128"/>
              </a:rPr>
              <a:t> work our teams and people need to do every day to serve kids effectively. </a:t>
            </a:r>
            <a:endParaRPr lang="en-US" sz="1400" kern="1200" dirty="0" smtClean="0">
              <a:solidFill>
                <a:schemeClr val="tx1"/>
              </a:solidFill>
              <a:effectLst/>
              <a:latin typeface="+mn-lt"/>
              <a:ea typeface="ＭＳ Ｐゴシック" charset="-128"/>
              <a:cs typeface="ＭＳ Ｐゴシック" charset="-128"/>
            </a:endParaRPr>
          </a:p>
          <a:p>
            <a:pPr lvl="0"/>
            <a:r>
              <a:rPr lang="en-US" sz="1200" kern="1200" dirty="0" smtClean="0">
                <a:solidFill>
                  <a:schemeClr val="tx1"/>
                </a:solidFill>
                <a:effectLst/>
                <a:latin typeface="+mn-lt"/>
                <a:ea typeface="ＭＳ Ｐゴシック" charset="-128"/>
                <a:cs typeface="+mn-cs"/>
              </a:rPr>
              <a:t>Work like this:</a:t>
            </a:r>
            <a:endParaRPr lang="en-US" sz="1400" kern="1200" dirty="0" smtClean="0">
              <a:solidFill>
                <a:schemeClr val="tx1"/>
              </a:solidFill>
              <a:effectLst/>
              <a:latin typeface="+mn-lt"/>
              <a:ea typeface="ＭＳ Ｐゴシック" charset="-128"/>
              <a:cs typeface="+mn-cs"/>
            </a:endParaRPr>
          </a:p>
          <a:p>
            <a:pPr lvl="0" eaLnBrk="0" fontAlgn="base" hangingPunct="0"/>
            <a:r>
              <a:rPr lang="en-US" sz="1200" kern="1200" dirty="0" smtClean="0">
                <a:solidFill>
                  <a:schemeClr val="tx1"/>
                </a:solidFill>
                <a:effectLst/>
                <a:latin typeface="+mn-lt"/>
                <a:ea typeface="ＭＳ Ｐゴシック" charset="-128"/>
                <a:cs typeface="ＭＳ Ｐゴシック" charset="-128"/>
              </a:rPr>
              <a:t>Introducing a BIP to a tired team in November for the scholar they find most challenging.</a:t>
            </a:r>
            <a:endParaRPr lang="en-US" dirty="0" smtClean="0">
              <a:effectLst/>
            </a:endParaRPr>
          </a:p>
          <a:p>
            <a:pPr lvl="0" eaLnBrk="0" fontAlgn="base" hangingPunct="0"/>
            <a:r>
              <a:rPr lang="en-US" sz="1200" kern="1200" dirty="0" smtClean="0">
                <a:solidFill>
                  <a:schemeClr val="tx1"/>
                </a:solidFill>
                <a:effectLst/>
                <a:latin typeface="+mn-lt"/>
                <a:ea typeface="ＭＳ Ｐゴシック" charset="-128"/>
                <a:cs typeface="ＭＳ Ｐゴシック" charset="-128"/>
              </a:rPr>
              <a:t>Getting your CSE chair to consistently ensure triennial evaluations occur.</a:t>
            </a:r>
            <a:endParaRPr lang="en-US" dirty="0" smtClean="0">
              <a:effectLst/>
            </a:endParaRPr>
          </a:p>
          <a:p>
            <a:pPr lvl="0" eaLnBrk="0" fontAlgn="base" hangingPunct="0"/>
            <a:r>
              <a:rPr lang="en-US" sz="1200" kern="1200" dirty="0" smtClean="0">
                <a:solidFill>
                  <a:schemeClr val="tx1"/>
                </a:solidFill>
                <a:effectLst/>
                <a:latin typeface="+mn-lt"/>
                <a:ea typeface="ＭＳ Ｐゴシック" charset="-128"/>
                <a:cs typeface="ＭＳ Ｐゴシック" charset="-128"/>
              </a:rPr>
              <a:t>Hitting the “re-set” button on a toxic co-teaching relationship.</a:t>
            </a:r>
            <a:endParaRPr lang="en-US" dirty="0" smtClean="0">
              <a:effectLst/>
            </a:endParaRPr>
          </a:p>
          <a:p>
            <a:pPr lvl="0" eaLnBrk="0" fontAlgn="base" hangingPunct="0"/>
            <a:r>
              <a:rPr lang="en-US" sz="1200" kern="1200" dirty="0" smtClean="0">
                <a:solidFill>
                  <a:schemeClr val="tx1"/>
                </a:solidFill>
                <a:effectLst/>
                <a:latin typeface="+mn-lt"/>
                <a:ea typeface="ＭＳ Ｐゴシック" charset="-128"/>
                <a:cs typeface="ＭＳ Ｐゴシック" charset="-128"/>
              </a:rPr>
              <a:t>Getting real-estate on the Friday PD schedule in order to push co-teachers to more strategically use data – when IA scores across the board are down.</a:t>
            </a:r>
          </a:p>
          <a:p>
            <a:pPr lvl="0" eaLnBrk="0" fontAlgn="base" hangingPunct="0"/>
            <a:endParaRPr lang="en-US" sz="1200" kern="1200" dirty="0" smtClean="0">
              <a:solidFill>
                <a:schemeClr val="tx1"/>
              </a:solidFill>
              <a:effectLst/>
              <a:latin typeface="+mn-lt"/>
              <a:ea typeface="ＭＳ Ｐゴシック" charset="-128"/>
            </a:endParaRPr>
          </a:p>
          <a:p>
            <a:pPr lvl="0" eaLnBrk="0" fontAlgn="base" hangingPunct="0"/>
            <a:r>
              <a:rPr lang="en-US" sz="1200" kern="1200" dirty="0" smtClean="0">
                <a:solidFill>
                  <a:schemeClr val="tx1"/>
                </a:solidFill>
                <a:effectLst/>
                <a:latin typeface="+mn-lt"/>
                <a:ea typeface="ＭＳ Ｐゴシック" charset="-128"/>
              </a:rPr>
              <a:t>My assertion in this session is that vision and inspiration at</a:t>
            </a:r>
            <a:r>
              <a:rPr lang="en-US" sz="1200" kern="1200" baseline="0" dirty="0" smtClean="0">
                <a:solidFill>
                  <a:schemeClr val="tx1"/>
                </a:solidFill>
                <a:effectLst/>
                <a:latin typeface="+mn-lt"/>
                <a:ea typeface="ＭＳ Ｐゴシック" charset="-128"/>
              </a:rPr>
              <a:t> this level is just as important as at the 50,000 foot level we already do this at.</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5</a:t>
            </a:fld>
            <a:endParaRPr lang="en-US"/>
          </a:p>
        </p:txBody>
      </p:sp>
    </p:spTree>
    <p:extLst>
      <p:ext uri="{BB962C8B-B14F-4D97-AF65-F5344CB8AC3E}">
        <p14:creationId xmlns:p14="http://schemas.microsoft.com/office/powerpoint/2010/main" val="4287608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Data shows that our people WANT and NEED this. – particularly when it comes to special services.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smtClean="0"/>
              <a:t>We partnered with Human Capital to understand the summary feedback SSLs were getting around their leadership from their colleagues through PGP 360 Surveys.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ＭＳ Ｐゴシック" charset="-128"/>
              </a:rPr>
              <a:t>We learned</a:t>
            </a:r>
            <a:r>
              <a:rPr lang="en-US" sz="1200" kern="1200" baseline="0" dirty="0" smtClean="0">
                <a:solidFill>
                  <a:schemeClr val="tx1"/>
                </a:solidFill>
                <a:effectLst/>
                <a:latin typeface="+mn-lt"/>
                <a:ea typeface="ＭＳ Ｐゴシック" charset="-128"/>
                <a:cs typeface="ＭＳ Ｐゴシック" charset="-128"/>
              </a:rPr>
              <a:t> that vision + inspiration is an area for growth for SSLs…and this is a trend that echoes a broader leadership trend in our organization.</a:t>
            </a:r>
            <a:endParaRPr lang="en-US" sz="1200" kern="1200" dirty="0" smtClean="0">
              <a:solidFill>
                <a:schemeClr val="tx1"/>
              </a:solidFill>
              <a:effectLst/>
              <a:latin typeface="+mn-lt"/>
              <a:ea typeface="ＭＳ Ｐゴシック" charset="-128"/>
              <a:cs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6</a:t>
            </a:fld>
            <a:endParaRPr lang="en-US"/>
          </a:p>
        </p:txBody>
      </p:sp>
    </p:spTree>
    <p:extLst>
      <p:ext uri="{BB962C8B-B14F-4D97-AF65-F5344CB8AC3E}">
        <p14:creationId xmlns:p14="http://schemas.microsoft.com/office/powerpoint/2010/main" val="276970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128"/>
                <a:cs typeface="+mn-cs"/>
              </a:rPr>
              <a:t>And when it comes to specific </a:t>
            </a:r>
            <a:r>
              <a:rPr lang="en-US" sz="1200" kern="1200" dirty="0" err="1" smtClean="0">
                <a:solidFill>
                  <a:schemeClr val="tx1"/>
                </a:solidFill>
                <a:effectLst/>
                <a:latin typeface="+mn-lt"/>
                <a:ea typeface="ＭＳ Ｐゴシック" charset="-128"/>
                <a:cs typeface="+mn-cs"/>
              </a:rPr>
              <a:t>initiaitves</a:t>
            </a:r>
            <a:r>
              <a:rPr lang="en-US" sz="1200" kern="1200" dirty="0" smtClean="0">
                <a:solidFill>
                  <a:schemeClr val="tx1"/>
                </a:solidFill>
                <a:effectLst/>
                <a:latin typeface="+mn-lt"/>
                <a:ea typeface="ＭＳ Ｐゴシック" charset="-128"/>
                <a:cs typeface="+mn-cs"/>
              </a:rPr>
              <a:t> we implement, I feel even less clear on the why behind the things we take on.</a:t>
            </a:r>
            <a:endParaRPr lang="en-US" sz="1400" kern="1200" dirty="0" smtClean="0">
              <a:solidFill>
                <a:schemeClr val="tx1"/>
              </a:solidFill>
              <a:effectLst/>
              <a:latin typeface="+mn-lt"/>
              <a:ea typeface="ＭＳ Ｐゴシック" charset="-128"/>
              <a:cs typeface="+mn-cs"/>
            </a:endParaRPr>
          </a:p>
          <a:p>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7</a:t>
            </a:fld>
            <a:endParaRPr lang="en-US"/>
          </a:p>
        </p:txBody>
      </p:sp>
    </p:spTree>
    <p:extLst>
      <p:ext uri="{BB962C8B-B14F-4D97-AF65-F5344CB8AC3E}">
        <p14:creationId xmlns:p14="http://schemas.microsoft.com/office/powerpoint/2010/main" val="3102586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128"/>
                <a:cs typeface="ＭＳ Ｐゴシック" charset="-128"/>
              </a:rPr>
              <a:t>So we’re going to focus today on taking some of the big ideas behind vision + inspiration – around “starting with why” and apply these to the daily and weekly leadership challenges that have a crucial impact on kids.</a:t>
            </a:r>
          </a:p>
          <a:p>
            <a:endParaRPr lang="en-US" sz="1200" kern="1200" dirty="0" smtClean="0">
              <a:solidFill>
                <a:schemeClr val="tx1"/>
              </a:solidFill>
              <a:effectLst/>
              <a:latin typeface="+mn-lt"/>
              <a:ea typeface="ＭＳ Ｐゴシック" charset="-128"/>
            </a:endParaRPr>
          </a:p>
          <a:p>
            <a:r>
              <a:rPr lang="en-US" sz="1200" kern="1200" dirty="0" smtClean="0">
                <a:solidFill>
                  <a:schemeClr val="tx1"/>
                </a:solidFill>
                <a:effectLst/>
                <a:latin typeface="+mn-lt"/>
                <a:ea typeface="ＭＳ Ｐゴシック" charset="-128"/>
              </a:rPr>
              <a:t>Have someone read aims</a:t>
            </a:r>
          </a:p>
          <a:p>
            <a:endParaRPr lang="en-US" sz="1200" kern="1200" dirty="0" smtClean="0">
              <a:solidFill>
                <a:schemeClr val="tx1"/>
              </a:solidFill>
              <a:effectLst/>
              <a:latin typeface="+mn-lt"/>
              <a:ea typeface="ＭＳ Ｐゴシック" charset="-128"/>
            </a:endParaRPr>
          </a:p>
          <a:p>
            <a:r>
              <a:rPr lang="en-US" sz="1200" kern="1200" dirty="0" smtClean="0">
                <a:solidFill>
                  <a:schemeClr val="tx1"/>
                </a:solidFill>
                <a:effectLst/>
                <a:latin typeface="+mn-lt"/>
                <a:ea typeface="ＭＳ Ｐゴシック" charset="-128"/>
              </a:rPr>
              <a:t>Read the agenda</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8</a:t>
            </a:fld>
            <a:endParaRPr lang="en-US"/>
          </a:p>
        </p:txBody>
      </p:sp>
    </p:spTree>
    <p:extLst>
      <p:ext uri="{BB962C8B-B14F-4D97-AF65-F5344CB8AC3E}">
        <p14:creationId xmlns:p14="http://schemas.microsoft.com/office/powerpoint/2010/main" val="942863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ＭＳ Ｐゴシック" charset="-128"/>
                <a:cs typeface="ＭＳ Ｐゴシック" charset="-128"/>
              </a:rPr>
              <a:t>let’s get clear on what we mean by starting with why and why this has such a big impact on people’s behavior. ..</a:t>
            </a:r>
            <a:r>
              <a:rPr lang="en-US" sz="1200" kern="1200" dirty="0" err="1" smtClean="0">
                <a:solidFill>
                  <a:schemeClr val="tx1"/>
                </a:solidFill>
                <a:effectLst/>
                <a:latin typeface="+mn-lt"/>
                <a:ea typeface="ＭＳ Ｐゴシック" charset="-128"/>
                <a:cs typeface="ＭＳ Ｐゴシック" charset="-128"/>
              </a:rPr>
              <a:t>i</a:t>
            </a:r>
            <a:r>
              <a:rPr lang="en-US" sz="1200" kern="1200" dirty="0" smtClean="0">
                <a:solidFill>
                  <a:schemeClr val="tx1"/>
                </a:solidFill>
                <a:effectLst/>
                <a:latin typeface="+mn-lt"/>
                <a:ea typeface="ＭＳ Ｐゴシック" charset="-128"/>
                <a:cs typeface="ＭＳ Ｐゴシック" charset="-128"/>
              </a:rPr>
              <a:t> want you to be completely convinced</a:t>
            </a:r>
            <a:r>
              <a:rPr lang="en-US" sz="1200" kern="1200" baseline="0" dirty="0" smtClean="0">
                <a:solidFill>
                  <a:schemeClr val="tx1"/>
                </a:solidFill>
                <a:effectLst/>
                <a:latin typeface="+mn-lt"/>
                <a:ea typeface="ＭＳ Ｐゴシック" charset="-128"/>
                <a:cs typeface="ＭＳ Ｐゴシック" charset="-128"/>
              </a:rPr>
              <a:t> that this is a critical skill to build in your roles.</a:t>
            </a:r>
            <a:endParaRPr lang="en-US" dirty="0"/>
          </a:p>
        </p:txBody>
      </p:sp>
      <p:sp>
        <p:nvSpPr>
          <p:cNvPr id="4" name="Slide Number Placeholder 3"/>
          <p:cNvSpPr>
            <a:spLocks noGrp="1"/>
          </p:cNvSpPr>
          <p:nvPr>
            <p:ph type="sldNum" sz="quarter" idx="10"/>
          </p:nvPr>
        </p:nvSpPr>
        <p:spPr/>
        <p:txBody>
          <a:bodyPr/>
          <a:lstStyle/>
          <a:p>
            <a:fld id="{C9962ED3-72D5-445A-8FAB-5D6D8A3C4CA7}" type="slidenum">
              <a:rPr lang="en-US" smtClean="0"/>
              <a:pPr/>
              <a:t>9</a:t>
            </a:fld>
            <a:endParaRPr lang="en-US"/>
          </a:p>
        </p:txBody>
      </p:sp>
    </p:spTree>
    <p:extLst>
      <p:ext uri="{BB962C8B-B14F-4D97-AF65-F5344CB8AC3E}">
        <p14:creationId xmlns:p14="http://schemas.microsoft.com/office/powerpoint/2010/main" val="1317170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descr="PPT_LogoPage1.jpg"/>
          <p:cNvPicPr>
            <a:picLocks noChangeAspect="1"/>
          </p:cNvPicPr>
          <p:nvPr userDrawn="1"/>
        </p:nvPicPr>
        <p:blipFill>
          <a:blip r:embed="rId2"/>
          <a:stretch>
            <a:fillRect/>
          </a:stretch>
        </p:blipFill>
        <p:spPr>
          <a:xfrm>
            <a:off x="0" y="-1"/>
            <a:ext cx="6324600" cy="6903201"/>
          </a:xfrm>
          <a:prstGeom prst="rect">
            <a:avLst/>
          </a:prstGeom>
        </p:spPr>
      </p:pic>
      <p:sp>
        <p:nvSpPr>
          <p:cNvPr id="8194" name="Rectangle 2"/>
          <p:cNvSpPr>
            <a:spLocks noGrp="1" noChangeArrowheads="1"/>
          </p:cNvSpPr>
          <p:nvPr>
            <p:ph type="ctrTitle"/>
          </p:nvPr>
        </p:nvSpPr>
        <p:spPr>
          <a:xfrm>
            <a:off x="3016756" y="2971800"/>
            <a:ext cx="5562600" cy="1447800"/>
          </a:xfrm>
        </p:spPr>
        <p:txBody>
          <a:bodyPr wrap="none"/>
          <a:lstStyle>
            <a:lvl1pPr algn="r">
              <a:defRPr sz="3000">
                <a:solidFill>
                  <a:srgbClr val="0081C6"/>
                </a:solidFill>
              </a:defRPr>
            </a:lvl1pPr>
          </a:lstStyle>
          <a:p>
            <a:r>
              <a:rPr lang="en-US" dirty="0"/>
              <a:t>Click to edit Master title </a:t>
            </a:r>
            <a:r>
              <a:rPr lang="en-US" dirty="0" smtClean="0"/>
              <a:t>style</a:t>
            </a:r>
            <a:endParaRPr lang="en-US" dirty="0"/>
          </a:p>
        </p:txBody>
      </p:sp>
      <p:pic>
        <p:nvPicPr>
          <p:cNvPr id="4" name="Picture 5" descr="AF Logo.jpg"/>
          <p:cNvPicPr>
            <a:picLocks noChangeAspect="1"/>
          </p:cNvPicPr>
          <p:nvPr userDrawn="1"/>
        </p:nvPicPr>
        <p:blipFill>
          <a:blip r:embed="rId3"/>
          <a:srcRect/>
          <a:stretch>
            <a:fillRect/>
          </a:stretch>
        </p:blipFill>
        <p:spPr bwMode="auto">
          <a:xfrm>
            <a:off x="6619227" y="5773389"/>
            <a:ext cx="1915173" cy="733773"/>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mn-ea"/>
              </a:defRPr>
            </a:lvl1pPr>
          </a:lstStyle>
          <a:p>
            <a:pPr>
              <a:defRPr/>
            </a:pPr>
            <a:r>
              <a:rPr lang="en-US"/>
              <a:t>1</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8425"/>
            <a:ext cx="2057400" cy="60737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8425"/>
            <a:ext cx="6019800" cy="6073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ea typeface="+mn-ea"/>
              </a:defRPr>
            </a:lvl1pPr>
          </a:lstStyle>
          <a:p>
            <a:pPr>
              <a:defRPr/>
            </a:pPr>
            <a:r>
              <a:rPr lang="en-US"/>
              <a:t>1</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33400" y="893763"/>
            <a:ext cx="8077200" cy="1587"/>
          </a:xfrm>
          <a:prstGeom prst="line">
            <a:avLst/>
          </a:prstGeom>
          <a:ln w="12700">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5" name="Picture 5" descr="AF Logo.jpg"/>
          <p:cNvPicPr>
            <a:picLocks noChangeAspect="1"/>
          </p:cNvPicPr>
          <p:nvPr userDrawn="1"/>
        </p:nvPicPr>
        <p:blipFill>
          <a:blip r:embed="rId2"/>
          <a:srcRect/>
          <a:stretch>
            <a:fillRect/>
          </a:stretch>
        </p:blipFill>
        <p:spPr bwMode="auto">
          <a:xfrm>
            <a:off x="3962400" y="6172200"/>
            <a:ext cx="1073150" cy="411163"/>
          </a:xfrm>
          <a:prstGeom prst="rect">
            <a:avLst/>
          </a:prstGeom>
          <a:noFill/>
          <a:ln w="9525">
            <a:noFill/>
            <a:miter lim="800000"/>
            <a:headEnd/>
            <a:tailEnd/>
          </a:ln>
        </p:spPr>
      </p:pic>
      <p:sp>
        <p:nvSpPr>
          <p:cNvPr id="2" name="Title 1"/>
          <p:cNvSpPr>
            <a:spLocks noGrp="1"/>
          </p:cNvSpPr>
          <p:nvPr>
            <p:ph type="title"/>
          </p:nvPr>
        </p:nvSpPr>
        <p:spPr>
          <a:xfrm>
            <a:off x="457200" y="273552"/>
            <a:ext cx="8229600" cy="5334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990600"/>
            <a:ext cx="82296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10"/>
          </p:nvPr>
        </p:nvSpPr>
        <p:spPr/>
        <p:txBody>
          <a:bodyPr/>
          <a:lstStyle>
            <a:lvl1pPr>
              <a:defRPr/>
            </a:lvl1pPr>
          </a:lstStyle>
          <a:p>
            <a:fld id="{2B222675-D60C-450B-9FCA-BD218543B62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fld id="{6F4C0AC2-E0FB-4BA2-97ED-FACDA360BF8C}"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ea typeface="+mn-ea"/>
              </a:defRPr>
            </a:lvl1pPr>
          </a:lstStyle>
          <a:p>
            <a:pPr>
              <a:defRPr/>
            </a:pPr>
            <a:r>
              <a:rPr lang="en-US"/>
              <a:t>1</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ea typeface="+mn-ea"/>
              </a:defRPr>
            </a:lvl1pPr>
          </a:lstStyle>
          <a:p>
            <a:pPr>
              <a:defRPr/>
            </a:pPr>
            <a:r>
              <a:rPr lang="en-US"/>
              <a:t>1</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ea typeface="+mn-ea"/>
              </a:defRPr>
            </a:lvl1pPr>
          </a:lstStyle>
          <a:p>
            <a:pPr>
              <a:defRPr/>
            </a:pPr>
            <a:r>
              <a:rPr lang="en-US"/>
              <a:t>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ea typeface="+mn-ea"/>
              </a:defRPr>
            </a:lvl1pPr>
          </a:lstStyle>
          <a:p>
            <a:pPr>
              <a:defRPr/>
            </a:pPr>
            <a:r>
              <a:rPr lang="en-US"/>
              <a:t>1</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ea typeface="+mn-ea"/>
              </a:defRPr>
            </a:lvl1pPr>
          </a:lstStyle>
          <a:p>
            <a:pPr>
              <a:defRPr/>
            </a:pPr>
            <a:r>
              <a:rPr lang="en-US"/>
              <a:t>1</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ea typeface="+mn-ea"/>
              </a:defRPr>
            </a:lvl1pPr>
          </a:lstStyle>
          <a:p>
            <a:pPr>
              <a:defRPr/>
            </a:pPr>
            <a:r>
              <a:rPr lang="en-US"/>
              <a:t>1</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98425"/>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9906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sldNum" sz="quarter" idx="4"/>
          </p:nvPr>
        </p:nvSpPr>
        <p:spPr bwMode="auto">
          <a:xfrm>
            <a:off x="6553200" y="6457950"/>
            <a:ext cx="2133600" cy="400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00307364-D765-4535-94C0-31C26139817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47"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l" rtl="0" eaLnBrk="0" fontAlgn="base" hangingPunct="0">
        <a:spcBef>
          <a:spcPct val="0"/>
        </a:spcBef>
        <a:spcAft>
          <a:spcPct val="0"/>
        </a:spcAft>
        <a:defRPr sz="2800">
          <a:solidFill>
            <a:srgbClr val="0081C6"/>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2pPr>
      <a:lvl3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3pPr>
      <a:lvl4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4pPr>
      <a:lvl5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Rockwell" charset="0"/>
        </a:defRPr>
      </a:lvl6pPr>
      <a:lvl7pPr marL="914400" algn="l" rtl="0" fontAlgn="base">
        <a:spcBef>
          <a:spcPct val="0"/>
        </a:spcBef>
        <a:spcAft>
          <a:spcPct val="0"/>
        </a:spcAft>
        <a:defRPr sz="2800">
          <a:solidFill>
            <a:schemeClr val="bg1"/>
          </a:solidFill>
          <a:latin typeface="Rockwell" charset="0"/>
        </a:defRPr>
      </a:lvl7pPr>
      <a:lvl8pPr marL="1371600" algn="l" rtl="0" fontAlgn="base">
        <a:spcBef>
          <a:spcPct val="0"/>
        </a:spcBef>
        <a:spcAft>
          <a:spcPct val="0"/>
        </a:spcAft>
        <a:defRPr sz="2800">
          <a:solidFill>
            <a:schemeClr val="bg1"/>
          </a:solidFill>
          <a:latin typeface="Rockwell" charset="0"/>
        </a:defRPr>
      </a:lvl8pPr>
      <a:lvl9pPr marL="1828800" algn="l" rtl="0" fontAlgn="base">
        <a:spcBef>
          <a:spcPct val="0"/>
        </a:spcBef>
        <a:spcAft>
          <a:spcPct val="0"/>
        </a:spcAft>
        <a:defRPr sz="2800">
          <a:solidFill>
            <a:schemeClr val="bg1"/>
          </a:solidFill>
          <a:latin typeface="Rockwell" charset="0"/>
        </a:defRPr>
      </a:lvl9pPr>
    </p:titleStyle>
    <p:bodyStyle>
      <a:lvl1pPr marL="342900" indent="-342900" algn="l" rtl="0" eaLnBrk="0" fontAlgn="base" hangingPunct="0">
        <a:spcBef>
          <a:spcPct val="20000"/>
        </a:spcBef>
        <a:spcAft>
          <a:spcPct val="0"/>
        </a:spcAft>
        <a:buBlip>
          <a:blip r:embed="rId13"/>
        </a:buBlip>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ted.com/talks/simon_sinek_how_great_leaders_inspire_action?language=en"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3016250" y="2971800"/>
            <a:ext cx="5562600" cy="1447800"/>
          </a:xfrm>
        </p:spPr>
        <p:txBody>
          <a:bodyPr/>
          <a:lstStyle/>
          <a:p>
            <a:pPr eaLnBrk="1" hangingPunct="1"/>
            <a:r>
              <a:rPr lang="en-US" dirty="0" smtClean="0"/>
              <a:t>Leading Special Services in 2016-17:</a:t>
            </a:r>
            <a:br>
              <a:rPr lang="en-US" dirty="0" smtClean="0"/>
            </a:br>
            <a:r>
              <a:rPr lang="en-US" b="1" dirty="0" smtClean="0"/>
              <a:t>Inspiring Others Around Vision </a:t>
            </a:r>
            <a:br>
              <a:rPr lang="en-US" b="1" dirty="0" smtClean="0"/>
            </a:br>
            <a:r>
              <a:rPr lang="en-US" b="1" dirty="0" smtClean="0"/>
              <a:t>by “Starting with Why”</a:t>
            </a:r>
            <a:br>
              <a:rPr lang="en-US" b="1" dirty="0" smtClean="0"/>
            </a:br>
            <a:r>
              <a:rPr lang="en-US" sz="2000" dirty="0" smtClean="0"/>
              <a:t>June 2016 | All Leader Training</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with “why”: Using the Golden Circle</a:t>
            </a:r>
            <a:endParaRPr lang="en-US"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10</a:t>
            </a:fld>
            <a:endParaRPr lang="en-US"/>
          </a:p>
        </p:txBody>
      </p:sp>
      <p:sp>
        <p:nvSpPr>
          <p:cNvPr id="3" name="Content Placeholder 2"/>
          <p:cNvSpPr>
            <a:spLocks noGrp="1"/>
          </p:cNvSpPr>
          <p:nvPr>
            <p:ph idx="1"/>
          </p:nvPr>
        </p:nvSpPr>
        <p:spPr/>
        <p:txBody>
          <a:bodyPr/>
          <a:lstStyle/>
          <a:p>
            <a:r>
              <a:rPr lang="en-US" dirty="0" smtClean="0"/>
              <a:t>Embed video from: </a:t>
            </a:r>
            <a:r>
              <a:rPr lang="en-US" dirty="0" smtClean="0">
                <a:hlinkClick r:id="rId3"/>
              </a:rPr>
              <a:t>https</a:t>
            </a:r>
            <a:r>
              <a:rPr lang="en-US" dirty="0">
                <a:hlinkClick r:id="rId3"/>
              </a:rPr>
              <a:t>://</a:t>
            </a:r>
            <a:r>
              <a:rPr lang="en-US" dirty="0" smtClean="0">
                <a:hlinkClick r:id="rId3"/>
              </a:rPr>
              <a:t>www.ted.com/talks/simon_sinek_how_great_leaders_inspire_action?language=en</a:t>
            </a:r>
            <a:r>
              <a:rPr lang="en-US" dirty="0" smtClean="0"/>
              <a:t> </a:t>
            </a:r>
            <a:endParaRPr lang="en-US" dirty="0"/>
          </a:p>
        </p:txBody>
      </p:sp>
    </p:spTree>
    <p:extLst>
      <p:ext uri="{BB962C8B-B14F-4D97-AF65-F5344CB8AC3E}">
        <p14:creationId xmlns:p14="http://schemas.microsoft.com/office/powerpoint/2010/main" val="1522113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you ever had a “Gateway” moment?</a:t>
            </a:r>
            <a:endParaRPr lang="en-US"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11</a:t>
            </a:fld>
            <a:endParaRPr lang="en-US"/>
          </a:p>
        </p:txBody>
      </p:sp>
      <p:pic>
        <p:nvPicPr>
          <p:cNvPr id="1030" name="Picture 6" descr="https://upload.wikimedia.org/wikipedia/en/thumb/7/73/Gw2k_2004_logo.svg/1280px-Gw2k_2004_log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180208"/>
            <a:ext cx="4876800" cy="28308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14400" y="4264998"/>
            <a:ext cx="7315200" cy="1938992"/>
          </a:xfrm>
          <a:prstGeom prst="rect">
            <a:avLst/>
          </a:prstGeom>
          <a:solidFill>
            <a:srgbClr val="92D050"/>
          </a:solidFill>
        </p:spPr>
        <p:txBody>
          <a:bodyPr wrap="square" rtlCol="0">
            <a:spAutoFit/>
          </a:bodyPr>
          <a:lstStyle/>
          <a:p>
            <a:pPr algn="ctr"/>
            <a:r>
              <a:rPr lang="en-US" dirty="0" smtClean="0"/>
              <a:t>Thorough plan. Big goals. Deadlines, action steps, clear roles. </a:t>
            </a:r>
            <a:endParaRPr lang="en-US" dirty="0"/>
          </a:p>
          <a:p>
            <a:pPr algn="ctr"/>
            <a:endParaRPr lang="en-US" dirty="0" smtClean="0"/>
          </a:p>
          <a:p>
            <a:pPr algn="ctr"/>
            <a:r>
              <a:rPr lang="en-US" dirty="0" smtClean="0"/>
              <a:t>But yet…</a:t>
            </a:r>
          </a:p>
          <a:p>
            <a:pPr algn="ctr"/>
            <a:endParaRPr lang="en-US" dirty="0"/>
          </a:p>
          <a:p>
            <a:pPr algn="ctr"/>
            <a:r>
              <a:rPr lang="en-US" sz="2400" b="1" i="1" dirty="0" smtClean="0"/>
              <a:t>Buy in is shaky. People aren’t following through. It’s drowned out by “competing priorities.”</a:t>
            </a:r>
            <a:endParaRPr lang="en-US" sz="2400" b="1" i="1" dirty="0"/>
          </a:p>
        </p:txBody>
      </p:sp>
    </p:spTree>
    <p:extLst>
      <p:ext uri="{BB962C8B-B14F-4D97-AF65-F5344CB8AC3E}">
        <p14:creationId xmlns:p14="http://schemas.microsoft.com/office/powerpoint/2010/main" val="1315587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Golden Circle says, “start with why.”</a:t>
            </a:r>
            <a:endParaRPr lang="en-US"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12</a:t>
            </a:fld>
            <a:endParaRPr lang="en-US"/>
          </a:p>
        </p:txBody>
      </p:sp>
      <p:pic>
        <p:nvPicPr>
          <p:cNvPr id="8" name="Content Placeholder 7"/>
          <p:cNvPicPr>
            <a:picLocks noGrp="1" noChangeAspect="1"/>
          </p:cNvPicPr>
          <p:nvPr>
            <p:ph idx="1"/>
          </p:nvPr>
        </p:nvPicPr>
        <p:blipFill>
          <a:blip r:embed="rId3"/>
          <a:stretch>
            <a:fillRect/>
          </a:stretch>
        </p:blipFill>
        <p:spPr>
          <a:xfrm>
            <a:off x="1905000" y="-76200"/>
            <a:ext cx="5085411" cy="5609739"/>
          </a:xfrm>
          <a:prstGeom prst="rect">
            <a:avLst/>
          </a:prstGeom>
        </p:spPr>
      </p:pic>
    </p:spTree>
    <p:extLst>
      <p:ext uri="{BB962C8B-B14F-4D97-AF65-F5344CB8AC3E}">
        <p14:creationId xmlns:p14="http://schemas.microsoft.com/office/powerpoint/2010/main" val="30088294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Golden Circle and the Brain</a:t>
            </a:r>
            <a:endParaRPr lang="en-US"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13</a:t>
            </a:fld>
            <a:endParaRPr lang="en-US"/>
          </a:p>
        </p:txBody>
      </p:sp>
      <p:pic>
        <p:nvPicPr>
          <p:cNvPr id="6" name="Content Placeholder 5"/>
          <p:cNvPicPr>
            <a:picLocks noGrp="1" noChangeAspect="1"/>
          </p:cNvPicPr>
          <p:nvPr>
            <p:ph idx="1"/>
          </p:nvPr>
        </p:nvPicPr>
        <p:blipFill>
          <a:blip r:embed="rId3"/>
          <a:stretch>
            <a:fillRect/>
          </a:stretch>
        </p:blipFill>
        <p:spPr>
          <a:xfrm>
            <a:off x="606398" y="540252"/>
            <a:ext cx="7931203" cy="5898833"/>
          </a:xfrm>
          <a:prstGeom prst="rect">
            <a:avLst/>
          </a:prstGeom>
        </p:spPr>
      </p:pic>
    </p:spTree>
    <p:extLst>
      <p:ext uri="{BB962C8B-B14F-4D97-AF65-F5344CB8AC3E}">
        <p14:creationId xmlns:p14="http://schemas.microsoft.com/office/powerpoint/2010/main" val="3538761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B222675-D60C-450B-9FCA-BD218543B627}" type="slidenum">
              <a:rPr lang="en-US" smtClean="0"/>
              <a:pPr/>
              <a:t>14</a:t>
            </a:fld>
            <a:endParaRPr lang="en-US"/>
          </a:p>
        </p:txBody>
      </p:sp>
      <p:pic>
        <p:nvPicPr>
          <p:cNvPr id="5" name="Content Placeholder 4"/>
          <p:cNvPicPr>
            <a:picLocks noGrp="1" noChangeAspect="1"/>
          </p:cNvPicPr>
          <p:nvPr>
            <p:ph idx="1"/>
          </p:nvPr>
        </p:nvPicPr>
        <p:blipFill>
          <a:blip r:embed="rId3"/>
          <a:stretch>
            <a:fillRect/>
          </a:stretch>
        </p:blipFill>
        <p:spPr>
          <a:xfrm>
            <a:off x="491319" y="307671"/>
            <a:ext cx="8195481" cy="6095390"/>
          </a:xfrm>
          <a:prstGeom prst="rect">
            <a:avLst/>
          </a:prstGeom>
        </p:spPr>
      </p:pic>
      <p:sp>
        <p:nvSpPr>
          <p:cNvPr id="6" name="Title 1"/>
          <p:cNvSpPr>
            <a:spLocks noGrp="1"/>
          </p:cNvSpPr>
          <p:nvPr>
            <p:ph type="title"/>
          </p:nvPr>
        </p:nvSpPr>
        <p:spPr/>
        <p:txBody>
          <a:bodyPr/>
          <a:lstStyle/>
          <a:p>
            <a:r>
              <a:rPr lang="en-US" dirty="0" smtClean="0"/>
              <a:t>The Golden Circle and the Brain</a:t>
            </a:r>
            <a:endParaRPr lang="en-US" dirty="0"/>
          </a:p>
        </p:txBody>
      </p:sp>
    </p:spTree>
    <p:extLst>
      <p:ext uri="{BB962C8B-B14F-4D97-AF65-F5344CB8AC3E}">
        <p14:creationId xmlns:p14="http://schemas.microsoft.com/office/powerpoint/2010/main" val="16121363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B222675-D60C-450B-9FCA-BD218543B627}" type="slidenum">
              <a:rPr lang="en-US" smtClean="0"/>
              <a:pPr/>
              <a:t>15</a:t>
            </a:fld>
            <a:endParaRPr lang="en-US"/>
          </a:p>
        </p:txBody>
      </p:sp>
      <p:pic>
        <p:nvPicPr>
          <p:cNvPr id="6" name="Content Placeholder 5"/>
          <p:cNvPicPr>
            <a:picLocks noGrp="1" noChangeAspect="1"/>
          </p:cNvPicPr>
          <p:nvPr>
            <p:ph idx="1"/>
          </p:nvPr>
        </p:nvPicPr>
        <p:blipFill>
          <a:blip r:embed="rId3"/>
          <a:stretch>
            <a:fillRect/>
          </a:stretch>
        </p:blipFill>
        <p:spPr>
          <a:xfrm>
            <a:off x="1129072" y="1905000"/>
            <a:ext cx="6885855" cy="5105400"/>
          </a:xfrm>
          <a:prstGeom prst="rect">
            <a:avLst/>
          </a:prstGeom>
        </p:spPr>
      </p:pic>
      <p:pic>
        <p:nvPicPr>
          <p:cNvPr id="8" name="Picture 7"/>
          <p:cNvPicPr>
            <a:picLocks noChangeAspect="1"/>
          </p:cNvPicPr>
          <p:nvPr/>
        </p:nvPicPr>
        <p:blipFill>
          <a:blip r:embed="rId4"/>
          <a:stretch>
            <a:fillRect/>
          </a:stretch>
        </p:blipFill>
        <p:spPr>
          <a:xfrm>
            <a:off x="1051761" y="-1219200"/>
            <a:ext cx="7040475" cy="5237054"/>
          </a:xfrm>
          <a:prstGeom prst="rect">
            <a:avLst/>
          </a:prstGeom>
        </p:spPr>
      </p:pic>
      <p:pic>
        <p:nvPicPr>
          <p:cNvPr id="2052" name="Picture 4" descr="http://lightningrodsolutions.com/wp-content/uploads/2014/03/LRS-Slider-Image-Crossou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828801"/>
            <a:ext cx="11639462" cy="85327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533400" y="3352800"/>
            <a:ext cx="7848600" cy="3105150"/>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8398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this marketing application…</a:t>
            </a:r>
            <a:endParaRPr lang="en-US"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16</a:t>
            </a:fld>
            <a:endParaRPr lang="en-US"/>
          </a:p>
        </p:txBody>
      </p:sp>
      <p:sp>
        <p:nvSpPr>
          <p:cNvPr id="6" name="Rectangle 5"/>
          <p:cNvSpPr/>
          <p:nvPr/>
        </p:nvSpPr>
        <p:spPr>
          <a:xfrm>
            <a:off x="457200" y="1143000"/>
            <a:ext cx="8229600" cy="4524315"/>
          </a:xfrm>
          <a:prstGeom prst="rect">
            <a:avLst/>
          </a:prstGeom>
        </p:spPr>
        <p:txBody>
          <a:bodyPr wrap="square">
            <a:spAutoFit/>
          </a:bodyPr>
          <a:lstStyle/>
          <a:p>
            <a:pPr algn="ctr"/>
            <a:r>
              <a:rPr lang="en-US" sz="2400" b="1" dirty="0" smtClean="0"/>
              <a:t>“There </a:t>
            </a:r>
            <a:r>
              <a:rPr lang="en-US" sz="2400" b="1" dirty="0"/>
              <a:t>is a difference between repeat business and loyalty.</a:t>
            </a:r>
            <a:r>
              <a:rPr lang="en-US" sz="2400" dirty="0"/>
              <a:t> Repeat business means that someone is willing to continue to do business with you. Perhaps because of your price, a feature or some sort of convenience. As soon as that convenience is no longer available, the customer complains or leaves to meet their needs elsewhere. Loyalty is quite different. </a:t>
            </a:r>
            <a:r>
              <a:rPr lang="en-US" sz="2400" b="1" dirty="0">
                <a:solidFill>
                  <a:srgbClr val="FF0000"/>
                </a:solidFill>
              </a:rPr>
              <a:t>Loyal consumers may choose to suffer some sort of inconvenience to continue doing business with you. </a:t>
            </a:r>
            <a:r>
              <a:rPr lang="en-US" sz="2400" dirty="0"/>
              <a:t>They will pay more, travel further, proudly defend and champion your brand, even if your product or service is more expensive, further away or somehow less convenient</a:t>
            </a:r>
            <a:r>
              <a:rPr lang="en-US" sz="2400" dirty="0" smtClean="0"/>
              <a:t>.”</a:t>
            </a:r>
            <a:endParaRPr lang="en-US" sz="2400" dirty="0"/>
          </a:p>
        </p:txBody>
      </p:sp>
    </p:spTree>
    <p:extLst>
      <p:ext uri="{BB962C8B-B14F-4D97-AF65-F5344CB8AC3E}">
        <p14:creationId xmlns:p14="http://schemas.microsoft.com/office/powerpoint/2010/main" val="3852244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3400" y="381000"/>
            <a:ext cx="8686800" cy="355600"/>
          </a:xfrm>
        </p:spPr>
        <p:txBody>
          <a:bodyPr anchor="t"/>
          <a:lstStyle/>
          <a:p>
            <a:r>
              <a:rPr lang="en-US" dirty="0" smtClean="0"/>
              <a:t>Agenda</a:t>
            </a:r>
          </a:p>
        </p:txBody>
      </p:sp>
      <p:sp>
        <p:nvSpPr>
          <p:cNvPr id="16388" name="Slide Number Placeholder 3"/>
          <p:cNvSpPr>
            <a:spLocks noGrp="1"/>
          </p:cNvSpPr>
          <p:nvPr>
            <p:ph type="sldNum" sz="quarter" idx="10"/>
          </p:nvPr>
        </p:nvSpPr>
        <p:spPr>
          <a:noFill/>
        </p:spPr>
        <p:txBody>
          <a:bodyPr/>
          <a:lstStyle/>
          <a:p>
            <a:fld id="{D79342D7-EFCE-427B-98C2-D60D6DB445FA}" type="slidenum">
              <a:rPr lang="en-US"/>
              <a:pPr/>
              <a:t>17</a:t>
            </a:fld>
            <a:endParaRPr lang="en-US"/>
          </a:p>
        </p:txBody>
      </p:sp>
      <p:graphicFrame>
        <p:nvGraphicFramePr>
          <p:cNvPr id="10" name="Content Placeholder 9"/>
          <p:cNvGraphicFramePr>
            <a:graphicFrameLocks noGrp="1"/>
          </p:cNvGraphicFramePr>
          <p:nvPr>
            <p:ph sz="quarter" idx="4294967295"/>
            <p:extLst>
              <p:ext uri="{D42A27DB-BD31-4B8C-83A1-F6EECF244321}">
                <p14:modId xmlns:p14="http://schemas.microsoft.com/office/powerpoint/2010/main" val="1590739405"/>
              </p:ext>
            </p:extLst>
          </p:nvPr>
        </p:nvGraphicFramePr>
        <p:xfrm>
          <a:off x="387350" y="990601"/>
          <a:ext cx="8299450" cy="5105399"/>
        </p:xfrm>
        <a:graphic>
          <a:graphicData uri="http://schemas.openxmlformats.org/drawingml/2006/table">
            <a:tbl>
              <a:tblPr firstRow="1" bandRow="1">
                <a:tableStyleId>{2D5ABB26-0587-4C30-8999-92F81FD0307C}</a:tableStyleId>
              </a:tblPr>
              <a:tblGrid>
                <a:gridCol w="685800"/>
                <a:gridCol w="7613650"/>
              </a:tblGrid>
              <a:tr h="979407">
                <a:tc>
                  <a:txBody>
                    <a:bodyPr/>
                    <a:lstStyle/>
                    <a:p>
                      <a:pPr algn="ctr"/>
                      <a:r>
                        <a:rPr lang="en-US" sz="3200" b="1" dirty="0" smtClean="0">
                          <a:solidFill>
                            <a:schemeClr val="bg1">
                              <a:lumMod val="75000"/>
                            </a:schemeClr>
                          </a:solidFill>
                        </a:rPr>
                        <a:t>1</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Turn + Talk: Connecting to Personal Why </a:t>
                      </a:r>
                      <a:endParaRPr lang="en-US" sz="2400" dirty="0">
                        <a:solidFill>
                          <a:schemeClr val="bg1">
                            <a:lumMod val="75000"/>
                          </a:schemeClr>
                        </a:solidFill>
                      </a:endParaRPr>
                    </a:p>
                  </a:txBody>
                  <a:tcPr anchor="ctr"/>
                </a:tc>
              </a:tr>
              <a:tr h="979407">
                <a:tc>
                  <a:txBody>
                    <a:bodyPr/>
                    <a:lstStyle/>
                    <a:p>
                      <a:pPr algn="ctr"/>
                      <a:r>
                        <a:rPr lang="en-US" sz="3200" b="1" dirty="0" smtClean="0">
                          <a:solidFill>
                            <a:schemeClr val="bg1">
                              <a:lumMod val="75000"/>
                            </a:schemeClr>
                          </a:solidFill>
                        </a:rPr>
                        <a:t>2</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Why “Starting with Why” Drives Behavior + Decision-Making</a:t>
                      </a:r>
                      <a:endParaRPr lang="en-US" sz="2400" dirty="0">
                        <a:solidFill>
                          <a:schemeClr val="bg1">
                            <a:lumMod val="75000"/>
                          </a:schemeClr>
                        </a:solidFill>
                      </a:endParaRPr>
                    </a:p>
                  </a:txBody>
                  <a:tcPr anchor="ctr"/>
                </a:tc>
              </a:tr>
              <a:tr h="1264187">
                <a:tc>
                  <a:txBody>
                    <a:bodyPr/>
                    <a:lstStyle/>
                    <a:p>
                      <a:pPr algn="ctr"/>
                      <a:r>
                        <a:rPr lang="en-US" sz="3200" b="1" dirty="0" smtClean="0">
                          <a:solidFill>
                            <a:srgbClr val="0070C0"/>
                          </a:solidFill>
                        </a:rPr>
                        <a:t>3</a:t>
                      </a:r>
                      <a:endParaRPr lang="en-US" sz="3200" b="1" dirty="0">
                        <a:solidFill>
                          <a:srgbClr val="0070C0"/>
                        </a:solidFill>
                      </a:endParaRPr>
                    </a:p>
                  </a:txBody>
                  <a:tcPr anchor="ctr"/>
                </a:tc>
                <a:tc>
                  <a:txBody>
                    <a:bodyPr/>
                    <a:lstStyle/>
                    <a:p>
                      <a:r>
                        <a:rPr lang="en-US" sz="2400" dirty="0" smtClean="0"/>
                        <a:t>Applying “Start with Why” Framework to Special Services Leadership: Model + Criteria</a:t>
                      </a:r>
                      <a:r>
                        <a:rPr lang="en-US" sz="2400" baseline="0" dirty="0" smtClean="0"/>
                        <a:t> for Success</a:t>
                      </a:r>
                      <a:endParaRPr lang="en-US" sz="2400" dirty="0"/>
                    </a:p>
                  </a:txBody>
                  <a:tcPr anchor="ctr"/>
                </a:tc>
              </a:tr>
              <a:tr h="979407">
                <a:tc>
                  <a:txBody>
                    <a:bodyPr/>
                    <a:lstStyle/>
                    <a:p>
                      <a:pPr algn="ctr"/>
                      <a:r>
                        <a:rPr lang="en-US" sz="3200" b="1" dirty="0" smtClean="0">
                          <a:solidFill>
                            <a:schemeClr val="bg1">
                              <a:lumMod val="75000"/>
                            </a:schemeClr>
                          </a:solidFill>
                        </a:rPr>
                        <a:t>4</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Applying “Start</a:t>
                      </a:r>
                      <a:r>
                        <a:rPr lang="en-US" sz="2400" baseline="0" dirty="0" smtClean="0">
                          <a:solidFill>
                            <a:schemeClr val="bg1">
                              <a:lumMod val="75000"/>
                            </a:schemeClr>
                          </a:solidFill>
                        </a:rPr>
                        <a:t> with Why” to YOUR Leadership</a:t>
                      </a:r>
                      <a:endParaRPr lang="en-US" sz="2400" dirty="0">
                        <a:solidFill>
                          <a:schemeClr val="bg1">
                            <a:lumMod val="75000"/>
                          </a:schemeClr>
                        </a:solidFill>
                      </a:endParaRPr>
                    </a:p>
                  </a:txBody>
                  <a:tcPr anchor="ctr"/>
                </a:tc>
              </a:tr>
              <a:tr h="902991">
                <a:tc>
                  <a:txBody>
                    <a:bodyPr/>
                    <a:lstStyle/>
                    <a:p>
                      <a:pPr algn="ctr"/>
                      <a:r>
                        <a:rPr lang="en-US" sz="3200" b="1" dirty="0" smtClean="0">
                          <a:solidFill>
                            <a:schemeClr val="bg1">
                              <a:lumMod val="75000"/>
                            </a:schemeClr>
                          </a:solidFill>
                        </a:rPr>
                        <a:t>5</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Committing to a Next Step</a:t>
                      </a:r>
                      <a:endParaRPr lang="en-US" sz="2400" dirty="0">
                        <a:solidFill>
                          <a:schemeClr val="bg1">
                            <a:lumMod val="75000"/>
                          </a:schemeClr>
                        </a:solidFill>
                      </a:endParaRPr>
                    </a:p>
                  </a:txBody>
                  <a:tcPr anchor="ctr"/>
                </a:tc>
              </a:tr>
            </a:tbl>
          </a:graphicData>
        </a:graphic>
      </p:graphicFrame>
    </p:spTree>
    <p:extLst>
      <p:ext uri="{BB962C8B-B14F-4D97-AF65-F5344CB8AC3E}">
        <p14:creationId xmlns:p14="http://schemas.microsoft.com/office/powerpoint/2010/main" val="890036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 this classic Special Services leadership challenge:</a:t>
            </a:r>
            <a:endParaRPr lang="en-US" dirty="0"/>
          </a:p>
        </p:txBody>
      </p:sp>
      <p:sp>
        <p:nvSpPr>
          <p:cNvPr id="3" name="Content Placeholder 2"/>
          <p:cNvSpPr>
            <a:spLocks noGrp="1"/>
          </p:cNvSpPr>
          <p:nvPr>
            <p:ph idx="1"/>
          </p:nvPr>
        </p:nvSpPr>
        <p:spPr/>
        <p:txBody>
          <a:bodyPr anchor="ctr"/>
          <a:lstStyle/>
          <a:p>
            <a:pPr marL="0" indent="0" algn="ctr">
              <a:buNone/>
            </a:pPr>
            <a:r>
              <a:rPr lang="en-US" sz="3600" b="1" dirty="0" smtClean="0"/>
              <a:t>The “perfect” lesson plan still only meets the needs of 80%, perhaps 90%, of kids.</a:t>
            </a:r>
          </a:p>
          <a:p>
            <a:pPr marL="0" indent="0" algn="ctr">
              <a:buNone/>
            </a:pPr>
            <a:endParaRPr lang="en-US" sz="3600" b="1" dirty="0"/>
          </a:p>
          <a:p>
            <a:pPr marL="0" indent="0" algn="ctr">
              <a:buNone/>
            </a:pPr>
            <a:r>
              <a:rPr lang="en-US" sz="3600" b="1" dirty="0" smtClean="0"/>
              <a:t>Reaching that last 10% can sometimes feel…</a:t>
            </a:r>
            <a:r>
              <a:rPr lang="en-US" sz="3600" b="1" i="1" dirty="0" smtClean="0"/>
              <a:t>inconvenient.</a:t>
            </a:r>
            <a:endParaRPr lang="en-US" sz="3600" b="1"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18</a:t>
            </a:fld>
            <a:endParaRPr lang="en-US"/>
          </a:p>
        </p:txBody>
      </p:sp>
    </p:spTree>
    <p:extLst>
      <p:ext uri="{BB962C8B-B14F-4D97-AF65-F5344CB8AC3E}">
        <p14:creationId xmlns:p14="http://schemas.microsoft.com/office/powerpoint/2010/main" val="292388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Addressing the challenge: Accommodations PD</a:t>
            </a:r>
            <a:endParaRPr lang="en-US" dirty="0"/>
          </a:p>
        </p:txBody>
      </p:sp>
      <p:sp>
        <p:nvSpPr>
          <p:cNvPr id="3" name="Content Placeholder 2"/>
          <p:cNvSpPr>
            <a:spLocks noGrp="1"/>
          </p:cNvSpPr>
          <p:nvPr>
            <p:ph idx="1"/>
          </p:nvPr>
        </p:nvSpPr>
        <p:spPr>
          <a:xfrm>
            <a:off x="457200" y="1117851"/>
            <a:ext cx="8229600" cy="5105400"/>
          </a:xfrm>
        </p:spPr>
        <p:txBody>
          <a:bodyPr/>
          <a:lstStyle/>
          <a:p>
            <a:pPr marL="57150" indent="0">
              <a:buNone/>
            </a:pPr>
            <a:r>
              <a:rPr lang="en-US" dirty="0"/>
              <a:t>This year, we will meet the learning needs of students with disabilities at our school. </a:t>
            </a:r>
            <a:r>
              <a:rPr lang="en-US" dirty="0" smtClean="0"/>
              <a:t>The </a:t>
            </a:r>
            <a:r>
              <a:rPr lang="en-US" dirty="0"/>
              <a:t>way we do this is through providing accommodations to students through our daily lesson plans. As the SSL, I’ll take the IEPs and make them easier for you to understand by creating an IEP-at-a-glance. On this document I’ll list the accommodations that work most effectively for the student. I’ll even compile these into a binder for you so you can reference them quickly. Then, as you’re lesson planning, you’ll review these accommodations and include them onto your lesson plan. We’ll make it super-efficient for </a:t>
            </a:r>
            <a:r>
              <a:rPr lang="en-US" dirty="0" smtClean="0"/>
              <a:t>you!</a:t>
            </a:r>
            <a:endParaRPr lang="en-US" sz="2600"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19</a:t>
            </a:fld>
            <a:endParaRPr lang="en-US"/>
          </a:p>
        </p:txBody>
      </p:sp>
    </p:spTree>
    <p:extLst>
      <p:ext uri="{BB962C8B-B14F-4D97-AF65-F5344CB8AC3E}">
        <p14:creationId xmlns:p14="http://schemas.microsoft.com/office/powerpoint/2010/main" val="420217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 + Talk</a:t>
            </a:r>
            <a:endParaRPr lang="en-US" dirty="0"/>
          </a:p>
        </p:txBody>
      </p:sp>
      <p:sp>
        <p:nvSpPr>
          <p:cNvPr id="3" name="Content Placeholder 2"/>
          <p:cNvSpPr>
            <a:spLocks noGrp="1"/>
          </p:cNvSpPr>
          <p:nvPr>
            <p:ph idx="1"/>
          </p:nvPr>
        </p:nvSpPr>
        <p:spPr/>
        <p:txBody>
          <a:bodyPr/>
          <a:lstStyle/>
          <a:p>
            <a:pPr marL="0" lvl="0" indent="0">
              <a:buNone/>
            </a:pPr>
            <a:r>
              <a:rPr lang="en-US" dirty="0"/>
              <a:t>Turn to your partner and share with them three </a:t>
            </a:r>
            <a:r>
              <a:rPr lang="en-US" dirty="0" smtClean="0"/>
              <a:t>things:</a:t>
            </a:r>
          </a:p>
          <a:p>
            <a:pPr marL="0" lvl="0" indent="0">
              <a:buNone/>
            </a:pPr>
            <a:endParaRPr lang="en-US" sz="1400" dirty="0"/>
          </a:p>
          <a:p>
            <a:pPr marL="514350" indent="-457200">
              <a:buClr>
                <a:srgbClr val="0070C0"/>
              </a:buClr>
              <a:buFont typeface="+mj-lt"/>
              <a:buAutoNum type="arabicPeriod"/>
            </a:pPr>
            <a:r>
              <a:rPr lang="en-US" dirty="0"/>
              <a:t>My top 5 values are</a:t>
            </a:r>
            <a:r>
              <a:rPr lang="en-US" dirty="0" smtClean="0"/>
              <a:t>…</a:t>
            </a:r>
          </a:p>
          <a:p>
            <a:pPr marL="514350" indent="-457200">
              <a:buFont typeface="+mj-lt"/>
              <a:buAutoNum type="arabicPeriod"/>
            </a:pPr>
            <a:endParaRPr lang="en-US" sz="2800" dirty="0"/>
          </a:p>
          <a:p>
            <a:pPr marL="514350" indent="-457200">
              <a:buClr>
                <a:srgbClr val="0070C0"/>
              </a:buClr>
              <a:buFont typeface="+mj-lt"/>
              <a:buAutoNum type="arabicPeriod"/>
            </a:pPr>
            <a:r>
              <a:rPr lang="en-US" dirty="0"/>
              <a:t>A time I felt most </a:t>
            </a:r>
            <a:r>
              <a:rPr lang="en-US" b="1" dirty="0"/>
              <a:t>connected</a:t>
            </a:r>
            <a:r>
              <a:rPr lang="en-US" dirty="0"/>
              <a:t> to one or more of these values at work was____ and the impact it had on what I was working on was </a:t>
            </a:r>
            <a:r>
              <a:rPr lang="en-US" dirty="0" smtClean="0"/>
              <a:t>____.</a:t>
            </a:r>
          </a:p>
          <a:p>
            <a:pPr marL="514350" indent="-457200">
              <a:buFont typeface="+mj-lt"/>
              <a:buAutoNum type="arabicPeriod"/>
            </a:pPr>
            <a:endParaRPr lang="en-US" sz="2800" dirty="0"/>
          </a:p>
          <a:p>
            <a:pPr marL="514350" indent="-457200">
              <a:buClr>
                <a:srgbClr val="0070C0"/>
              </a:buClr>
              <a:buFont typeface="+mj-lt"/>
              <a:buAutoNum type="arabicPeriod"/>
            </a:pPr>
            <a:r>
              <a:rPr lang="en-US" dirty="0"/>
              <a:t>A time I felt </a:t>
            </a:r>
            <a:r>
              <a:rPr lang="en-US" b="1" dirty="0"/>
              <a:t>disconnected</a:t>
            </a:r>
            <a:r>
              <a:rPr lang="en-US" dirty="0"/>
              <a:t> from one or more of these values at work was ____ and the impact it had on what I was working on was ____.</a:t>
            </a:r>
            <a:endParaRPr lang="en-US" sz="2800" dirty="0"/>
          </a:p>
          <a:p>
            <a:endParaRPr lang="en-US"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2</a:t>
            </a:fld>
            <a:endParaRPr lang="en-US"/>
          </a:p>
        </p:txBody>
      </p:sp>
      <p:sp>
        <p:nvSpPr>
          <p:cNvPr id="5" name="TextBox 4"/>
          <p:cNvSpPr txBox="1"/>
          <p:nvPr/>
        </p:nvSpPr>
        <p:spPr>
          <a:xfrm>
            <a:off x="7010400" y="5605243"/>
            <a:ext cx="1752600" cy="646331"/>
          </a:xfrm>
          <a:prstGeom prst="rect">
            <a:avLst/>
          </a:prstGeom>
          <a:solidFill>
            <a:srgbClr val="FFC000"/>
          </a:solidFill>
        </p:spPr>
        <p:txBody>
          <a:bodyPr wrap="square" rtlCol="0">
            <a:spAutoFit/>
          </a:bodyPr>
          <a:lstStyle/>
          <a:p>
            <a:pPr algn="ctr"/>
            <a:r>
              <a:rPr lang="en-US" dirty="0" smtClean="0"/>
              <a:t>Guided Notes: </a:t>
            </a:r>
          </a:p>
          <a:p>
            <a:pPr algn="ctr"/>
            <a:r>
              <a:rPr lang="en-US" dirty="0" smtClean="0"/>
              <a:t>p. 2</a:t>
            </a:r>
            <a:endParaRPr lang="en-US" dirty="0"/>
          </a:p>
        </p:txBody>
      </p:sp>
    </p:spTree>
    <p:extLst>
      <p:ext uri="{BB962C8B-B14F-4D97-AF65-F5344CB8AC3E}">
        <p14:creationId xmlns:p14="http://schemas.microsoft.com/office/powerpoint/2010/main" val="1010718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17851"/>
            <a:ext cx="7239000" cy="5105400"/>
          </a:xfrm>
        </p:spPr>
        <p:txBody>
          <a:bodyPr/>
          <a:lstStyle/>
          <a:p>
            <a:pPr marL="57150" indent="0">
              <a:buNone/>
            </a:pPr>
            <a:r>
              <a:rPr lang="en-US" u="sng" dirty="0" smtClean="0"/>
              <a:t>At AF Imagine, we serve all students, including students with disabilities, in the general education classroom. </a:t>
            </a:r>
            <a:r>
              <a:rPr lang="en-US" dirty="0" smtClean="0">
                <a:solidFill>
                  <a:schemeClr val="bg2"/>
                </a:solidFill>
              </a:rPr>
              <a:t>We do this by providing </a:t>
            </a:r>
            <a:r>
              <a:rPr lang="en-US" dirty="0">
                <a:solidFill>
                  <a:schemeClr val="bg2"/>
                </a:solidFill>
              </a:rPr>
              <a:t>accommodations </a:t>
            </a:r>
            <a:r>
              <a:rPr lang="en-US" dirty="0" smtClean="0">
                <a:solidFill>
                  <a:schemeClr val="bg2"/>
                </a:solidFill>
              </a:rPr>
              <a:t>(as outlined on their IEPs) to </a:t>
            </a:r>
            <a:r>
              <a:rPr lang="en-US" dirty="0">
                <a:solidFill>
                  <a:schemeClr val="bg2"/>
                </a:solidFill>
              </a:rPr>
              <a:t>students through our daily lesson plans. As the SSL, I’ll take the IEPs and make them easier for you to understand by creating an IEP-at-a-glance. On this document I’ll list the accommodations that work most effectively for the student. I’ll even compile these into a binder for you so you can reference them quickly. Then, as you’re lesson planning, you’ll review these accommodations and include them onto your lesson plan. We’ll make it super-efficient for </a:t>
            </a:r>
            <a:r>
              <a:rPr lang="en-US" dirty="0" smtClean="0">
                <a:solidFill>
                  <a:schemeClr val="bg2"/>
                </a:solidFill>
              </a:rPr>
              <a:t>you!</a:t>
            </a:r>
            <a:endParaRPr lang="en-US" sz="2600" dirty="0">
              <a:solidFill>
                <a:schemeClr val="bg2"/>
              </a:solidFill>
            </a:endParaRPr>
          </a:p>
        </p:txBody>
      </p:sp>
      <p:sp>
        <p:nvSpPr>
          <p:cNvPr id="4" name="Slide Number Placeholder 3"/>
          <p:cNvSpPr>
            <a:spLocks noGrp="1"/>
          </p:cNvSpPr>
          <p:nvPr>
            <p:ph type="sldNum" sz="quarter" idx="10"/>
          </p:nvPr>
        </p:nvSpPr>
        <p:spPr/>
        <p:txBody>
          <a:bodyPr/>
          <a:lstStyle/>
          <a:p>
            <a:fld id="{2B222675-D60C-450B-9FCA-BD218543B627}" type="slidenum">
              <a:rPr lang="en-US" smtClean="0"/>
              <a:pPr/>
              <a:t>20</a:t>
            </a:fld>
            <a:endParaRPr lang="en-US"/>
          </a:p>
        </p:txBody>
      </p:sp>
      <p:sp>
        <p:nvSpPr>
          <p:cNvPr id="5" name="TextBox 4"/>
          <p:cNvSpPr txBox="1"/>
          <p:nvPr/>
        </p:nvSpPr>
        <p:spPr>
          <a:xfrm rot="1132673">
            <a:off x="7200900" y="1341568"/>
            <a:ext cx="2971800" cy="830997"/>
          </a:xfrm>
          <a:prstGeom prst="rect">
            <a:avLst/>
          </a:prstGeom>
          <a:noFill/>
        </p:spPr>
        <p:txBody>
          <a:bodyPr wrap="square" rtlCol="0">
            <a:spAutoFit/>
          </a:bodyPr>
          <a:lstStyle/>
          <a:p>
            <a:r>
              <a:rPr lang="en-US" sz="4800" dirty="0" smtClean="0">
                <a:latin typeface="AbcTeacher" panose="00000400000000000000" pitchFamily="2" charset="0"/>
              </a:rPr>
              <a:t>What</a:t>
            </a:r>
            <a:endParaRPr lang="en-US" sz="4800" dirty="0">
              <a:latin typeface="AbcTeacher" panose="00000400000000000000" pitchFamily="2" charset="0"/>
            </a:endParaRPr>
          </a:p>
        </p:txBody>
      </p:sp>
      <p:sp>
        <p:nvSpPr>
          <p:cNvPr id="6" name="Title 1"/>
          <p:cNvSpPr txBox="1">
            <a:spLocks/>
          </p:cNvSpPr>
          <p:nvPr/>
        </p:nvSpPr>
        <p:spPr bwMode="auto">
          <a:xfrm>
            <a:off x="533400" y="212433"/>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rgbClr val="0081C6"/>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2pPr>
            <a:lvl3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3pPr>
            <a:lvl4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4pPr>
            <a:lvl5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Rockwell" charset="0"/>
              </a:defRPr>
            </a:lvl6pPr>
            <a:lvl7pPr marL="914400" algn="l" rtl="0" fontAlgn="base">
              <a:spcBef>
                <a:spcPct val="0"/>
              </a:spcBef>
              <a:spcAft>
                <a:spcPct val="0"/>
              </a:spcAft>
              <a:defRPr sz="2800">
                <a:solidFill>
                  <a:schemeClr val="bg1"/>
                </a:solidFill>
                <a:latin typeface="Rockwell" charset="0"/>
              </a:defRPr>
            </a:lvl7pPr>
            <a:lvl8pPr marL="1371600" algn="l" rtl="0" fontAlgn="base">
              <a:spcBef>
                <a:spcPct val="0"/>
              </a:spcBef>
              <a:spcAft>
                <a:spcPct val="0"/>
              </a:spcAft>
              <a:defRPr sz="2800">
                <a:solidFill>
                  <a:schemeClr val="bg1"/>
                </a:solidFill>
                <a:latin typeface="Rockwell" charset="0"/>
              </a:defRPr>
            </a:lvl8pPr>
            <a:lvl9pPr marL="1828800" algn="l" rtl="0" fontAlgn="base">
              <a:spcBef>
                <a:spcPct val="0"/>
              </a:spcBef>
              <a:spcAft>
                <a:spcPct val="0"/>
              </a:spcAft>
              <a:defRPr sz="2800">
                <a:solidFill>
                  <a:schemeClr val="bg1"/>
                </a:solidFill>
                <a:latin typeface="Rockwell" charset="0"/>
              </a:defRPr>
            </a:lvl9pPr>
          </a:lstStyle>
          <a:p>
            <a:r>
              <a:rPr lang="en-US" kern="0" dirty="0" smtClean="0"/>
              <a:t>Addressing the challenge: Accommodations PD</a:t>
            </a:r>
            <a:endParaRPr lang="en-US" kern="0" dirty="0"/>
          </a:p>
        </p:txBody>
      </p:sp>
    </p:spTree>
    <p:extLst>
      <p:ext uri="{BB962C8B-B14F-4D97-AF65-F5344CB8AC3E}">
        <p14:creationId xmlns:p14="http://schemas.microsoft.com/office/powerpoint/2010/main" val="7496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17851"/>
            <a:ext cx="7239000" cy="5105400"/>
          </a:xfrm>
        </p:spPr>
        <p:txBody>
          <a:bodyPr/>
          <a:lstStyle/>
          <a:p>
            <a:pPr marL="57150" indent="0">
              <a:buNone/>
            </a:pPr>
            <a:r>
              <a:rPr lang="en-US" dirty="0" smtClean="0">
                <a:solidFill>
                  <a:schemeClr val="bg2"/>
                </a:solidFill>
              </a:rPr>
              <a:t>At AF Imagine, we serve all students, including students with disabilities, in the general education classroom. </a:t>
            </a:r>
            <a:r>
              <a:rPr lang="en-US" u="sng" dirty="0" smtClean="0"/>
              <a:t>We do this by providing </a:t>
            </a:r>
            <a:r>
              <a:rPr lang="en-US" u="sng" dirty="0"/>
              <a:t>accommodations </a:t>
            </a:r>
            <a:r>
              <a:rPr lang="en-US" u="sng" dirty="0" smtClean="0"/>
              <a:t>(as outlined on their IEPs) to </a:t>
            </a:r>
            <a:r>
              <a:rPr lang="en-US" u="sng" dirty="0"/>
              <a:t>students through our daily lesson plans. As the SSL, I’ll take the IEPs and make them easier for you to understand by creating an IEP-at-a-glance. On this document I’ll list the accommodations that work most effectively for the student. I’ll even compile these into a binder for you so you can reference them quickly. Then, as you’re lesson planning, you’ll review these accommodations and include them onto your lesson plan. We’ll make it super-efficient for </a:t>
            </a:r>
            <a:r>
              <a:rPr lang="en-US" u="sng" dirty="0" smtClean="0"/>
              <a:t>you!</a:t>
            </a:r>
            <a:endParaRPr lang="en-US" sz="2600" u="sng"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21</a:t>
            </a:fld>
            <a:endParaRPr lang="en-US"/>
          </a:p>
        </p:txBody>
      </p:sp>
      <p:sp>
        <p:nvSpPr>
          <p:cNvPr id="5" name="TextBox 4"/>
          <p:cNvSpPr txBox="1"/>
          <p:nvPr/>
        </p:nvSpPr>
        <p:spPr>
          <a:xfrm rot="1132673">
            <a:off x="7658099" y="3430218"/>
            <a:ext cx="2971800" cy="830997"/>
          </a:xfrm>
          <a:prstGeom prst="rect">
            <a:avLst/>
          </a:prstGeom>
          <a:noFill/>
        </p:spPr>
        <p:txBody>
          <a:bodyPr wrap="square" rtlCol="0">
            <a:spAutoFit/>
          </a:bodyPr>
          <a:lstStyle/>
          <a:p>
            <a:r>
              <a:rPr lang="en-US" sz="4800" dirty="0" smtClean="0">
                <a:latin typeface="AbcTeacher" panose="00000400000000000000" pitchFamily="2" charset="0"/>
              </a:rPr>
              <a:t>How</a:t>
            </a:r>
            <a:endParaRPr lang="en-US" sz="4800" dirty="0">
              <a:latin typeface="AbcTeacher" panose="00000400000000000000" pitchFamily="2" charset="0"/>
            </a:endParaRPr>
          </a:p>
        </p:txBody>
      </p:sp>
      <p:sp>
        <p:nvSpPr>
          <p:cNvPr id="6" name="Title 1"/>
          <p:cNvSpPr txBox="1">
            <a:spLocks/>
          </p:cNvSpPr>
          <p:nvPr/>
        </p:nvSpPr>
        <p:spPr bwMode="auto">
          <a:xfrm>
            <a:off x="457200" y="349752"/>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rgbClr val="0081C6"/>
                </a:solidFill>
                <a:latin typeface="+mj-lt"/>
                <a:ea typeface="ＭＳ Ｐゴシック" charset="-128"/>
                <a:cs typeface="ＭＳ Ｐゴシック" charset="-128"/>
              </a:defRPr>
            </a:lvl1pPr>
            <a:lvl2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2pPr>
            <a:lvl3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3pPr>
            <a:lvl4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4pPr>
            <a:lvl5pPr algn="l" rtl="0" eaLnBrk="0" fontAlgn="base" hangingPunct="0">
              <a:spcBef>
                <a:spcPct val="0"/>
              </a:spcBef>
              <a:spcAft>
                <a:spcPct val="0"/>
              </a:spcAft>
              <a:defRPr sz="2800">
                <a:solidFill>
                  <a:srgbClr val="0081C6"/>
                </a:solidFill>
                <a:latin typeface="Rockwell" charset="0"/>
                <a:ea typeface="ＭＳ Ｐゴシック" charset="-128"/>
                <a:cs typeface="ＭＳ Ｐゴシック" charset="-128"/>
              </a:defRPr>
            </a:lvl5pPr>
            <a:lvl6pPr marL="457200" algn="l" rtl="0" fontAlgn="base">
              <a:spcBef>
                <a:spcPct val="0"/>
              </a:spcBef>
              <a:spcAft>
                <a:spcPct val="0"/>
              </a:spcAft>
              <a:defRPr sz="2800">
                <a:solidFill>
                  <a:schemeClr val="bg1"/>
                </a:solidFill>
                <a:latin typeface="Rockwell" charset="0"/>
              </a:defRPr>
            </a:lvl6pPr>
            <a:lvl7pPr marL="914400" algn="l" rtl="0" fontAlgn="base">
              <a:spcBef>
                <a:spcPct val="0"/>
              </a:spcBef>
              <a:spcAft>
                <a:spcPct val="0"/>
              </a:spcAft>
              <a:defRPr sz="2800">
                <a:solidFill>
                  <a:schemeClr val="bg1"/>
                </a:solidFill>
                <a:latin typeface="Rockwell" charset="0"/>
              </a:defRPr>
            </a:lvl7pPr>
            <a:lvl8pPr marL="1371600" algn="l" rtl="0" fontAlgn="base">
              <a:spcBef>
                <a:spcPct val="0"/>
              </a:spcBef>
              <a:spcAft>
                <a:spcPct val="0"/>
              </a:spcAft>
              <a:defRPr sz="2800">
                <a:solidFill>
                  <a:schemeClr val="bg1"/>
                </a:solidFill>
                <a:latin typeface="Rockwell" charset="0"/>
              </a:defRPr>
            </a:lvl8pPr>
            <a:lvl9pPr marL="1828800" algn="l" rtl="0" fontAlgn="base">
              <a:spcBef>
                <a:spcPct val="0"/>
              </a:spcBef>
              <a:spcAft>
                <a:spcPct val="0"/>
              </a:spcAft>
              <a:defRPr sz="2800">
                <a:solidFill>
                  <a:schemeClr val="bg1"/>
                </a:solidFill>
                <a:latin typeface="Rockwell" charset="0"/>
              </a:defRPr>
            </a:lvl9pPr>
          </a:lstStyle>
          <a:p>
            <a:r>
              <a:rPr lang="en-US" kern="0" dirty="0" smtClean="0"/>
              <a:t>Addressing the challenge: Accommodations PD</a:t>
            </a:r>
            <a:endParaRPr lang="en-US" kern="0" dirty="0"/>
          </a:p>
        </p:txBody>
      </p:sp>
    </p:spTree>
    <p:extLst>
      <p:ext uri="{BB962C8B-B14F-4D97-AF65-F5344CB8AC3E}">
        <p14:creationId xmlns:p14="http://schemas.microsoft.com/office/powerpoint/2010/main" val="247539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B222675-D60C-450B-9FCA-BD218543B627}" type="slidenum">
              <a:rPr lang="en-US" smtClean="0"/>
              <a:pPr/>
              <a:t>22</a:t>
            </a:fld>
            <a:endParaRPr lang="en-US"/>
          </a:p>
        </p:txBody>
      </p:sp>
      <p:pic>
        <p:nvPicPr>
          <p:cNvPr id="7" name="Content Placeholder 7"/>
          <p:cNvPicPr>
            <a:picLocks noGrp="1" noChangeAspect="1"/>
          </p:cNvPicPr>
          <p:nvPr>
            <p:ph idx="1"/>
          </p:nvPr>
        </p:nvPicPr>
        <p:blipFill>
          <a:blip r:embed="rId3"/>
          <a:stretch>
            <a:fillRect/>
          </a:stretch>
        </p:blipFill>
        <p:spPr>
          <a:xfrm>
            <a:off x="2057400" y="1070226"/>
            <a:ext cx="4628211" cy="5105400"/>
          </a:xfrm>
          <a:prstGeom prst="rect">
            <a:avLst/>
          </a:prstGeom>
        </p:spPr>
      </p:pic>
      <p:sp>
        <p:nvSpPr>
          <p:cNvPr id="10" name="TextBox 9"/>
          <p:cNvSpPr txBox="1"/>
          <p:nvPr/>
        </p:nvSpPr>
        <p:spPr>
          <a:xfrm>
            <a:off x="457200" y="1070226"/>
            <a:ext cx="8229600" cy="830997"/>
          </a:xfrm>
          <a:prstGeom prst="rect">
            <a:avLst/>
          </a:prstGeom>
          <a:noFill/>
        </p:spPr>
        <p:txBody>
          <a:bodyPr wrap="square" rtlCol="0">
            <a:spAutoFit/>
          </a:bodyPr>
          <a:lstStyle/>
          <a:p>
            <a:pPr algn="ctr"/>
            <a:r>
              <a:rPr lang="en-US" sz="2400" b="1" dirty="0" smtClean="0"/>
              <a:t>What would it look and sound like if the SSL were to “start with why”? </a:t>
            </a:r>
            <a:endParaRPr lang="en-US" sz="2400" b="1" dirty="0"/>
          </a:p>
        </p:txBody>
      </p:sp>
      <p:sp>
        <p:nvSpPr>
          <p:cNvPr id="6" name="TextBox 5"/>
          <p:cNvSpPr txBox="1"/>
          <p:nvPr/>
        </p:nvSpPr>
        <p:spPr>
          <a:xfrm>
            <a:off x="7010400" y="5605243"/>
            <a:ext cx="1752600" cy="646331"/>
          </a:xfrm>
          <a:prstGeom prst="rect">
            <a:avLst/>
          </a:prstGeom>
          <a:solidFill>
            <a:srgbClr val="FFC000"/>
          </a:solidFill>
        </p:spPr>
        <p:txBody>
          <a:bodyPr wrap="square" rtlCol="0">
            <a:spAutoFit/>
          </a:bodyPr>
          <a:lstStyle/>
          <a:p>
            <a:pPr algn="ctr"/>
            <a:r>
              <a:rPr lang="en-US" dirty="0" smtClean="0"/>
              <a:t>Guided Notes: </a:t>
            </a:r>
          </a:p>
          <a:p>
            <a:pPr algn="ctr"/>
            <a:r>
              <a:rPr lang="en-US" dirty="0" smtClean="0"/>
              <a:t>p. 4</a:t>
            </a:r>
            <a:endParaRPr lang="en-US" dirty="0"/>
          </a:p>
        </p:txBody>
      </p:sp>
      <p:sp>
        <p:nvSpPr>
          <p:cNvPr id="8" name="Title 1"/>
          <p:cNvSpPr>
            <a:spLocks noGrp="1"/>
          </p:cNvSpPr>
          <p:nvPr>
            <p:ph type="title"/>
          </p:nvPr>
        </p:nvSpPr>
        <p:spPr>
          <a:xfrm>
            <a:off x="457200" y="273552"/>
            <a:ext cx="8229600" cy="533400"/>
          </a:xfrm>
        </p:spPr>
        <p:txBody>
          <a:bodyPr/>
          <a:lstStyle/>
          <a:p>
            <a:r>
              <a:rPr lang="en-US" dirty="0" smtClean="0"/>
              <a:t>Addressing the challenge: Accommodations PD</a:t>
            </a:r>
            <a:endParaRPr lang="en-US" dirty="0"/>
          </a:p>
        </p:txBody>
      </p:sp>
    </p:spTree>
    <p:extLst>
      <p:ext uri="{BB962C8B-B14F-4D97-AF65-F5344CB8AC3E}">
        <p14:creationId xmlns:p14="http://schemas.microsoft.com/office/powerpoint/2010/main" val="33827683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200400"/>
            <a:ext cx="8229600" cy="533400"/>
          </a:xfrm>
        </p:spPr>
        <p:txBody>
          <a:bodyPr/>
          <a:lstStyle/>
          <a:p>
            <a:pPr algn="ctr"/>
            <a:r>
              <a:rPr lang="en-US" sz="3600" dirty="0" smtClean="0"/>
              <a:t>What did you notice about what makes this an effective model? </a:t>
            </a:r>
            <a:endParaRPr lang="en-US" sz="3600"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23</a:t>
            </a:fld>
            <a:endParaRPr lang="en-US"/>
          </a:p>
        </p:txBody>
      </p:sp>
      <p:pic>
        <p:nvPicPr>
          <p:cNvPr id="3074" name="Picture 2" descr="http://www.clipartbest.com/cliparts/McL/kpE/McLkpEkc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609600"/>
            <a:ext cx="2297405" cy="192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247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CFS</a:t>
            </a:r>
            <a:endParaRPr lang="en-US" dirty="0"/>
          </a:p>
        </p:txBody>
      </p:sp>
      <p:sp>
        <p:nvSpPr>
          <p:cNvPr id="3" name="Content Placeholder 2"/>
          <p:cNvSpPr>
            <a:spLocks noGrp="1"/>
          </p:cNvSpPr>
          <p:nvPr>
            <p:ph idx="1"/>
          </p:nvPr>
        </p:nvSpPr>
        <p:spPr>
          <a:xfrm>
            <a:off x="457200" y="1600200"/>
            <a:ext cx="4114800" cy="5105400"/>
          </a:xfrm>
        </p:spPr>
        <p:txBody>
          <a:bodyPr/>
          <a:lstStyle/>
          <a:p>
            <a:pPr marL="0" indent="0">
              <a:buNone/>
            </a:pPr>
            <a:r>
              <a:rPr lang="en-US" sz="1800" dirty="0" smtClean="0"/>
              <a:t>Connects to </a:t>
            </a:r>
            <a:r>
              <a:rPr lang="en-US" sz="1800" dirty="0"/>
              <a:t>a </a:t>
            </a:r>
            <a:r>
              <a:rPr lang="en-US" sz="1800" b="1" dirty="0"/>
              <a:t>value, belief, and/or characteristic of the community </a:t>
            </a:r>
            <a:r>
              <a:rPr lang="en-US" sz="1800" dirty="0"/>
              <a:t>that relates to the challenge and is necessary to draw upon in order to meet the challenge.</a:t>
            </a:r>
          </a:p>
          <a:p>
            <a:pPr marL="0" indent="0">
              <a:buNone/>
            </a:pPr>
            <a:endParaRPr lang="en-US" sz="1800" dirty="0"/>
          </a:p>
          <a:p>
            <a:pPr marL="0" indent="0">
              <a:buNone/>
            </a:pPr>
            <a:r>
              <a:rPr lang="en-US" sz="1800" dirty="0" smtClean="0"/>
              <a:t>Describe </a:t>
            </a:r>
            <a:r>
              <a:rPr lang="en-US" sz="1800" b="1" dirty="0"/>
              <a:t>what it will look and feel like in the future </a:t>
            </a:r>
            <a:r>
              <a:rPr lang="en-US" sz="1800" dirty="0"/>
              <a:t>for the team, scholars, and/or </a:t>
            </a:r>
            <a:r>
              <a:rPr lang="en-US" sz="1800" dirty="0" smtClean="0"/>
              <a:t>families -- using </a:t>
            </a:r>
            <a:r>
              <a:rPr lang="en-US" sz="1800" b="1" dirty="0"/>
              <a:t>imagery </a:t>
            </a:r>
            <a:r>
              <a:rPr lang="en-US" sz="1800" dirty="0"/>
              <a:t>to paint a clear picture of the future. </a:t>
            </a:r>
            <a:endParaRPr lang="en-US" sz="1800" dirty="0" smtClean="0"/>
          </a:p>
          <a:p>
            <a:pPr marL="0" indent="0">
              <a:buNone/>
            </a:pPr>
            <a:endParaRPr lang="en-US" sz="1800" dirty="0"/>
          </a:p>
          <a:p>
            <a:pPr marL="0" indent="0">
              <a:buNone/>
            </a:pPr>
            <a:r>
              <a:rPr lang="en-US" sz="1800" dirty="0" smtClean="0"/>
              <a:t>Boils </a:t>
            </a:r>
            <a:r>
              <a:rPr lang="en-US" sz="1800" dirty="0"/>
              <a:t>it down to a “</a:t>
            </a:r>
            <a:r>
              <a:rPr lang="en-US" sz="1800" b="1" dirty="0"/>
              <a:t>sticky message</a:t>
            </a:r>
            <a:r>
              <a:rPr lang="en-US" sz="1800" dirty="0"/>
              <a:t>” that you can return to in the future.</a:t>
            </a:r>
          </a:p>
          <a:p>
            <a:pPr marL="0" indent="0">
              <a:buNone/>
            </a:pPr>
            <a:endParaRPr lang="en-US" sz="1800" dirty="0"/>
          </a:p>
          <a:p>
            <a:pPr marL="0" indent="0">
              <a:buNone/>
            </a:pPr>
            <a:r>
              <a:rPr lang="en-US" sz="1800" b="1" dirty="0" smtClean="0"/>
              <a:t>Creates urgency </a:t>
            </a:r>
            <a:r>
              <a:rPr lang="en-US" sz="1800" dirty="0" smtClean="0"/>
              <a:t>by describing </a:t>
            </a:r>
            <a:r>
              <a:rPr lang="en-US" sz="1800" dirty="0"/>
              <a:t>the current </a:t>
            </a:r>
            <a:r>
              <a:rPr lang="en-US" sz="1800" dirty="0" smtClean="0"/>
              <a:t>reality.</a:t>
            </a:r>
            <a:endParaRPr lang="en-US" sz="1800" dirty="0"/>
          </a:p>
          <a:p>
            <a:pPr marL="0" indent="0">
              <a:buNone/>
            </a:pPr>
            <a:endParaRPr lang="en-US" sz="1800"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24</a:t>
            </a:fld>
            <a:endParaRPr lang="en-US"/>
          </a:p>
        </p:txBody>
      </p:sp>
      <p:sp>
        <p:nvSpPr>
          <p:cNvPr id="5" name="Content Placeholder 2"/>
          <p:cNvSpPr txBox="1">
            <a:spLocks/>
          </p:cNvSpPr>
          <p:nvPr/>
        </p:nvSpPr>
        <p:spPr bwMode="auto">
          <a:xfrm>
            <a:off x="4724400" y="1600200"/>
            <a:ext cx="3886200" cy="510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6pPr>
            <a:lvl7pPr marL="29718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7pPr>
            <a:lvl8pPr marL="34290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8pPr>
            <a:lvl9pPr marL="3886200" indent="-228600" algn="l" rtl="0" fontAlgn="base">
              <a:spcBef>
                <a:spcPct val="20000"/>
              </a:spcBef>
              <a:spcAft>
                <a:spcPct val="0"/>
              </a:spcAft>
              <a:buClr>
                <a:srgbClr val="FF0000"/>
              </a:buClr>
              <a:buChar char="•"/>
              <a:defRPr sz="1400">
                <a:solidFill>
                  <a:schemeClr val="tx1"/>
                </a:solidFill>
                <a:latin typeface="+mn-lt"/>
                <a:ea typeface="ＭＳ Ｐゴシック" charset="-128"/>
              </a:defRPr>
            </a:lvl9pPr>
          </a:lstStyle>
          <a:p>
            <a:pPr marL="0" indent="0">
              <a:buFontTx/>
              <a:buNone/>
            </a:pPr>
            <a:r>
              <a:rPr lang="en-US" sz="1800" kern="0" dirty="0" smtClean="0"/>
              <a:t>Uses emotional arguments to appeal to the </a:t>
            </a:r>
            <a:r>
              <a:rPr lang="en-US" sz="1800" b="1" kern="0" dirty="0" smtClean="0"/>
              <a:t>heart</a:t>
            </a:r>
            <a:r>
              <a:rPr lang="en-US" sz="1800" kern="0" dirty="0" smtClean="0"/>
              <a:t> through stories, humor, and vulnerability.</a:t>
            </a:r>
          </a:p>
          <a:p>
            <a:pPr marL="0" indent="0">
              <a:buFontTx/>
              <a:buNone/>
            </a:pPr>
            <a:endParaRPr lang="en-US" sz="1800" kern="0" dirty="0" smtClean="0"/>
          </a:p>
          <a:p>
            <a:pPr marL="0" indent="0">
              <a:buFontTx/>
              <a:buNone/>
            </a:pPr>
            <a:r>
              <a:rPr lang="en-US" sz="1800" kern="0" dirty="0" smtClean="0"/>
              <a:t>Uses rationale arguments to appeal to the </a:t>
            </a:r>
            <a:r>
              <a:rPr lang="en-US" sz="1800" b="1" kern="0" dirty="0" smtClean="0"/>
              <a:t>mind</a:t>
            </a:r>
            <a:r>
              <a:rPr lang="en-US" sz="1800" kern="0" dirty="0" smtClean="0"/>
              <a:t> through data, facts, figures, and logic.</a:t>
            </a:r>
          </a:p>
          <a:p>
            <a:pPr marL="0" indent="0">
              <a:buFontTx/>
              <a:buNone/>
            </a:pPr>
            <a:endParaRPr lang="en-US" sz="1800" kern="0" dirty="0" smtClean="0"/>
          </a:p>
          <a:p>
            <a:pPr marL="0" indent="0">
              <a:buFontTx/>
              <a:buNone/>
            </a:pPr>
            <a:r>
              <a:rPr lang="en-US" sz="1800" kern="0" dirty="0" smtClean="0"/>
              <a:t>Creates </a:t>
            </a:r>
            <a:r>
              <a:rPr lang="en-US" sz="1800" b="1" kern="0" dirty="0" smtClean="0"/>
              <a:t>opportunities for individuals to connect </a:t>
            </a:r>
            <a:r>
              <a:rPr lang="en-US" sz="1800" kern="0" dirty="0" smtClean="0"/>
              <a:t>with what they care about and to contribute to the vision (self-reflection, co-construct vision by describing the future, etc.)</a:t>
            </a:r>
          </a:p>
          <a:p>
            <a:pPr marL="0" indent="0">
              <a:buFontTx/>
              <a:buNone/>
            </a:pPr>
            <a:endParaRPr lang="en-US" sz="1800" kern="0" dirty="0"/>
          </a:p>
        </p:txBody>
      </p:sp>
      <p:sp>
        <p:nvSpPr>
          <p:cNvPr id="6" name="TextBox 5"/>
          <p:cNvSpPr txBox="1"/>
          <p:nvPr/>
        </p:nvSpPr>
        <p:spPr>
          <a:xfrm>
            <a:off x="457200" y="1066800"/>
            <a:ext cx="3657600" cy="400110"/>
          </a:xfrm>
          <a:prstGeom prst="rect">
            <a:avLst/>
          </a:prstGeom>
          <a:noFill/>
        </p:spPr>
        <p:txBody>
          <a:bodyPr wrap="square" rtlCol="0">
            <a:spAutoFit/>
          </a:bodyPr>
          <a:lstStyle/>
          <a:p>
            <a:pPr algn="ctr"/>
            <a:r>
              <a:rPr lang="en-US" sz="2000" b="1" dirty="0" smtClean="0">
                <a:solidFill>
                  <a:srgbClr val="0070C0"/>
                </a:solidFill>
              </a:rPr>
              <a:t>Connects to Vision</a:t>
            </a:r>
            <a:endParaRPr lang="en-US" sz="2000" b="1" dirty="0">
              <a:solidFill>
                <a:srgbClr val="0070C0"/>
              </a:solidFill>
            </a:endParaRPr>
          </a:p>
        </p:txBody>
      </p:sp>
      <p:sp>
        <p:nvSpPr>
          <p:cNvPr id="7" name="TextBox 6"/>
          <p:cNvSpPr txBox="1"/>
          <p:nvPr/>
        </p:nvSpPr>
        <p:spPr>
          <a:xfrm>
            <a:off x="4572000" y="1066800"/>
            <a:ext cx="3657600" cy="400110"/>
          </a:xfrm>
          <a:prstGeom prst="rect">
            <a:avLst/>
          </a:prstGeom>
          <a:noFill/>
        </p:spPr>
        <p:txBody>
          <a:bodyPr wrap="square" rtlCol="0">
            <a:spAutoFit/>
          </a:bodyPr>
          <a:lstStyle/>
          <a:p>
            <a:pPr algn="ctr"/>
            <a:r>
              <a:rPr lang="en-US" sz="2000" b="1" dirty="0" smtClean="0">
                <a:solidFill>
                  <a:srgbClr val="0070C0"/>
                </a:solidFill>
              </a:rPr>
              <a:t>Inspires</a:t>
            </a:r>
            <a:endParaRPr lang="en-US" sz="2000" b="1" dirty="0">
              <a:solidFill>
                <a:srgbClr val="0070C0"/>
              </a:solidFill>
            </a:endParaRPr>
          </a:p>
        </p:txBody>
      </p:sp>
      <p:sp>
        <p:nvSpPr>
          <p:cNvPr id="8" name="TextBox 7"/>
          <p:cNvSpPr txBox="1"/>
          <p:nvPr/>
        </p:nvSpPr>
        <p:spPr>
          <a:xfrm>
            <a:off x="6950242" y="5811619"/>
            <a:ext cx="1752600" cy="646331"/>
          </a:xfrm>
          <a:prstGeom prst="rect">
            <a:avLst/>
          </a:prstGeom>
          <a:solidFill>
            <a:srgbClr val="FFC000"/>
          </a:solidFill>
        </p:spPr>
        <p:txBody>
          <a:bodyPr wrap="square" rtlCol="0">
            <a:spAutoFit/>
          </a:bodyPr>
          <a:lstStyle/>
          <a:p>
            <a:pPr algn="ctr"/>
            <a:r>
              <a:rPr lang="en-US" dirty="0" smtClean="0"/>
              <a:t>Guided Notes: </a:t>
            </a:r>
          </a:p>
          <a:p>
            <a:pPr algn="ctr"/>
            <a:r>
              <a:rPr lang="en-US" dirty="0" smtClean="0"/>
              <a:t>p. 5</a:t>
            </a:r>
            <a:endParaRPr lang="en-US" dirty="0"/>
          </a:p>
        </p:txBody>
      </p:sp>
    </p:spTree>
    <p:extLst>
      <p:ext uri="{BB962C8B-B14F-4D97-AF65-F5344CB8AC3E}">
        <p14:creationId xmlns:p14="http://schemas.microsoft.com/office/powerpoint/2010/main" val="3863296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3400" y="381000"/>
            <a:ext cx="8686800" cy="355600"/>
          </a:xfrm>
        </p:spPr>
        <p:txBody>
          <a:bodyPr anchor="t"/>
          <a:lstStyle/>
          <a:p>
            <a:r>
              <a:rPr lang="en-US" dirty="0" smtClean="0"/>
              <a:t>Agenda</a:t>
            </a:r>
          </a:p>
        </p:txBody>
      </p:sp>
      <p:sp>
        <p:nvSpPr>
          <p:cNvPr id="16388" name="Slide Number Placeholder 3"/>
          <p:cNvSpPr>
            <a:spLocks noGrp="1"/>
          </p:cNvSpPr>
          <p:nvPr>
            <p:ph type="sldNum" sz="quarter" idx="10"/>
          </p:nvPr>
        </p:nvSpPr>
        <p:spPr>
          <a:noFill/>
        </p:spPr>
        <p:txBody>
          <a:bodyPr/>
          <a:lstStyle/>
          <a:p>
            <a:fld id="{D79342D7-EFCE-427B-98C2-D60D6DB445FA}" type="slidenum">
              <a:rPr lang="en-US"/>
              <a:pPr/>
              <a:t>25</a:t>
            </a:fld>
            <a:endParaRPr lang="en-US"/>
          </a:p>
        </p:txBody>
      </p:sp>
      <p:graphicFrame>
        <p:nvGraphicFramePr>
          <p:cNvPr id="10" name="Content Placeholder 9"/>
          <p:cNvGraphicFramePr>
            <a:graphicFrameLocks noGrp="1"/>
          </p:cNvGraphicFramePr>
          <p:nvPr>
            <p:ph sz="quarter" idx="4294967295"/>
            <p:extLst>
              <p:ext uri="{D42A27DB-BD31-4B8C-83A1-F6EECF244321}">
                <p14:modId xmlns:p14="http://schemas.microsoft.com/office/powerpoint/2010/main" val="999784319"/>
              </p:ext>
            </p:extLst>
          </p:nvPr>
        </p:nvGraphicFramePr>
        <p:xfrm>
          <a:off x="387350" y="990601"/>
          <a:ext cx="8299450" cy="5105399"/>
        </p:xfrm>
        <a:graphic>
          <a:graphicData uri="http://schemas.openxmlformats.org/drawingml/2006/table">
            <a:tbl>
              <a:tblPr firstRow="1" bandRow="1">
                <a:tableStyleId>{2D5ABB26-0587-4C30-8999-92F81FD0307C}</a:tableStyleId>
              </a:tblPr>
              <a:tblGrid>
                <a:gridCol w="685800"/>
                <a:gridCol w="7613650"/>
              </a:tblGrid>
              <a:tr h="979407">
                <a:tc>
                  <a:txBody>
                    <a:bodyPr/>
                    <a:lstStyle/>
                    <a:p>
                      <a:pPr algn="ctr"/>
                      <a:r>
                        <a:rPr lang="en-US" sz="3200" b="1" dirty="0" smtClean="0">
                          <a:solidFill>
                            <a:schemeClr val="bg1">
                              <a:lumMod val="75000"/>
                            </a:schemeClr>
                          </a:solidFill>
                        </a:rPr>
                        <a:t>1</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Turn + Talk: Connecting to Personal Why </a:t>
                      </a:r>
                      <a:endParaRPr lang="en-US" sz="2400" dirty="0">
                        <a:solidFill>
                          <a:schemeClr val="bg1">
                            <a:lumMod val="75000"/>
                          </a:schemeClr>
                        </a:solidFill>
                      </a:endParaRPr>
                    </a:p>
                  </a:txBody>
                  <a:tcPr anchor="ctr"/>
                </a:tc>
              </a:tr>
              <a:tr h="979407">
                <a:tc>
                  <a:txBody>
                    <a:bodyPr/>
                    <a:lstStyle/>
                    <a:p>
                      <a:pPr algn="ctr"/>
                      <a:r>
                        <a:rPr lang="en-US" sz="3200" b="1" dirty="0" smtClean="0">
                          <a:solidFill>
                            <a:schemeClr val="bg1">
                              <a:lumMod val="75000"/>
                            </a:schemeClr>
                          </a:solidFill>
                        </a:rPr>
                        <a:t>2</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Why “Starting with Why” Drives Behavior + Decision-Making</a:t>
                      </a:r>
                      <a:endParaRPr lang="en-US" sz="2400" dirty="0">
                        <a:solidFill>
                          <a:schemeClr val="bg1">
                            <a:lumMod val="75000"/>
                          </a:schemeClr>
                        </a:solidFill>
                      </a:endParaRPr>
                    </a:p>
                  </a:txBody>
                  <a:tcPr anchor="ctr"/>
                </a:tc>
              </a:tr>
              <a:tr h="1264187">
                <a:tc>
                  <a:txBody>
                    <a:bodyPr/>
                    <a:lstStyle/>
                    <a:p>
                      <a:pPr algn="ctr"/>
                      <a:r>
                        <a:rPr lang="en-US" sz="3200" b="1" dirty="0" smtClean="0">
                          <a:solidFill>
                            <a:schemeClr val="bg1">
                              <a:lumMod val="75000"/>
                            </a:schemeClr>
                          </a:solidFill>
                        </a:rPr>
                        <a:t>3</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Applying “Start with Why” Framework to Special Services Leadership: Model + Criteria</a:t>
                      </a:r>
                      <a:r>
                        <a:rPr lang="en-US" sz="2400" baseline="0" dirty="0" smtClean="0">
                          <a:solidFill>
                            <a:schemeClr val="bg1">
                              <a:lumMod val="75000"/>
                            </a:schemeClr>
                          </a:solidFill>
                        </a:rPr>
                        <a:t> for Success</a:t>
                      </a:r>
                      <a:endParaRPr lang="en-US" sz="2400" dirty="0">
                        <a:solidFill>
                          <a:schemeClr val="bg1">
                            <a:lumMod val="75000"/>
                          </a:schemeClr>
                        </a:solidFill>
                      </a:endParaRPr>
                    </a:p>
                  </a:txBody>
                  <a:tcPr anchor="ctr"/>
                </a:tc>
              </a:tr>
              <a:tr h="979407">
                <a:tc>
                  <a:txBody>
                    <a:bodyPr/>
                    <a:lstStyle/>
                    <a:p>
                      <a:pPr algn="ctr"/>
                      <a:r>
                        <a:rPr lang="en-US" sz="3200" b="1" dirty="0" smtClean="0">
                          <a:solidFill>
                            <a:srgbClr val="0070C0"/>
                          </a:solidFill>
                        </a:rPr>
                        <a:t>4</a:t>
                      </a:r>
                      <a:endParaRPr lang="en-US" sz="3200" b="1" dirty="0">
                        <a:solidFill>
                          <a:srgbClr val="0070C0"/>
                        </a:solidFill>
                      </a:endParaRPr>
                    </a:p>
                  </a:txBody>
                  <a:tcPr anchor="ctr"/>
                </a:tc>
                <a:tc>
                  <a:txBody>
                    <a:bodyPr/>
                    <a:lstStyle/>
                    <a:p>
                      <a:r>
                        <a:rPr lang="en-US" sz="2400" dirty="0" smtClean="0"/>
                        <a:t>Applying “Start</a:t>
                      </a:r>
                      <a:r>
                        <a:rPr lang="en-US" sz="2400" baseline="0" dirty="0" smtClean="0"/>
                        <a:t> with Why” to YOUR Leadership</a:t>
                      </a:r>
                      <a:endParaRPr lang="en-US" sz="2400" dirty="0"/>
                    </a:p>
                  </a:txBody>
                  <a:tcPr anchor="ctr"/>
                </a:tc>
              </a:tr>
              <a:tr h="902991">
                <a:tc>
                  <a:txBody>
                    <a:bodyPr/>
                    <a:lstStyle/>
                    <a:p>
                      <a:pPr algn="ctr"/>
                      <a:r>
                        <a:rPr lang="en-US" sz="3200" b="1" dirty="0" smtClean="0">
                          <a:solidFill>
                            <a:schemeClr val="bg1">
                              <a:lumMod val="75000"/>
                            </a:schemeClr>
                          </a:solidFill>
                        </a:rPr>
                        <a:t>5</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Committing to a Next Step</a:t>
                      </a:r>
                      <a:endParaRPr lang="en-US" sz="2400" dirty="0">
                        <a:solidFill>
                          <a:schemeClr val="bg1">
                            <a:lumMod val="75000"/>
                          </a:schemeClr>
                        </a:solidFill>
                      </a:endParaRPr>
                    </a:p>
                  </a:txBody>
                  <a:tcPr anchor="ctr"/>
                </a:tc>
              </a:tr>
            </a:tbl>
          </a:graphicData>
        </a:graphic>
      </p:graphicFrame>
    </p:spTree>
    <p:extLst>
      <p:ext uri="{BB962C8B-B14F-4D97-AF65-F5344CB8AC3E}">
        <p14:creationId xmlns:p14="http://schemas.microsoft.com/office/powerpoint/2010/main" val="35135529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Reflect</a:t>
            </a:r>
            <a:endParaRPr lang="en-US"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26</a:t>
            </a:fld>
            <a:endParaRPr lang="en-US"/>
          </a:p>
        </p:txBody>
      </p:sp>
      <p:pic>
        <p:nvPicPr>
          <p:cNvPr id="4098" name="Picture 2" descr="https://kellyannparrydotcom.files.wordpress.com/2013/08/reflection.jpg?w=300&amp;h=2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2199"/>
            <a:ext cx="4191000" cy="298958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10000" y="1091783"/>
            <a:ext cx="4876800" cy="5105400"/>
          </a:xfrm>
        </p:spPr>
        <p:txBody>
          <a:bodyPr/>
          <a:lstStyle/>
          <a:p>
            <a:pPr marL="0" lvl="0" indent="0">
              <a:spcBef>
                <a:spcPts val="0"/>
              </a:spcBef>
              <a:spcAft>
                <a:spcPts val="0"/>
              </a:spcAft>
              <a:buNone/>
            </a:pPr>
            <a:r>
              <a:rPr lang="en-US" dirty="0">
                <a:ea typeface="Times New Roman" panose="02020603050405020304" pitchFamily="18" charset="0"/>
                <a:cs typeface="Times New Roman" panose="02020603050405020304" pitchFamily="18" charset="0"/>
              </a:rPr>
              <a:t>Think about a time in the last 6 months when you needed to rally a group of adults around </a:t>
            </a:r>
            <a:r>
              <a:rPr lang="en-US" dirty="0" smtClean="0">
                <a:ea typeface="Times New Roman" panose="02020603050405020304" pitchFamily="18" charset="0"/>
                <a:cs typeface="Times New Roman" panose="02020603050405020304" pitchFamily="18" charset="0"/>
              </a:rPr>
              <a:t>a piece of work </a:t>
            </a:r>
            <a:r>
              <a:rPr lang="en-US" dirty="0">
                <a:ea typeface="Times New Roman" panose="02020603050405020304" pitchFamily="18" charset="0"/>
                <a:cs typeface="Times New Roman" panose="02020603050405020304" pitchFamily="18" charset="0"/>
              </a:rPr>
              <a:t>and you did not successfully </a:t>
            </a:r>
            <a:r>
              <a:rPr lang="en-US" dirty="0" smtClean="0">
                <a:ea typeface="Times New Roman" panose="02020603050405020304" pitchFamily="18" charset="0"/>
                <a:cs typeface="Times New Roman" panose="02020603050405020304" pitchFamily="18" charset="0"/>
              </a:rPr>
              <a:t>connect the work to a vision or inspire them.</a:t>
            </a:r>
          </a:p>
          <a:p>
            <a:pPr lvl="0">
              <a:spcBef>
                <a:spcPts val="0"/>
              </a:spcBef>
              <a:spcAft>
                <a:spcPts val="0"/>
              </a:spcAft>
              <a:buFont typeface="Arial" panose="020B0604020202020204" pitchFamily="34" charset="0"/>
              <a:buChar char="•"/>
            </a:pPr>
            <a:r>
              <a:rPr lang="en-US" sz="2400" dirty="0" smtClean="0">
                <a:ea typeface="Times New Roman" panose="02020603050405020304" pitchFamily="18" charset="0"/>
                <a:cs typeface="Times New Roman" panose="02020603050405020304" pitchFamily="18" charset="0"/>
              </a:rPr>
              <a:t>What </a:t>
            </a:r>
            <a:r>
              <a:rPr lang="en-US" sz="2400" dirty="0">
                <a:ea typeface="Times New Roman" panose="02020603050405020304" pitchFamily="18" charset="0"/>
                <a:cs typeface="Times New Roman" panose="02020603050405020304" pitchFamily="18" charset="0"/>
              </a:rPr>
              <a:t>was the challenge or </a:t>
            </a:r>
            <a:r>
              <a:rPr lang="en-US" sz="2400" dirty="0" smtClean="0">
                <a:ea typeface="Times New Roman" panose="02020603050405020304" pitchFamily="18" charset="0"/>
                <a:cs typeface="Times New Roman" panose="02020603050405020304" pitchFamily="18" charset="0"/>
              </a:rPr>
              <a:t>initiative?</a:t>
            </a:r>
            <a:endParaRPr lang="en-US" sz="2800" dirty="0" smtClean="0">
              <a:ea typeface="Times New Roman" panose="02020603050405020304" pitchFamily="18" charset="0"/>
              <a:cs typeface="Times New Roman" panose="02020603050405020304" pitchFamily="18" charset="0"/>
            </a:endParaRPr>
          </a:p>
          <a:p>
            <a:pPr lvl="0">
              <a:spcBef>
                <a:spcPts val="0"/>
              </a:spcBef>
              <a:spcAft>
                <a:spcPts val="0"/>
              </a:spcAft>
              <a:buFont typeface="Arial" panose="020B0604020202020204" pitchFamily="34" charset="0"/>
              <a:buChar char="•"/>
            </a:pPr>
            <a:r>
              <a:rPr lang="en-US" sz="2400" dirty="0" smtClean="0">
                <a:ea typeface="Times New Roman" panose="02020603050405020304" pitchFamily="18" charset="0"/>
                <a:cs typeface="Times New Roman" panose="02020603050405020304" pitchFamily="18" charset="0"/>
              </a:rPr>
              <a:t>Why </a:t>
            </a:r>
            <a:r>
              <a:rPr lang="en-US" sz="2400" dirty="0">
                <a:ea typeface="Times New Roman" panose="02020603050405020304" pitchFamily="18" charset="0"/>
                <a:cs typeface="Times New Roman" panose="02020603050405020304" pitchFamily="18" charset="0"/>
              </a:rPr>
              <a:t>was it important? </a:t>
            </a:r>
            <a:endParaRPr lang="en-US" sz="2800" dirty="0" smtClean="0">
              <a:ea typeface="Times New Roman" panose="02020603050405020304" pitchFamily="18" charset="0"/>
              <a:cs typeface="Times New Roman" panose="02020603050405020304" pitchFamily="18" charset="0"/>
            </a:endParaRPr>
          </a:p>
          <a:p>
            <a:pPr lvl="0">
              <a:spcBef>
                <a:spcPts val="0"/>
              </a:spcBef>
              <a:spcAft>
                <a:spcPts val="0"/>
              </a:spcAft>
              <a:buFont typeface="Arial" panose="020B0604020202020204" pitchFamily="34" charset="0"/>
              <a:buChar char="•"/>
            </a:pPr>
            <a:r>
              <a:rPr lang="en-US" sz="2400" dirty="0" smtClean="0">
                <a:ea typeface="Times New Roman" panose="02020603050405020304" pitchFamily="18" charset="0"/>
                <a:cs typeface="Times New Roman" panose="02020603050405020304" pitchFamily="18" charset="0"/>
              </a:rPr>
              <a:t>What </a:t>
            </a:r>
            <a:r>
              <a:rPr lang="en-US" sz="2400" dirty="0">
                <a:ea typeface="Times New Roman" panose="02020603050405020304" pitchFamily="18" charset="0"/>
                <a:cs typeface="Times New Roman" panose="02020603050405020304" pitchFamily="18" charset="0"/>
              </a:rPr>
              <a:t>impact did insufficient vision + inspiration have on the work, the team, and/or the outcome?</a:t>
            </a:r>
            <a:endParaRPr lang="en-US" sz="2800" dirty="0">
              <a:ea typeface="Times New Roman" panose="02020603050405020304" pitchFamily="18" charset="0"/>
              <a:cs typeface="Times New Roman" panose="02020603050405020304" pitchFamily="18" charset="0"/>
            </a:endParaRPr>
          </a:p>
          <a:p>
            <a:pPr marL="0" indent="0">
              <a:buNone/>
            </a:pPr>
            <a:endParaRPr lang="en-US" dirty="0"/>
          </a:p>
        </p:txBody>
      </p:sp>
      <p:sp>
        <p:nvSpPr>
          <p:cNvPr id="6" name="TextBox 5"/>
          <p:cNvSpPr txBox="1"/>
          <p:nvPr/>
        </p:nvSpPr>
        <p:spPr>
          <a:xfrm>
            <a:off x="7010400" y="5605243"/>
            <a:ext cx="1752600" cy="646331"/>
          </a:xfrm>
          <a:prstGeom prst="rect">
            <a:avLst/>
          </a:prstGeom>
          <a:solidFill>
            <a:srgbClr val="FFC000"/>
          </a:solidFill>
        </p:spPr>
        <p:txBody>
          <a:bodyPr wrap="square" rtlCol="0">
            <a:spAutoFit/>
          </a:bodyPr>
          <a:lstStyle/>
          <a:p>
            <a:pPr algn="ctr"/>
            <a:r>
              <a:rPr lang="en-US" dirty="0" smtClean="0"/>
              <a:t>Guided Notes: </a:t>
            </a:r>
          </a:p>
          <a:p>
            <a:pPr algn="ctr"/>
            <a:r>
              <a:rPr lang="en-US" dirty="0" smtClean="0"/>
              <a:t>p. 6</a:t>
            </a:r>
            <a:endParaRPr lang="en-US" dirty="0"/>
          </a:p>
        </p:txBody>
      </p:sp>
    </p:spTree>
    <p:extLst>
      <p:ext uri="{BB962C8B-B14F-4D97-AF65-F5344CB8AC3E}">
        <p14:creationId xmlns:p14="http://schemas.microsoft.com/office/powerpoint/2010/main" val="3554560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the Golden Circle and CFS – 3 options</a:t>
            </a:r>
            <a:endParaRPr lang="en-US" dirty="0"/>
          </a:p>
        </p:txBody>
      </p:sp>
      <p:sp>
        <p:nvSpPr>
          <p:cNvPr id="3" name="Content Placeholder 2"/>
          <p:cNvSpPr>
            <a:spLocks noGrp="1"/>
          </p:cNvSpPr>
          <p:nvPr>
            <p:ph idx="1"/>
          </p:nvPr>
        </p:nvSpPr>
        <p:spPr>
          <a:xfrm>
            <a:off x="1144294" y="3428165"/>
            <a:ext cx="7197248" cy="2820235"/>
          </a:xfrm>
        </p:spPr>
        <p:txBody>
          <a:bodyPr/>
          <a:lstStyle/>
          <a:p>
            <a:pPr marL="0" indent="0">
              <a:buNone/>
            </a:pPr>
            <a:r>
              <a:rPr lang="en-US" sz="2000" dirty="0" smtClean="0"/>
              <a:t>If </a:t>
            </a:r>
            <a:r>
              <a:rPr lang="en-US" sz="2000" dirty="0"/>
              <a:t>you know there is a critical situation in the fall that you will need to motivate people around, you can plan for that conversation. Examples:</a:t>
            </a:r>
          </a:p>
          <a:p>
            <a:pPr>
              <a:buFont typeface="Arial" panose="020B0604020202020204" pitchFamily="34" charset="0"/>
              <a:buChar char="•"/>
            </a:pPr>
            <a:r>
              <a:rPr lang="en-US" sz="1600" dirty="0" smtClean="0"/>
              <a:t>Making </a:t>
            </a:r>
            <a:r>
              <a:rPr lang="en-US" sz="1600" dirty="0"/>
              <a:t>the case for time to give co-teaching PD to your whole staff.</a:t>
            </a:r>
          </a:p>
          <a:p>
            <a:pPr>
              <a:buFont typeface="Arial" panose="020B0604020202020204" pitchFamily="34" charset="0"/>
              <a:buChar char="•"/>
            </a:pPr>
            <a:r>
              <a:rPr lang="en-US" sz="1600" dirty="0" smtClean="0"/>
              <a:t>Introducing </a:t>
            </a:r>
            <a:r>
              <a:rPr lang="en-US" sz="1600" dirty="0"/>
              <a:t>a BIP with a team for a student the team finds very challenging</a:t>
            </a:r>
          </a:p>
          <a:p>
            <a:pPr>
              <a:buFont typeface="Arial" panose="020B0604020202020204" pitchFamily="34" charset="0"/>
              <a:buChar char="•"/>
            </a:pPr>
            <a:r>
              <a:rPr lang="en-US" sz="1600" dirty="0" smtClean="0"/>
              <a:t>Pressing </a:t>
            </a:r>
            <a:r>
              <a:rPr lang="en-US" sz="1600" dirty="0"/>
              <a:t>“re-set” on a relationship between a co-teaching pair</a:t>
            </a:r>
          </a:p>
          <a:p>
            <a:pPr>
              <a:buFont typeface="Arial" panose="020B0604020202020204" pitchFamily="34" charset="0"/>
              <a:buChar char="•"/>
            </a:pPr>
            <a:r>
              <a:rPr lang="en-US" sz="1600" dirty="0" smtClean="0"/>
              <a:t>Getting </a:t>
            </a:r>
            <a:r>
              <a:rPr lang="en-US" sz="1600" dirty="0"/>
              <a:t>commitment from deans to coach and give feedback to interventionists at least once per </a:t>
            </a:r>
            <a:r>
              <a:rPr lang="en-US" sz="1600" dirty="0" smtClean="0"/>
              <a:t>week</a:t>
            </a:r>
            <a:endParaRPr lang="en-US" sz="1600"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27</a:t>
            </a:fld>
            <a:endParaRPr lang="en-US"/>
          </a:p>
        </p:txBody>
      </p:sp>
      <p:pic>
        <p:nvPicPr>
          <p:cNvPr id="3074" name="Picture 2" descr="https://upload.wikimedia.org/wikipedia/commons/thumb/8/83/Fast_forward_font_awesome.svg/2000px-Fast_forward_font_awesom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37" y="3549636"/>
            <a:ext cx="533400" cy="533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iconizer.net/files/DefaultIcon_ver_0.11/orig/media-pla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176" y="2221167"/>
            <a:ext cx="886776" cy="8867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mage.freepik.com/free-icon/rewind-4_318-110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0" y="1093953"/>
            <a:ext cx="766314" cy="6855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4294" y="1093953"/>
            <a:ext cx="7542506" cy="707886"/>
          </a:xfrm>
          <a:prstGeom prst="rect">
            <a:avLst/>
          </a:prstGeom>
        </p:spPr>
        <p:txBody>
          <a:bodyPr wrap="square">
            <a:spAutoFit/>
          </a:bodyPr>
          <a:lstStyle/>
          <a:p>
            <a:pPr marL="0" indent="0">
              <a:buNone/>
            </a:pPr>
            <a:r>
              <a:rPr lang="en-US" sz="2000" dirty="0"/>
              <a:t>You can take the scenario you just reflected on and rewind and re-do</a:t>
            </a:r>
          </a:p>
        </p:txBody>
      </p:sp>
      <p:sp>
        <p:nvSpPr>
          <p:cNvPr id="6" name="Rectangle 5"/>
          <p:cNvSpPr/>
          <p:nvPr/>
        </p:nvSpPr>
        <p:spPr>
          <a:xfrm>
            <a:off x="1144294" y="2221167"/>
            <a:ext cx="7313906" cy="1015663"/>
          </a:xfrm>
          <a:prstGeom prst="rect">
            <a:avLst/>
          </a:prstGeom>
        </p:spPr>
        <p:txBody>
          <a:bodyPr wrap="square">
            <a:spAutoFit/>
          </a:bodyPr>
          <a:lstStyle/>
          <a:p>
            <a:pPr marL="0" indent="0">
              <a:buNone/>
            </a:pPr>
            <a:r>
              <a:rPr lang="en-US" sz="2000" dirty="0"/>
              <a:t>You can look at one of the Authentic Compliance PD sessions you’ll be delivering in August and plan for how you might open that PD using the “start with why” framework and the CFS.</a:t>
            </a:r>
          </a:p>
        </p:txBody>
      </p:sp>
    </p:spTree>
    <p:extLst>
      <p:ext uri="{BB962C8B-B14F-4D97-AF65-F5344CB8AC3E}">
        <p14:creationId xmlns:p14="http://schemas.microsoft.com/office/powerpoint/2010/main" val="27935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a:t>
            </a:r>
            <a:endParaRPr lang="en-US" dirty="0"/>
          </a:p>
        </p:txBody>
      </p:sp>
      <p:sp>
        <p:nvSpPr>
          <p:cNvPr id="3" name="Content Placeholder 2"/>
          <p:cNvSpPr>
            <a:spLocks noGrp="1"/>
          </p:cNvSpPr>
          <p:nvPr>
            <p:ph idx="1"/>
          </p:nvPr>
        </p:nvSpPr>
        <p:spPr>
          <a:xfrm>
            <a:off x="457200" y="1066800"/>
            <a:ext cx="8229600" cy="4800600"/>
          </a:xfrm>
        </p:spPr>
        <p:txBody>
          <a:bodyPr anchor="t"/>
          <a:lstStyle/>
          <a:p>
            <a:pPr marL="0" indent="0">
              <a:buNone/>
            </a:pPr>
            <a:r>
              <a:rPr lang="en-US" sz="3200" dirty="0" smtClean="0"/>
              <a:t>Use the planning questions in your Guided Notes. These bring together the Golden Circle and the CFS.</a:t>
            </a:r>
          </a:p>
          <a:p>
            <a:pPr marL="0" indent="0">
              <a:buNone/>
            </a:pPr>
            <a:endParaRPr lang="en-US" sz="3200" dirty="0"/>
          </a:p>
          <a:p>
            <a:pPr marL="0" indent="0">
              <a:buNone/>
            </a:pPr>
            <a:r>
              <a:rPr lang="en-US" sz="3200" dirty="0" smtClean="0"/>
              <a:t>Take 10 minutes for work time</a:t>
            </a:r>
          </a:p>
          <a:p>
            <a:pPr marL="0" indent="0">
              <a:buNone/>
            </a:pPr>
            <a:endParaRPr lang="en-US" sz="3200" dirty="0" smtClean="0"/>
          </a:p>
          <a:p>
            <a:pPr marL="0" indent="0">
              <a:buNone/>
            </a:pPr>
            <a:r>
              <a:rPr lang="en-US" sz="3200" dirty="0" smtClean="0"/>
              <a:t>Then, take 5 minutes* to buddy up and give feedback on your work</a:t>
            </a:r>
          </a:p>
          <a:p>
            <a:pPr marL="0" indent="0">
              <a:buNone/>
            </a:pPr>
            <a:r>
              <a:rPr lang="en-US" sz="2000" i="1" dirty="0" smtClean="0"/>
              <a:t>*if you’re not ready to get feedback, feel free to continue working.</a:t>
            </a:r>
            <a:endParaRPr lang="en-US" sz="2000" i="1"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28</a:t>
            </a:fld>
            <a:endParaRPr lang="en-US"/>
          </a:p>
        </p:txBody>
      </p:sp>
      <p:sp>
        <p:nvSpPr>
          <p:cNvPr id="5" name="TextBox 4"/>
          <p:cNvSpPr txBox="1"/>
          <p:nvPr/>
        </p:nvSpPr>
        <p:spPr>
          <a:xfrm>
            <a:off x="7086600" y="5804082"/>
            <a:ext cx="1752600" cy="646331"/>
          </a:xfrm>
          <a:prstGeom prst="rect">
            <a:avLst/>
          </a:prstGeom>
          <a:solidFill>
            <a:srgbClr val="FFC000"/>
          </a:solidFill>
        </p:spPr>
        <p:txBody>
          <a:bodyPr wrap="square" rtlCol="0">
            <a:spAutoFit/>
          </a:bodyPr>
          <a:lstStyle/>
          <a:p>
            <a:pPr algn="ctr"/>
            <a:r>
              <a:rPr lang="en-US" dirty="0" smtClean="0"/>
              <a:t>Guided Notes: </a:t>
            </a:r>
          </a:p>
          <a:p>
            <a:pPr algn="ctr"/>
            <a:r>
              <a:rPr lang="en-US" dirty="0" smtClean="0"/>
              <a:t>pp. 7-8</a:t>
            </a:r>
            <a:endParaRPr lang="en-US" dirty="0"/>
          </a:p>
        </p:txBody>
      </p:sp>
    </p:spTree>
    <p:extLst>
      <p:ext uri="{BB962C8B-B14F-4D97-AF65-F5344CB8AC3E}">
        <p14:creationId xmlns:p14="http://schemas.microsoft.com/office/powerpoint/2010/main" val="8849052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3400" y="381000"/>
            <a:ext cx="8686800" cy="355600"/>
          </a:xfrm>
        </p:spPr>
        <p:txBody>
          <a:bodyPr anchor="t"/>
          <a:lstStyle/>
          <a:p>
            <a:r>
              <a:rPr lang="en-US" dirty="0" smtClean="0"/>
              <a:t>Agenda</a:t>
            </a:r>
          </a:p>
        </p:txBody>
      </p:sp>
      <p:sp>
        <p:nvSpPr>
          <p:cNvPr id="16388" name="Slide Number Placeholder 3"/>
          <p:cNvSpPr>
            <a:spLocks noGrp="1"/>
          </p:cNvSpPr>
          <p:nvPr>
            <p:ph type="sldNum" sz="quarter" idx="10"/>
          </p:nvPr>
        </p:nvSpPr>
        <p:spPr>
          <a:noFill/>
        </p:spPr>
        <p:txBody>
          <a:bodyPr/>
          <a:lstStyle/>
          <a:p>
            <a:fld id="{D79342D7-EFCE-427B-98C2-D60D6DB445FA}" type="slidenum">
              <a:rPr lang="en-US"/>
              <a:pPr/>
              <a:t>29</a:t>
            </a:fld>
            <a:endParaRPr lang="en-US"/>
          </a:p>
        </p:txBody>
      </p:sp>
      <p:graphicFrame>
        <p:nvGraphicFramePr>
          <p:cNvPr id="10" name="Content Placeholder 9"/>
          <p:cNvGraphicFramePr>
            <a:graphicFrameLocks noGrp="1"/>
          </p:cNvGraphicFramePr>
          <p:nvPr>
            <p:ph sz="quarter" idx="4294967295"/>
            <p:extLst>
              <p:ext uri="{D42A27DB-BD31-4B8C-83A1-F6EECF244321}">
                <p14:modId xmlns:p14="http://schemas.microsoft.com/office/powerpoint/2010/main" val="1469102237"/>
              </p:ext>
            </p:extLst>
          </p:nvPr>
        </p:nvGraphicFramePr>
        <p:xfrm>
          <a:off x="387350" y="990601"/>
          <a:ext cx="8299450" cy="5105399"/>
        </p:xfrm>
        <a:graphic>
          <a:graphicData uri="http://schemas.openxmlformats.org/drawingml/2006/table">
            <a:tbl>
              <a:tblPr firstRow="1" bandRow="1">
                <a:tableStyleId>{2D5ABB26-0587-4C30-8999-92F81FD0307C}</a:tableStyleId>
              </a:tblPr>
              <a:tblGrid>
                <a:gridCol w="685800"/>
                <a:gridCol w="7613650"/>
              </a:tblGrid>
              <a:tr h="979407">
                <a:tc>
                  <a:txBody>
                    <a:bodyPr/>
                    <a:lstStyle/>
                    <a:p>
                      <a:pPr algn="ctr"/>
                      <a:r>
                        <a:rPr lang="en-US" sz="3200" b="1" dirty="0" smtClean="0">
                          <a:solidFill>
                            <a:schemeClr val="bg1">
                              <a:lumMod val="75000"/>
                            </a:schemeClr>
                          </a:solidFill>
                        </a:rPr>
                        <a:t>1</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Turn + Talk: Connecting to Personal Why </a:t>
                      </a:r>
                      <a:endParaRPr lang="en-US" sz="2400" dirty="0">
                        <a:solidFill>
                          <a:schemeClr val="bg1">
                            <a:lumMod val="75000"/>
                          </a:schemeClr>
                        </a:solidFill>
                      </a:endParaRPr>
                    </a:p>
                  </a:txBody>
                  <a:tcPr anchor="ctr"/>
                </a:tc>
              </a:tr>
              <a:tr h="979407">
                <a:tc>
                  <a:txBody>
                    <a:bodyPr/>
                    <a:lstStyle/>
                    <a:p>
                      <a:pPr algn="ctr"/>
                      <a:r>
                        <a:rPr lang="en-US" sz="3200" b="1" dirty="0" smtClean="0">
                          <a:solidFill>
                            <a:schemeClr val="bg1">
                              <a:lumMod val="75000"/>
                            </a:schemeClr>
                          </a:solidFill>
                        </a:rPr>
                        <a:t>2</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Why “Starting with Why” Drives Behavior + Decision-Making</a:t>
                      </a:r>
                      <a:endParaRPr lang="en-US" sz="2400" dirty="0">
                        <a:solidFill>
                          <a:schemeClr val="bg1">
                            <a:lumMod val="75000"/>
                          </a:schemeClr>
                        </a:solidFill>
                      </a:endParaRPr>
                    </a:p>
                  </a:txBody>
                  <a:tcPr anchor="ctr"/>
                </a:tc>
              </a:tr>
              <a:tr h="1264187">
                <a:tc>
                  <a:txBody>
                    <a:bodyPr/>
                    <a:lstStyle/>
                    <a:p>
                      <a:pPr algn="ctr"/>
                      <a:r>
                        <a:rPr lang="en-US" sz="3200" b="1" dirty="0" smtClean="0">
                          <a:solidFill>
                            <a:schemeClr val="bg1">
                              <a:lumMod val="75000"/>
                            </a:schemeClr>
                          </a:solidFill>
                        </a:rPr>
                        <a:t>3</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Applying “Start with Why” Framework to Special Services Leadership: Model + Criteria</a:t>
                      </a:r>
                      <a:r>
                        <a:rPr lang="en-US" sz="2400" baseline="0" dirty="0" smtClean="0">
                          <a:solidFill>
                            <a:schemeClr val="bg1">
                              <a:lumMod val="75000"/>
                            </a:schemeClr>
                          </a:solidFill>
                        </a:rPr>
                        <a:t> for Success</a:t>
                      </a:r>
                      <a:endParaRPr lang="en-US" sz="2400" dirty="0">
                        <a:solidFill>
                          <a:schemeClr val="bg1">
                            <a:lumMod val="75000"/>
                          </a:schemeClr>
                        </a:solidFill>
                      </a:endParaRPr>
                    </a:p>
                  </a:txBody>
                  <a:tcPr anchor="ctr"/>
                </a:tc>
              </a:tr>
              <a:tr h="979407">
                <a:tc>
                  <a:txBody>
                    <a:bodyPr/>
                    <a:lstStyle/>
                    <a:p>
                      <a:pPr algn="ctr"/>
                      <a:r>
                        <a:rPr lang="en-US" sz="3200" b="1" dirty="0" smtClean="0">
                          <a:solidFill>
                            <a:schemeClr val="bg1">
                              <a:lumMod val="75000"/>
                            </a:schemeClr>
                          </a:solidFill>
                        </a:rPr>
                        <a:t>4</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Applying “Start</a:t>
                      </a:r>
                      <a:r>
                        <a:rPr lang="en-US" sz="2400" baseline="0" dirty="0" smtClean="0">
                          <a:solidFill>
                            <a:schemeClr val="bg1">
                              <a:lumMod val="75000"/>
                            </a:schemeClr>
                          </a:solidFill>
                        </a:rPr>
                        <a:t> with Why” to YOUR Leadership</a:t>
                      </a:r>
                      <a:endParaRPr lang="en-US" sz="2400" dirty="0">
                        <a:solidFill>
                          <a:schemeClr val="bg1">
                            <a:lumMod val="75000"/>
                          </a:schemeClr>
                        </a:solidFill>
                      </a:endParaRPr>
                    </a:p>
                  </a:txBody>
                  <a:tcPr anchor="ctr"/>
                </a:tc>
              </a:tr>
              <a:tr h="902991">
                <a:tc>
                  <a:txBody>
                    <a:bodyPr/>
                    <a:lstStyle/>
                    <a:p>
                      <a:pPr algn="ctr"/>
                      <a:r>
                        <a:rPr lang="en-US" sz="3200" b="1" dirty="0" smtClean="0">
                          <a:solidFill>
                            <a:srgbClr val="0070C0"/>
                          </a:solidFill>
                        </a:rPr>
                        <a:t>5</a:t>
                      </a:r>
                      <a:endParaRPr lang="en-US" sz="3200" b="1" dirty="0">
                        <a:solidFill>
                          <a:srgbClr val="0070C0"/>
                        </a:solidFill>
                      </a:endParaRPr>
                    </a:p>
                  </a:txBody>
                  <a:tcPr anchor="ctr"/>
                </a:tc>
                <a:tc>
                  <a:txBody>
                    <a:bodyPr/>
                    <a:lstStyle/>
                    <a:p>
                      <a:r>
                        <a:rPr lang="en-US" sz="2400" dirty="0" smtClean="0"/>
                        <a:t>Committing to a Next Step</a:t>
                      </a:r>
                      <a:endParaRPr lang="en-US" sz="2400" dirty="0"/>
                    </a:p>
                  </a:txBody>
                  <a:tcPr anchor="ctr"/>
                </a:tc>
              </a:tr>
            </a:tbl>
          </a:graphicData>
        </a:graphic>
      </p:graphicFrame>
    </p:spTree>
    <p:extLst>
      <p:ext uri="{BB962C8B-B14F-4D97-AF65-F5344CB8AC3E}">
        <p14:creationId xmlns:p14="http://schemas.microsoft.com/office/powerpoint/2010/main" val="1822182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mhc.org/images/root/values_stockxpertcom_id322267_size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2204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95424" y="4114800"/>
            <a:ext cx="8229600" cy="2547488"/>
          </a:xfrm>
          <a:solidFill>
            <a:schemeClr val="bg1"/>
          </a:solidFill>
          <a:ln>
            <a:solidFill>
              <a:schemeClr val="tx1"/>
            </a:solidFill>
          </a:ln>
        </p:spPr>
        <p:txBody>
          <a:bodyPr/>
          <a:lstStyle/>
          <a:p>
            <a:pPr algn="ctr"/>
            <a:r>
              <a:rPr lang="en-US" dirty="0" smtClean="0">
                <a:solidFill>
                  <a:schemeClr val="tx1"/>
                </a:solidFill>
              </a:rPr>
              <a:t>…they are a key aspect of your “personal why.”</a:t>
            </a:r>
            <a:br>
              <a:rPr lang="en-US" dirty="0" smtClean="0">
                <a:solidFill>
                  <a:schemeClr val="tx1"/>
                </a:solidFill>
              </a:rPr>
            </a:br>
            <a:r>
              <a:rPr lang="en-US" dirty="0">
                <a:solidFill>
                  <a:schemeClr val="tx1"/>
                </a:solidFill>
              </a:rPr>
              <a:t/>
            </a:r>
            <a:br>
              <a:rPr lang="en-US" dirty="0">
                <a:solidFill>
                  <a:schemeClr val="tx1"/>
                </a:solidFill>
              </a:rPr>
            </a:br>
            <a:r>
              <a:rPr lang="en-US" dirty="0" smtClean="0">
                <a:solidFill>
                  <a:schemeClr val="tx1"/>
                </a:solidFill>
              </a:rPr>
              <a:t>What was the impact of being connected to your “personal why” at work? In what ways was this different from when you felt disconnected?</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2B222675-D60C-450B-9FCA-BD218543B627}" type="slidenum">
              <a:rPr lang="en-US" smtClean="0"/>
              <a:pPr/>
              <a:t>3</a:t>
            </a:fld>
            <a:endParaRPr lang="en-US"/>
          </a:p>
        </p:txBody>
      </p:sp>
    </p:spTree>
    <p:extLst>
      <p:ext uri="{BB962C8B-B14F-4D97-AF65-F5344CB8AC3E}">
        <p14:creationId xmlns:p14="http://schemas.microsoft.com/office/powerpoint/2010/main" val="15485843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q"/>
            </a:pPr>
            <a:r>
              <a:rPr lang="en-US" dirty="0" smtClean="0"/>
              <a:t>Put one hour on your calendar now for planning your PD openings to clearly spell out the why, how, and what of what you’re asking staff to do.</a:t>
            </a:r>
          </a:p>
          <a:p>
            <a:pPr>
              <a:buFont typeface="Wingdings" panose="05000000000000000000" pitchFamily="2" charset="2"/>
              <a:buChar char="q"/>
            </a:pPr>
            <a:endParaRPr lang="en-US" dirty="0" smtClean="0"/>
          </a:p>
          <a:p>
            <a:pPr>
              <a:buFont typeface="Wingdings" panose="05000000000000000000" pitchFamily="2" charset="2"/>
              <a:buChar char="q"/>
            </a:pPr>
            <a:r>
              <a:rPr lang="en-US" dirty="0" smtClean="0"/>
              <a:t>If you are interested in one-on-one support for Vision + Inspiration (e.g., planning, feedback, rehearsal) at August PD or any other beginning of year leadership challenges, please email Charlotte now.</a:t>
            </a:r>
            <a:endParaRPr lang="en-US"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30</a:t>
            </a:fld>
            <a:endParaRPr lang="en-US"/>
          </a:p>
        </p:txBody>
      </p:sp>
    </p:spTree>
    <p:extLst>
      <p:ext uri="{BB962C8B-B14F-4D97-AF65-F5344CB8AC3E}">
        <p14:creationId xmlns:p14="http://schemas.microsoft.com/office/powerpoint/2010/main" val="758418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We do “Why” well at AF. (At 50,000 feet.)</a:t>
            </a:r>
            <a:endParaRPr lang="en-US" dirty="0"/>
          </a:p>
        </p:txBody>
      </p:sp>
      <p:sp>
        <p:nvSpPr>
          <p:cNvPr id="8" name="Content Placeholder 7"/>
          <p:cNvSpPr>
            <a:spLocks noGrp="1"/>
          </p:cNvSpPr>
          <p:nvPr>
            <p:ph idx="1"/>
          </p:nvPr>
        </p:nvSpPr>
        <p:spPr/>
        <p:txBody>
          <a:bodyPr/>
          <a:lstStyle/>
          <a:p>
            <a:pPr marL="0" indent="0">
              <a:buNone/>
            </a:pPr>
            <a:endParaRPr lang="en-US" dirty="0"/>
          </a:p>
        </p:txBody>
      </p:sp>
      <p:sp>
        <p:nvSpPr>
          <p:cNvPr id="3" name="Slide Number Placeholder 2"/>
          <p:cNvSpPr>
            <a:spLocks noGrp="1"/>
          </p:cNvSpPr>
          <p:nvPr>
            <p:ph type="sldNum" sz="quarter" idx="10"/>
          </p:nvPr>
        </p:nvSpPr>
        <p:spPr/>
        <p:txBody>
          <a:bodyPr/>
          <a:lstStyle/>
          <a:p>
            <a:pPr>
              <a:defRPr/>
            </a:pPr>
            <a:r>
              <a:rPr lang="en-US" smtClean="0"/>
              <a:t>1</a:t>
            </a:r>
            <a:endParaRPr lang="en-US"/>
          </a:p>
        </p:txBody>
      </p:sp>
      <p:pic>
        <p:nvPicPr>
          <p:cNvPr id="9" name="Picture 8"/>
          <p:cNvPicPr>
            <a:picLocks noChangeAspect="1"/>
          </p:cNvPicPr>
          <p:nvPr/>
        </p:nvPicPr>
        <p:blipFill>
          <a:blip r:embed="rId3"/>
          <a:stretch>
            <a:fillRect/>
          </a:stretch>
        </p:blipFill>
        <p:spPr>
          <a:xfrm>
            <a:off x="350624" y="965200"/>
            <a:ext cx="8767976" cy="4830792"/>
          </a:xfrm>
          <a:prstGeom prst="rect">
            <a:avLst/>
          </a:prstGeom>
        </p:spPr>
      </p:pic>
      <p:pic>
        <p:nvPicPr>
          <p:cNvPr id="2050" name="Picture 2" descr="http://www.achievementfirst.org/fileadmin/af/home/2012_New_Site/Marketing_and_Communications/School_Toolboxes/Core_Value_Stickers/Download_Files/Education_Freedo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035175"/>
            <a:ext cx="1885156" cy="1508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chievementfirst.org/fileadmin/af/home/2012_New_Site/Marketing_and_Communications/School_Toolboxes/Core_Value_Stickers/Download_Files/Team-_-Famil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4644" y="575421"/>
            <a:ext cx="3713956" cy="2971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chievementfirst.org/fileadmin/af/resources/images/A_Results_without_Excus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0154" y="3697206"/>
            <a:ext cx="3142546" cy="24607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obby, Achievement First Hartford Academ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612" y="3571986"/>
            <a:ext cx="4703600" cy="3135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7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about at 1,000 – 10,000 feet?</a:t>
            </a:r>
            <a:endParaRPr lang="en-US" dirty="0"/>
          </a:p>
        </p:txBody>
      </p:sp>
      <p:sp>
        <p:nvSpPr>
          <p:cNvPr id="3" name="Content Placeholder 2"/>
          <p:cNvSpPr>
            <a:spLocks noGrp="1"/>
          </p:cNvSpPr>
          <p:nvPr>
            <p:ph idx="1"/>
          </p:nvPr>
        </p:nvSpPr>
        <p:spPr>
          <a:xfrm>
            <a:off x="304800" y="1109133"/>
            <a:ext cx="5257800" cy="5105400"/>
          </a:xfrm>
        </p:spPr>
        <p:txBody>
          <a:bodyPr/>
          <a:lstStyle/>
          <a:p>
            <a:r>
              <a:rPr lang="en-US" sz="2200" dirty="0" smtClean="0"/>
              <a:t>Introducing a BIP to a tired team in November for the scholar they find most challenging.</a:t>
            </a:r>
          </a:p>
          <a:p>
            <a:endParaRPr lang="en-US" sz="2200" dirty="0" smtClean="0"/>
          </a:p>
          <a:p>
            <a:r>
              <a:rPr lang="en-US" sz="2200" dirty="0" smtClean="0"/>
              <a:t>Getting your CSE chair to consistently ensure triennial evaluations occur.</a:t>
            </a:r>
          </a:p>
          <a:p>
            <a:endParaRPr lang="en-US" sz="2200" dirty="0" smtClean="0"/>
          </a:p>
          <a:p>
            <a:r>
              <a:rPr lang="en-US" sz="2200" dirty="0" smtClean="0"/>
              <a:t>Hitting the “re-set” button on a toxic co-teaching relationship.</a:t>
            </a:r>
          </a:p>
          <a:p>
            <a:endParaRPr lang="en-US" sz="2200" dirty="0" smtClean="0"/>
          </a:p>
          <a:p>
            <a:r>
              <a:rPr lang="en-US" sz="2200" dirty="0" smtClean="0"/>
              <a:t>Getting real-estate on the Friday PD schedule in order to push co-teachers to more strategically use data – when IA scores across the board are down.</a:t>
            </a:r>
            <a:endParaRPr lang="en-US" sz="2200"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5</a:t>
            </a:fld>
            <a:endParaRPr lang="en-US"/>
          </a:p>
        </p:txBody>
      </p:sp>
      <p:sp>
        <p:nvSpPr>
          <p:cNvPr id="5" name="Right Brace 4"/>
          <p:cNvSpPr/>
          <p:nvPr/>
        </p:nvSpPr>
        <p:spPr>
          <a:xfrm>
            <a:off x="5410200" y="1142999"/>
            <a:ext cx="1143000" cy="507153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6" name="TextBox 5"/>
          <p:cNvSpPr txBox="1"/>
          <p:nvPr/>
        </p:nvSpPr>
        <p:spPr>
          <a:xfrm>
            <a:off x="6400800" y="1924291"/>
            <a:ext cx="2438400" cy="3416320"/>
          </a:xfrm>
          <a:prstGeom prst="rect">
            <a:avLst/>
          </a:prstGeom>
          <a:noFill/>
        </p:spPr>
        <p:txBody>
          <a:bodyPr wrap="square" rtlCol="0">
            <a:spAutoFit/>
          </a:bodyPr>
          <a:lstStyle/>
          <a:p>
            <a:pPr algn="ctr"/>
            <a:r>
              <a:rPr lang="en-US" sz="2400" dirty="0" smtClean="0"/>
              <a:t>Being </a:t>
            </a:r>
            <a:r>
              <a:rPr lang="en-US" sz="2400" i="1" dirty="0" smtClean="0"/>
              <a:t>effective </a:t>
            </a:r>
            <a:r>
              <a:rPr lang="en-US" sz="2400" dirty="0" smtClean="0"/>
              <a:t>at any and all of these require </a:t>
            </a:r>
            <a:r>
              <a:rPr lang="en-US" sz="2400" b="1" dirty="0" smtClean="0"/>
              <a:t>planned, intentional communication around vision and inspiration.</a:t>
            </a:r>
            <a:endParaRPr lang="en-US" sz="2400" b="1" dirty="0"/>
          </a:p>
        </p:txBody>
      </p:sp>
    </p:spTree>
    <p:extLst>
      <p:ext uri="{BB962C8B-B14F-4D97-AF65-F5344CB8AC3E}">
        <p14:creationId xmlns:p14="http://schemas.microsoft.com/office/powerpoint/2010/main" val="82277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data shows we have room to grow.</a:t>
            </a:r>
            <a:endParaRPr lang="en-US"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6</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70802404"/>
              </p:ext>
            </p:extLst>
          </p:nvPr>
        </p:nvGraphicFramePr>
        <p:xfrm>
          <a:off x="838200" y="2265778"/>
          <a:ext cx="7518809" cy="396958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04800" y="1016502"/>
            <a:ext cx="8610600" cy="1015663"/>
          </a:xfrm>
          <a:prstGeom prst="rect">
            <a:avLst/>
          </a:prstGeom>
          <a:noFill/>
        </p:spPr>
        <p:txBody>
          <a:bodyPr wrap="square" rtlCol="0">
            <a:spAutoFit/>
          </a:bodyPr>
          <a:lstStyle/>
          <a:p>
            <a:r>
              <a:rPr lang="en-US" sz="2000" dirty="0" smtClean="0"/>
              <a:t>We partnered with Human Capital to understand the summary feedback SSLs were getting around their leadership from their colleagues through PGP 360 Surveys.</a:t>
            </a:r>
            <a:endParaRPr lang="en-US" sz="2000" dirty="0"/>
          </a:p>
        </p:txBody>
      </p:sp>
      <p:sp>
        <p:nvSpPr>
          <p:cNvPr id="6" name="TextBox 5"/>
          <p:cNvSpPr txBox="1"/>
          <p:nvPr/>
        </p:nvSpPr>
        <p:spPr>
          <a:xfrm>
            <a:off x="7086600" y="5811619"/>
            <a:ext cx="1752600" cy="646331"/>
          </a:xfrm>
          <a:prstGeom prst="rect">
            <a:avLst/>
          </a:prstGeom>
          <a:solidFill>
            <a:srgbClr val="FFC000"/>
          </a:solidFill>
        </p:spPr>
        <p:txBody>
          <a:bodyPr wrap="square" rtlCol="0">
            <a:spAutoFit/>
          </a:bodyPr>
          <a:lstStyle/>
          <a:p>
            <a:pPr algn="ctr"/>
            <a:r>
              <a:rPr lang="en-US" dirty="0" smtClean="0"/>
              <a:t>Guided Notes: </a:t>
            </a:r>
          </a:p>
          <a:p>
            <a:pPr algn="ctr"/>
            <a:r>
              <a:rPr lang="en-US" dirty="0" smtClean="0"/>
              <a:t>p. 3</a:t>
            </a:r>
            <a:endParaRPr lang="en-US" dirty="0"/>
          </a:p>
        </p:txBody>
      </p:sp>
    </p:spTree>
    <p:extLst>
      <p:ext uri="{BB962C8B-B14F-4D97-AF65-F5344CB8AC3E}">
        <p14:creationId xmlns:p14="http://schemas.microsoft.com/office/powerpoint/2010/main" val="92892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Particularly as we motivate teams around the components of Special Services.</a:t>
            </a:r>
            <a:endParaRPr lang="en-US" sz="2400" dirty="0"/>
          </a:p>
        </p:txBody>
      </p:sp>
      <p:sp>
        <p:nvSpPr>
          <p:cNvPr id="4" name="Slide Number Placeholder 3"/>
          <p:cNvSpPr>
            <a:spLocks noGrp="1"/>
          </p:cNvSpPr>
          <p:nvPr>
            <p:ph type="sldNum" sz="quarter" idx="10"/>
          </p:nvPr>
        </p:nvSpPr>
        <p:spPr/>
        <p:txBody>
          <a:bodyPr/>
          <a:lstStyle/>
          <a:p>
            <a:fld id="{2B222675-D60C-450B-9FCA-BD218543B627}" type="slidenum">
              <a:rPr lang="en-US" smtClean="0"/>
              <a:pPr/>
              <a:t>7</a:t>
            </a:fld>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31181314"/>
              </p:ext>
            </p:extLst>
          </p:nvPr>
        </p:nvGraphicFramePr>
        <p:xfrm>
          <a:off x="457200" y="990600"/>
          <a:ext cx="8229600" cy="52288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006253575"/>
              </p:ext>
            </p:extLst>
          </p:nvPr>
        </p:nvGraphicFramePr>
        <p:xfrm>
          <a:off x="266700" y="6279648"/>
          <a:ext cx="8610600" cy="518160"/>
        </p:xfrm>
        <a:graphic>
          <a:graphicData uri="http://schemas.openxmlformats.org/drawingml/2006/table">
            <a:tbl>
              <a:tblPr firstRow="1" bandRow="1">
                <a:tableStyleId>{2D5ABB26-0587-4C30-8999-92F81FD0307C}</a:tableStyleId>
              </a:tblPr>
              <a:tblGrid>
                <a:gridCol w="469668"/>
                <a:gridCol w="3280936"/>
                <a:gridCol w="428823"/>
                <a:gridCol w="2276771"/>
                <a:gridCol w="490241"/>
                <a:gridCol w="1664161"/>
              </a:tblGrid>
              <a:tr h="227647">
                <a:tc>
                  <a:txBody>
                    <a:bodyPr/>
                    <a:lstStyle/>
                    <a:p>
                      <a:r>
                        <a:rPr lang="en-US" sz="1100" dirty="0" smtClean="0">
                          <a:solidFill>
                            <a:srgbClr val="FF0000"/>
                          </a:solidFill>
                          <a:sym typeface="Wingdings" panose="05000000000000000000" pitchFamily="2" charset="2"/>
                        </a:rPr>
                        <a:t></a:t>
                      </a:r>
                      <a:endParaRPr lang="en-US" sz="1100" dirty="0">
                        <a:solidFill>
                          <a:srgbClr val="FF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dirty="0" smtClean="0"/>
                        <a:t>Instructional Expertise + Vision</a:t>
                      </a: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dirty="0" smtClean="0">
                          <a:solidFill>
                            <a:srgbClr val="92D050"/>
                          </a:solidFill>
                          <a:sym typeface="Wingdings" panose="05000000000000000000" pitchFamily="2" charset="2"/>
                        </a:rPr>
                        <a:t></a:t>
                      </a:r>
                      <a:endParaRPr lang="en-US" sz="1100" dirty="0">
                        <a:solidFill>
                          <a:srgbClr val="92D05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dirty="0" smtClean="0"/>
                        <a:t>Vision + Inspiration</a:t>
                      </a: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dirty="0" smtClean="0">
                          <a:solidFill>
                            <a:schemeClr val="bg2"/>
                          </a:solidFill>
                          <a:sym typeface="Wingdings" panose="05000000000000000000" pitchFamily="2" charset="2"/>
                        </a:rPr>
                        <a:t></a:t>
                      </a:r>
                      <a:endParaRPr lang="en-US" sz="1100" dirty="0">
                        <a:solidFill>
                          <a:schemeClr val="bg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dirty="0" smtClean="0"/>
                        <a:t>Other</a:t>
                      </a: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7647">
                <a:tc>
                  <a:txBody>
                    <a:bodyPr/>
                    <a:lstStyle/>
                    <a:p>
                      <a:r>
                        <a:rPr lang="en-US" sz="1100" dirty="0" smtClean="0">
                          <a:solidFill>
                            <a:srgbClr val="FFFF00"/>
                          </a:solidFill>
                          <a:sym typeface="Wingdings" panose="05000000000000000000" pitchFamily="2" charset="2"/>
                        </a:rPr>
                        <a:t></a:t>
                      </a:r>
                      <a:endParaRPr lang="en-US" sz="1100" dirty="0">
                        <a:solidFill>
                          <a:srgbClr val="FFFF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dirty="0" smtClean="0"/>
                        <a:t>School Culture and Character</a:t>
                      </a:r>
                      <a:r>
                        <a:rPr lang="en-US" sz="1100" baseline="0" dirty="0" smtClean="0"/>
                        <a:t> Development</a:t>
                      </a: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dirty="0" smtClean="0">
                          <a:solidFill>
                            <a:srgbClr val="0070C0"/>
                          </a:solidFill>
                          <a:sym typeface="Wingdings" panose="05000000000000000000" pitchFamily="2" charset="2"/>
                        </a:rPr>
                        <a:t></a:t>
                      </a:r>
                      <a:endParaRPr lang="en-US" sz="1100" dirty="0">
                        <a:solidFill>
                          <a:srgbClr val="0070C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100" dirty="0" smtClean="0"/>
                        <a:t>Management</a:t>
                      </a: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7" name="TextBox 6"/>
          <p:cNvSpPr txBox="1"/>
          <p:nvPr/>
        </p:nvSpPr>
        <p:spPr>
          <a:xfrm>
            <a:off x="7124700" y="5896408"/>
            <a:ext cx="1752600" cy="646331"/>
          </a:xfrm>
          <a:prstGeom prst="rect">
            <a:avLst/>
          </a:prstGeom>
          <a:solidFill>
            <a:srgbClr val="FFC000"/>
          </a:solidFill>
        </p:spPr>
        <p:txBody>
          <a:bodyPr wrap="square" rtlCol="0">
            <a:spAutoFit/>
          </a:bodyPr>
          <a:lstStyle/>
          <a:p>
            <a:pPr algn="ctr"/>
            <a:r>
              <a:rPr lang="en-US" dirty="0" smtClean="0"/>
              <a:t>Guided Notes: </a:t>
            </a:r>
          </a:p>
          <a:p>
            <a:pPr algn="ctr"/>
            <a:r>
              <a:rPr lang="en-US" dirty="0" smtClean="0"/>
              <a:t>p. 3</a:t>
            </a:r>
            <a:endParaRPr lang="en-US" dirty="0"/>
          </a:p>
        </p:txBody>
      </p:sp>
    </p:spTree>
    <p:extLst>
      <p:ext uri="{BB962C8B-B14F-4D97-AF65-F5344CB8AC3E}">
        <p14:creationId xmlns:p14="http://schemas.microsoft.com/office/powerpoint/2010/main" val="14544522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1000" y="291247"/>
            <a:ext cx="8686800" cy="355600"/>
          </a:xfrm>
        </p:spPr>
        <p:txBody>
          <a:bodyPr anchor="t"/>
          <a:lstStyle/>
          <a:p>
            <a:r>
              <a:rPr lang="en-US" sz="2600" dirty="0"/>
              <a:t>Inspiring Others Around Vision </a:t>
            </a:r>
            <a:r>
              <a:rPr lang="en-US" sz="2600" dirty="0" smtClean="0"/>
              <a:t>by </a:t>
            </a:r>
            <a:r>
              <a:rPr lang="en-US" sz="2600" dirty="0"/>
              <a:t>“Starting with Why</a:t>
            </a:r>
            <a:r>
              <a:rPr lang="en-US" sz="2600" dirty="0" smtClean="0"/>
              <a:t>”</a:t>
            </a:r>
          </a:p>
        </p:txBody>
      </p:sp>
      <p:sp>
        <p:nvSpPr>
          <p:cNvPr id="16388" name="Slide Number Placeholder 3"/>
          <p:cNvSpPr>
            <a:spLocks noGrp="1"/>
          </p:cNvSpPr>
          <p:nvPr>
            <p:ph type="sldNum" sz="quarter" idx="10"/>
          </p:nvPr>
        </p:nvSpPr>
        <p:spPr>
          <a:noFill/>
        </p:spPr>
        <p:txBody>
          <a:bodyPr/>
          <a:lstStyle/>
          <a:p>
            <a:fld id="{D79342D7-EFCE-427B-98C2-D60D6DB445FA}" type="slidenum">
              <a:rPr lang="en-US"/>
              <a:pPr/>
              <a:t>8</a:t>
            </a:fld>
            <a:endParaRPr lang="en-US"/>
          </a:p>
        </p:txBody>
      </p:sp>
      <p:graphicFrame>
        <p:nvGraphicFramePr>
          <p:cNvPr id="9" name="Content Placeholder 8"/>
          <p:cNvGraphicFramePr>
            <a:graphicFrameLocks noGrp="1"/>
          </p:cNvGraphicFramePr>
          <p:nvPr>
            <p:ph sz="half" idx="4294967295"/>
            <p:extLst>
              <p:ext uri="{D42A27DB-BD31-4B8C-83A1-F6EECF244321}">
                <p14:modId xmlns:p14="http://schemas.microsoft.com/office/powerpoint/2010/main" val="2877314942"/>
              </p:ext>
            </p:extLst>
          </p:nvPr>
        </p:nvGraphicFramePr>
        <p:xfrm>
          <a:off x="381000" y="1436132"/>
          <a:ext cx="4040188" cy="4968240"/>
        </p:xfrm>
        <a:graphic>
          <a:graphicData uri="http://schemas.openxmlformats.org/drawingml/2006/table">
            <a:tbl>
              <a:tblPr firstRow="1" bandRow="1">
                <a:tableStyleId>{2D5ABB26-0587-4C30-8999-92F81FD0307C}</a:tableStyleId>
              </a:tblPr>
              <a:tblGrid>
                <a:gridCol w="4040188"/>
              </a:tblGrid>
              <a:tr h="1483360">
                <a:tc>
                  <a:txBody>
                    <a:bodyPr/>
                    <a:lstStyle/>
                    <a:p>
                      <a:pPr marL="285750" indent="-285750">
                        <a:buClr>
                          <a:srgbClr val="0070C0"/>
                        </a:buClr>
                        <a:buFont typeface="Wingdings" panose="05000000000000000000" pitchFamily="2" charset="2"/>
                        <a:buChar char="ü"/>
                      </a:pPr>
                      <a:r>
                        <a:rPr lang="en-US" sz="1600" kern="1200" dirty="0" smtClean="0">
                          <a:solidFill>
                            <a:schemeClr val="tx1"/>
                          </a:solidFill>
                          <a:effectLst/>
                          <a:latin typeface="+mn-lt"/>
                          <a:ea typeface="+mn-ea"/>
                          <a:cs typeface="+mn-cs"/>
                        </a:rPr>
                        <a:t>Begin to articulate their “personal why” by identifying the personal values that guide their work and examining when they feel connected or disconnected from those values at work</a:t>
                      </a:r>
                    </a:p>
                    <a:p>
                      <a:pPr marL="285750" indent="-285750">
                        <a:buFont typeface="Wingdings" panose="05000000000000000000" pitchFamily="2" charset="2"/>
                        <a:buChar char="ü"/>
                      </a:pPr>
                      <a:endParaRPr lang="en-US" sz="1600" dirty="0"/>
                    </a:p>
                    <a:p>
                      <a:pPr marL="285750" indent="-285750">
                        <a:buClr>
                          <a:srgbClr val="0070C0"/>
                        </a:buClr>
                        <a:buFont typeface="Wingdings" panose="05000000000000000000" pitchFamily="2" charset="2"/>
                        <a:buChar char="ü"/>
                      </a:pPr>
                      <a:r>
                        <a:rPr lang="en-US" sz="1600" kern="1200" dirty="0" smtClean="0">
                          <a:solidFill>
                            <a:schemeClr val="tx1"/>
                          </a:solidFill>
                          <a:effectLst/>
                          <a:latin typeface="+mn-lt"/>
                          <a:ea typeface="+mn-ea"/>
                          <a:cs typeface="+mn-cs"/>
                        </a:rPr>
                        <a:t>Articulate the importance of “starting with why” when inspiring others around a vision for special services work</a:t>
                      </a:r>
                    </a:p>
                    <a:p>
                      <a:pPr marL="285750" indent="-285750">
                        <a:buFont typeface="Wingdings" panose="05000000000000000000" pitchFamily="2" charset="2"/>
                        <a:buChar char="ü"/>
                      </a:pPr>
                      <a:endParaRPr lang="en-US" sz="1600" dirty="0"/>
                    </a:p>
                    <a:p>
                      <a:pPr marL="285750" indent="-285750">
                        <a:buClr>
                          <a:srgbClr val="0070C0"/>
                        </a:buClr>
                        <a:buFont typeface="Wingdings" panose="05000000000000000000" pitchFamily="2" charset="2"/>
                        <a:buChar char="ü"/>
                      </a:pPr>
                      <a:r>
                        <a:rPr lang="en-US" sz="1600" kern="1200" dirty="0" smtClean="0">
                          <a:solidFill>
                            <a:schemeClr val="tx1"/>
                          </a:solidFill>
                          <a:effectLst/>
                          <a:latin typeface="+mn-lt"/>
                          <a:ea typeface="+mn-ea"/>
                          <a:cs typeface="+mn-cs"/>
                        </a:rPr>
                        <a:t>Using the Vision &amp; Inspiration CFS and planning questions, plan for how they will communicate the “why, how, and what” for one special services must-do to school-based staff</a:t>
                      </a:r>
                    </a:p>
                    <a:p>
                      <a:pPr marL="285750" indent="-285750">
                        <a:buFont typeface="Wingdings" panose="05000000000000000000" pitchFamily="2" charset="2"/>
                        <a:buChar char="ü"/>
                      </a:pPr>
                      <a:endParaRPr lang="en-US" sz="1600" dirty="0"/>
                    </a:p>
                    <a:p>
                      <a:pPr marL="285750" marR="0" lvl="0" indent="-285750" algn="l" defTabSz="457200" rtl="0" eaLnBrk="1" fontAlgn="auto" latinLnBrk="0" hangingPunct="1">
                        <a:lnSpc>
                          <a:spcPct val="100000"/>
                        </a:lnSpc>
                        <a:spcBef>
                          <a:spcPts val="0"/>
                        </a:spcBef>
                        <a:spcAft>
                          <a:spcPts val="0"/>
                        </a:spcAft>
                        <a:buClr>
                          <a:srgbClr val="0070C0"/>
                        </a:buClr>
                        <a:buSzTx/>
                        <a:buFont typeface="Wingdings" panose="05000000000000000000" pitchFamily="2" charset="2"/>
                        <a:buChar char="ü"/>
                        <a:tabLst/>
                        <a:defRPr/>
                      </a:pPr>
                      <a:r>
                        <a:rPr lang="en-US" sz="1600" kern="1200" dirty="0" smtClean="0">
                          <a:solidFill>
                            <a:schemeClr val="tx1"/>
                          </a:solidFill>
                          <a:effectLst/>
                          <a:latin typeface="+mn-lt"/>
                          <a:ea typeface="+mn-ea"/>
                          <a:cs typeface="+mn-cs"/>
                        </a:rPr>
                        <a:t>Commit to a next step in order to implement this framework when setting up special services at the beginning of the year.</a:t>
                      </a:r>
                    </a:p>
                  </a:txBody>
                  <a:tcPr/>
                </a:tc>
              </a:tr>
            </a:tbl>
          </a:graphicData>
        </a:graphic>
      </p:graphicFrame>
      <p:graphicFrame>
        <p:nvGraphicFramePr>
          <p:cNvPr id="10" name="Content Placeholder 9"/>
          <p:cNvGraphicFramePr>
            <a:graphicFrameLocks noGrp="1"/>
          </p:cNvGraphicFramePr>
          <p:nvPr>
            <p:ph sz="quarter" idx="4294967295"/>
            <p:extLst>
              <p:ext uri="{D42A27DB-BD31-4B8C-83A1-F6EECF244321}">
                <p14:modId xmlns:p14="http://schemas.microsoft.com/office/powerpoint/2010/main" val="597311118"/>
              </p:ext>
            </p:extLst>
          </p:nvPr>
        </p:nvGraphicFramePr>
        <p:xfrm>
          <a:off x="4792662" y="1436132"/>
          <a:ext cx="4040188" cy="4811712"/>
        </p:xfrm>
        <a:graphic>
          <a:graphicData uri="http://schemas.openxmlformats.org/drawingml/2006/table">
            <a:tbl>
              <a:tblPr firstRow="1" bandRow="1">
                <a:tableStyleId>{2D5ABB26-0587-4C30-8999-92F81FD0307C}</a:tableStyleId>
              </a:tblPr>
              <a:tblGrid>
                <a:gridCol w="612534"/>
                <a:gridCol w="3427654"/>
              </a:tblGrid>
              <a:tr h="885074">
                <a:tc>
                  <a:txBody>
                    <a:bodyPr/>
                    <a:lstStyle/>
                    <a:p>
                      <a:pPr algn="ctr"/>
                      <a:r>
                        <a:rPr lang="en-US" sz="2400" b="1" dirty="0" smtClean="0">
                          <a:solidFill>
                            <a:srgbClr val="0070C0"/>
                          </a:solidFill>
                        </a:rPr>
                        <a:t>1</a:t>
                      </a:r>
                      <a:endParaRPr lang="en-US" sz="2400" b="1" dirty="0">
                        <a:solidFill>
                          <a:srgbClr val="0070C0"/>
                        </a:solidFill>
                      </a:endParaRPr>
                    </a:p>
                  </a:txBody>
                  <a:tcPr anchor="ctr"/>
                </a:tc>
                <a:tc>
                  <a:txBody>
                    <a:bodyPr/>
                    <a:lstStyle/>
                    <a:p>
                      <a:r>
                        <a:rPr lang="en-US" dirty="0" smtClean="0"/>
                        <a:t>Turn + Talk: Connecting to Personal Why </a:t>
                      </a:r>
                      <a:endParaRPr lang="en-US" dirty="0"/>
                    </a:p>
                  </a:txBody>
                  <a:tcPr anchor="ctr"/>
                </a:tc>
              </a:tr>
              <a:tr h="885074">
                <a:tc>
                  <a:txBody>
                    <a:bodyPr/>
                    <a:lstStyle/>
                    <a:p>
                      <a:pPr algn="ctr"/>
                      <a:r>
                        <a:rPr lang="en-US" sz="2400" b="1" dirty="0" smtClean="0">
                          <a:solidFill>
                            <a:srgbClr val="0070C0"/>
                          </a:solidFill>
                        </a:rPr>
                        <a:t>2</a:t>
                      </a:r>
                      <a:endParaRPr lang="en-US" sz="2400" b="1" dirty="0">
                        <a:solidFill>
                          <a:srgbClr val="0070C0"/>
                        </a:solidFill>
                      </a:endParaRPr>
                    </a:p>
                  </a:txBody>
                  <a:tcPr anchor="ctr"/>
                </a:tc>
                <a:tc>
                  <a:txBody>
                    <a:bodyPr/>
                    <a:lstStyle/>
                    <a:p>
                      <a:r>
                        <a:rPr lang="en-US" dirty="0" smtClean="0"/>
                        <a:t>Why “Starting with Why” Drives Behavior + Decision-Making</a:t>
                      </a:r>
                      <a:endParaRPr lang="en-US" dirty="0"/>
                    </a:p>
                  </a:txBody>
                  <a:tcPr anchor="ctr"/>
                </a:tc>
              </a:tr>
              <a:tr h="1643709">
                <a:tc>
                  <a:txBody>
                    <a:bodyPr/>
                    <a:lstStyle/>
                    <a:p>
                      <a:pPr algn="ctr"/>
                      <a:r>
                        <a:rPr lang="en-US" sz="2400" b="1" dirty="0" smtClean="0">
                          <a:solidFill>
                            <a:srgbClr val="0070C0"/>
                          </a:solidFill>
                        </a:rPr>
                        <a:t>3</a:t>
                      </a:r>
                      <a:endParaRPr lang="en-US" sz="2400" b="1" dirty="0">
                        <a:solidFill>
                          <a:srgbClr val="0070C0"/>
                        </a:solidFill>
                      </a:endParaRPr>
                    </a:p>
                  </a:txBody>
                  <a:tcPr anchor="ctr"/>
                </a:tc>
                <a:tc>
                  <a:txBody>
                    <a:bodyPr/>
                    <a:lstStyle/>
                    <a:p>
                      <a:r>
                        <a:rPr lang="en-US" dirty="0" smtClean="0"/>
                        <a:t>Applying “Start with Why” Framework to Special Services Leadership: Model + Criteria</a:t>
                      </a:r>
                      <a:r>
                        <a:rPr lang="en-US" baseline="0" dirty="0" smtClean="0"/>
                        <a:t> for Success</a:t>
                      </a:r>
                      <a:endParaRPr lang="en-US" dirty="0"/>
                    </a:p>
                  </a:txBody>
                  <a:tcPr anchor="ctr"/>
                </a:tc>
              </a:tr>
              <a:tr h="885074">
                <a:tc>
                  <a:txBody>
                    <a:bodyPr/>
                    <a:lstStyle/>
                    <a:p>
                      <a:pPr algn="ctr"/>
                      <a:r>
                        <a:rPr lang="en-US" sz="2400" b="1" dirty="0" smtClean="0">
                          <a:solidFill>
                            <a:srgbClr val="0070C0"/>
                          </a:solidFill>
                        </a:rPr>
                        <a:t>4</a:t>
                      </a:r>
                      <a:endParaRPr lang="en-US" sz="2400" b="1" dirty="0">
                        <a:solidFill>
                          <a:srgbClr val="0070C0"/>
                        </a:solidFill>
                      </a:endParaRPr>
                    </a:p>
                  </a:txBody>
                  <a:tcPr anchor="ctr"/>
                </a:tc>
                <a:tc>
                  <a:txBody>
                    <a:bodyPr/>
                    <a:lstStyle/>
                    <a:p>
                      <a:r>
                        <a:rPr lang="en-US" dirty="0" smtClean="0"/>
                        <a:t>Applying “Start</a:t>
                      </a:r>
                      <a:r>
                        <a:rPr lang="en-US" baseline="0" dirty="0" smtClean="0"/>
                        <a:t> with Why” to YOUR Leadership</a:t>
                      </a:r>
                      <a:endParaRPr lang="en-US" dirty="0"/>
                    </a:p>
                  </a:txBody>
                  <a:tcPr anchor="ctr"/>
                </a:tc>
              </a:tr>
              <a:tr h="512781">
                <a:tc>
                  <a:txBody>
                    <a:bodyPr/>
                    <a:lstStyle/>
                    <a:p>
                      <a:pPr algn="ctr"/>
                      <a:r>
                        <a:rPr lang="en-US" sz="2400" b="1" dirty="0" smtClean="0">
                          <a:solidFill>
                            <a:srgbClr val="0070C0"/>
                          </a:solidFill>
                        </a:rPr>
                        <a:t>5</a:t>
                      </a:r>
                      <a:endParaRPr lang="en-US" sz="2400" b="1" dirty="0">
                        <a:solidFill>
                          <a:srgbClr val="0070C0"/>
                        </a:solidFill>
                      </a:endParaRPr>
                    </a:p>
                  </a:txBody>
                  <a:tcPr anchor="ctr"/>
                </a:tc>
                <a:tc>
                  <a:txBody>
                    <a:bodyPr/>
                    <a:lstStyle/>
                    <a:p>
                      <a:r>
                        <a:rPr lang="en-US" dirty="0" smtClean="0"/>
                        <a:t>Committing to a Next Step</a:t>
                      </a:r>
                      <a:endParaRPr lang="en-US" dirty="0"/>
                    </a:p>
                  </a:txBody>
                  <a:tcPr anchor="ctr"/>
                </a:tc>
              </a:tr>
            </a:tbl>
          </a:graphicData>
        </a:graphic>
      </p:graphicFrame>
      <p:sp>
        <p:nvSpPr>
          <p:cNvPr id="8" name="TextBox 7"/>
          <p:cNvSpPr txBox="1"/>
          <p:nvPr/>
        </p:nvSpPr>
        <p:spPr>
          <a:xfrm>
            <a:off x="457200" y="1066800"/>
            <a:ext cx="4040188" cy="369332"/>
          </a:xfrm>
          <a:prstGeom prst="rect">
            <a:avLst/>
          </a:prstGeom>
          <a:noFill/>
        </p:spPr>
        <p:txBody>
          <a:bodyPr wrap="square" rtlCol="0">
            <a:spAutoFit/>
          </a:bodyPr>
          <a:lstStyle/>
          <a:p>
            <a:pPr algn="ctr"/>
            <a:r>
              <a:rPr lang="en-US" b="1" dirty="0" smtClean="0">
                <a:latin typeface="+mj-lt"/>
              </a:rPr>
              <a:t>Aims</a:t>
            </a:r>
            <a:endParaRPr lang="en-US" b="1" dirty="0">
              <a:latin typeface="+mj-lt"/>
            </a:endParaRPr>
          </a:p>
        </p:txBody>
      </p:sp>
      <p:sp>
        <p:nvSpPr>
          <p:cNvPr id="14" name="TextBox 13"/>
          <p:cNvSpPr txBox="1"/>
          <p:nvPr/>
        </p:nvSpPr>
        <p:spPr>
          <a:xfrm>
            <a:off x="4645025" y="1066800"/>
            <a:ext cx="4040188" cy="369332"/>
          </a:xfrm>
          <a:prstGeom prst="rect">
            <a:avLst/>
          </a:prstGeom>
          <a:noFill/>
        </p:spPr>
        <p:txBody>
          <a:bodyPr wrap="square" rtlCol="0">
            <a:spAutoFit/>
          </a:bodyPr>
          <a:lstStyle/>
          <a:p>
            <a:pPr algn="ctr"/>
            <a:r>
              <a:rPr lang="en-US" b="1" dirty="0" smtClean="0">
                <a:latin typeface="+mj-lt"/>
              </a:rPr>
              <a:t>Agenda</a:t>
            </a:r>
            <a:endParaRPr lang="en-US" b="1" dirty="0">
              <a:latin typeface="+mj-lt"/>
            </a:endParaRPr>
          </a:p>
        </p:txBody>
      </p:sp>
      <p:cxnSp>
        <p:nvCxnSpPr>
          <p:cNvPr id="15" name="Straight Connector 14"/>
          <p:cNvCxnSpPr/>
          <p:nvPr/>
        </p:nvCxnSpPr>
        <p:spPr>
          <a:xfrm>
            <a:off x="4625004" y="1066800"/>
            <a:ext cx="0" cy="5333444"/>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533400" y="381000"/>
            <a:ext cx="8686800" cy="355600"/>
          </a:xfrm>
        </p:spPr>
        <p:txBody>
          <a:bodyPr anchor="t"/>
          <a:lstStyle/>
          <a:p>
            <a:r>
              <a:rPr lang="en-US" dirty="0" smtClean="0"/>
              <a:t>Agenda</a:t>
            </a:r>
          </a:p>
        </p:txBody>
      </p:sp>
      <p:sp>
        <p:nvSpPr>
          <p:cNvPr id="16388" name="Slide Number Placeholder 3"/>
          <p:cNvSpPr>
            <a:spLocks noGrp="1"/>
          </p:cNvSpPr>
          <p:nvPr>
            <p:ph type="sldNum" sz="quarter" idx="10"/>
          </p:nvPr>
        </p:nvSpPr>
        <p:spPr>
          <a:noFill/>
        </p:spPr>
        <p:txBody>
          <a:bodyPr/>
          <a:lstStyle/>
          <a:p>
            <a:fld id="{D79342D7-EFCE-427B-98C2-D60D6DB445FA}" type="slidenum">
              <a:rPr lang="en-US"/>
              <a:pPr/>
              <a:t>9</a:t>
            </a:fld>
            <a:endParaRPr lang="en-US"/>
          </a:p>
        </p:txBody>
      </p:sp>
      <p:graphicFrame>
        <p:nvGraphicFramePr>
          <p:cNvPr id="10" name="Content Placeholder 9"/>
          <p:cNvGraphicFramePr>
            <a:graphicFrameLocks noGrp="1"/>
          </p:cNvGraphicFramePr>
          <p:nvPr>
            <p:ph sz="quarter" idx="4294967295"/>
            <p:extLst>
              <p:ext uri="{D42A27DB-BD31-4B8C-83A1-F6EECF244321}">
                <p14:modId xmlns:p14="http://schemas.microsoft.com/office/powerpoint/2010/main" val="2221187796"/>
              </p:ext>
            </p:extLst>
          </p:nvPr>
        </p:nvGraphicFramePr>
        <p:xfrm>
          <a:off x="387350" y="990601"/>
          <a:ext cx="8299450" cy="5105399"/>
        </p:xfrm>
        <a:graphic>
          <a:graphicData uri="http://schemas.openxmlformats.org/drawingml/2006/table">
            <a:tbl>
              <a:tblPr firstRow="1" bandRow="1">
                <a:tableStyleId>{2D5ABB26-0587-4C30-8999-92F81FD0307C}</a:tableStyleId>
              </a:tblPr>
              <a:tblGrid>
                <a:gridCol w="685800"/>
                <a:gridCol w="7613650"/>
              </a:tblGrid>
              <a:tr h="979407">
                <a:tc>
                  <a:txBody>
                    <a:bodyPr/>
                    <a:lstStyle/>
                    <a:p>
                      <a:pPr algn="ctr"/>
                      <a:r>
                        <a:rPr lang="en-US" sz="3200" b="1" dirty="0" smtClean="0">
                          <a:solidFill>
                            <a:schemeClr val="bg1">
                              <a:lumMod val="75000"/>
                            </a:schemeClr>
                          </a:solidFill>
                        </a:rPr>
                        <a:t>1</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Turn + Talk: Connecting to Personal Why </a:t>
                      </a:r>
                      <a:endParaRPr lang="en-US" sz="2400" dirty="0">
                        <a:solidFill>
                          <a:schemeClr val="bg1">
                            <a:lumMod val="75000"/>
                          </a:schemeClr>
                        </a:solidFill>
                      </a:endParaRPr>
                    </a:p>
                  </a:txBody>
                  <a:tcPr anchor="ctr"/>
                </a:tc>
              </a:tr>
              <a:tr h="979407">
                <a:tc>
                  <a:txBody>
                    <a:bodyPr/>
                    <a:lstStyle/>
                    <a:p>
                      <a:pPr algn="ctr"/>
                      <a:r>
                        <a:rPr lang="en-US" sz="3200" b="1" dirty="0" smtClean="0">
                          <a:solidFill>
                            <a:srgbClr val="0070C0"/>
                          </a:solidFill>
                        </a:rPr>
                        <a:t>2</a:t>
                      </a:r>
                      <a:endParaRPr lang="en-US" sz="3200" b="1" dirty="0">
                        <a:solidFill>
                          <a:srgbClr val="0070C0"/>
                        </a:solidFill>
                      </a:endParaRPr>
                    </a:p>
                  </a:txBody>
                  <a:tcPr anchor="ctr"/>
                </a:tc>
                <a:tc>
                  <a:txBody>
                    <a:bodyPr/>
                    <a:lstStyle/>
                    <a:p>
                      <a:r>
                        <a:rPr lang="en-US" sz="2400" dirty="0" smtClean="0"/>
                        <a:t>Why “Starting with Why” Drives Behavior + Decision-Making</a:t>
                      </a:r>
                      <a:endParaRPr lang="en-US" sz="2400" dirty="0"/>
                    </a:p>
                  </a:txBody>
                  <a:tcPr anchor="ctr"/>
                </a:tc>
              </a:tr>
              <a:tr h="1264187">
                <a:tc>
                  <a:txBody>
                    <a:bodyPr/>
                    <a:lstStyle/>
                    <a:p>
                      <a:pPr algn="ctr"/>
                      <a:r>
                        <a:rPr lang="en-US" sz="3200" b="1" dirty="0" smtClean="0">
                          <a:solidFill>
                            <a:schemeClr val="bg1">
                              <a:lumMod val="75000"/>
                            </a:schemeClr>
                          </a:solidFill>
                        </a:rPr>
                        <a:t>3</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Applying “Start with Why” Framework to Special Services Leadership: Model + Criteria</a:t>
                      </a:r>
                      <a:r>
                        <a:rPr lang="en-US" sz="2400" baseline="0" dirty="0" smtClean="0">
                          <a:solidFill>
                            <a:schemeClr val="bg1">
                              <a:lumMod val="75000"/>
                            </a:schemeClr>
                          </a:solidFill>
                        </a:rPr>
                        <a:t> for Success</a:t>
                      </a:r>
                      <a:endParaRPr lang="en-US" sz="2400" dirty="0">
                        <a:solidFill>
                          <a:schemeClr val="bg1">
                            <a:lumMod val="75000"/>
                          </a:schemeClr>
                        </a:solidFill>
                      </a:endParaRPr>
                    </a:p>
                  </a:txBody>
                  <a:tcPr anchor="ctr"/>
                </a:tc>
              </a:tr>
              <a:tr h="979407">
                <a:tc>
                  <a:txBody>
                    <a:bodyPr/>
                    <a:lstStyle/>
                    <a:p>
                      <a:pPr algn="ctr"/>
                      <a:r>
                        <a:rPr lang="en-US" sz="3200" b="1" dirty="0" smtClean="0">
                          <a:solidFill>
                            <a:schemeClr val="bg1">
                              <a:lumMod val="75000"/>
                            </a:schemeClr>
                          </a:solidFill>
                        </a:rPr>
                        <a:t>4</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Applying “Start</a:t>
                      </a:r>
                      <a:r>
                        <a:rPr lang="en-US" sz="2400" baseline="0" dirty="0" smtClean="0">
                          <a:solidFill>
                            <a:schemeClr val="bg1">
                              <a:lumMod val="75000"/>
                            </a:schemeClr>
                          </a:solidFill>
                        </a:rPr>
                        <a:t> with Why” to YOUR Leadership</a:t>
                      </a:r>
                      <a:endParaRPr lang="en-US" sz="2400" dirty="0">
                        <a:solidFill>
                          <a:schemeClr val="bg1">
                            <a:lumMod val="75000"/>
                          </a:schemeClr>
                        </a:solidFill>
                      </a:endParaRPr>
                    </a:p>
                  </a:txBody>
                  <a:tcPr anchor="ctr"/>
                </a:tc>
              </a:tr>
              <a:tr h="902991">
                <a:tc>
                  <a:txBody>
                    <a:bodyPr/>
                    <a:lstStyle/>
                    <a:p>
                      <a:pPr algn="ctr"/>
                      <a:r>
                        <a:rPr lang="en-US" sz="3200" b="1" dirty="0" smtClean="0">
                          <a:solidFill>
                            <a:schemeClr val="bg1">
                              <a:lumMod val="75000"/>
                            </a:schemeClr>
                          </a:solidFill>
                        </a:rPr>
                        <a:t>5</a:t>
                      </a:r>
                      <a:endParaRPr lang="en-US" sz="3200" b="1" dirty="0">
                        <a:solidFill>
                          <a:schemeClr val="bg1">
                            <a:lumMod val="75000"/>
                          </a:schemeClr>
                        </a:solidFill>
                      </a:endParaRPr>
                    </a:p>
                  </a:txBody>
                  <a:tcPr anchor="ctr"/>
                </a:tc>
                <a:tc>
                  <a:txBody>
                    <a:bodyPr/>
                    <a:lstStyle/>
                    <a:p>
                      <a:r>
                        <a:rPr lang="en-US" sz="2400" dirty="0" smtClean="0">
                          <a:solidFill>
                            <a:schemeClr val="bg1">
                              <a:lumMod val="75000"/>
                            </a:schemeClr>
                          </a:solidFill>
                        </a:rPr>
                        <a:t>Committing to a Next Step</a:t>
                      </a:r>
                      <a:endParaRPr lang="en-US" sz="2400" dirty="0">
                        <a:solidFill>
                          <a:schemeClr val="bg1">
                            <a:lumMod val="75000"/>
                          </a:schemeClr>
                        </a:solidFill>
                      </a:endParaRPr>
                    </a:p>
                  </a:txBody>
                  <a:tcPr anchor="ctr"/>
                </a:tc>
              </a:tr>
            </a:tbl>
          </a:graphicData>
        </a:graphic>
      </p:graphicFrame>
    </p:spTree>
    <p:extLst>
      <p:ext uri="{BB962C8B-B14F-4D97-AF65-F5344CB8AC3E}">
        <p14:creationId xmlns:p14="http://schemas.microsoft.com/office/powerpoint/2010/main" val="470979701"/>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Rockwel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p:Policy xmlns:p="office.server.policy" id="" local="true">
  <p:Name>NS Document</p:Name>
  <p:Description>NS Documents that have not been modified in the last 12 months begin a disposition workflow. This workflow checks for out of date documents each week and logs an entry in the Expiration Tasks list. Site owners should check this list monthly to retain or delete out of date files. Files declared records will not trigger this process.</p:Description>
  <p:Statement/>
  <p:PolicyItems>
    <p:PolicyItem featureId="Microsoft.Office.RecordsManagement.PolicyFeatures.Expiration" staticId="0x010100F05A691F7F882644BE96F06D9D88F8E1|2088864059" UniqueId="84417131-af0c-4e69-9a7f-a82ab44080bb">
      <p:Name>Retention</p:Name>
      <p:Description>Automatic scheduling of content for processing, and performing a retention action on content that has reached its due date.</p:Description>
      <p:CustomData>
        <Schedules nextStageId="4" default="false">
          <Schedule type="Default">
            <stages>
              <data stageId="1">
                <formula id="Microsoft.Office.RecordsManagement.PolicyFeatures.Expiration.Formula.BuiltIn">
                  <number>12</number>
                  <property>Modified</property>
                  <propertyId>28cf69c5-fa48-462a-b5cd-27b6f9d2bd5f</propertyId>
                  <period>months</period>
                </formula>
                <action type="workflow" id="fa47fc78-4824-430a-9ede-864cb905d55c"/>
              </data>
              <data stageId="2" stageDeleted="true"/>
              <data stageId="3" recur="true" offset="12" unit="months" stageDeleted="true"/>
            </stages>
          </Schedule>
          <Schedule type="Record">
            <stages/>
          </Schedule>
        </Schedules>
      </p:CustomData>
    </p:PolicyItem>
  </p:PolicyItems>
</p:Policy>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Receiver>
    <Name>Microsoft.Office.RecordsManagement.PolicyFeatures.ExpirationEventReceiver</Name>
    <Synchronization>Synchronous</Synchronization>
    <Type>10001</Type>
    <SequenceNumber>101</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Version=15.0.0.0,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Version=15.0.0.0, Culture=neutral, PublicKeyToken=71e9bce111e9429c</Assembly>
    <Class>Microsoft.Office.RecordsManagement.Internal.UpdateExpireDate</Class>
    <Data/>
    <Filter/>
  </Receiver>
</spe:Receivers>
</file>

<file path=customXml/item3.xml><?xml version="1.0" encoding="utf-8"?>
<ct:contentTypeSchema xmlns:ct="http://schemas.microsoft.com/office/2006/metadata/contentType" xmlns:ma="http://schemas.microsoft.com/office/2006/metadata/properties/metaAttributes" ct:_="" ma:_="" ma:contentTypeName="NS Document" ma:contentTypeID="0x010100F05A691F7F882644BE96F06D9D88F8E100799D1D68EF776544B1EC6F38F228A220" ma:contentTypeVersion="73" ma:contentTypeDescription="Default content type" ma:contentTypeScope="" ma:versionID="a1796938222630389a625cdbb494e263">
  <xsd:schema xmlns:xsd="http://www.w3.org/2001/XMLSchema" xmlns:xs="http://www.w3.org/2001/XMLSchema" xmlns:p="http://schemas.microsoft.com/office/2006/metadata/properties" xmlns:ns1="http://schemas.microsoft.com/sharepoint/v3" xmlns:ns2="0676cee9-fd60-4c1c-9e5b-5120ec0b3480" xmlns:ns4="http://schemas.microsoft.com/sharepoint.v3" targetNamespace="http://schemas.microsoft.com/office/2006/metadata/properties" ma:root="true" ma:fieldsID="bb6ed42684efdeb9cd297d76c1b84c1c" ns1:_="" ns2:_="" ns4:_="">
    <xsd:import namespace="http://schemas.microsoft.com/sharepoint/v3"/>
    <xsd:import namespace="0676cee9-fd60-4c1c-9e5b-5120ec0b3480"/>
    <xsd:import namespace="http://schemas.microsoft.com/sharepoint.v3"/>
    <xsd:element name="properties">
      <xsd:complexType>
        <xsd:sequence>
          <xsd:element name="documentManagement">
            <xsd:complexType>
              <xsd:all>
                <xsd:element ref="ns2:AF_x0020_Owner"/>
                <xsd:element ref="ns2:lf09a8a73540422dac4309c5f114ddb8" minOccurs="0"/>
                <xsd:element ref="ns2:TaxCatchAll" minOccurs="0"/>
                <xsd:element ref="ns2:TaxCatchAllLabel" minOccurs="0"/>
                <xsd:element ref="ns2:nfa767dced1144c9ba4888ceb93acca4" minOccurs="0"/>
                <xsd:element ref="ns2:gc69249d4b4e407483d3df6921806e1c" minOccurs="0"/>
                <xsd:element ref="ns2:b1d47f8b0c974735b0418508e9704e5b" minOccurs="0"/>
                <xsd:element ref="ns2:c6b051048b38471d8a88773837762ee7" minOccurs="0"/>
                <xsd:element ref="ns1:Audience" minOccurs="0"/>
                <xsd:element ref="ns2:_dlc_DocId" minOccurs="0"/>
                <xsd:element ref="ns2:_dlc_DocIdUrl" minOccurs="0"/>
                <xsd:element ref="ns2:_dlc_DocIdPersistId" minOccurs="0"/>
                <xsd:element ref="ns1:_dlc_Exempt" minOccurs="0"/>
                <xsd:element ref="ns1:_dlc_ExpireDateSaved" minOccurs="0"/>
                <xsd:element ref="ns1:_dlc_ExpireDate" minOccurs="0"/>
                <xsd:element ref="ns4:Category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udience" ma:index="21" nillable="true" ma:displayName="Target Audiences" ma:description="Enables audience targeting. Please leave blank unless trained on use." ma:internalName="Target_x0020_Audiences" ma:readOnly="false">
      <xsd:simpleType>
        <xsd:restriction base="dms:Unknown"/>
      </xsd:simpleType>
    </xsd:element>
    <xsd:element name="_dlc_Exempt" ma:index="25" nillable="true" ma:displayName="Exempt from Policy" ma:hidden="true" ma:internalName="_dlc_Exempt" ma:readOnly="true">
      <xsd:simpleType>
        <xsd:restriction base="dms:Unknown"/>
      </xsd:simpleType>
    </xsd:element>
    <xsd:element name="_dlc_ExpireDateSaved" ma:index="26" nillable="true" ma:displayName="Original Expiration Date" ma:hidden="true" ma:internalName="_dlc_ExpireDateSaved" ma:readOnly="true">
      <xsd:simpleType>
        <xsd:restriction base="dms:DateTime"/>
      </xsd:simpleType>
    </xsd:element>
    <xsd:element name="_dlc_ExpireDate" ma:index="27"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676cee9-fd60-4c1c-9e5b-5120ec0b3480" elementFormDefault="qualified">
    <xsd:import namespace="http://schemas.microsoft.com/office/2006/documentManagement/types"/>
    <xsd:import namespace="http://schemas.microsoft.com/office/infopath/2007/PartnerControls"/>
    <xsd:element name="AF_x0020_Owner" ma:index="2" ma:displayName="AF Owner" ma:description="Required. Enter an AF staff member who is responsible for this file." ma:list="UserInfo" ma:SharePointGroup="0" ma:internalName="AF_x0020_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lf09a8a73540422dac4309c5f114ddb8" ma:index="8" nillable="true" ma:taxonomy="true" ma:internalName="lf09a8a73540422dac4309c5f114ddb8" ma:taxonomyFieldName="School" ma:displayName="School" ma:default="" ma:fieldId="{5f09a8a7-3540-422d-ac43-09c5f114ddb8}" ma:sspId="bd9d8fb8-c9bd-40ec-97cf-4db0a887a67e" ma:termSetId="5f620a08-af59-4d5c-af25-52e0ef804eb8"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27163e22-da7c-42d4-8dd1-a8591f2057d4}" ma:internalName="TaxCatchAll" ma:showField="CatchAllData" ma:web="0676cee9-fd60-4c1c-9e5b-5120ec0b3480">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27163e22-da7c-42d4-8dd1-a8591f2057d4}" ma:internalName="TaxCatchAllLabel" ma:readOnly="true" ma:showField="CatchAllDataLabel" ma:web="0676cee9-fd60-4c1c-9e5b-5120ec0b3480">
      <xsd:complexType>
        <xsd:complexContent>
          <xsd:extension base="dms:MultiChoiceLookup">
            <xsd:sequence>
              <xsd:element name="Value" type="dms:Lookup" maxOccurs="unbounded" minOccurs="0" nillable="true"/>
            </xsd:sequence>
          </xsd:extension>
        </xsd:complexContent>
      </xsd:complexType>
    </xsd:element>
    <xsd:element name="nfa767dced1144c9ba4888ceb93acca4" ma:index="12" nillable="true" ma:taxonomy="true" ma:internalName="nfa767dced1144c9ba4888ceb93acca4" ma:taxonomyFieldName="Project" ma:displayName="Project" ma:default="" ma:fieldId="{7fa767dc-ed11-44c9-ba48-88ceb93acca4}" ma:sspId="bd9d8fb8-c9bd-40ec-97cf-4db0a887a67e" ma:termSetId="52802e36-000b-47df-bc93-1a97c1aa5b4c" ma:anchorId="00000000-0000-0000-0000-000000000000" ma:open="true" ma:isKeyword="false">
      <xsd:complexType>
        <xsd:sequence>
          <xsd:element ref="pc:Terms" minOccurs="0" maxOccurs="1"/>
        </xsd:sequence>
      </xsd:complexType>
    </xsd:element>
    <xsd:element name="gc69249d4b4e407483d3df6921806e1c" ma:index="14" nillable="true" ma:taxonomy="true" ma:internalName="gc69249d4b4e407483d3df6921806e1c" ma:taxonomyFieldName="Team" ma:displayName="Team" ma:default="" ma:fieldId="{0c69249d-4b4e-4074-83d3-df6921806e1c}" ma:sspId="bd9d8fb8-c9bd-40ec-97cf-4db0a887a67e" ma:termSetId="f1c1dc8c-d107-4986-9e86-6ad1124201f6" ma:anchorId="00000000-0000-0000-0000-000000000000" ma:open="false" ma:isKeyword="false">
      <xsd:complexType>
        <xsd:sequence>
          <xsd:element ref="pc:Terms" minOccurs="0" maxOccurs="1"/>
        </xsd:sequence>
      </xsd:complexType>
    </xsd:element>
    <xsd:element name="b1d47f8b0c974735b0418508e9704e5b" ma:index="16" nillable="true" ma:taxonomy="true" ma:internalName="b1d47f8b0c974735b0418508e9704e5b" ma:taxonomyFieldName="Geography" ma:displayName="Geography" ma:readOnly="false" ma:default="" ma:fieldId="{b1d47f8b-0c97-4735-b041-8508e9704e5b}" ma:taxonomyMulti="true" ma:sspId="bd9d8fb8-c9bd-40ec-97cf-4db0a887a67e" ma:termSetId="5bbf794a-96ea-4e29-99cc-43bbe4f4604b" ma:anchorId="00000000-0000-0000-0000-000000000000" ma:open="false" ma:isKeyword="false">
      <xsd:complexType>
        <xsd:sequence>
          <xsd:element ref="pc:Terms" minOccurs="0" maxOccurs="1"/>
        </xsd:sequence>
      </xsd:complexType>
    </xsd:element>
    <xsd:element name="c6b051048b38471d8a88773837762ee7" ma:index="18" nillable="true" ma:taxonomy="true" ma:internalName="c6b051048b38471d8a88773837762ee7" ma:taxonomyFieldName="School_x0020_Year" ma:displayName="School Year" ma:default="" ma:fieldId="{c6b05104-8b38-471d-8a88-773837762ee7}" ma:sspId="bd9d8fb8-c9bd-40ec-97cf-4db0a887a67e" ma:termSetId="2778c615-7e1f-449f-a8aa-4fcf61c53075" ma:anchorId="00000000-0000-0000-0000-000000000000" ma:open="false" ma:isKeyword="false">
      <xsd:complexType>
        <xsd:sequence>
          <xsd:element ref="pc:Terms" minOccurs="0" maxOccurs="1"/>
        </xsd:sequence>
      </xsd:complex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29" nillable="true" ma:displayName="Description" ma:internalName="CategoryDescription">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customXsn xmlns="http://schemas.microsoft.com/office/2006/metadata/customXsn">
  <xsnLocation>https://manyminds.achievementfirst.org/sites/NetworkSupport/_cts/AF School Document/84ffe443963d2764customXsn.xsn</xsnLocation>
  <cached>True</cached>
  <openByDefault>True</openByDefault>
  <xsnScope>https://manyminds.achievementfirst.org/sites/NetworkSupport</xsnScope>
</customXsn>
</file>

<file path=customXml/item6.xml><?xml version="1.0" encoding="utf-8"?>
<p:properties xmlns:p="http://schemas.microsoft.com/office/2006/metadata/properties" xmlns:xsi="http://www.w3.org/2001/XMLSchema-instance" xmlns:pc="http://schemas.microsoft.com/office/infopath/2007/PartnerControls">
  <documentManagement>
    <b1d47f8b0c974735b0418508e9704e5b xmlns="0676cee9-fd60-4c1c-9e5b-5120ec0b3480">
      <Terms xmlns="http://schemas.microsoft.com/office/infopath/2007/PartnerControls"/>
    </b1d47f8b0c974735b0418508e9704e5b>
    <AF_x0020_Owner xmlns="0676cee9-fd60-4c1c-9e5b-5120ec0b3480">
      <UserInfo>
        <DisplayName>Charlotte Phillips</DisplayName>
        <AccountId>2769</AccountId>
        <AccountType/>
      </UserInfo>
    </AF_x0020_Owner>
    <gc69249d4b4e407483d3df6921806e1c xmlns="0676cee9-fd60-4c1c-9e5b-5120ec0b3480">
      <Terms xmlns="http://schemas.microsoft.com/office/infopath/2007/PartnerControls"/>
    </gc69249d4b4e407483d3df6921806e1c>
    <Audience xmlns="http://schemas.microsoft.com/sharepoint/v3" xsi:nil="true"/>
    <nfa767dced1144c9ba4888ceb93acca4 xmlns="0676cee9-fd60-4c1c-9e5b-5120ec0b3480">
      <Terms xmlns="http://schemas.microsoft.com/office/infopath/2007/PartnerControls"/>
    </nfa767dced1144c9ba4888ceb93acca4>
    <c6b051048b38471d8a88773837762ee7 xmlns="0676cee9-fd60-4c1c-9e5b-5120ec0b3480">
      <Terms xmlns="http://schemas.microsoft.com/office/infopath/2007/PartnerControls"/>
    </c6b051048b38471d8a88773837762ee7>
    <CategoryDescription xmlns="http://schemas.microsoft.com/sharepoint.v3" xsi:nil="true"/>
    <lf09a8a73540422dac4309c5f114ddb8 xmlns="0676cee9-fd60-4c1c-9e5b-5120ec0b3480">
      <Terms xmlns="http://schemas.microsoft.com/office/infopath/2007/PartnerControls"/>
    </lf09a8a73540422dac4309c5f114ddb8>
    <TaxCatchAll xmlns="0676cee9-fd60-4c1c-9e5b-5120ec0b3480"/>
    <_dlc_ExpireDateSaved xmlns="http://schemas.microsoft.com/sharepoint/v3" xsi:nil="true"/>
    <_dlc_ExpireDate xmlns="http://schemas.microsoft.com/sharepoint/v3" xsi:nil="true"/>
    <_dlc_DocId xmlns="0676cee9-fd60-4c1c-9e5b-5120ec0b3480">SFDVX333FYKN-46-1583</_dlc_DocId>
    <_dlc_DocIdUrl xmlns="0676cee9-fd60-4c1c-9e5b-5120ec0b3480">
      <Url>https://manyminds.achievementfirst.org/sites/NetworkSupport/Team SS/_layouts/15/DocIdRedir.aspx?ID=SFDVX333FYKN-46-1583</Url>
      <Description>SFDVX333FYKN-46-1583</Description>
    </_dlc_DocIdUrl>
  </documentManagement>
</p:properties>
</file>

<file path=customXml/itemProps1.xml><?xml version="1.0" encoding="utf-8"?>
<ds:datastoreItem xmlns:ds="http://schemas.openxmlformats.org/officeDocument/2006/customXml" ds:itemID="{7ECF3DAA-BD58-4A04-A995-0E2FE654E136}"/>
</file>

<file path=customXml/itemProps2.xml><?xml version="1.0" encoding="utf-8"?>
<ds:datastoreItem xmlns:ds="http://schemas.openxmlformats.org/officeDocument/2006/customXml" ds:itemID="{F991CF94-AC95-4BF2-BFE2-7FF6825EA162}"/>
</file>

<file path=customXml/itemProps3.xml><?xml version="1.0" encoding="utf-8"?>
<ds:datastoreItem xmlns:ds="http://schemas.openxmlformats.org/officeDocument/2006/customXml" ds:itemID="{A199AEAA-835E-4952-93B6-01D68212436A}"/>
</file>

<file path=customXml/itemProps4.xml><?xml version="1.0" encoding="utf-8"?>
<ds:datastoreItem xmlns:ds="http://schemas.openxmlformats.org/officeDocument/2006/customXml" ds:itemID="{B684E060-95DF-4C6E-B79E-A5DC02648D74}"/>
</file>

<file path=customXml/itemProps5.xml><?xml version="1.0" encoding="utf-8"?>
<ds:datastoreItem xmlns:ds="http://schemas.openxmlformats.org/officeDocument/2006/customXml" ds:itemID="{0ACF8DC9-E7DA-40EF-B6F9-5899FF86A9C8}"/>
</file>

<file path=customXml/itemProps6.xml><?xml version="1.0" encoding="utf-8"?>
<ds:datastoreItem xmlns:ds="http://schemas.openxmlformats.org/officeDocument/2006/customXml" ds:itemID="{3CEBD5F4-4A86-4B03-BD25-259400D52037}"/>
</file>

<file path=docProps/app.xml><?xml version="1.0" encoding="utf-8"?>
<Properties xmlns="http://schemas.openxmlformats.org/officeDocument/2006/extended-properties" xmlns:vt="http://schemas.openxmlformats.org/officeDocument/2006/docPropsVTypes">
  <Template/>
  <TotalTime>1364</TotalTime>
  <Words>3177</Words>
  <Application>Microsoft Office PowerPoint</Application>
  <PresentationFormat>On-screen Show (4:3)</PresentationFormat>
  <Paragraphs>317</Paragraphs>
  <Slides>30</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Rockwell</vt:lpstr>
      <vt:lpstr>ＭＳ Ｐゴシック</vt:lpstr>
      <vt:lpstr>Calibri</vt:lpstr>
      <vt:lpstr>AbcTeacher</vt:lpstr>
      <vt:lpstr>Wingdings</vt:lpstr>
      <vt:lpstr>Times New Roman</vt:lpstr>
      <vt:lpstr>Custom Design</vt:lpstr>
      <vt:lpstr>Leading Special Services in 2016-17: Inspiring Others Around Vision  by “Starting with Why” June 2016 | All Leader Training</vt:lpstr>
      <vt:lpstr>Turn + Talk</vt:lpstr>
      <vt:lpstr>…they are a key aspect of your “personal why.”  What was the impact of being connected to your “personal why” at work? In what ways was this different from when you felt disconnected?</vt:lpstr>
      <vt:lpstr>We do “Why” well at AF. (At 50,000 feet.)</vt:lpstr>
      <vt:lpstr>But what about at 1,000 – 10,000 feet?</vt:lpstr>
      <vt:lpstr>Feedback data shows we have room to grow.</vt:lpstr>
      <vt:lpstr>Particularly as we motivate teams around the components of Special Services.</vt:lpstr>
      <vt:lpstr>Inspiring Others Around Vision by “Starting with Why”</vt:lpstr>
      <vt:lpstr>Agenda</vt:lpstr>
      <vt:lpstr>Start with “why”: Using the Golden Circle</vt:lpstr>
      <vt:lpstr>Have you ever had a “Gateway” moment?</vt:lpstr>
      <vt:lpstr>The Golden Circle says, “start with why.”</vt:lpstr>
      <vt:lpstr>The Golden Circle and the Brain</vt:lpstr>
      <vt:lpstr>The Golden Circle and the Brain</vt:lpstr>
      <vt:lpstr>PowerPoint Presentation</vt:lpstr>
      <vt:lpstr>Consider this marketing application…</vt:lpstr>
      <vt:lpstr>Agenda</vt:lpstr>
      <vt:lpstr>Consider this classic Special Services leadership challenge:</vt:lpstr>
      <vt:lpstr>Addressing the challenge: Accommodations PD</vt:lpstr>
      <vt:lpstr>PowerPoint Presentation</vt:lpstr>
      <vt:lpstr>PowerPoint Presentation</vt:lpstr>
      <vt:lpstr>Addressing the challenge: Accommodations PD</vt:lpstr>
      <vt:lpstr>What did you notice about what makes this an effective model? </vt:lpstr>
      <vt:lpstr>A CFS</vt:lpstr>
      <vt:lpstr>Agenda</vt:lpstr>
      <vt:lpstr>Reflect</vt:lpstr>
      <vt:lpstr>Applying the Golden Circle and CFS – 3 options</vt:lpstr>
      <vt:lpstr>Application </vt:lpstr>
      <vt:lpstr>Agenda</vt:lpstr>
      <vt:lpstr>Next Steps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 Johnson</dc:creator>
  <cp:lastModifiedBy>Charlotte Phillips</cp:lastModifiedBy>
  <cp:revision>50</cp:revision>
  <cp:lastPrinted>2016-06-21T21:58:17Z</cp:lastPrinted>
  <dcterms:created xsi:type="dcterms:W3CDTF">2010-11-19T17:00:53Z</dcterms:created>
  <dcterms:modified xsi:type="dcterms:W3CDTF">2016-06-24T18:27:21Z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0x010100F05A691F7F882644BE96F06D9D88F8E100799D1D68EF776544B1EC6F38F228A220</vt:lpwstr>
  </property>
  <property fmtid="{D5CDD505-2E9C-101B-9397-08002B2CF9AE}" pid="3" name="_dlc_policyId">
    <vt:lpwstr>0x010100F05A691F7F882644BE96F06D9D88F8E1|2088864059</vt:lpwstr>
  </property>
  <property fmtid="{D5CDD505-2E9C-101B-9397-08002B2CF9AE}" pid="4" name="ItemRetentionFormula">
    <vt:lpwstr/>
  </property>
  <property fmtid="{D5CDD505-2E9C-101B-9397-08002B2CF9AE}" pid="5" name="_dlc_DocIdItemGuid">
    <vt:lpwstr>54ca8a4a-e042-440a-a4c7-cf994717d8ac</vt:lpwstr>
  </property>
  <property fmtid="{D5CDD505-2E9C-101B-9397-08002B2CF9AE}" pid="6" name="Project">
    <vt:lpwstr/>
  </property>
  <property fmtid="{D5CDD505-2E9C-101B-9397-08002B2CF9AE}" pid="7" name="Geography">
    <vt:lpwstr/>
  </property>
  <property fmtid="{D5CDD505-2E9C-101B-9397-08002B2CF9AE}" pid="8" name="School">
    <vt:lpwstr/>
  </property>
  <property fmtid="{D5CDD505-2E9C-101B-9397-08002B2CF9AE}" pid="9" name="Team">
    <vt:lpwstr/>
  </property>
  <property fmtid="{D5CDD505-2E9C-101B-9397-08002B2CF9AE}" pid="10" name="School Year">
    <vt:lpwstr/>
  </property>
  <property fmtid="{D5CDD505-2E9C-101B-9397-08002B2CF9AE}" pid="11" name="_dlc_LastRun">
    <vt:lpwstr>07/08/2017 23:01:00</vt:lpwstr>
  </property>
  <property fmtid="{D5CDD505-2E9C-101B-9397-08002B2CF9AE}" pid="12" name="_dlc_ItemStageId">
    <vt:lpwstr>1</vt:lpwstr>
  </property>
</Properties>
</file>