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78"/>
  </p:notesMasterIdLst>
  <p:sldIdLst>
    <p:sldId id="260" r:id="rId8"/>
    <p:sldId id="261" r:id="rId9"/>
    <p:sldId id="257" r:id="rId10"/>
    <p:sldId id="258" r:id="rId11"/>
    <p:sldId id="262" r:id="rId12"/>
    <p:sldId id="263" r:id="rId13"/>
    <p:sldId id="264" r:id="rId14"/>
    <p:sldId id="265" r:id="rId15"/>
    <p:sldId id="267" r:id="rId16"/>
    <p:sldId id="268" r:id="rId17"/>
    <p:sldId id="274" r:id="rId18"/>
    <p:sldId id="269" r:id="rId19"/>
    <p:sldId id="270" r:id="rId20"/>
    <p:sldId id="271" r:id="rId21"/>
    <p:sldId id="272" r:id="rId22"/>
    <p:sldId id="273" r:id="rId23"/>
    <p:sldId id="275" r:id="rId24"/>
    <p:sldId id="276" r:id="rId25"/>
    <p:sldId id="277" r:id="rId26"/>
    <p:sldId id="278" r:id="rId27"/>
    <p:sldId id="279" r:id="rId28"/>
    <p:sldId id="281" r:id="rId29"/>
    <p:sldId id="280" r:id="rId30"/>
    <p:sldId id="282" r:id="rId31"/>
    <p:sldId id="283" r:id="rId32"/>
    <p:sldId id="328" r:id="rId33"/>
    <p:sldId id="285" r:id="rId34"/>
    <p:sldId id="286" r:id="rId35"/>
    <p:sldId id="287" r:id="rId36"/>
    <p:sldId id="332" r:id="rId37"/>
    <p:sldId id="289" r:id="rId38"/>
    <p:sldId id="329" r:id="rId39"/>
    <p:sldId id="291" r:id="rId40"/>
    <p:sldId id="292" r:id="rId41"/>
    <p:sldId id="331" r:id="rId42"/>
    <p:sldId id="294" r:id="rId43"/>
    <p:sldId id="295" r:id="rId44"/>
    <p:sldId id="305" r:id="rId45"/>
    <p:sldId id="296" r:id="rId46"/>
    <p:sldId id="297" r:id="rId47"/>
    <p:sldId id="298" r:id="rId48"/>
    <p:sldId id="299" r:id="rId49"/>
    <p:sldId id="300" r:id="rId50"/>
    <p:sldId id="301" r:id="rId51"/>
    <p:sldId id="302" r:id="rId52"/>
    <p:sldId id="303" r:id="rId53"/>
    <p:sldId id="304" r:id="rId54"/>
    <p:sldId id="306" r:id="rId55"/>
    <p:sldId id="334" r:id="rId56"/>
    <p:sldId id="308" r:id="rId57"/>
    <p:sldId id="309" r:id="rId58"/>
    <p:sldId id="333"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35" r:id="rId75"/>
    <p:sldId id="326" r:id="rId76"/>
    <p:sldId id="32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1.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AECC-BBA7-4AEE-8FA2-A3B75D1AD12E}" type="doc">
      <dgm:prSet loTypeId="urn:microsoft.com/office/officeart/2005/8/layout/hChevron3" loCatId="process" qsTypeId="urn:microsoft.com/office/officeart/2005/8/quickstyle/simple1" qsCatId="simple" csTypeId="urn:microsoft.com/office/officeart/2005/8/colors/colorful3" csCatId="colorful" phldr="1"/>
      <dgm:spPr/>
    </dgm:pt>
    <dgm:pt modelId="{3D78A995-698A-4E96-B2EF-D4EC0F78A8F9}">
      <dgm:prSet phldrT="[Text]" custT="1"/>
      <dgm:spPr/>
      <dgm:t>
        <a:bodyPr/>
        <a:lstStyle/>
        <a:p>
          <a:r>
            <a:rPr lang="en-US" sz="1800" b="1" dirty="0" smtClean="0"/>
            <a:t>Do Now/</a:t>
          </a:r>
        </a:p>
        <a:p>
          <a:r>
            <a:rPr lang="en-US" sz="1800" b="1" dirty="0" smtClean="0"/>
            <a:t>Aims &amp; Agenda</a:t>
          </a:r>
          <a:endParaRPr lang="en-US" sz="1800" b="1" dirty="0"/>
        </a:p>
      </dgm:t>
    </dgm:pt>
    <dgm:pt modelId="{20363248-62AE-4D74-9396-87B466C5B780}" type="parTrans" cxnId="{0A8C9BC2-3FDC-4EEE-831F-A4309C0DA64D}">
      <dgm:prSet/>
      <dgm:spPr/>
      <dgm:t>
        <a:bodyPr/>
        <a:lstStyle/>
        <a:p>
          <a:endParaRPr lang="en-US"/>
        </a:p>
      </dgm:t>
    </dgm:pt>
    <dgm:pt modelId="{7B4CB2DC-F936-4ECC-9B6A-20F84A762CC8}" type="sibTrans" cxnId="{0A8C9BC2-3FDC-4EEE-831F-A4309C0DA64D}">
      <dgm:prSet/>
      <dgm:spPr/>
      <dgm:t>
        <a:bodyPr/>
        <a:lstStyle/>
        <a:p>
          <a:endParaRPr lang="en-US"/>
        </a:p>
      </dgm:t>
    </dgm:pt>
    <dgm:pt modelId="{FD0E7A40-1F18-4546-BD26-7BF0E83D4A72}">
      <dgm:prSet phldrT="[Text]" custT="1"/>
      <dgm:spPr/>
      <dgm:t>
        <a:bodyPr/>
        <a:lstStyle/>
        <a:p>
          <a:r>
            <a:rPr lang="en-US" sz="1800" b="1" dirty="0" smtClean="0"/>
            <a:t>Airtight Activity #1: Clear Directions </a:t>
          </a:r>
          <a:endParaRPr lang="en-US" sz="1800" b="1" dirty="0"/>
        </a:p>
      </dgm:t>
    </dgm:pt>
    <dgm:pt modelId="{038D768E-CD61-44A5-800B-B1EBD9406DDE}" type="parTrans" cxnId="{FE66A935-53B8-45B4-B973-7CD1AF0AD51F}">
      <dgm:prSet/>
      <dgm:spPr/>
      <dgm:t>
        <a:bodyPr/>
        <a:lstStyle/>
        <a:p>
          <a:endParaRPr lang="en-US"/>
        </a:p>
      </dgm:t>
    </dgm:pt>
    <dgm:pt modelId="{498ADA98-4D02-4E43-8CBF-BA6C283BA923}" type="sibTrans" cxnId="{FE66A935-53B8-45B4-B973-7CD1AF0AD51F}">
      <dgm:prSet/>
      <dgm:spPr/>
      <dgm:t>
        <a:bodyPr/>
        <a:lstStyle/>
        <a:p>
          <a:endParaRPr lang="en-US"/>
        </a:p>
      </dgm:t>
    </dgm:pt>
    <dgm:pt modelId="{D5303C4B-57F2-4C4E-9911-E055DB94D681}">
      <dgm:prSet phldrT="[Text]" custT="1"/>
      <dgm:spPr/>
      <dgm:t>
        <a:bodyPr/>
        <a:lstStyle/>
        <a:p>
          <a:r>
            <a:rPr lang="en-US" sz="1800" b="1" dirty="0" smtClean="0"/>
            <a:t>Application #1: Clear Directions</a:t>
          </a:r>
          <a:endParaRPr lang="en-US" sz="1800" b="1" dirty="0"/>
        </a:p>
      </dgm:t>
    </dgm:pt>
    <dgm:pt modelId="{D2966E87-B321-4743-BF29-89DCEAC8BA23}" type="parTrans" cxnId="{54C0AD24-6167-4B8F-ABC6-2D0FF233277E}">
      <dgm:prSet/>
      <dgm:spPr/>
      <dgm:t>
        <a:bodyPr/>
        <a:lstStyle/>
        <a:p>
          <a:endParaRPr lang="en-US"/>
        </a:p>
      </dgm:t>
    </dgm:pt>
    <dgm:pt modelId="{020BCFB6-CB50-4D6A-A7E2-7C983970D14F}" type="sibTrans" cxnId="{54C0AD24-6167-4B8F-ABC6-2D0FF233277E}">
      <dgm:prSet/>
      <dgm:spPr/>
      <dgm:t>
        <a:bodyPr/>
        <a:lstStyle/>
        <a:p>
          <a:endParaRPr lang="en-US"/>
        </a:p>
      </dgm:t>
    </dgm:pt>
    <dgm:pt modelId="{2C0B5F70-A710-402D-A1E9-39A216274D84}">
      <dgm:prSet custT="1"/>
      <dgm:spPr/>
      <dgm:t>
        <a:bodyPr/>
        <a:lstStyle/>
        <a:p>
          <a:r>
            <a:rPr lang="en-US" sz="1800" b="1" dirty="0" smtClean="0"/>
            <a:t>Airtight Activity #2: Hunt, Don’t Fish</a:t>
          </a:r>
          <a:endParaRPr lang="en-US" sz="1800" b="1" dirty="0"/>
        </a:p>
      </dgm:t>
    </dgm:pt>
    <dgm:pt modelId="{26D48F7D-BCAD-4CB7-AD2E-07FAFC32815B}" type="parTrans" cxnId="{64D7924A-13ED-44B6-8C74-5DA61B50CA81}">
      <dgm:prSet/>
      <dgm:spPr/>
      <dgm:t>
        <a:bodyPr/>
        <a:lstStyle/>
        <a:p>
          <a:endParaRPr lang="en-US"/>
        </a:p>
      </dgm:t>
    </dgm:pt>
    <dgm:pt modelId="{939BA741-30C3-4920-9176-117958621ACF}" type="sibTrans" cxnId="{64D7924A-13ED-44B6-8C74-5DA61B50CA81}">
      <dgm:prSet/>
      <dgm:spPr/>
      <dgm:t>
        <a:bodyPr/>
        <a:lstStyle/>
        <a:p>
          <a:endParaRPr lang="en-US"/>
        </a:p>
      </dgm:t>
    </dgm:pt>
    <dgm:pt modelId="{AD736814-49DC-4868-BE5F-7180DBD89A7D}" type="pres">
      <dgm:prSet presAssocID="{1C4AAECC-BBA7-4AEE-8FA2-A3B75D1AD12E}" presName="Name0" presStyleCnt="0">
        <dgm:presLayoutVars>
          <dgm:dir/>
          <dgm:resizeHandles val="exact"/>
        </dgm:presLayoutVars>
      </dgm:prSet>
      <dgm:spPr/>
    </dgm:pt>
    <dgm:pt modelId="{2A204CA6-C099-4480-8802-D0AD12A3F867}" type="pres">
      <dgm:prSet presAssocID="{3D78A995-698A-4E96-B2EF-D4EC0F78A8F9}" presName="parTxOnly" presStyleLbl="node1" presStyleIdx="0" presStyleCnt="4" custScaleX="49343">
        <dgm:presLayoutVars>
          <dgm:bulletEnabled val="1"/>
        </dgm:presLayoutVars>
      </dgm:prSet>
      <dgm:spPr/>
      <dgm:t>
        <a:bodyPr/>
        <a:lstStyle/>
        <a:p>
          <a:endParaRPr lang="en-US"/>
        </a:p>
      </dgm:t>
    </dgm:pt>
    <dgm:pt modelId="{E333F9B6-40B6-442F-B7DC-4FA1DB4C56AF}" type="pres">
      <dgm:prSet presAssocID="{7B4CB2DC-F936-4ECC-9B6A-20F84A762CC8}" presName="parSpace" presStyleCnt="0"/>
      <dgm:spPr/>
    </dgm:pt>
    <dgm:pt modelId="{36D14F59-288C-47B3-B679-069BD74188A5}" type="pres">
      <dgm:prSet presAssocID="{FD0E7A40-1F18-4546-BD26-7BF0E83D4A72}" presName="parTxOnly" presStyleLbl="node1" presStyleIdx="1" presStyleCnt="4" custScaleX="107269">
        <dgm:presLayoutVars>
          <dgm:bulletEnabled val="1"/>
        </dgm:presLayoutVars>
      </dgm:prSet>
      <dgm:spPr/>
      <dgm:t>
        <a:bodyPr/>
        <a:lstStyle/>
        <a:p>
          <a:endParaRPr lang="en-US"/>
        </a:p>
      </dgm:t>
    </dgm:pt>
    <dgm:pt modelId="{CED78009-E97F-4FAF-8775-94EFB8618CC4}" type="pres">
      <dgm:prSet presAssocID="{498ADA98-4D02-4E43-8CBF-BA6C283BA923}" presName="parSpace" presStyleCnt="0"/>
      <dgm:spPr/>
    </dgm:pt>
    <dgm:pt modelId="{522F215C-A40D-4327-A049-2EDAD67398B4}" type="pres">
      <dgm:prSet presAssocID="{D5303C4B-57F2-4C4E-9911-E055DB94D681}" presName="parTxOnly" presStyleLbl="node1" presStyleIdx="2" presStyleCnt="4" custScaleX="110434">
        <dgm:presLayoutVars>
          <dgm:bulletEnabled val="1"/>
        </dgm:presLayoutVars>
      </dgm:prSet>
      <dgm:spPr/>
      <dgm:t>
        <a:bodyPr/>
        <a:lstStyle/>
        <a:p>
          <a:endParaRPr lang="en-US"/>
        </a:p>
      </dgm:t>
    </dgm:pt>
    <dgm:pt modelId="{64DD9B96-2937-4E8C-B269-CE9D4938DDDD}" type="pres">
      <dgm:prSet presAssocID="{020BCFB6-CB50-4D6A-A7E2-7C983970D14F}" presName="parSpace" presStyleCnt="0"/>
      <dgm:spPr/>
    </dgm:pt>
    <dgm:pt modelId="{EA860BF4-4F8B-468C-B3A0-9098683E385C}" type="pres">
      <dgm:prSet presAssocID="{2C0B5F70-A710-402D-A1E9-39A216274D84}" presName="parTxOnly" presStyleLbl="node1" presStyleIdx="3" presStyleCnt="4">
        <dgm:presLayoutVars>
          <dgm:bulletEnabled val="1"/>
        </dgm:presLayoutVars>
      </dgm:prSet>
      <dgm:spPr/>
      <dgm:t>
        <a:bodyPr/>
        <a:lstStyle/>
        <a:p>
          <a:endParaRPr lang="en-US"/>
        </a:p>
      </dgm:t>
    </dgm:pt>
  </dgm:ptLst>
  <dgm:cxnLst>
    <dgm:cxn modelId="{F49EE7F7-293B-4A06-844B-FD762EC9F430}" type="presOf" srcId="{1C4AAECC-BBA7-4AEE-8FA2-A3B75D1AD12E}" destId="{AD736814-49DC-4868-BE5F-7180DBD89A7D}" srcOrd="0" destOrd="0" presId="urn:microsoft.com/office/officeart/2005/8/layout/hChevron3"/>
    <dgm:cxn modelId="{0C3CF14F-6B5E-437C-BC22-52212D0134E0}" type="presOf" srcId="{3D78A995-698A-4E96-B2EF-D4EC0F78A8F9}" destId="{2A204CA6-C099-4480-8802-D0AD12A3F867}" srcOrd="0" destOrd="0" presId="urn:microsoft.com/office/officeart/2005/8/layout/hChevron3"/>
    <dgm:cxn modelId="{0A8C9BC2-3FDC-4EEE-831F-A4309C0DA64D}" srcId="{1C4AAECC-BBA7-4AEE-8FA2-A3B75D1AD12E}" destId="{3D78A995-698A-4E96-B2EF-D4EC0F78A8F9}" srcOrd="0" destOrd="0" parTransId="{20363248-62AE-4D74-9396-87B466C5B780}" sibTransId="{7B4CB2DC-F936-4ECC-9B6A-20F84A762CC8}"/>
    <dgm:cxn modelId="{DA14BD85-ABDA-4420-B168-6D040439DD06}" type="presOf" srcId="{FD0E7A40-1F18-4546-BD26-7BF0E83D4A72}" destId="{36D14F59-288C-47B3-B679-069BD74188A5}" srcOrd="0" destOrd="0" presId="urn:microsoft.com/office/officeart/2005/8/layout/hChevron3"/>
    <dgm:cxn modelId="{3531672D-3D74-4B1C-B5AB-2D08C020AC11}" type="presOf" srcId="{2C0B5F70-A710-402D-A1E9-39A216274D84}" destId="{EA860BF4-4F8B-468C-B3A0-9098683E385C}" srcOrd="0" destOrd="0" presId="urn:microsoft.com/office/officeart/2005/8/layout/hChevron3"/>
    <dgm:cxn modelId="{64D7924A-13ED-44B6-8C74-5DA61B50CA81}" srcId="{1C4AAECC-BBA7-4AEE-8FA2-A3B75D1AD12E}" destId="{2C0B5F70-A710-402D-A1E9-39A216274D84}" srcOrd="3" destOrd="0" parTransId="{26D48F7D-BCAD-4CB7-AD2E-07FAFC32815B}" sibTransId="{939BA741-30C3-4920-9176-117958621ACF}"/>
    <dgm:cxn modelId="{FE66A935-53B8-45B4-B973-7CD1AF0AD51F}" srcId="{1C4AAECC-BBA7-4AEE-8FA2-A3B75D1AD12E}" destId="{FD0E7A40-1F18-4546-BD26-7BF0E83D4A72}" srcOrd="1" destOrd="0" parTransId="{038D768E-CD61-44A5-800B-B1EBD9406DDE}" sibTransId="{498ADA98-4D02-4E43-8CBF-BA6C283BA923}"/>
    <dgm:cxn modelId="{9B71C995-A5C8-4D2D-8290-29168F978F8A}" type="presOf" srcId="{D5303C4B-57F2-4C4E-9911-E055DB94D681}" destId="{522F215C-A40D-4327-A049-2EDAD67398B4}" srcOrd="0" destOrd="0" presId="urn:microsoft.com/office/officeart/2005/8/layout/hChevron3"/>
    <dgm:cxn modelId="{54C0AD24-6167-4B8F-ABC6-2D0FF233277E}" srcId="{1C4AAECC-BBA7-4AEE-8FA2-A3B75D1AD12E}" destId="{D5303C4B-57F2-4C4E-9911-E055DB94D681}" srcOrd="2" destOrd="0" parTransId="{D2966E87-B321-4743-BF29-89DCEAC8BA23}" sibTransId="{020BCFB6-CB50-4D6A-A7E2-7C983970D14F}"/>
    <dgm:cxn modelId="{720EBCF1-7F02-4333-BDE0-B9FCED9D44C1}" type="presParOf" srcId="{AD736814-49DC-4868-BE5F-7180DBD89A7D}" destId="{2A204CA6-C099-4480-8802-D0AD12A3F867}" srcOrd="0" destOrd="0" presId="urn:microsoft.com/office/officeart/2005/8/layout/hChevron3"/>
    <dgm:cxn modelId="{54FD0771-094E-4D14-8F44-9DEFFB886306}" type="presParOf" srcId="{AD736814-49DC-4868-BE5F-7180DBD89A7D}" destId="{E333F9B6-40B6-442F-B7DC-4FA1DB4C56AF}" srcOrd="1" destOrd="0" presId="urn:microsoft.com/office/officeart/2005/8/layout/hChevron3"/>
    <dgm:cxn modelId="{53723CF0-AC7B-4224-9CB2-A2A81F5A30E0}" type="presParOf" srcId="{AD736814-49DC-4868-BE5F-7180DBD89A7D}" destId="{36D14F59-288C-47B3-B679-069BD74188A5}" srcOrd="2" destOrd="0" presId="urn:microsoft.com/office/officeart/2005/8/layout/hChevron3"/>
    <dgm:cxn modelId="{79FB2018-389E-4696-A1D3-D46749F2CA9D}" type="presParOf" srcId="{AD736814-49DC-4868-BE5F-7180DBD89A7D}" destId="{CED78009-E97F-4FAF-8775-94EFB8618CC4}" srcOrd="3" destOrd="0" presId="urn:microsoft.com/office/officeart/2005/8/layout/hChevron3"/>
    <dgm:cxn modelId="{015085FD-E34B-4B22-9215-8C8A1AF3DE34}" type="presParOf" srcId="{AD736814-49DC-4868-BE5F-7180DBD89A7D}" destId="{522F215C-A40D-4327-A049-2EDAD67398B4}" srcOrd="4" destOrd="0" presId="urn:microsoft.com/office/officeart/2005/8/layout/hChevron3"/>
    <dgm:cxn modelId="{F95E5A9E-448A-4B26-AB20-495FA58F9F5E}" type="presParOf" srcId="{AD736814-49DC-4868-BE5F-7180DBD89A7D}" destId="{64DD9B96-2937-4E8C-B269-CE9D4938DDDD}" srcOrd="5" destOrd="0" presId="urn:microsoft.com/office/officeart/2005/8/layout/hChevron3"/>
    <dgm:cxn modelId="{6890B9F3-416D-43E4-A085-45C4C50A59AD}" type="presParOf" srcId="{AD736814-49DC-4868-BE5F-7180DBD89A7D}" destId="{EA860BF4-4F8B-468C-B3A0-9098683E385C}"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AAECC-BBA7-4AEE-8FA2-A3B75D1AD12E}" type="doc">
      <dgm:prSet loTypeId="urn:microsoft.com/office/officeart/2005/8/layout/hChevron3" loCatId="process" qsTypeId="urn:microsoft.com/office/officeart/2005/8/quickstyle/simple1" qsCatId="simple" csTypeId="urn:microsoft.com/office/officeart/2005/8/colors/colorful3" csCatId="colorful" phldr="1"/>
      <dgm:spPr/>
    </dgm:pt>
    <dgm:pt modelId="{FD0E7A40-1F18-4546-BD26-7BF0E83D4A72}">
      <dgm:prSet phldrT="[Text]" custT="1"/>
      <dgm:spPr/>
      <dgm:t>
        <a:bodyPr/>
        <a:lstStyle/>
        <a:p>
          <a:r>
            <a:rPr lang="en-US" sz="1800" b="1" dirty="0" smtClean="0"/>
            <a:t>Airtight Activity #3: Facilitating Discussion</a:t>
          </a:r>
          <a:endParaRPr lang="en-US" sz="1800" b="1" dirty="0"/>
        </a:p>
      </dgm:t>
    </dgm:pt>
    <dgm:pt modelId="{038D768E-CD61-44A5-800B-B1EBD9406DDE}" type="parTrans" cxnId="{FE66A935-53B8-45B4-B973-7CD1AF0AD51F}">
      <dgm:prSet/>
      <dgm:spPr/>
      <dgm:t>
        <a:bodyPr/>
        <a:lstStyle/>
        <a:p>
          <a:endParaRPr lang="en-US"/>
        </a:p>
      </dgm:t>
    </dgm:pt>
    <dgm:pt modelId="{498ADA98-4D02-4E43-8CBF-BA6C283BA923}" type="sibTrans" cxnId="{FE66A935-53B8-45B4-B973-7CD1AF0AD51F}">
      <dgm:prSet/>
      <dgm:spPr/>
      <dgm:t>
        <a:bodyPr/>
        <a:lstStyle/>
        <a:p>
          <a:endParaRPr lang="en-US"/>
        </a:p>
      </dgm:t>
    </dgm:pt>
    <dgm:pt modelId="{D5303C4B-57F2-4C4E-9911-E055DB94D681}">
      <dgm:prSet phldrT="[Text]" custT="1"/>
      <dgm:spPr/>
      <dgm:t>
        <a:bodyPr/>
        <a:lstStyle/>
        <a:p>
          <a:r>
            <a:rPr lang="en-US" sz="1800" b="1" dirty="0" smtClean="0"/>
            <a:t>Application #2: Practice Hunt, Don’t Fish &amp; Facilitating Discussion</a:t>
          </a:r>
          <a:endParaRPr lang="en-US" sz="1800" b="1" dirty="0"/>
        </a:p>
      </dgm:t>
    </dgm:pt>
    <dgm:pt modelId="{D2966E87-B321-4743-BF29-89DCEAC8BA23}" type="parTrans" cxnId="{54C0AD24-6167-4B8F-ABC6-2D0FF233277E}">
      <dgm:prSet/>
      <dgm:spPr/>
      <dgm:t>
        <a:bodyPr/>
        <a:lstStyle/>
        <a:p>
          <a:endParaRPr lang="en-US"/>
        </a:p>
      </dgm:t>
    </dgm:pt>
    <dgm:pt modelId="{020BCFB6-CB50-4D6A-A7E2-7C983970D14F}" type="sibTrans" cxnId="{54C0AD24-6167-4B8F-ABC6-2D0FF233277E}">
      <dgm:prSet/>
      <dgm:spPr/>
      <dgm:t>
        <a:bodyPr/>
        <a:lstStyle/>
        <a:p>
          <a:endParaRPr lang="en-US"/>
        </a:p>
      </dgm:t>
    </dgm:pt>
    <dgm:pt modelId="{9B75E55F-F575-4F92-BBD1-A0C1523C5CD1}">
      <dgm:prSet phldrT="[Text]" custT="1"/>
      <dgm:spPr/>
      <dgm:t>
        <a:bodyPr/>
        <a:lstStyle/>
        <a:p>
          <a:r>
            <a:rPr lang="en-US" sz="1800" b="1" dirty="0" smtClean="0"/>
            <a:t>Finish AA #2</a:t>
          </a:r>
          <a:endParaRPr lang="en-US" sz="1800" b="1" dirty="0"/>
        </a:p>
      </dgm:t>
    </dgm:pt>
    <dgm:pt modelId="{201E6E06-0AA6-4A84-B984-DCD3E8A2A4F1}" type="parTrans" cxnId="{11A9DF1A-4540-487E-BFC4-3FC936F6D75E}">
      <dgm:prSet/>
      <dgm:spPr/>
      <dgm:t>
        <a:bodyPr/>
        <a:lstStyle/>
        <a:p>
          <a:endParaRPr lang="en-US"/>
        </a:p>
      </dgm:t>
    </dgm:pt>
    <dgm:pt modelId="{1395DF50-78DF-4C83-BD85-8838B2322F58}" type="sibTrans" cxnId="{11A9DF1A-4540-487E-BFC4-3FC936F6D75E}">
      <dgm:prSet/>
      <dgm:spPr/>
      <dgm:t>
        <a:bodyPr/>
        <a:lstStyle/>
        <a:p>
          <a:endParaRPr lang="en-US"/>
        </a:p>
      </dgm:t>
    </dgm:pt>
    <dgm:pt modelId="{AD736814-49DC-4868-BE5F-7180DBD89A7D}" type="pres">
      <dgm:prSet presAssocID="{1C4AAECC-BBA7-4AEE-8FA2-A3B75D1AD12E}" presName="Name0" presStyleCnt="0">
        <dgm:presLayoutVars>
          <dgm:dir/>
          <dgm:resizeHandles val="exact"/>
        </dgm:presLayoutVars>
      </dgm:prSet>
      <dgm:spPr/>
    </dgm:pt>
    <dgm:pt modelId="{1ECC43D0-7BC1-47E2-8132-907EDC7E292E}" type="pres">
      <dgm:prSet presAssocID="{9B75E55F-F575-4F92-BBD1-A0C1523C5CD1}" presName="parTxOnly" presStyleLbl="node1" presStyleIdx="0" presStyleCnt="3" custScaleX="48198">
        <dgm:presLayoutVars>
          <dgm:bulletEnabled val="1"/>
        </dgm:presLayoutVars>
      </dgm:prSet>
      <dgm:spPr/>
      <dgm:t>
        <a:bodyPr/>
        <a:lstStyle/>
        <a:p>
          <a:endParaRPr lang="en-US"/>
        </a:p>
      </dgm:t>
    </dgm:pt>
    <dgm:pt modelId="{8D58C825-AB63-47CB-8ACC-D0E6B2BE6762}" type="pres">
      <dgm:prSet presAssocID="{1395DF50-78DF-4C83-BD85-8838B2322F58}" presName="parSpace" presStyleCnt="0"/>
      <dgm:spPr/>
    </dgm:pt>
    <dgm:pt modelId="{36D14F59-288C-47B3-B679-069BD74188A5}" type="pres">
      <dgm:prSet presAssocID="{FD0E7A40-1F18-4546-BD26-7BF0E83D4A72}" presName="parTxOnly" presStyleLbl="node1" presStyleIdx="1" presStyleCnt="3" custScaleX="66697" custLinFactNeighborX="-2740" custLinFactNeighborY="239">
        <dgm:presLayoutVars>
          <dgm:bulletEnabled val="1"/>
        </dgm:presLayoutVars>
      </dgm:prSet>
      <dgm:spPr/>
      <dgm:t>
        <a:bodyPr/>
        <a:lstStyle/>
        <a:p>
          <a:endParaRPr lang="en-US"/>
        </a:p>
      </dgm:t>
    </dgm:pt>
    <dgm:pt modelId="{CED78009-E97F-4FAF-8775-94EFB8618CC4}" type="pres">
      <dgm:prSet presAssocID="{498ADA98-4D02-4E43-8CBF-BA6C283BA923}" presName="parSpace" presStyleCnt="0"/>
      <dgm:spPr/>
    </dgm:pt>
    <dgm:pt modelId="{522F215C-A40D-4327-A049-2EDAD67398B4}" type="pres">
      <dgm:prSet presAssocID="{D5303C4B-57F2-4C4E-9911-E055DB94D681}" presName="parTxOnly" presStyleLbl="node1" presStyleIdx="2" presStyleCnt="3" custScaleX="110434" custLinFactNeighborX="-9284" custLinFactNeighborY="239">
        <dgm:presLayoutVars>
          <dgm:bulletEnabled val="1"/>
        </dgm:presLayoutVars>
      </dgm:prSet>
      <dgm:spPr/>
      <dgm:t>
        <a:bodyPr/>
        <a:lstStyle/>
        <a:p>
          <a:endParaRPr lang="en-US"/>
        </a:p>
      </dgm:t>
    </dgm:pt>
  </dgm:ptLst>
  <dgm:cxnLst>
    <dgm:cxn modelId="{C5B360F8-D494-4FEB-8688-9DDFBEE011EF}" type="presOf" srcId="{9B75E55F-F575-4F92-BBD1-A0C1523C5CD1}" destId="{1ECC43D0-7BC1-47E2-8132-907EDC7E292E}" srcOrd="0" destOrd="0" presId="urn:microsoft.com/office/officeart/2005/8/layout/hChevron3"/>
    <dgm:cxn modelId="{69F74643-E132-40D2-991D-EB0D5772D398}" type="presOf" srcId="{D5303C4B-57F2-4C4E-9911-E055DB94D681}" destId="{522F215C-A40D-4327-A049-2EDAD67398B4}" srcOrd="0" destOrd="0" presId="urn:microsoft.com/office/officeart/2005/8/layout/hChevron3"/>
    <dgm:cxn modelId="{FE66A935-53B8-45B4-B973-7CD1AF0AD51F}" srcId="{1C4AAECC-BBA7-4AEE-8FA2-A3B75D1AD12E}" destId="{FD0E7A40-1F18-4546-BD26-7BF0E83D4A72}" srcOrd="1" destOrd="0" parTransId="{038D768E-CD61-44A5-800B-B1EBD9406DDE}" sibTransId="{498ADA98-4D02-4E43-8CBF-BA6C283BA923}"/>
    <dgm:cxn modelId="{69967046-FC12-4F7E-83D0-07E69F8ADE3C}" type="presOf" srcId="{1C4AAECC-BBA7-4AEE-8FA2-A3B75D1AD12E}" destId="{AD736814-49DC-4868-BE5F-7180DBD89A7D}" srcOrd="0" destOrd="0" presId="urn:microsoft.com/office/officeart/2005/8/layout/hChevron3"/>
    <dgm:cxn modelId="{54C0AD24-6167-4B8F-ABC6-2D0FF233277E}" srcId="{1C4AAECC-BBA7-4AEE-8FA2-A3B75D1AD12E}" destId="{D5303C4B-57F2-4C4E-9911-E055DB94D681}" srcOrd="2" destOrd="0" parTransId="{D2966E87-B321-4743-BF29-89DCEAC8BA23}" sibTransId="{020BCFB6-CB50-4D6A-A7E2-7C983970D14F}"/>
    <dgm:cxn modelId="{11A9DF1A-4540-487E-BFC4-3FC936F6D75E}" srcId="{1C4AAECC-BBA7-4AEE-8FA2-A3B75D1AD12E}" destId="{9B75E55F-F575-4F92-BBD1-A0C1523C5CD1}" srcOrd="0" destOrd="0" parTransId="{201E6E06-0AA6-4A84-B984-DCD3E8A2A4F1}" sibTransId="{1395DF50-78DF-4C83-BD85-8838B2322F58}"/>
    <dgm:cxn modelId="{A72DEDAA-9B5E-487E-8C5D-BEE2654E7293}" type="presOf" srcId="{FD0E7A40-1F18-4546-BD26-7BF0E83D4A72}" destId="{36D14F59-288C-47B3-B679-069BD74188A5}" srcOrd="0" destOrd="0" presId="urn:microsoft.com/office/officeart/2005/8/layout/hChevron3"/>
    <dgm:cxn modelId="{F3C5D2D3-3194-492E-8545-290C1ECD3E08}" type="presParOf" srcId="{AD736814-49DC-4868-BE5F-7180DBD89A7D}" destId="{1ECC43D0-7BC1-47E2-8132-907EDC7E292E}" srcOrd="0" destOrd="0" presId="urn:microsoft.com/office/officeart/2005/8/layout/hChevron3"/>
    <dgm:cxn modelId="{182C01FD-05F7-4C82-BE0E-B049FC79B6FD}" type="presParOf" srcId="{AD736814-49DC-4868-BE5F-7180DBD89A7D}" destId="{8D58C825-AB63-47CB-8ACC-D0E6B2BE6762}" srcOrd="1" destOrd="0" presId="urn:microsoft.com/office/officeart/2005/8/layout/hChevron3"/>
    <dgm:cxn modelId="{6DADCF00-8957-4736-8A87-32F52CCD11FC}" type="presParOf" srcId="{AD736814-49DC-4868-BE5F-7180DBD89A7D}" destId="{36D14F59-288C-47B3-B679-069BD74188A5}" srcOrd="2" destOrd="0" presId="urn:microsoft.com/office/officeart/2005/8/layout/hChevron3"/>
    <dgm:cxn modelId="{D7692F72-2AA3-40EE-ADE9-F93659CF98C6}" type="presParOf" srcId="{AD736814-49DC-4868-BE5F-7180DBD89A7D}" destId="{CED78009-E97F-4FAF-8775-94EFB8618CC4}" srcOrd="3" destOrd="0" presId="urn:microsoft.com/office/officeart/2005/8/layout/hChevron3"/>
    <dgm:cxn modelId="{C345C383-93C0-49D4-AA06-E1C18471B67A}" type="presParOf" srcId="{AD736814-49DC-4868-BE5F-7180DBD89A7D}" destId="{522F215C-A40D-4327-A049-2EDAD67398B4}"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AAECC-BBA7-4AEE-8FA2-A3B75D1AD12E}" type="doc">
      <dgm:prSet loTypeId="urn:microsoft.com/office/officeart/2005/8/layout/hChevron3" loCatId="process" qsTypeId="urn:microsoft.com/office/officeart/2005/8/quickstyle/simple1" qsCatId="simple" csTypeId="urn:microsoft.com/office/officeart/2005/8/colors/colorful3" csCatId="colorful" phldr="1"/>
      <dgm:spPr/>
    </dgm:pt>
    <dgm:pt modelId="{3D78A995-698A-4E96-B2EF-D4EC0F78A8F9}">
      <dgm:prSet phldrT="[Text]" custT="1"/>
      <dgm:spPr/>
      <dgm:t>
        <a:bodyPr/>
        <a:lstStyle/>
        <a:p>
          <a:r>
            <a:rPr lang="en-US" sz="1800" b="1" dirty="0" smtClean="0"/>
            <a:t>Application #3: PRACTICE </a:t>
          </a:r>
        </a:p>
        <a:p>
          <a:r>
            <a:rPr lang="en-US" sz="1800" b="1" dirty="0" smtClean="0"/>
            <a:t>(All 3 Power Skills)</a:t>
          </a:r>
          <a:endParaRPr lang="en-US" sz="1800" b="1" dirty="0"/>
        </a:p>
      </dgm:t>
    </dgm:pt>
    <dgm:pt modelId="{20363248-62AE-4D74-9396-87B466C5B780}" type="parTrans" cxnId="{0A8C9BC2-3FDC-4EEE-831F-A4309C0DA64D}">
      <dgm:prSet/>
      <dgm:spPr/>
      <dgm:t>
        <a:bodyPr/>
        <a:lstStyle/>
        <a:p>
          <a:endParaRPr lang="en-US"/>
        </a:p>
      </dgm:t>
    </dgm:pt>
    <dgm:pt modelId="{7B4CB2DC-F936-4ECC-9B6A-20F84A762CC8}" type="sibTrans" cxnId="{0A8C9BC2-3FDC-4EEE-831F-A4309C0DA64D}">
      <dgm:prSet/>
      <dgm:spPr/>
      <dgm:t>
        <a:bodyPr/>
        <a:lstStyle/>
        <a:p>
          <a:endParaRPr lang="en-US"/>
        </a:p>
      </dgm:t>
    </dgm:pt>
    <dgm:pt modelId="{FD0E7A40-1F18-4546-BD26-7BF0E83D4A72}">
      <dgm:prSet phldrT="[Text]" custT="1"/>
      <dgm:spPr/>
      <dgm:t>
        <a:bodyPr/>
        <a:lstStyle/>
        <a:p>
          <a:r>
            <a:rPr lang="en-US" sz="1800" b="1" dirty="0" smtClean="0"/>
            <a:t>Reflection and Close Out</a:t>
          </a:r>
          <a:endParaRPr lang="en-US" sz="1800" b="1" dirty="0"/>
        </a:p>
      </dgm:t>
    </dgm:pt>
    <dgm:pt modelId="{038D768E-CD61-44A5-800B-B1EBD9406DDE}" type="parTrans" cxnId="{FE66A935-53B8-45B4-B973-7CD1AF0AD51F}">
      <dgm:prSet/>
      <dgm:spPr/>
      <dgm:t>
        <a:bodyPr/>
        <a:lstStyle/>
        <a:p>
          <a:endParaRPr lang="en-US"/>
        </a:p>
      </dgm:t>
    </dgm:pt>
    <dgm:pt modelId="{498ADA98-4D02-4E43-8CBF-BA6C283BA923}" type="sibTrans" cxnId="{FE66A935-53B8-45B4-B973-7CD1AF0AD51F}">
      <dgm:prSet/>
      <dgm:spPr/>
      <dgm:t>
        <a:bodyPr/>
        <a:lstStyle/>
        <a:p>
          <a:endParaRPr lang="en-US"/>
        </a:p>
      </dgm:t>
    </dgm:pt>
    <dgm:pt modelId="{96DDEBC3-182F-4C01-AAFF-1DA888A35F0D}">
      <dgm:prSet phldrT="[Text]" custT="1"/>
      <dgm:spPr/>
      <dgm:t>
        <a:bodyPr/>
        <a:lstStyle/>
        <a:p>
          <a:r>
            <a:rPr lang="en-US" sz="1800" b="1" dirty="0" smtClean="0"/>
            <a:t>Work Time!</a:t>
          </a:r>
          <a:endParaRPr lang="en-US" sz="1800" b="1" dirty="0"/>
        </a:p>
      </dgm:t>
    </dgm:pt>
    <dgm:pt modelId="{2E236B08-AAE2-4865-901F-4A864B0E96C8}" type="parTrans" cxnId="{F7CE64EB-4E5C-4B72-81AE-B62BE7E8BF0A}">
      <dgm:prSet/>
      <dgm:spPr/>
      <dgm:t>
        <a:bodyPr/>
        <a:lstStyle/>
        <a:p>
          <a:endParaRPr lang="en-US"/>
        </a:p>
      </dgm:t>
    </dgm:pt>
    <dgm:pt modelId="{0573B7CE-1755-4FA4-8845-FE6BE8B48848}" type="sibTrans" cxnId="{F7CE64EB-4E5C-4B72-81AE-B62BE7E8BF0A}">
      <dgm:prSet/>
      <dgm:spPr/>
      <dgm:t>
        <a:bodyPr/>
        <a:lstStyle/>
        <a:p>
          <a:endParaRPr lang="en-US"/>
        </a:p>
      </dgm:t>
    </dgm:pt>
    <dgm:pt modelId="{AD736814-49DC-4868-BE5F-7180DBD89A7D}" type="pres">
      <dgm:prSet presAssocID="{1C4AAECC-BBA7-4AEE-8FA2-A3B75D1AD12E}" presName="Name0" presStyleCnt="0">
        <dgm:presLayoutVars>
          <dgm:dir/>
          <dgm:resizeHandles val="exact"/>
        </dgm:presLayoutVars>
      </dgm:prSet>
      <dgm:spPr/>
    </dgm:pt>
    <dgm:pt modelId="{2A204CA6-C099-4480-8802-D0AD12A3F867}" type="pres">
      <dgm:prSet presAssocID="{3D78A995-698A-4E96-B2EF-D4EC0F78A8F9}" presName="parTxOnly" presStyleLbl="node1" presStyleIdx="0" presStyleCnt="3" custScaleX="279647" custScaleY="193567" custLinFactX="8077" custLinFactNeighborX="100000" custLinFactNeighborY="4908">
        <dgm:presLayoutVars>
          <dgm:bulletEnabled val="1"/>
        </dgm:presLayoutVars>
      </dgm:prSet>
      <dgm:spPr/>
      <dgm:t>
        <a:bodyPr/>
        <a:lstStyle/>
        <a:p>
          <a:endParaRPr lang="en-US"/>
        </a:p>
      </dgm:t>
    </dgm:pt>
    <dgm:pt modelId="{E333F9B6-40B6-442F-B7DC-4FA1DB4C56AF}" type="pres">
      <dgm:prSet presAssocID="{7B4CB2DC-F936-4ECC-9B6A-20F84A762CC8}" presName="parSpace" presStyleCnt="0"/>
      <dgm:spPr/>
    </dgm:pt>
    <dgm:pt modelId="{534F6ED9-237F-4698-960F-7BB3F5FEE5A3}" type="pres">
      <dgm:prSet presAssocID="{96DDEBC3-182F-4C01-AAFF-1DA888A35F0D}" presName="parTxOnly" presStyleLbl="node1" presStyleIdx="1" presStyleCnt="3" custScaleX="171771" custScaleY="199165">
        <dgm:presLayoutVars>
          <dgm:bulletEnabled val="1"/>
        </dgm:presLayoutVars>
      </dgm:prSet>
      <dgm:spPr/>
      <dgm:t>
        <a:bodyPr/>
        <a:lstStyle/>
        <a:p>
          <a:endParaRPr lang="en-US"/>
        </a:p>
      </dgm:t>
    </dgm:pt>
    <dgm:pt modelId="{993FF0B5-DEEA-4B6B-B9FD-6E6136EC87DD}" type="pres">
      <dgm:prSet presAssocID="{0573B7CE-1755-4FA4-8845-FE6BE8B48848}" presName="parSpace" presStyleCnt="0"/>
      <dgm:spPr/>
    </dgm:pt>
    <dgm:pt modelId="{36D14F59-288C-47B3-B679-069BD74188A5}" type="pres">
      <dgm:prSet presAssocID="{FD0E7A40-1F18-4546-BD26-7BF0E83D4A72}" presName="parTxOnly" presStyleLbl="node1" presStyleIdx="2" presStyleCnt="3" custScaleX="182020" custScaleY="192646" custLinFactX="-2752" custLinFactNeighborX="-100000" custLinFactNeighborY="2581">
        <dgm:presLayoutVars>
          <dgm:bulletEnabled val="1"/>
        </dgm:presLayoutVars>
      </dgm:prSet>
      <dgm:spPr/>
      <dgm:t>
        <a:bodyPr/>
        <a:lstStyle/>
        <a:p>
          <a:endParaRPr lang="en-US"/>
        </a:p>
      </dgm:t>
    </dgm:pt>
  </dgm:ptLst>
  <dgm:cxnLst>
    <dgm:cxn modelId="{06DB8936-7E83-4941-9638-030CE0962628}" type="presOf" srcId="{3D78A995-698A-4E96-B2EF-D4EC0F78A8F9}" destId="{2A204CA6-C099-4480-8802-D0AD12A3F867}" srcOrd="0" destOrd="0" presId="urn:microsoft.com/office/officeart/2005/8/layout/hChevron3"/>
    <dgm:cxn modelId="{0A8C9BC2-3FDC-4EEE-831F-A4309C0DA64D}" srcId="{1C4AAECC-BBA7-4AEE-8FA2-A3B75D1AD12E}" destId="{3D78A995-698A-4E96-B2EF-D4EC0F78A8F9}" srcOrd="0" destOrd="0" parTransId="{20363248-62AE-4D74-9396-87B466C5B780}" sibTransId="{7B4CB2DC-F936-4ECC-9B6A-20F84A762CC8}"/>
    <dgm:cxn modelId="{25636C45-ECE2-4C8E-AE59-EA7290DDA841}" type="presOf" srcId="{1C4AAECC-BBA7-4AEE-8FA2-A3B75D1AD12E}" destId="{AD736814-49DC-4868-BE5F-7180DBD89A7D}" srcOrd="0" destOrd="0" presId="urn:microsoft.com/office/officeart/2005/8/layout/hChevron3"/>
    <dgm:cxn modelId="{D2D3DF80-192D-4105-AB30-16BB0E07C24C}" type="presOf" srcId="{FD0E7A40-1F18-4546-BD26-7BF0E83D4A72}" destId="{36D14F59-288C-47B3-B679-069BD74188A5}" srcOrd="0" destOrd="0" presId="urn:microsoft.com/office/officeart/2005/8/layout/hChevron3"/>
    <dgm:cxn modelId="{BA561367-2AD4-46CD-9AFE-34A51447CBFD}" type="presOf" srcId="{96DDEBC3-182F-4C01-AAFF-1DA888A35F0D}" destId="{534F6ED9-237F-4698-960F-7BB3F5FEE5A3}" srcOrd="0" destOrd="0" presId="urn:microsoft.com/office/officeart/2005/8/layout/hChevron3"/>
    <dgm:cxn modelId="{F7CE64EB-4E5C-4B72-81AE-B62BE7E8BF0A}" srcId="{1C4AAECC-BBA7-4AEE-8FA2-A3B75D1AD12E}" destId="{96DDEBC3-182F-4C01-AAFF-1DA888A35F0D}" srcOrd="1" destOrd="0" parTransId="{2E236B08-AAE2-4865-901F-4A864B0E96C8}" sibTransId="{0573B7CE-1755-4FA4-8845-FE6BE8B48848}"/>
    <dgm:cxn modelId="{FE66A935-53B8-45B4-B973-7CD1AF0AD51F}" srcId="{1C4AAECC-BBA7-4AEE-8FA2-A3B75D1AD12E}" destId="{FD0E7A40-1F18-4546-BD26-7BF0E83D4A72}" srcOrd="2" destOrd="0" parTransId="{038D768E-CD61-44A5-800B-B1EBD9406DDE}" sibTransId="{498ADA98-4D02-4E43-8CBF-BA6C283BA923}"/>
    <dgm:cxn modelId="{7A2853DD-15E6-44C5-A3CB-2D626ADA7E63}" type="presParOf" srcId="{AD736814-49DC-4868-BE5F-7180DBD89A7D}" destId="{2A204CA6-C099-4480-8802-D0AD12A3F867}" srcOrd="0" destOrd="0" presId="urn:microsoft.com/office/officeart/2005/8/layout/hChevron3"/>
    <dgm:cxn modelId="{31233C57-9B29-4CDB-A26B-ACDECCF5EA7E}" type="presParOf" srcId="{AD736814-49DC-4868-BE5F-7180DBD89A7D}" destId="{E333F9B6-40B6-442F-B7DC-4FA1DB4C56AF}" srcOrd="1" destOrd="0" presId="urn:microsoft.com/office/officeart/2005/8/layout/hChevron3"/>
    <dgm:cxn modelId="{17BF3DCA-0C0D-44F6-9EBD-458AE3E85018}" type="presParOf" srcId="{AD736814-49DC-4868-BE5F-7180DBD89A7D}" destId="{534F6ED9-237F-4698-960F-7BB3F5FEE5A3}" srcOrd="2" destOrd="0" presId="urn:microsoft.com/office/officeart/2005/8/layout/hChevron3"/>
    <dgm:cxn modelId="{A1B0111C-8F25-472D-9AB4-95F073F9555C}" type="presParOf" srcId="{AD736814-49DC-4868-BE5F-7180DBD89A7D}" destId="{993FF0B5-DEEA-4B6B-B9FD-6E6136EC87DD}" srcOrd="3" destOrd="0" presId="urn:microsoft.com/office/officeart/2005/8/layout/hChevron3"/>
    <dgm:cxn modelId="{2C1CFD9A-1529-4259-A2FD-D0DC598F8D6A}" type="presParOf" srcId="{AD736814-49DC-4868-BE5F-7180DBD89A7D}" destId="{36D14F59-288C-47B3-B679-069BD74188A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25432-62C5-4FB3-AC7D-56C5258CA479}"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56E73-538C-4AB5-94F1-2FC1E55B2B82}" type="slidenum">
              <a:rPr lang="en-US" smtClean="0"/>
              <a:t>‹#›</a:t>
            </a:fld>
            <a:endParaRPr lang="en-US"/>
          </a:p>
        </p:txBody>
      </p:sp>
    </p:spTree>
    <p:extLst>
      <p:ext uri="{BB962C8B-B14F-4D97-AF65-F5344CB8AC3E}">
        <p14:creationId xmlns:p14="http://schemas.microsoft.com/office/powerpoint/2010/main" val="107511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BED422-3FFB-495D-BDC6-40A2D9B67CA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227510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D422-3FFB-495D-BDC6-40A2D9B67CA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257848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D422-3FFB-495D-BDC6-40A2D9B67CA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53041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381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ED422-3FFB-495D-BDC6-40A2D9B67CA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11883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ED422-3FFB-495D-BDC6-40A2D9B67CA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39442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BED422-3FFB-495D-BDC6-40A2D9B67CA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56704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ED422-3FFB-495D-BDC6-40A2D9B67CAE}"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15781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BED422-3FFB-495D-BDC6-40A2D9B67CAE}"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212639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ED422-3FFB-495D-BDC6-40A2D9B67CAE}"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424216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D422-3FFB-495D-BDC6-40A2D9B67CA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79276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ED422-3FFB-495D-BDC6-40A2D9B67CA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E7546-474A-405B-B229-BB3D078A6A32}" type="slidenum">
              <a:rPr lang="en-US" smtClean="0"/>
              <a:t>‹#›</a:t>
            </a:fld>
            <a:endParaRPr lang="en-US"/>
          </a:p>
        </p:txBody>
      </p:sp>
    </p:spTree>
    <p:extLst>
      <p:ext uri="{BB962C8B-B14F-4D97-AF65-F5344CB8AC3E}">
        <p14:creationId xmlns:p14="http://schemas.microsoft.com/office/powerpoint/2010/main" val="381118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ED422-3FFB-495D-BDC6-40A2D9B67CAE}"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E7546-474A-405B-B229-BB3D078A6A32}" type="slidenum">
              <a:rPr lang="en-US" smtClean="0"/>
              <a:t>‹#›</a:t>
            </a:fld>
            <a:endParaRPr lang="en-US"/>
          </a:p>
        </p:txBody>
      </p:sp>
    </p:spTree>
    <p:extLst>
      <p:ext uri="{BB962C8B-B14F-4D97-AF65-F5344CB8AC3E}">
        <p14:creationId xmlns:p14="http://schemas.microsoft.com/office/powerpoint/2010/main" val="260693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11.pn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43396" y="4738255"/>
            <a:ext cx="6424612" cy="1447800"/>
          </a:xfrm>
          <a:solidFill>
            <a:srgbClr val="FFFFFF"/>
          </a:solidFill>
        </p:spPr>
        <p:txBody>
          <a:bodyPr>
            <a:normAutofit fontScale="90000"/>
          </a:bodyPr>
          <a:lstStyle/>
          <a:p>
            <a:pPr algn="l"/>
            <a:r>
              <a:rPr lang="en-US" altLang="en-US" sz="4400" b="1" dirty="0" smtClean="0">
                <a:latin typeface="Calibri" pitchFamily="34" charset="0"/>
                <a:ea typeface="ＭＳ Ｐゴシック" pitchFamily="34" charset="-128"/>
                <a:cs typeface="Times New Roman" pitchFamily="18" charset="0"/>
              </a:rPr>
              <a:t>Authentic Compliance: </a:t>
            </a:r>
            <a:br>
              <a:rPr lang="en-US" altLang="en-US" sz="4400" b="1" dirty="0" smtClean="0">
                <a:latin typeface="Calibri" pitchFamily="34" charset="0"/>
                <a:ea typeface="ＭＳ Ｐゴシック" pitchFamily="34" charset="-128"/>
                <a:cs typeface="Times New Roman" pitchFamily="18" charset="0"/>
              </a:rPr>
            </a:br>
            <a:r>
              <a:rPr lang="en-US" altLang="en-US" sz="4400" b="1" dirty="0" smtClean="0">
                <a:latin typeface="Calibri" pitchFamily="34" charset="0"/>
                <a:ea typeface="ＭＳ Ｐゴシック" pitchFamily="34" charset="-128"/>
                <a:cs typeface="Times New Roman" pitchFamily="18" charset="0"/>
              </a:rPr>
              <a:t>Beyond the Playbook</a:t>
            </a:r>
            <a:r>
              <a:rPr lang="en-US" altLang="en-US" sz="3200" b="1" dirty="0" smtClean="0">
                <a:latin typeface="Calibri" pitchFamily="34" charset="0"/>
                <a:ea typeface="ＭＳ Ｐゴシック" pitchFamily="34" charset="-128"/>
                <a:cs typeface="Times New Roman" pitchFamily="18" charset="0"/>
              </a:rPr>
              <a:t/>
            </a:r>
            <a:br>
              <a:rPr lang="en-US" altLang="en-US" sz="3200" b="1" dirty="0" smtClean="0">
                <a:latin typeface="Calibri" pitchFamily="34" charset="0"/>
                <a:ea typeface="ＭＳ Ｐゴシック" pitchFamily="34" charset="-128"/>
                <a:cs typeface="Times New Roman" pitchFamily="18" charset="0"/>
              </a:rPr>
            </a:br>
            <a:r>
              <a:rPr lang="en-US" altLang="en-US" sz="2200" b="1" dirty="0" smtClean="0">
                <a:latin typeface="Calibri" pitchFamily="34" charset="0"/>
                <a:ea typeface="ＭＳ Ｐゴシック" pitchFamily="34" charset="-128"/>
                <a:cs typeface="Times New Roman" pitchFamily="18" charset="0"/>
              </a:rPr>
              <a:t>ALT </a:t>
            </a:r>
            <a:r>
              <a:rPr lang="en-US" altLang="en-US" sz="2200" b="1" dirty="0" smtClean="0">
                <a:latin typeface="Calibri" pitchFamily="34" charset="0"/>
                <a:ea typeface="ＭＳ Ｐゴシック" pitchFamily="34" charset="-128"/>
                <a:cs typeface="Times New Roman" pitchFamily="18" charset="0"/>
              </a:rPr>
              <a:t>2016</a:t>
            </a:r>
            <a:r>
              <a:rPr lang="en-US" altLang="en-US" sz="3600" dirty="0" smtClean="0">
                <a:latin typeface="Times New Roman" pitchFamily="18" charset="0"/>
                <a:ea typeface="ＭＳ Ｐゴシック" pitchFamily="34" charset="-128"/>
                <a:cs typeface="Times New Roman" pitchFamily="18" charset="0"/>
              </a:rPr>
              <a:t/>
            </a:r>
            <a:br>
              <a:rPr lang="en-US" altLang="en-US" sz="3600" dirty="0" smtClean="0">
                <a:latin typeface="Times New Roman" pitchFamily="18" charset="0"/>
                <a:ea typeface="ＭＳ Ｐゴシック" pitchFamily="34" charset="-128"/>
                <a:cs typeface="Times New Roman" pitchFamily="18" charset="0"/>
              </a:rPr>
            </a:br>
            <a:endParaRPr lang="en-US" altLang="en-US" sz="2000" dirty="0" smtClean="0">
              <a:latin typeface="Calibri" pitchFamily="34" charset="0"/>
              <a:ea typeface="ＭＳ Ｐゴシック" pitchFamily="34" charset="-128"/>
            </a:endParaRPr>
          </a:p>
        </p:txBody>
      </p:sp>
      <p:sp>
        <p:nvSpPr>
          <p:cNvPr id="3075" name="TextBox 10"/>
          <p:cNvSpPr txBox="1">
            <a:spLocks noChangeArrowheads="1"/>
          </p:cNvSpPr>
          <p:nvPr/>
        </p:nvSpPr>
        <p:spPr bwMode="auto">
          <a:xfrm>
            <a:off x="228600" y="6172200"/>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1</a:t>
            </a:r>
          </a:p>
        </p:txBody>
      </p:sp>
    </p:spTree>
    <p:extLst>
      <p:ext uri="{BB962C8B-B14F-4D97-AF65-F5344CB8AC3E}">
        <p14:creationId xmlns:p14="http://schemas.microsoft.com/office/powerpoint/2010/main" val="386639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2"/>
          </a:lnRef>
          <a:fillRef idx="1">
            <a:schemeClr val="lt1"/>
          </a:fillRef>
          <a:effectRef idx="0">
            <a:schemeClr val="accent2"/>
          </a:effectRef>
          <a:fontRef idx="minor">
            <a:schemeClr val="dk1"/>
          </a:fontRef>
        </p:style>
        <p:txBody>
          <a:bodyPr/>
          <a:lstStyle/>
          <a:p>
            <a:pPr algn="ctr"/>
            <a:r>
              <a:rPr lang="en-US" b="1" dirty="0" smtClean="0"/>
              <a:t>Aims &amp; Agenda</a:t>
            </a:r>
            <a:endParaRPr lang="en-US" b="1" dirty="0"/>
          </a:p>
        </p:txBody>
      </p:sp>
      <p:sp>
        <p:nvSpPr>
          <p:cNvPr id="5" name="Text Placeholder 4"/>
          <p:cNvSpPr>
            <a:spLocks noGrp="1"/>
          </p:cNvSpPr>
          <p:nvPr>
            <p:ph type="body" sz="quarter" idx="3"/>
          </p:nvPr>
        </p:nvSpPr>
        <p:spPr>
          <a:xfrm>
            <a:off x="381000" y="1600200"/>
            <a:ext cx="4041775" cy="639762"/>
          </a:xfrm>
        </p:spPr>
        <p:txBody>
          <a:bodyPr/>
          <a:lstStyle/>
          <a:p>
            <a:r>
              <a:rPr lang="en-US" u="sng" dirty="0" smtClean="0"/>
              <a:t>How we’ll get there</a:t>
            </a:r>
            <a:endParaRPr lang="en-US" u="sng" dirty="0"/>
          </a:p>
        </p:txBody>
      </p:sp>
      <p:pic>
        <p:nvPicPr>
          <p:cNvPr id="7" name="Picture 2" descr="http://www.onedayonejob.com/wp-content/uploads/achievement-fir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715000"/>
            <a:ext cx="22860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prod.static.vikings.clubs.nfl.com/assets/images/imported/MIN/2014/lunch-break-r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28575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737348863"/>
              </p:ext>
            </p:extLst>
          </p:nvPr>
        </p:nvGraphicFramePr>
        <p:xfrm>
          <a:off x="457200" y="-457200"/>
          <a:ext cx="8458200" cy="739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814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029200" cy="1143000"/>
          </a:xfrm>
        </p:spPr>
        <p:txBody>
          <a:bodyPr/>
          <a:lstStyle/>
          <a:p>
            <a:r>
              <a:rPr lang="en-US" dirty="0" smtClean="0"/>
              <a:t>Take 3, Find 3</a:t>
            </a:r>
            <a:endParaRPr lang="en-US" dirty="0"/>
          </a:p>
        </p:txBody>
      </p:sp>
      <p:sp>
        <p:nvSpPr>
          <p:cNvPr id="3" name="TextBox 2"/>
          <p:cNvSpPr txBox="1"/>
          <p:nvPr/>
        </p:nvSpPr>
        <p:spPr>
          <a:xfrm>
            <a:off x="1842655" y="1126911"/>
            <a:ext cx="4114800" cy="461665"/>
          </a:xfrm>
          <a:prstGeom prst="rect">
            <a:avLst/>
          </a:prstGeom>
          <a:noFill/>
        </p:spPr>
        <p:txBody>
          <a:bodyPr wrap="square" rtlCol="0">
            <a:spAutoFit/>
          </a:bodyPr>
          <a:lstStyle/>
          <a:p>
            <a:r>
              <a:rPr lang="en-US" sz="2400" dirty="0" smtClean="0"/>
              <a:t>Minutes,     Dates   </a:t>
            </a:r>
            <a:endParaRPr lang="en-US" sz="2400" dirty="0"/>
          </a:p>
        </p:txBody>
      </p:sp>
      <p:pic>
        <p:nvPicPr>
          <p:cNvPr id="5122" name="Picture 2" descr="http://www.healthbeckon.com/wp-content/uploads/2014/01/Benefits-Of-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048000"/>
            <a:ext cx="57150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oledogospelrescuemission.org/wp-content/uploads/2012/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435226"/>
            <a:ext cx="3019425"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0"/>
          <p:cNvSpPr txBox="1">
            <a:spLocks noChangeArrowheads="1"/>
          </p:cNvSpPr>
          <p:nvPr/>
        </p:nvSpPr>
        <p:spPr bwMode="auto">
          <a:xfrm>
            <a:off x="228600" y="6172200"/>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a:t>
            </a:r>
            <a:endParaRPr lang="en-US" altLang="en-US" sz="2200" dirty="0">
              <a:solidFill>
                <a:schemeClr val="bg1"/>
              </a:solidFill>
            </a:endParaRPr>
          </a:p>
        </p:txBody>
      </p:sp>
    </p:spTree>
    <p:extLst>
      <p:ext uri="{BB962C8B-B14F-4D97-AF65-F5344CB8AC3E}">
        <p14:creationId xmlns:p14="http://schemas.microsoft.com/office/powerpoint/2010/main" val="173938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57200"/>
            <a:ext cx="4876800" cy="1143000"/>
          </a:xfrm>
        </p:spPr>
        <p:txBody>
          <a:bodyPr>
            <a:normAutofit fontScale="90000"/>
          </a:bodyPr>
          <a:lstStyle/>
          <a:p>
            <a:r>
              <a:rPr lang="en-US" dirty="0" smtClean="0"/>
              <a:t>Airtight Activities and the Living the Learning Framework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38445634"/>
              </p:ext>
            </p:extLst>
          </p:nvPr>
        </p:nvGraphicFramePr>
        <p:xfrm>
          <a:off x="533400" y="891422"/>
          <a:ext cx="3733800" cy="2957112"/>
        </p:xfrm>
        <a:graphic>
          <a:graphicData uri="http://schemas.openxmlformats.org/drawingml/2006/table">
            <a:tbl>
              <a:tblPr firstRow="1" firstCol="1" bandRow="1">
                <a:tableStyleId>{5C22544A-7EE6-4342-B048-85BDC9FD1C3A}</a:tableStyleId>
              </a:tblPr>
              <a:tblGrid>
                <a:gridCol w="3733800"/>
              </a:tblGrid>
              <a:tr h="503472">
                <a:tc>
                  <a:txBody>
                    <a:bodyPr/>
                    <a:lstStyle/>
                    <a:p>
                      <a:pPr marL="0" marR="0" algn="ctr">
                        <a:lnSpc>
                          <a:spcPct val="115000"/>
                        </a:lnSpc>
                        <a:spcBef>
                          <a:spcPts val="0"/>
                        </a:spcBef>
                        <a:spcAft>
                          <a:spcPts val="0"/>
                        </a:spcAft>
                        <a:tabLst>
                          <a:tab pos="2971800" algn="ctr"/>
                          <a:tab pos="5943600" algn="r"/>
                        </a:tabLst>
                      </a:pPr>
                      <a:r>
                        <a:rPr lang="en-US" sz="1400" dirty="0">
                          <a:effectLst/>
                        </a:rPr>
                        <a:t>Living the Learning</a:t>
                      </a:r>
                    </a:p>
                    <a:p>
                      <a:pPr marL="0" marR="0" algn="ctr">
                        <a:lnSpc>
                          <a:spcPct val="115000"/>
                        </a:lnSpc>
                        <a:spcBef>
                          <a:spcPts val="0"/>
                        </a:spcBef>
                        <a:spcAft>
                          <a:spcPts val="0"/>
                        </a:spcAft>
                        <a:tabLst>
                          <a:tab pos="2971800" algn="ctr"/>
                          <a:tab pos="5943600" algn="r"/>
                        </a:tabLst>
                      </a:pPr>
                      <a:r>
                        <a:rPr lang="en-US" sz="1400" dirty="0">
                          <a:effectLst/>
                        </a:rPr>
                        <a:t>(Act, Reflect, Frame, Apply)</a:t>
                      </a:r>
                      <a:endParaRPr lang="en-US" sz="1400" dirty="0">
                        <a:effectLst/>
                        <a:latin typeface="Times New Roman"/>
                        <a:ea typeface="Times New Roman"/>
                      </a:endParaRPr>
                    </a:p>
                  </a:txBody>
                  <a:tcPr marL="68580" marR="68580" marT="0" marB="0"/>
                </a:tc>
              </a:tr>
              <a:tr h="2295716">
                <a:tc>
                  <a:txBody>
                    <a:bodyPr/>
                    <a:lstStyle/>
                    <a:p>
                      <a:pPr marL="0" marR="0">
                        <a:lnSpc>
                          <a:spcPct val="115000"/>
                        </a:lnSpc>
                        <a:spcBef>
                          <a:spcPts val="0"/>
                        </a:spcBef>
                        <a:spcAft>
                          <a:spcPts val="0"/>
                        </a:spcAft>
                        <a:tabLst>
                          <a:tab pos="2971800" algn="ctr"/>
                          <a:tab pos="5943600" algn="r"/>
                        </a:tabLst>
                      </a:pPr>
                      <a:r>
                        <a:rPr lang="en-US" sz="1800" b="1" dirty="0">
                          <a:solidFill>
                            <a:schemeClr val="bg1"/>
                          </a:solidFill>
                          <a:effectLst/>
                        </a:rPr>
                        <a:t>Activity: </a:t>
                      </a:r>
                      <a:r>
                        <a:rPr lang="en-US" sz="1800" dirty="0">
                          <a:solidFill>
                            <a:schemeClr val="tx1"/>
                          </a:solidFill>
                          <a:effectLst/>
                        </a:rPr>
                        <a:t>Do something that sparks learning. </a:t>
                      </a:r>
                    </a:p>
                    <a:p>
                      <a:pPr marL="0" marR="0">
                        <a:lnSpc>
                          <a:spcPct val="115000"/>
                        </a:lnSpc>
                        <a:spcBef>
                          <a:spcPts val="0"/>
                        </a:spcBef>
                        <a:spcAft>
                          <a:spcPts val="0"/>
                        </a:spcAft>
                        <a:tabLst>
                          <a:tab pos="2971800" algn="ctr"/>
                          <a:tab pos="5943600" algn="r"/>
                        </a:tabLst>
                      </a:pPr>
                      <a:r>
                        <a:rPr lang="en-US" sz="1800" b="1" dirty="0">
                          <a:solidFill>
                            <a:schemeClr val="bg1"/>
                          </a:solidFill>
                          <a:effectLst/>
                        </a:rPr>
                        <a:t>Reflection: </a:t>
                      </a:r>
                      <a:r>
                        <a:rPr lang="en-US" sz="1800" dirty="0">
                          <a:solidFill>
                            <a:schemeClr val="tx1"/>
                          </a:solidFill>
                          <a:effectLst/>
                        </a:rPr>
                        <a:t>Use facilitated sharing to identify core principles. </a:t>
                      </a:r>
                    </a:p>
                    <a:p>
                      <a:pPr marL="0" marR="0">
                        <a:lnSpc>
                          <a:spcPct val="115000"/>
                        </a:lnSpc>
                        <a:spcBef>
                          <a:spcPts val="0"/>
                        </a:spcBef>
                        <a:spcAft>
                          <a:spcPts val="0"/>
                        </a:spcAft>
                        <a:tabLst>
                          <a:tab pos="2971800" algn="ctr"/>
                          <a:tab pos="5943600" algn="r"/>
                        </a:tabLst>
                      </a:pPr>
                      <a:r>
                        <a:rPr lang="en-US" sz="1800" b="1" dirty="0">
                          <a:solidFill>
                            <a:schemeClr val="bg1"/>
                          </a:solidFill>
                          <a:effectLst/>
                        </a:rPr>
                        <a:t>Framing: </a:t>
                      </a:r>
                      <a:r>
                        <a:rPr lang="en-US" sz="1800" dirty="0">
                          <a:solidFill>
                            <a:schemeClr val="tx1"/>
                          </a:solidFill>
                          <a:effectLst/>
                        </a:rPr>
                        <a:t>Presenter puts formal language around participants’ observations. </a:t>
                      </a:r>
                    </a:p>
                    <a:p>
                      <a:pPr marL="0" marR="0">
                        <a:lnSpc>
                          <a:spcPct val="115000"/>
                        </a:lnSpc>
                        <a:spcBef>
                          <a:spcPts val="0"/>
                        </a:spcBef>
                        <a:spcAft>
                          <a:spcPts val="0"/>
                        </a:spcAft>
                        <a:tabLst>
                          <a:tab pos="2971800" algn="ctr"/>
                          <a:tab pos="5943600" algn="r"/>
                        </a:tabLst>
                      </a:pPr>
                      <a:r>
                        <a:rPr lang="en-US" sz="1400" b="1" dirty="0">
                          <a:effectLst/>
                        </a:rPr>
                        <a:t>Application: </a:t>
                      </a:r>
                      <a:r>
                        <a:rPr lang="en-US" sz="1400" dirty="0">
                          <a:effectLst/>
                        </a:rPr>
                        <a:t>Put it into practice. </a:t>
                      </a:r>
                      <a:endParaRPr lang="en-US" sz="1400" dirty="0">
                        <a:effectLst/>
                        <a:latin typeface="Times New Roman"/>
                        <a:ea typeface="Times New Roman"/>
                      </a:endParaRPr>
                    </a:p>
                  </a:txBody>
                  <a:tcPr marL="68580" marR="68580" marT="0" marB="0"/>
                </a:tc>
              </a:tr>
            </a:tbl>
          </a:graphicData>
        </a:graphic>
      </p:graphicFrame>
      <p:sp>
        <p:nvSpPr>
          <p:cNvPr id="6" name="Left Arrow 5"/>
          <p:cNvSpPr/>
          <p:nvPr/>
        </p:nvSpPr>
        <p:spPr>
          <a:xfrm>
            <a:off x="4495800" y="1905000"/>
            <a:ext cx="2590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7582" y="3306863"/>
            <a:ext cx="3429000" cy="1107996"/>
          </a:xfrm>
          <a:prstGeom prst="rect">
            <a:avLst/>
          </a:prstGeom>
          <a:noFill/>
        </p:spPr>
        <p:txBody>
          <a:bodyPr wrap="square" rtlCol="0">
            <a:spAutoFit/>
          </a:bodyPr>
          <a:lstStyle/>
          <a:p>
            <a:r>
              <a:rPr lang="en-US" sz="2400" b="1" dirty="0" smtClean="0"/>
              <a:t>Purpose of the AA (including Discussion!):</a:t>
            </a:r>
          </a:p>
          <a:p>
            <a:endParaRPr lang="en-US" dirty="0"/>
          </a:p>
        </p:txBody>
      </p:sp>
      <p:sp>
        <p:nvSpPr>
          <p:cNvPr id="8" name="TextBox 7"/>
          <p:cNvSpPr txBox="1"/>
          <p:nvPr/>
        </p:nvSpPr>
        <p:spPr>
          <a:xfrm>
            <a:off x="304800" y="4414859"/>
            <a:ext cx="7239000" cy="1107996"/>
          </a:xfrm>
          <a:prstGeom prst="rect">
            <a:avLst/>
          </a:prstGeom>
          <a:noFill/>
        </p:spPr>
        <p:txBody>
          <a:bodyPr wrap="square" rtlCol="0">
            <a:spAutoFit/>
          </a:bodyPr>
          <a:lstStyle/>
          <a:p>
            <a:r>
              <a:rPr lang="en-US" sz="2400" i="1" dirty="0" smtClean="0"/>
              <a:t>(1) invest teachers by presenting compelling rationale about the importance of the topic</a:t>
            </a:r>
          </a:p>
          <a:p>
            <a:endParaRPr lang="en-US" dirty="0"/>
          </a:p>
        </p:txBody>
      </p:sp>
      <p:sp>
        <p:nvSpPr>
          <p:cNvPr id="9" name="TextBox 8"/>
          <p:cNvSpPr txBox="1"/>
          <p:nvPr/>
        </p:nvSpPr>
        <p:spPr>
          <a:xfrm>
            <a:off x="308264" y="5376299"/>
            <a:ext cx="5787736" cy="1107996"/>
          </a:xfrm>
          <a:prstGeom prst="rect">
            <a:avLst/>
          </a:prstGeom>
          <a:noFill/>
        </p:spPr>
        <p:txBody>
          <a:bodyPr wrap="square" rtlCol="0">
            <a:spAutoFit/>
          </a:bodyPr>
          <a:lstStyle/>
          <a:p>
            <a:r>
              <a:rPr lang="en-US" sz="2400" i="1" dirty="0" smtClean="0"/>
              <a:t>(2) guide teachers to arrive at the key points independently and with minimal prompting</a:t>
            </a:r>
          </a:p>
          <a:p>
            <a:endParaRPr lang="en-US" dirty="0"/>
          </a:p>
        </p:txBody>
      </p:sp>
      <p:sp>
        <p:nvSpPr>
          <p:cNvPr id="10" name="TextBox 10"/>
          <p:cNvSpPr txBox="1">
            <a:spLocks noChangeArrowheads="1"/>
          </p:cNvSpPr>
          <p:nvPr/>
        </p:nvSpPr>
        <p:spPr bwMode="auto">
          <a:xfrm>
            <a:off x="228600" y="6172200"/>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a:t>
            </a:r>
            <a:endParaRPr lang="en-US" altLang="en-US" sz="2200" dirty="0">
              <a:solidFill>
                <a:schemeClr val="bg1"/>
              </a:solidFill>
            </a:endParaRPr>
          </a:p>
        </p:txBody>
      </p:sp>
    </p:spTree>
    <p:extLst>
      <p:ext uri="{BB962C8B-B14F-4D97-AF65-F5344CB8AC3E}">
        <p14:creationId xmlns:p14="http://schemas.microsoft.com/office/powerpoint/2010/main" val="148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855" y="5438631"/>
            <a:ext cx="4572000" cy="1143000"/>
          </a:xfrm>
          <a:solidFill>
            <a:schemeClr val="accent1"/>
          </a:solidFill>
          <a:ln>
            <a:solidFill>
              <a:schemeClr val="tx2"/>
            </a:solidFill>
          </a:ln>
        </p:spPr>
        <p:txBody>
          <a:bodyPr>
            <a:normAutofit fontScale="90000"/>
          </a:bodyPr>
          <a:lstStyle/>
          <a:p>
            <a:r>
              <a:rPr lang="en-US" b="1" dirty="0" smtClean="0">
                <a:solidFill>
                  <a:schemeClr val="bg2"/>
                </a:solidFill>
              </a:rPr>
              <a:t>Criteria for an Effective AA</a:t>
            </a:r>
            <a:endParaRPr lang="en-US" b="1" dirty="0">
              <a:solidFill>
                <a:schemeClr val="bg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482740"/>
              </p:ext>
            </p:extLst>
          </p:nvPr>
        </p:nvGraphicFramePr>
        <p:xfrm>
          <a:off x="387927" y="1832682"/>
          <a:ext cx="8229600" cy="3291840"/>
        </p:xfrm>
        <a:graphic>
          <a:graphicData uri="http://schemas.openxmlformats.org/drawingml/2006/table">
            <a:tbl>
              <a:tblPr>
                <a:tableStyleId>{5C22544A-7EE6-4342-B048-85BDC9FD1C3A}</a:tableStyleId>
              </a:tblPr>
              <a:tblGrid>
                <a:gridCol w="8229600"/>
              </a:tblGrid>
              <a:tr h="2689701">
                <a:tc>
                  <a:txBody>
                    <a:bodyPr/>
                    <a:lstStyle/>
                    <a:p>
                      <a:pPr marL="457200" lvl="0" indent="-457200" algn="l">
                        <a:buFont typeface="Symbol"/>
                        <a:buAutoNum type="arabicParenBoth"/>
                      </a:pPr>
                      <a:r>
                        <a:rPr lang="en-US" sz="2400" b="1" dirty="0" smtClean="0">
                          <a:effectLst/>
                        </a:rPr>
                        <a:t>Alignment </a:t>
                      </a:r>
                      <a:r>
                        <a:rPr lang="en-US" sz="2400" b="1" dirty="0">
                          <a:effectLst/>
                        </a:rPr>
                        <a:t>with key points: </a:t>
                      </a:r>
                      <a:r>
                        <a:rPr lang="en-US" sz="2400" dirty="0">
                          <a:effectLst/>
                        </a:rPr>
                        <a:t>It effectively triggers thinking </a:t>
                      </a:r>
                      <a:r>
                        <a:rPr lang="en-US" sz="2400" dirty="0" smtClean="0">
                          <a:effectLst/>
                        </a:rPr>
                        <a:t>–</a:t>
                      </a:r>
                      <a:r>
                        <a:rPr lang="en-US" sz="2400" baseline="0" dirty="0" smtClean="0">
                          <a:effectLst/>
                        </a:rPr>
                        <a:t> </a:t>
                      </a:r>
                      <a:r>
                        <a:rPr lang="en-US" sz="2400" dirty="0" smtClean="0">
                          <a:effectLst/>
                        </a:rPr>
                        <a:t>or </a:t>
                      </a:r>
                      <a:r>
                        <a:rPr lang="en-US" sz="2400" dirty="0">
                          <a:effectLst/>
                        </a:rPr>
                        <a:t>“moments of insight” which lead to the key </a:t>
                      </a:r>
                      <a:r>
                        <a:rPr lang="en-US" sz="2400" dirty="0" smtClean="0">
                          <a:effectLst/>
                        </a:rPr>
                        <a:t>points.</a:t>
                      </a:r>
                    </a:p>
                    <a:p>
                      <a:pPr marL="457200" lvl="0" indent="-457200" algn="l">
                        <a:buFont typeface="Symbol"/>
                        <a:buAutoNum type="arabicParenBoth"/>
                      </a:pPr>
                      <a:r>
                        <a:rPr lang="en-US" sz="2400" b="1" dirty="0" smtClean="0">
                          <a:effectLst/>
                        </a:rPr>
                        <a:t>Examples </a:t>
                      </a:r>
                      <a:r>
                        <a:rPr lang="en-US" sz="2400" b="1" dirty="0">
                          <a:effectLst/>
                        </a:rPr>
                        <a:t>and non-examples: </a:t>
                      </a:r>
                      <a:r>
                        <a:rPr lang="en-US" sz="2400" dirty="0">
                          <a:effectLst/>
                        </a:rPr>
                        <a:t>It provides an exemplar and – if possible—a clear </a:t>
                      </a:r>
                      <a:r>
                        <a:rPr lang="en-US" sz="2400" dirty="0" smtClean="0">
                          <a:effectLst/>
                        </a:rPr>
                        <a:t>non-example.</a:t>
                      </a:r>
                    </a:p>
                    <a:p>
                      <a:pPr marL="457200" lvl="0" indent="-457200" algn="l">
                        <a:buFont typeface="Symbol"/>
                        <a:buAutoNum type="arabicParenBoth"/>
                      </a:pPr>
                      <a:r>
                        <a:rPr lang="en-US" sz="2400" b="1" dirty="0" smtClean="0">
                          <a:effectLst/>
                        </a:rPr>
                        <a:t>Rigor </a:t>
                      </a:r>
                      <a:r>
                        <a:rPr lang="en-US" sz="2400" b="1" dirty="0">
                          <a:effectLst/>
                        </a:rPr>
                        <a:t>and investment: </a:t>
                      </a:r>
                      <a:r>
                        <a:rPr lang="en-US" sz="2400" dirty="0">
                          <a:effectLst/>
                        </a:rPr>
                        <a:t>It is rigorous, challenging participants’ thinking at the appropriate level, and it effectively engages and invests </a:t>
                      </a:r>
                      <a:r>
                        <a:rPr lang="en-US" sz="2400" dirty="0" smtClean="0">
                          <a:effectLst/>
                        </a:rPr>
                        <a:t>participants.</a:t>
                      </a:r>
                    </a:p>
                    <a:p>
                      <a:pPr marL="457200" lvl="0" indent="-457200" algn="l">
                        <a:buFont typeface="Symbol"/>
                        <a:buAutoNum type="arabicParenBoth"/>
                      </a:pPr>
                      <a:r>
                        <a:rPr lang="en-US" sz="2400" b="1" dirty="0" smtClean="0">
                          <a:solidFill>
                            <a:srgbClr val="FFC000"/>
                          </a:solidFill>
                          <a:effectLst/>
                        </a:rPr>
                        <a:t>Tight </a:t>
                      </a:r>
                      <a:r>
                        <a:rPr lang="en-US" sz="2400" b="1" dirty="0">
                          <a:solidFill>
                            <a:srgbClr val="FFC000"/>
                          </a:solidFill>
                          <a:effectLst/>
                        </a:rPr>
                        <a:t>planning for </a:t>
                      </a:r>
                      <a:r>
                        <a:rPr lang="en-US" sz="2400" b="1" dirty="0" smtClean="0">
                          <a:solidFill>
                            <a:srgbClr val="FFC000"/>
                          </a:solidFill>
                          <a:effectLst/>
                        </a:rPr>
                        <a:t>facilitation</a:t>
                      </a:r>
                    </a:p>
                    <a:p>
                      <a:pPr marL="457200" lvl="0" indent="-457200" algn="l">
                        <a:buFont typeface="Symbol"/>
                        <a:buAutoNum type="arabicParenBoth"/>
                      </a:pPr>
                      <a:r>
                        <a:rPr lang="en-US" sz="2400" b="1" dirty="0" smtClean="0">
                          <a:solidFill>
                            <a:srgbClr val="FFC000"/>
                          </a:solidFill>
                          <a:effectLst/>
                        </a:rPr>
                        <a:t>Skillful </a:t>
                      </a:r>
                      <a:r>
                        <a:rPr lang="en-US" sz="2400" b="1" dirty="0">
                          <a:solidFill>
                            <a:srgbClr val="FFC000"/>
                          </a:solidFill>
                          <a:effectLst/>
                        </a:rPr>
                        <a:t>facilitation</a:t>
                      </a:r>
                    </a:p>
                  </a:txBody>
                  <a:tcPr marL="114300" marR="114300" marT="0" marB="0"/>
                </a:tc>
              </a:tr>
            </a:tbl>
          </a:graphicData>
        </a:graphic>
      </p:graphicFrame>
      <p:pic>
        <p:nvPicPr>
          <p:cNvPr id="2050" name="Picture 2" descr="http://www.yoochallenge.com/images/products/icon-activ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9437"/>
            <a:ext cx="2381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ivingeco.com.au/images/large/LunchBox-SnackTr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7747"/>
            <a:ext cx="1828799" cy="18257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0"/>
          <p:cNvSpPr txBox="1">
            <a:spLocks noChangeArrowheads="1"/>
          </p:cNvSpPr>
          <p:nvPr/>
        </p:nvSpPr>
        <p:spPr bwMode="auto">
          <a:xfrm>
            <a:off x="228600" y="6172200"/>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a:t>
            </a:r>
            <a:endParaRPr lang="en-US" altLang="en-US" sz="2200" dirty="0">
              <a:solidFill>
                <a:schemeClr val="bg1"/>
              </a:solidFill>
            </a:endParaRPr>
          </a:p>
        </p:txBody>
      </p:sp>
    </p:spTree>
    <p:extLst>
      <p:ext uri="{BB962C8B-B14F-4D97-AF65-F5344CB8AC3E}">
        <p14:creationId xmlns:p14="http://schemas.microsoft.com/office/powerpoint/2010/main" val="3504345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43396" y="4738255"/>
            <a:ext cx="6424612" cy="1447800"/>
          </a:xfrm>
          <a:solidFill>
            <a:srgbClr val="FFFFFF"/>
          </a:solidFill>
        </p:spPr>
        <p:txBody>
          <a:bodyPr>
            <a:normAutofit fontScale="90000"/>
          </a:bodyPr>
          <a:lstStyle/>
          <a:p>
            <a:pPr algn="l"/>
            <a:r>
              <a:rPr lang="en-US" altLang="en-US" sz="4400" b="1" dirty="0" smtClean="0">
                <a:latin typeface="Calibri" pitchFamily="34" charset="0"/>
                <a:ea typeface="ＭＳ Ｐゴシック" pitchFamily="34" charset="-128"/>
                <a:cs typeface="Times New Roman" pitchFamily="18" charset="0"/>
              </a:rPr>
              <a:t>Tactical vs. Authentic Compliance </a:t>
            </a:r>
            <a:br>
              <a:rPr lang="en-US" altLang="en-US" sz="4400" b="1" dirty="0" smtClean="0">
                <a:latin typeface="Calibri" pitchFamily="34" charset="0"/>
                <a:ea typeface="ＭＳ Ｐゴシック" pitchFamily="34" charset="-128"/>
                <a:cs typeface="Times New Roman" pitchFamily="18" charset="0"/>
              </a:rPr>
            </a:br>
            <a:r>
              <a:rPr lang="en-US" altLang="en-US" sz="4400" b="1" dirty="0" smtClean="0">
                <a:latin typeface="Calibri" pitchFamily="34" charset="0"/>
                <a:ea typeface="ＭＳ Ｐゴシック" pitchFamily="34" charset="-128"/>
                <a:cs typeface="Times New Roman" pitchFamily="18" charset="0"/>
              </a:rPr>
              <a:t>AA Review</a:t>
            </a:r>
            <a:r>
              <a:rPr lang="en-US" altLang="en-US" sz="3600" dirty="0" smtClean="0">
                <a:latin typeface="Times New Roman" pitchFamily="18" charset="0"/>
                <a:ea typeface="ＭＳ Ｐゴシック" pitchFamily="34" charset="-128"/>
                <a:cs typeface="Times New Roman" pitchFamily="18" charset="0"/>
              </a:rPr>
              <a:t/>
            </a:r>
            <a:br>
              <a:rPr lang="en-US" altLang="en-US" sz="3600" dirty="0" smtClean="0">
                <a:latin typeface="Times New Roman" pitchFamily="18" charset="0"/>
                <a:ea typeface="ＭＳ Ｐゴシック" pitchFamily="34" charset="-128"/>
                <a:cs typeface="Times New Roman" pitchFamily="18" charset="0"/>
              </a:rPr>
            </a:br>
            <a:endParaRPr lang="en-US" altLang="en-US" sz="2000" dirty="0" smtClean="0">
              <a:latin typeface="Calibri" pitchFamily="34" charset="0"/>
              <a:ea typeface="ＭＳ Ｐゴシック" pitchFamily="34" charset="-128"/>
            </a:endParaRPr>
          </a:p>
        </p:txBody>
      </p:sp>
      <p:sp>
        <p:nvSpPr>
          <p:cNvPr id="3075" name="TextBox 10"/>
          <p:cNvSpPr txBox="1">
            <a:spLocks noChangeArrowheads="1"/>
          </p:cNvSpPr>
          <p:nvPr/>
        </p:nvSpPr>
        <p:spPr bwMode="auto">
          <a:xfrm>
            <a:off x="34636" y="6338042"/>
            <a:ext cx="1309255"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7, 16</a:t>
            </a:r>
            <a:endParaRPr lang="en-US" altLang="en-US" sz="2200" dirty="0">
              <a:solidFill>
                <a:schemeClr val="bg1"/>
              </a:solidFill>
            </a:endParaRPr>
          </a:p>
        </p:txBody>
      </p:sp>
      <p:sp>
        <p:nvSpPr>
          <p:cNvPr id="3076" name="TextBox 10"/>
          <p:cNvSpPr txBox="1">
            <a:spLocks noChangeArrowheads="1"/>
          </p:cNvSpPr>
          <p:nvPr/>
        </p:nvSpPr>
        <p:spPr bwMode="auto">
          <a:xfrm>
            <a:off x="1790698" y="6352572"/>
            <a:ext cx="7354927"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The page number of your </a:t>
            </a:r>
            <a:r>
              <a:rPr lang="en-US" altLang="en-US" sz="2200" dirty="0" smtClean="0">
                <a:solidFill>
                  <a:schemeClr val="bg1"/>
                </a:solidFill>
              </a:rPr>
              <a:t>Supplementary Materials Tool.</a:t>
            </a:r>
            <a:endParaRPr lang="en-US" altLang="en-US" sz="2200" dirty="0">
              <a:solidFill>
                <a:schemeClr val="bg1"/>
              </a:solidFill>
            </a:endParaRPr>
          </a:p>
        </p:txBody>
      </p:sp>
      <p:cxnSp>
        <p:nvCxnSpPr>
          <p:cNvPr id="5" name="Straight Arrow Connector 4"/>
          <p:cNvCxnSpPr/>
          <p:nvPr/>
        </p:nvCxnSpPr>
        <p:spPr>
          <a:xfrm flipH="1">
            <a:off x="1343891" y="6553485"/>
            <a:ext cx="446807"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olframsyndrome.dom.wustl.edu/wp-content/uploads/2015/01/two-minu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066800"/>
            <a:ext cx="245409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99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2"/>
            </a:solidFill>
          </a:ln>
        </p:spPr>
        <p:txBody>
          <a:bodyPr/>
          <a:lstStyle/>
          <a:p>
            <a:r>
              <a:rPr lang="en-US" b="1" dirty="0" smtClean="0"/>
              <a:t>AA #1: Clear Directions</a:t>
            </a:r>
            <a:endParaRPr lang="en-US" b="1" dirty="0"/>
          </a:p>
        </p:txBody>
      </p:sp>
      <p:sp>
        <p:nvSpPr>
          <p:cNvPr id="3" name="Text Placeholder 2"/>
          <p:cNvSpPr>
            <a:spLocks noGrp="1"/>
          </p:cNvSpPr>
          <p:nvPr>
            <p:ph type="body" idx="1"/>
          </p:nvPr>
        </p:nvSpPr>
        <p:spPr>
          <a:xfrm>
            <a:off x="457200" y="1676400"/>
            <a:ext cx="7239000" cy="639762"/>
          </a:xfrm>
        </p:spPr>
        <p:txBody>
          <a:bodyPr>
            <a:noAutofit/>
          </a:bodyPr>
          <a:lstStyle/>
          <a:p>
            <a:r>
              <a:rPr lang="en-US" b="0" dirty="0" smtClean="0"/>
              <a:t>Annotate the directions for the “Tactical vs. Authentic” Compliance activity.</a:t>
            </a:r>
            <a:endParaRPr lang="en-US" b="0" dirty="0"/>
          </a:p>
        </p:txBody>
      </p:sp>
      <p:sp>
        <p:nvSpPr>
          <p:cNvPr id="4" name="Content Placeholder 3"/>
          <p:cNvSpPr>
            <a:spLocks noGrp="1"/>
          </p:cNvSpPr>
          <p:nvPr>
            <p:ph sz="half" idx="2"/>
          </p:nvPr>
        </p:nvSpPr>
        <p:spPr>
          <a:xfrm>
            <a:off x="200891" y="2803341"/>
            <a:ext cx="4040188" cy="3951288"/>
          </a:xfrm>
        </p:spPr>
        <p:txBody>
          <a:bodyPr/>
          <a:lstStyle/>
          <a:p>
            <a:r>
              <a:rPr lang="en-US" u="sng" dirty="0" smtClean="0"/>
              <a:t>Strengths</a:t>
            </a:r>
          </a:p>
          <a:p>
            <a:r>
              <a:rPr lang="en-US" dirty="0" smtClean="0"/>
              <a:t>Annotate (notes here)</a:t>
            </a:r>
          </a:p>
          <a:p>
            <a:r>
              <a:rPr lang="en-US" dirty="0" smtClean="0"/>
              <a:t>If time: Improve &lt;&gt; </a:t>
            </a:r>
            <a:endParaRPr lang="en-US" dirty="0"/>
          </a:p>
        </p:txBody>
      </p:sp>
      <p:sp>
        <p:nvSpPr>
          <p:cNvPr id="7" name="TextBox 10"/>
          <p:cNvSpPr txBox="1">
            <a:spLocks noChangeArrowheads="1"/>
          </p:cNvSpPr>
          <p:nvPr/>
        </p:nvSpPr>
        <p:spPr bwMode="auto">
          <a:xfrm>
            <a:off x="228600" y="6172200"/>
            <a:ext cx="8382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2 - </a:t>
            </a:r>
            <a:r>
              <a:rPr lang="en-US" altLang="en-US" sz="2200" dirty="0">
                <a:solidFill>
                  <a:schemeClr val="bg1"/>
                </a:solidFill>
              </a:rPr>
              <a:t>9</a:t>
            </a:r>
          </a:p>
        </p:txBody>
      </p:sp>
      <p:sp>
        <p:nvSpPr>
          <p:cNvPr id="8" name="TextBox 10"/>
          <p:cNvSpPr txBox="1">
            <a:spLocks noChangeArrowheads="1"/>
          </p:cNvSpPr>
          <p:nvPr/>
        </p:nvSpPr>
        <p:spPr bwMode="auto">
          <a:xfrm>
            <a:off x="1177636" y="6173572"/>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3</a:t>
            </a:r>
          </a:p>
        </p:txBody>
      </p:sp>
      <p:pic>
        <p:nvPicPr>
          <p:cNvPr id="4098" name="Picture 2" descr="https://diigo.files.wordpress.com/2014/09/annotation-p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38400"/>
            <a:ext cx="4953000" cy="316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05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w="76200">
            <a:solidFill>
              <a:schemeClr val="accent1"/>
            </a:solidFill>
          </a:ln>
        </p:spPr>
        <p:txBody>
          <a:bodyPr>
            <a:normAutofit fontScale="90000"/>
          </a:bodyPr>
          <a:lstStyle/>
          <a:p>
            <a:r>
              <a:rPr lang="en-US" dirty="0" smtClean="0"/>
              <a:t>Criteria for Success: Clear Directions</a:t>
            </a:r>
            <a:endParaRPr lang="en-US" dirty="0"/>
          </a:p>
        </p:txBody>
      </p:sp>
      <p:sp>
        <p:nvSpPr>
          <p:cNvPr id="3" name="Text Placeholder 2"/>
          <p:cNvSpPr>
            <a:spLocks noGrp="1"/>
          </p:cNvSpPr>
          <p:nvPr>
            <p:ph type="body" idx="1"/>
          </p:nvPr>
        </p:nvSpPr>
        <p:spPr>
          <a:xfrm>
            <a:off x="533400" y="1524000"/>
            <a:ext cx="7086600" cy="639762"/>
          </a:xfrm>
        </p:spPr>
        <p:txBody>
          <a:bodyPr>
            <a:noAutofit/>
          </a:bodyPr>
          <a:lstStyle/>
          <a:p>
            <a:pPr marL="457200" indent="-457200">
              <a:buAutoNum type="arabicParenBoth"/>
            </a:pPr>
            <a:r>
              <a:rPr lang="en-US" b="0" dirty="0" smtClean="0"/>
              <a:t>Includes a starting cue.</a:t>
            </a:r>
          </a:p>
        </p:txBody>
      </p:sp>
      <p:sp>
        <p:nvSpPr>
          <p:cNvPr id="8" name="TextBox 10"/>
          <p:cNvSpPr txBox="1">
            <a:spLocks noChangeArrowheads="1"/>
          </p:cNvSpPr>
          <p:nvPr/>
        </p:nvSpPr>
        <p:spPr bwMode="auto">
          <a:xfrm>
            <a:off x="228600" y="6299995"/>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3</a:t>
            </a:r>
          </a:p>
        </p:txBody>
      </p:sp>
      <p:sp>
        <p:nvSpPr>
          <p:cNvPr id="9" name="Text Placeholder 2"/>
          <p:cNvSpPr>
            <a:spLocks noGrp="1"/>
          </p:cNvSpPr>
          <p:nvPr>
            <p:ph type="body" idx="1"/>
          </p:nvPr>
        </p:nvSpPr>
        <p:spPr>
          <a:xfrm>
            <a:off x="533400" y="2133600"/>
            <a:ext cx="7086600" cy="639762"/>
          </a:xfrm>
        </p:spPr>
        <p:txBody>
          <a:bodyPr>
            <a:noAutofit/>
          </a:bodyPr>
          <a:lstStyle/>
          <a:p>
            <a:r>
              <a:rPr lang="en-US" b="0" dirty="0" smtClean="0"/>
              <a:t>(2)  Indicates </a:t>
            </a:r>
            <a:r>
              <a:rPr lang="en-US" b="0" u="sng" dirty="0" smtClean="0"/>
              <a:t>how long</a:t>
            </a:r>
            <a:r>
              <a:rPr lang="en-US" b="0" dirty="0" smtClean="0"/>
              <a:t> an activity will take.</a:t>
            </a:r>
          </a:p>
        </p:txBody>
      </p:sp>
      <p:sp>
        <p:nvSpPr>
          <p:cNvPr id="10" name="Text Placeholder 2"/>
          <p:cNvSpPr>
            <a:spLocks noGrp="1"/>
          </p:cNvSpPr>
          <p:nvPr>
            <p:ph type="body" idx="1"/>
          </p:nvPr>
        </p:nvSpPr>
        <p:spPr>
          <a:xfrm>
            <a:off x="533400" y="3048000"/>
            <a:ext cx="8229600" cy="639762"/>
          </a:xfrm>
        </p:spPr>
        <p:txBody>
          <a:bodyPr>
            <a:noAutofit/>
          </a:bodyPr>
          <a:lstStyle/>
          <a:p>
            <a:r>
              <a:rPr lang="en-US" b="0" dirty="0" smtClean="0"/>
              <a:t>(3)  Indicates </a:t>
            </a:r>
            <a:r>
              <a:rPr lang="en-US" b="0" u="sng" dirty="0" smtClean="0"/>
              <a:t>how</a:t>
            </a:r>
            <a:r>
              <a:rPr lang="en-US" b="0" dirty="0" smtClean="0"/>
              <a:t> (volume/ individual or group work) an activity will be completed.</a:t>
            </a:r>
          </a:p>
        </p:txBody>
      </p:sp>
      <p:sp>
        <p:nvSpPr>
          <p:cNvPr id="11" name="Text Placeholder 2"/>
          <p:cNvSpPr>
            <a:spLocks noGrp="1"/>
          </p:cNvSpPr>
          <p:nvPr>
            <p:ph type="body" idx="1"/>
          </p:nvPr>
        </p:nvSpPr>
        <p:spPr>
          <a:xfrm>
            <a:off x="533400" y="3733800"/>
            <a:ext cx="7086600" cy="639762"/>
          </a:xfrm>
        </p:spPr>
        <p:txBody>
          <a:bodyPr>
            <a:noAutofit/>
          </a:bodyPr>
          <a:lstStyle/>
          <a:p>
            <a:r>
              <a:rPr lang="en-US" b="0" dirty="0" smtClean="0"/>
              <a:t>(4)  Directs participants to the correct materials.</a:t>
            </a:r>
          </a:p>
        </p:txBody>
      </p:sp>
      <p:sp>
        <p:nvSpPr>
          <p:cNvPr id="12" name="Text Placeholder 2"/>
          <p:cNvSpPr>
            <a:spLocks noGrp="1"/>
          </p:cNvSpPr>
          <p:nvPr>
            <p:ph type="body" idx="1"/>
          </p:nvPr>
        </p:nvSpPr>
        <p:spPr>
          <a:xfrm>
            <a:off x="533400" y="4419600"/>
            <a:ext cx="7086600" cy="639762"/>
          </a:xfrm>
        </p:spPr>
        <p:txBody>
          <a:bodyPr>
            <a:noAutofit/>
          </a:bodyPr>
          <a:lstStyle/>
          <a:p>
            <a:r>
              <a:rPr lang="en-US" b="0" dirty="0" smtClean="0"/>
              <a:t>(5)  Utilizes a check for understanding (CFU).</a:t>
            </a:r>
          </a:p>
        </p:txBody>
      </p:sp>
      <p:pic>
        <p:nvPicPr>
          <p:cNvPr id="13" name="Picture 12" descr="http://seapointsolutions.com/sites/default/files/clear-direc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491094"/>
            <a:ext cx="4419600" cy="1228725"/>
          </a:xfrm>
          <a:prstGeom prst="rect">
            <a:avLst/>
          </a:prstGeom>
          <a:noFill/>
          <a:ln>
            <a:noFill/>
          </a:ln>
        </p:spPr>
      </p:pic>
    </p:spTree>
    <p:extLst>
      <p:ext uri="{BB962C8B-B14F-4D97-AF65-F5344CB8AC3E}">
        <p14:creationId xmlns:p14="http://schemas.microsoft.com/office/powerpoint/2010/main" val="6162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1" grpId="0"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924951"/>
            <a:ext cx="6567055" cy="2354262"/>
          </a:xfrm>
        </p:spPr>
        <p:txBody>
          <a:bodyPr>
            <a:normAutofit/>
          </a:bodyPr>
          <a:lstStyle/>
          <a:p>
            <a:pPr marL="0" indent="0" algn="ctr">
              <a:buNone/>
            </a:pPr>
            <a:r>
              <a:rPr lang="en-US" sz="5400" dirty="0" smtClean="0">
                <a:effectLst>
                  <a:outerShdw blurRad="38100" dist="38100" dir="2700000" algn="tl">
                    <a:srgbClr val="000000">
                      <a:alpha val="43137"/>
                    </a:srgbClr>
                  </a:outerShdw>
                </a:effectLst>
              </a:rPr>
              <a:t>Prep for</a:t>
            </a:r>
            <a:endParaRPr lang="en-US" sz="5400" dirty="0">
              <a:effectLst>
                <a:outerShdw blurRad="38100" dist="38100" dir="2700000" algn="tl">
                  <a:srgbClr val="000000">
                    <a:alpha val="43137"/>
                  </a:srgbClr>
                </a:outerShdw>
              </a:effectLst>
            </a:endParaRPr>
          </a:p>
        </p:txBody>
      </p:sp>
      <p:sp>
        <p:nvSpPr>
          <p:cNvPr id="6" name="TextBox 10"/>
          <p:cNvSpPr txBox="1">
            <a:spLocks noChangeArrowheads="1"/>
          </p:cNvSpPr>
          <p:nvPr/>
        </p:nvSpPr>
        <p:spPr bwMode="auto">
          <a:xfrm>
            <a:off x="228600" y="6299995"/>
            <a:ext cx="8382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3 – 4 </a:t>
            </a:r>
            <a:endParaRPr lang="en-US" altLang="en-US" sz="2200" dirty="0">
              <a:solidFill>
                <a:schemeClr val="bg1"/>
              </a:solidFill>
            </a:endParaRPr>
          </a:p>
        </p:txBody>
      </p:sp>
      <p:pic>
        <p:nvPicPr>
          <p:cNvPr id="6150" name="Picture 6" descr="http://cdn.shopify.com/s/files/1/0219/5272/t/4/assets/blog_Practice.jpg?6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0"/>
            <a:ext cx="57150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g.buzzfeed.com/buzzfeed-static/static/enhanced/webdr03/2013/1/29/12/enhanced-buzz-19233-135948185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3948545" cy="263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7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2844079" cy="1066800"/>
          </a:xfrm>
          <a:solidFill>
            <a:schemeClr val="bg2"/>
          </a:solidFill>
          <a:ln>
            <a:solidFill>
              <a:schemeClr val="tx2"/>
            </a:solidFill>
          </a:ln>
        </p:spPr>
        <p:txBody>
          <a:bodyPr>
            <a:normAutofit fontScale="90000"/>
          </a:bodyPr>
          <a:lstStyle/>
          <a:p>
            <a:r>
              <a:rPr lang="en-US" b="1" dirty="0" smtClean="0">
                <a:solidFill>
                  <a:srgbClr val="002060"/>
                </a:solidFill>
              </a:rPr>
              <a:t>Practice Norms</a:t>
            </a:r>
            <a:endParaRPr lang="en-US" b="1" dirty="0">
              <a:solidFill>
                <a:srgbClr val="002060"/>
              </a:solidFill>
            </a:endParaRPr>
          </a:p>
        </p:txBody>
      </p:sp>
      <p:pic>
        <p:nvPicPr>
          <p:cNvPr id="8196" name="Picture 4" descr="https://encrypted-tbn2.gstatic.com/images?q=tbn:ANd9GcSn_6opW0O-9oPCU9QbLQZ56NWeIpfZZT_s7LEifLlbvIKW3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4038600"/>
            <a:ext cx="2655061" cy="20612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1.gstatic.com/images?q=tbn:ANd9GcTYNZTr1-Vc8mzq6NaogqDg-TAvny_dneybknHWTC8TBbtUBfNd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27" y="4156867"/>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drmichellemazur.com/wp/wp-content/uploads/2012/02/iStock_000017356076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975" y="1566701"/>
            <a:ext cx="2857686" cy="1896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media-cache-ak0.pinimg.com/236x/e8/26/da/e826da8382b842a8ea92233a49ff09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81318"/>
            <a:ext cx="22479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09600"/>
            <a:ext cx="3942938" cy="4525963"/>
          </a:xfrm>
          <a:solidFill>
            <a:schemeClr val="accent2">
              <a:lumMod val="60000"/>
              <a:lumOff val="40000"/>
            </a:schemeClr>
          </a:solidFill>
        </p:spPr>
        <p:txBody>
          <a:bodyPr>
            <a:normAutofit fontScale="70000" lnSpcReduction="20000"/>
          </a:bodyPr>
          <a:lstStyle/>
          <a:p>
            <a:pPr marL="0" indent="0">
              <a:buNone/>
            </a:pPr>
            <a:r>
              <a:rPr lang="en-US" sz="4600" dirty="0" smtClean="0"/>
              <a:t>(1) Practice giving clear directions.</a:t>
            </a:r>
            <a:endParaRPr lang="en-US" sz="4600" dirty="0"/>
          </a:p>
          <a:p>
            <a:pPr marL="0" indent="0">
              <a:buNone/>
            </a:pPr>
            <a:r>
              <a:rPr lang="en-US" sz="4600" dirty="0" smtClean="0"/>
              <a:t>(2) Get feedback from your partner using the CFS on page 3.</a:t>
            </a:r>
          </a:p>
          <a:p>
            <a:pPr marL="0" indent="0">
              <a:buNone/>
            </a:pPr>
            <a:r>
              <a:rPr lang="en-US" sz="4600" dirty="0" smtClean="0"/>
              <a:t>(3) Re-do </a:t>
            </a:r>
            <a:r>
              <a:rPr lang="en-US" sz="4600" dirty="0"/>
              <a:t>the sticky spot. </a:t>
            </a:r>
          </a:p>
          <a:p>
            <a:pPr marL="0" indent="0">
              <a:buNone/>
            </a:pPr>
            <a:r>
              <a:rPr lang="en-US" sz="4600" dirty="0" smtClean="0"/>
              <a:t>(4) Repeat (maybe twice!) </a:t>
            </a:r>
          </a:p>
          <a:p>
            <a:pPr marL="0" indent="0" algn="ctr">
              <a:buNone/>
            </a:pPr>
            <a:r>
              <a:rPr lang="en-US" sz="4600" b="1" dirty="0" smtClean="0"/>
              <a:t>6 minutes </a:t>
            </a:r>
            <a:r>
              <a:rPr lang="en-US" sz="4600" b="1" i="1" dirty="0" smtClean="0"/>
              <a:t>each</a:t>
            </a:r>
          </a:p>
          <a:p>
            <a:pPr marL="0" indent="0">
              <a:buNone/>
            </a:pPr>
            <a:endParaRPr lang="en-US" dirty="0" smtClean="0"/>
          </a:p>
          <a:p>
            <a:pPr algn="ctr">
              <a:buFont typeface="Wingdings" panose="05000000000000000000" pitchFamily="2" charset="2"/>
              <a:buChar char="Ø"/>
            </a:pPr>
            <a:endParaRPr lang="en-US" dirty="0"/>
          </a:p>
          <a:p>
            <a:pPr marL="0" indent="0" algn="ctr">
              <a:buNone/>
            </a:pPr>
            <a:endParaRPr lang="en-US" dirty="0"/>
          </a:p>
        </p:txBody>
      </p:sp>
      <p:sp>
        <p:nvSpPr>
          <p:cNvPr id="6" name="TextBox 10"/>
          <p:cNvSpPr txBox="1">
            <a:spLocks noChangeArrowheads="1"/>
          </p:cNvSpPr>
          <p:nvPr/>
        </p:nvSpPr>
        <p:spPr bwMode="auto">
          <a:xfrm>
            <a:off x="228600" y="6081065"/>
            <a:ext cx="9144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 3 – 4  </a:t>
            </a:r>
            <a:endParaRPr lang="en-US" altLang="en-US" sz="2200" dirty="0">
              <a:solidFill>
                <a:schemeClr val="bg1"/>
              </a:solidFill>
            </a:endParaRPr>
          </a:p>
        </p:txBody>
      </p:sp>
      <p:pic>
        <p:nvPicPr>
          <p:cNvPr id="2050" name="Picture 2" descr="https://lh3.ggpht.com/ykbbTqnKr3Af8SInIN5z_fqWA8NR5-D3uZXUL1MAM514lNWdC980lmO9GGWtvA4Q6aGv=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 y="111139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1143000"/>
          </a:xfrm>
          <a:solidFill>
            <a:schemeClr val="bg2"/>
          </a:solidFill>
          <a:ln>
            <a:solidFill>
              <a:srgbClr val="C00000"/>
            </a:solidFill>
            <a:prstDash val="lgDashDotDot"/>
          </a:ln>
        </p:spPr>
        <p:txBody>
          <a:bodyPr>
            <a:normAutofit fontScale="90000"/>
          </a:bodyPr>
          <a:lstStyle/>
          <a:p>
            <a:r>
              <a:rPr lang="en-US" b="1" dirty="0" smtClean="0"/>
              <a:t>Do Now, Please </a:t>
            </a:r>
            <a:endParaRPr lang="en-US" b="1" dirty="0"/>
          </a:p>
        </p:txBody>
      </p:sp>
      <p:sp>
        <p:nvSpPr>
          <p:cNvPr id="3" name="Content Placeholder 2"/>
          <p:cNvSpPr>
            <a:spLocks noGrp="1"/>
          </p:cNvSpPr>
          <p:nvPr>
            <p:ph idx="1"/>
          </p:nvPr>
        </p:nvSpPr>
        <p:spPr>
          <a:xfrm>
            <a:off x="533400" y="1646237"/>
            <a:ext cx="5486400" cy="4525963"/>
          </a:xfrm>
        </p:spPr>
        <p:txBody>
          <a:bodyPr>
            <a:normAutofit fontScale="77500" lnSpcReduction="20000"/>
          </a:bodyPr>
          <a:lstStyle/>
          <a:p>
            <a:pPr lvl="0"/>
            <a:r>
              <a:rPr lang="en-US" dirty="0"/>
              <a:t>Think about a PD session </a:t>
            </a:r>
            <a:r>
              <a:rPr lang="en-US" dirty="0" smtClean="0"/>
              <a:t>you’ve </a:t>
            </a:r>
            <a:r>
              <a:rPr lang="en-US" dirty="0"/>
              <a:t>attended that fundamentally changed at least one aspect of your coaching, thinking, </a:t>
            </a:r>
            <a:r>
              <a:rPr lang="en-US" dirty="0" smtClean="0"/>
              <a:t>instructional, </a:t>
            </a:r>
            <a:r>
              <a:rPr lang="en-US" dirty="0"/>
              <a:t>or cultural practice. </a:t>
            </a:r>
            <a:r>
              <a:rPr lang="en-US" sz="4600" dirty="0"/>
              <a:t>What was the session and how did it change your practice? </a:t>
            </a:r>
          </a:p>
          <a:p>
            <a:pPr marL="0" indent="0">
              <a:buNone/>
            </a:pPr>
            <a:r>
              <a:rPr lang="en-US" dirty="0"/>
              <a:t> </a:t>
            </a:r>
          </a:p>
          <a:p>
            <a:pPr lvl="0"/>
            <a:r>
              <a:rPr lang="en-US" dirty="0"/>
              <a:t>Now think about the BEST PD you’ve ever attended. </a:t>
            </a:r>
            <a:r>
              <a:rPr lang="en-US" sz="4600" dirty="0"/>
              <a:t>Was it the same </a:t>
            </a:r>
            <a:r>
              <a:rPr lang="en-US" sz="4600" dirty="0" smtClean="0"/>
              <a:t>session? Why or why not?</a:t>
            </a:r>
            <a:endParaRPr lang="en-US" sz="4600" dirty="0"/>
          </a:p>
          <a:p>
            <a:endParaRPr lang="en-US" dirty="0"/>
          </a:p>
        </p:txBody>
      </p:sp>
      <p:pic>
        <p:nvPicPr>
          <p:cNvPr id="1026" name="Picture 2" descr="http://www.digital-discovery.org/wp-content/uploads/2015/11/professional-development-cour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952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0"/>
          <p:cNvSpPr txBox="1">
            <a:spLocks noChangeArrowheads="1"/>
          </p:cNvSpPr>
          <p:nvPr/>
        </p:nvSpPr>
        <p:spPr bwMode="auto">
          <a:xfrm>
            <a:off x="228600" y="6172200"/>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a:t>
            </a:r>
            <a:endParaRPr lang="en-US" altLang="en-US" sz="2200" dirty="0">
              <a:solidFill>
                <a:schemeClr val="bg1"/>
              </a:solidFill>
            </a:endParaRPr>
          </a:p>
        </p:txBody>
      </p:sp>
      <p:sp>
        <p:nvSpPr>
          <p:cNvPr id="7" name="TextBox 10"/>
          <p:cNvSpPr txBox="1">
            <a:spLocks noChangeArrowheads="1"/>
          </p:cNvSpPr>
          <p:nvPr/>
        </p:nvSpPr>
        <p:spPr bwMode="auto">
          <a:xfrm>
            <a:off x="1066800" y="6157911"/>
            <a:ext cx="57912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The page number of your Guided Notes Tool </a:t>
            </a:r>
          </a:p>
        </p:txBody>
      </p:sp>
      <p:cxnSp>
        <p:nvCxnSpPr>
          <p:cNvPr id="8" name="Straight Arrow Connector 7"/>
          <p:cNvCxnSpPr/>
          <p:nvPr/>
        </p:nvCxnSpPr>
        <p:spPr>
          <a:xfrm flipH="1">
            <a:off x="619993" y="6401521"/>
            <a:ext cx="446807"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671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stylesymphony.com/wp-content/uploads/2016/03/can-you-haiku-w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32" y="726787"/>
            <a:ext cx="7696200"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4648200"/>
            <a:ext cx="5181600" cy="1292662"/>
          </a:xfrm>
          <a:prstGeom prst="rect">
            <a:avLst/>
          </a:prstGeom>
          <a:noFill/>
        </p:spPr>
        <p:txBody>
          <a:bodyPr wrap="square" rtlCol="0">
            <a:spAutoFit/>
          </a:bodyPr>
          <a:lstStyle/>
          <a:p>
            <a:r>
              <a:rPr lang="en-US" sz="2600" dirty="0" smtClean="0"/>
              <a:t>All leader training</a:t>
            </a:r>
          </a:p>
          <a:p>
            <a:r>
              <a:rPr lang="en-US" sz="2600" dirty="0" smtClean="0"/>
              <a:t>What a rush, con-</a:t>
            </a:r>
            <a:r>
              <a:rPr lang="en-US" sz="2600" dirty="0" err="1" smtClean="0"/>
              <a:t>stant</a:t>
            </a:r>
            <a:r>
              <a:rPr lang="en-US" sz="2600" dirty="0" smtClean="0"/>
              <a:t> growth here</a:t>
            </a:r>
          </a:p>
          <a:p>
            <a:r>
              <a:rPr lang="en-US" sz="2600" dirty="0" smtClean="0"/>
              <a:t>Is it summer yet?</a:t>
            </a:r>
            <a:endParaRPr lang="en-US" sz="2600" dirty="0"/>
          </a:p>
        </p:txBody>
      </p:sp>
      <p:sp>
        <p:nvSpPr>
          <p:cNvPr id="6" name="TextBox 5"/>
          <p:cNvSpPr txBox="1"/>
          <p:nvPr/>
        </p:nvSpPr>
        <p:spPr>
          <a:xfrm>
            <a:off x="914400" y="4355812"/>
            <a:ext cx="2133600" cy="584775"/>
          </a:xfrm>
          <a:prstGeom prst="rect">
            <a:avLst/>
          </a:prstGeom>
          <a:noFill/>
        </p:spPr>
        <p:txBody>
          <a:bodyPr wrap="square" rtlCol="0">
            <a:spAutoFit/>
          </a:bodyPr>
          <a:lstStyle/>
          <a:p>
            <a:r>
              <a:rPr lang="en-US" sz="3200" b="1" dirty="0" smtClean="0"/>
              <a:t>EXAMPLE:</a:t>
            </a:r>
            <a:endParaRPr lang="en-US" sz="3200" b="1" dirty="0"/>
          </a:p>
        </p:txBody>
      </p:sp>
      <p:sp>
        <p:nvSpPr>
          <p:cNvPr id="8" name="TextBox 10"/>
          <p:cNvSpPr txBox="1">
            <a:spLocks noChangeArrowheads="1"/>
          </p:cNvSpPr>
          <p:nvPr/>
        </p:nvSpPr>
        <p:spPr bwMode="auto">
          <a:xfrm>
            <a:off x="228600" y="6081065"/>
            <a:ext cx="4191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4 </a:t>
            </a:r>
            <a:endParaRPr lang="en-US" altLang="en-US" sz="2200" dirty="0">
              <a:solidFill>
                <a:schemeClr val="bg1"/>
              </a:solidFill>
            </a:endParaRPr>
          </a:p>
        </p:txBody>
      </p:sp>
      <p:sp>
        <p:nvSpPr>
          <p:cNvPr id="2" name="TextBox 1"/>
          <p:cNvSpPr txBox="1"/>
          <p:nvPr/>
        </p:nvSpPr>
        <p:spPr>
          <a:xfrm>
            <a:off x="2514600" y="265122"/>
            <a:ext cx="3124200" cy="461665"/>
          </a:xfrm>
          <a:prstGeom prst="rect">
            <a:avLst/>
          </a:prstGeom>
          <a:noFill/>
        </p:spPr>
        <p:txBody>
          <a:bodyPr wrap="square" rtlCol="0">
            <a:spAutoFit/>
          </a:bodyPr>
          <a:lstStyle/>
          <a:p>
            <a:r>
              <a:rPr lang="en-US" sz="2400" b="1" dirty="0" smtClean="0"/>
              <a:t>Lock in the Learning</a:t>
            </a:r>
            <a:endParaRPr lang="en-US" sz="2400" b="1" dirty="0"/>
          </a:p>
        </p:txBody>
      </p:sp>
      <p:sp>
        <p:nvSpPr>
          <p:cNvPr id="3" name="AutoShape 2" descr="data:image/jpeg;base64,/9j/4AAQSkZJRgABAQAAAQABAAD/2wCEAAkGBw8QDw4QEBEQEA8QEBIRDw8PDg8QDxAQFhEXFhcRFhUYHSggGBolGxUWITEhJykrLy4uFx8zODMsNyguLisBCgoKDg0OGhAQGysdHyUtLSsrKy0tLi0tKy0tLSstLS0tLS0uLS0tKy0tLS0tMC0rLS0tLy0tLS0tLS8rLSstLf/AABEIAOAA4QMBEQACEQEDEQH/xAAbAAEAAQUBAAAAAAAAAAAAAAAABgIDBAUHAf/EAEsQAAEDAgEGCAcNBwMFAAAAAAEAAgMEEQUGEiExQVEHEyJhcYGRoRQjMkJSYtIWJFNUcpKTo7GywcLRMzRjg6Kz4UOC8BUlRGTD/8QAGgEBAAIDAQAAAAAAAAAAAAAAAAEEAgMFBv/EADYRAQABAgIFCgUEAwEBAAAAAAABAgMEEQUSIUFRExQxMlJxgZGhwSIzYbHRNELh8CNy8WIV/9oADAMBAAIRAxEAPwDuCAgICAgICAgICAgICAgICAgICAgICAgICAgICAgICAgICAgICAgICAgICAgICAgICAgICAgICAgICAgICAgICAgICC1U1DImF8j2xsbpc97g1o6SUETxXL+BlxTxumOx7yYoiea4LndTbc6CK4hltiL9UjIAdjGMYbfzM5x7Ag0NTj1Y43NbUHmZPO0dgsO5Ap8dq2kEVtV0Gomt3kjuQb/DstaxmuYyDdIyGb7OLd3lBLMKy3ZJZskenfAXPNt5hcBJ80P6UEno6yKZmfE9sjNWcxwNjtB3HmKC+gICAgICAgICAgICAgICAgICAgINBlFlRFSni2+MqCL8WDyYwdTnnZzDWeYaUHO8bxl8rs+oeXEaWMGpvyW6m9OveSg0QqZpn5kLHFx82JrnyEc9tKC3i2FVFKGuqWGEP8nPey56r37VjNUR0ymImehp3YjEPOv0AlYctQz5Op5/1KL0iOlrv0TlqUcnUzKc8YC6PlgaSWabDebalsiqJ6GM0zHSyYqtw0O5QGw6x0FShLMncXBfczPZJYATgZ0rLamyD/Wj+VnEbLawE/wrHiXtgqQ2Od4vDIw3pqpvpRO2H1Dp3EoN6gICAgICAgICAgICAgICAgICCPZUY2+IspaazquYXBNs2CPTeV19Gw2vo0EnQLEOX4lUNic8NfxrySTIb8o7Xm+k3N9J0nmQZ2GZMN4k12Jy+C0YGdytEso2WGsA7Ba52AaComYjbIxKvLGeQeDYRB4DTuOa17Y8+sn5wNJB7TzrX8VX0hnsjp2sjCeC+rqDxtS4Rudpc+ocZ53c5be3aQVMWqYJrlLqHgxomDxj5pTzFsbeoNF+9bGDKm4OcOcOSJozsc2d5I+dcII5jHBg8XfAYqgjS3PHgtSOiaKwcflBYzRTLKK5hCKynmp5DFMyQuGuCoDWVIG+OUciYdhOy6jKqn6p+GfoqiiOaJ4HF7ATci4kjI1hw1gjbu2rNgmuS2JR1cTqWfUeU0jWx/wzNxvrHXvuEyyexOTPfR1J98RDkPOqePY4HabW6Rzh1g36AgICAgICAgICAgICAgICDFxSvZTwSzyeREwuO821NHOTYdaDm+KVL4KZ0sv77iA42bfFT6MyEbgbAdDbFB5khgcQZJiVcQKeAOkGf5JLRcvI2httA2no0xM5CPvNZlFXNeWlkEZzqeF9+Kpor6JpB50rt2zUNRIRHFEOtZOZNU1Cy0Tc6QjlzvAMj+vzRzD/ACpS3KAgICDX41g1PWRGKojD2+adT2H0mu1goONY9glRg1WJG3lhftGgVEY80jUJmjUdo0atQXq2ERGCtpXDiZc17HN1NcRcdRF9GzSEE+rD4TRQV0HJnpwHtI15o8th3gadG642oJPhla2eGOZuqRt7a806i3pBBHUgykBAQEBAQEBAQEBAQEBAQRTLFwmqMOoNbZpuOnG+GEZ2aeYn7qCGY3I6uxLMbpDpcxu4MZyR1GxPWgz+FeoDYqHC4b2daaZjfOijObHG75UpB5+LKjIyTbJPAm0NKyIAca6z53jzpCNOncNQ6FI3KAgICAgINZlHhDKymlgda7heNx8yUeS/t7iQg5FkjGXNr8NkFnNzp4GnWx2faRg6JQD/ADEEv4La67Z6d2oWkaDudyXC3SAg3eSR4mWtozqhkEkV/g3jV90/7kEmQEBAQEBAQEBAQEBAQEBBBJ6q+LYjPsoqIRs3Zzhn/bnBBp+Dmm4yue86eKZ3kfqUCkj8MykqHu0sp5WsbzMp4gf773IOpoCAgICAgICDkeNQ+C5SQuaLNqHOB+TNCSe2WIIMjJx/g+LvZqa58rOo8pqCW1R4rGad2oVNO6M87m3d+RqCToCAgIKXPA0EgE6gSAozhGcKlKRAQEBAQEBAQEHLIJ7wY7P8LV8WD6ok0Dseg2XBTF+9P9YN70GHwVM4yrxCo1lz5335p6uR47mBB01AQEBAQEBAQcs4Vm8XiGFzjQeMpwTzMq2X7pCgtYt4vFmu3yRHtjDUEryrfmzYTNuna0nmeWX7roJagIMeurooGZ8rwxuq51k7mgaXHmCwruU0RrVTlDCu5TRGdU5Q0FRitTPoiBpoT/qOANQ8czdTBzm56FyMRpOZ2Wtn1Ua8VXXso+GOO/y3LMdJDGCS0E63ySct7udznaSuVVM1TnO2WjKmNs+c7V/JPE+OlqWx3NPEGAO83jTe4b1WuOjeu1oyq5MVa3RuWMFcmqasurGXn9EmXVdAQEBAQEBAQUyPzWknUAT2BBx+gdbB3uOuasufmg/lQSngt5NLUP8AXv2AoNfwIs96PedJdFTAn+W535kHSUBAQEBAQEBBzLhrFm0MnoGU9jonflQYeWfJr2O9WI/1kfgg32W1awUtCM7xoc2VrdNyxgzXOvq0FzR1qM4zyRnGeSdqUo/ieUYDnQ0rRNMND3k+IhPrOHlO9UdZCoYnHUWvhp2z9lO9i4pnVo2z6R/eDWQ0t38bM8zT/CP1NHosbqaOhcO7eruznVOalOdU61U5z/ehVX4hHAwvkcAN209C1RGbGuuKYzloqKjrMXdcF1NQA/tLcuUbRGDr+UdA57WXSwuAmv4qtkJtYe5f21fDT93RMMw+KmiZDC0MjYLADWTtcTtJ2ldymmKYyh2KKKaKdWmMoZSyZCAgICAgICDDxmTMpal3owSu7IyUHKPJwakHpVDz2cYEEnyAObhdS7cJT2MKCjgaizaFw3GJvzYGfqgn6AgICAgICAg5nw6j3lE7dx/9u/4IMHLv95iO+GM/WOQYWWVXnVFCy+rDpXHrqWt/L3LTNURXMzsiIa6piKtaeCX1WLzVrQ1mfBS2Ac7yZ59GkeozvPNqXKxekJq+G3sji593E1XdlGynjvn8fdcp4mRtDGANaNQAsFymmIiIyhiYxjDKdunlPOhjBpJJ1aFlTTNU5Qwrr1dkbZVYFkhJUPFTiQuNcVGfJA2GXf8AI7dy7eFwEUfFX08FvD4Lbr3ds8E8a0AAAAACwA0ADcum6T1AQEBAQEBAQafK6rfDRTyRuLHgNDXC1xd7Qe4lV8XXNFmqqnZLZZpiquIly6fHqyRrmPqJXMe0tc0vOa5pFiCN1lwpxN7ty6HJUcGCZXFjYy53FtJLY845jSdZDdQ1ntWHL3e3PnKeTo4R5K4qmRjSxr3tYb3Y17gw313aNBUctd7U+cp1KeEeTyGd7BZjnMG5ji0arago5W52p85NWnhCs1cvwknz3fqseUr7U+cp1Y4KDO/a53zio1quM+cpyg4w7z2qNaeMmStrzvUZzxF+Jyiap4pZkLujsCwmqrjPmZQzoH9HYFjNyvtT5yZRwZ0Uv/LBRy13tT5yatPBdlhilGbLHHI30ZGNeNPMQnL3u3V5yjUp4FeKVrTJPHGQ0Wu5gceZrdpN9gWVN/ETOUV1ectN6bNqia68oiGphw5lRM2plhYzNZmQstd4juXAOd0kmw0C/STYm7Xq6tVU1d8vL4nETiKs8sqd0e8t4CtbSwsUxPigGtBfM8hscbRdznHUANqyoomucoY1VzGyNsy3WSuSvFOFVV2krHaWtvnMpwdjd797uobSfQ4XCU2YznpdHC4Tk/jr21fZK1dXRAQEBAQEBAQEEdy/P/b5ud0Y/rCp6Q/T1eH3huw/zIcmXn3ReqARL1B4gKMhUCgqaVAvxlYymGVG5YyllxPWEwMuOVY5CuaubG0vebNHb0DeVNNE1TlDVdu026ZrrnKIYlHE+d4nmFmj9jEdTR6R3uViIiiMoeUxWKrxVetOymOiPefq3AcoaWPiWINgjL3dQ3lTEZsK6tWG5yJwLNHhtRyqmS+YDpEDLkZo9Y7T1Dbfv4DD00URX0zLpYXCTa+KvrT6fRLl0F0QEBAQEBAQEBAQRnhEdagfzyMHff8ABUtIfInvj7w34f5kOUhcB0HqD26jIEC6BdARKppWIusKgZEbljMJZLHqMhcNQACSbAJFOaJnJjUDDVSCV/7Fh8W30j6RW/LUjLe8pj8ZOIr1aepHrPH8JE0rBUHyhoLjoAFyoJnLajQLqubPP7NpswbD6yzqnUh1NFYPXnnFyP8AWPf8ebruDjxDOl/33L0WAnPD0dy9d68s1W2sQEBAQEBAQEBAQRXhJPvEc8zPscqOkfk+MLGG67la4S+qCgEBAQLoAKjIVAqErjSoF1rlGQuiRMkSwnF1RKIW+QNMh5ty3006kZy4mlcXlHI0dM9Pd/KVQMDWhrdAAsFpmXCjYuhyMs2lxupMjhAw6NchGwbllGzbLdhcPOKvan7Y21fjxbGghEbQBuVaurOXsKaYpjKHRcFPiI/933yvU6O/TUf3fLm3uvLOV1qEBAQEBAQEBAQEEQ4TnWo4xvqG/wBt5XP0lP8Aijv/ACsYXr+DmC4q+KEvbqAugpJUoeZylGYHKMjNWComE5qwViKw9Mhi4hWZjTbWdAG8lbbdGcq+IvRaomudzdZO0XFRAu8t/KcelRcqzl4+qua6prq6ZbcFaxarKkRxucdg0dKRCKpyhqsMjOl7vKcbn9FjcndD1ejsJzezET1p2z3/AMNo2RaJh0HRcnzemi6PxuvUaM/TU+P3lzL/AMyWxV9pEBAQEBAQEBAQEEM4Une9YB/HB7I3fqudpL5dPf7Ss4XrT3OZrjLz1QCJeKULcj7aVMQiZyZOFUzJmB73Oa06g0AnvSvOJyebu6YuzVOpERH12z9219zokBNPKHvAvxUgzHnoOorDW4t9jStUzlXET3dPlPT5tI9rmOLXAtcDYtIsQVl0uxbu01061M5wqDlGTaOksEiESwsOi8IqgD5EfKd0qxV8FHe8/pa/nMWo75TUFVXIVAqBqMVlz5Gx+a3lO6dgWUbIzXtG2OWxGtPRTt8d35XY3WWmXrIXg9YZMnS8mTeli+SPuhem0Z+mp8fvLl4j5ktqr7SICAgICAgICAgIIRwqHxFOP4rj2N/yubpPqU9/tK1hetLmwXHXXqAgpcUgYFZJcWW+3Tvaq9ux7k7iPFOMLzySeSTsU3qM/ih5HF4ebNyY3JYx5BBBsRqI1hVclaJbCeOOtaGS2ZUAWimtYP8AUf8AqojYv4XF1W6s4/ie/wCv1ROqgfE90cgLXtNiD9vQtkbXpLN6m7TrU/8APowq2fNaTzLZbpzlnXVlDZ5HU2bCZD5UpJ6lF+rOrLg8feucpcqrSAFaGBJJmtJOwXREzlGbRQOuXPOtxv1bEqeo0Xh+SsRn0ztnx/hlNetcunC4HrFLqGSRvSR9DfuNXo9F/p475+8ubiPmS3C6DQICAgICAgICAgIIHwrO8XSDe6Q9gZ+q5mk+rT3+y1hemXOQuSuqlAEoLMhWUIlgyhb6WuWDUxX0jWNS3UzuU8Vh4vUZb9ySZO4nxrMx3lt37Qql23qy8rXRNFWrLdArShk4jD4XD/7MLbsO2WMa2nnCROrLoYPFzarzno393Hvj7OdYpKTZm1zg23Wr9qMozdnGXdWzMxwTyii4uNjB5rQOuyoTOc5vLwyAVCWHi8tmBvpG3VtUw2WLXLXqLfGdvdG2WBGVjL2sLocsWSoOUJzdUyMN6OPq+41eg0X8jxlzsT8xvF0VcQEBAQEBAQEBAQc+4WToov53/wA1ytJ/s8fZbwu9z1ctbVKEqXKRbcphErEjFsiWEwxJGrbEsJhitkdFI2Ruw6VnVGvTk42k8LrRylPTvTajqRIxrxtHYdyozGU5OEy4pC1wc02INwedYpiUbx/DgcRpXsFopyZCBqZI22ezvBHMVat3P8NUb4XqsRrYbUndPp/H4Sa6qKb0FBqsTkvIB6I7yso6HV0Nb1rtVzhGXn/xZaVjL0sLgcsUvQ5QOq5DG9Ezp/K1d7RXyZ759nPxPXSBdJXEBAQEBAQEBAQEHOuFk8qjHqyHvauTpPpo8fZcwu9AFzFt6CgFBSQiFtwWUShjysWymWMww5mXBW6mWqqmJjKWXk1W5jzE46D5PTsWu/R+6HlcZY5G5MbkrBVRVVXBFiAbHOaTra61rjqJCD0FEqg5QZtHM+8jzz/Ys9z0uh7erh9btTM+3srBWEuvD0FQlUCoHVMgDeib8t34Lt6K+VV/t7QoYrr+CSLqKwgICAgICAgICAg5rwru8dSjdG49rv8AC5Gk+tT4+y5heiUEXNW3qAgIKSEQtPas4lEsSZi3Uy1zDAqLtIeNbT3LbG2MnN0hY5S3nvhM8MqhLE1221j0qhXTqzk8yylil6CgOdYE7gURVOxpGFZS9phLepZop4RH2XWlYStKkSXQdU4PD7zHynfaf0XZ0T8uv/b2hQxXXSddRWEBAQEBAQEBAQEHMeFc++acfwfzuXH0l16e5dwvVlCFzlkRIoS9QeIKXBZRLFYlas6ZYzDAmZrVimWqqGZkxU5r3RE69S1Yine8njLPJXZjck91VVXt0St1TrRv6EIp1qop4zENSxZS93C4FizVAqB6g6jwcn3p1n7712NFdSvv9oUcV1oStdVVEBAQEBAQEBAQEHLOFV3vyEbqdvfI9cbSM/5Yj6e8r2G6s96GBc9YeqEiJEBAUoW3hZRLGWHUMW6iWFUMEPMcrHjfpW2Y1qcnF0rZzpiuNyawyhzWuGoi6ozscBWoFivd4sjeQEjpb8LTrYi3H/qPTa1zVMvawuKJZigeqB1Dg2PvU8x/O9dfRXVr7/ZRxXWhLl1lUQEBAQEBAQEBAQcn4UnXrmc1Owf1vP4riaQ+d4R95XsN1PFEAqSwqWIIkRIgIPCFMIlYlatlMsJhgTRXBC30y03KIrpmmehkYViRh5D7lmwjWFhct622Hl8Xgq7M5xtji3oxKG189tu/sVfUq4KObClquNdceQNXOd6nVydvRGDq1+XrjKN35VNWMvSQqUJeqB6g6ZwZn3vJzOH2vXV0V+/wUsV0wmS66oICAgICAgICAgIOe5c5L1lVV8bAxr2cW1tzIxpBF7ixXMxeFuXLmtTwWrN2mmnKUd9wuJfAt+nh/VVeY3uHq3c4o4nuHxL4AfTQ+0o5je4epy9HF57icS+L/XQ+0nMb3D1OXo4nuKxL4v8AXQe0o5lf4esJ5e3xee4vEvix+lg9pOZX+z6wnnFvie4vEvix+lg9tRzK/wBn1g5xb4vPcZiXxZ30sHtpzK/2fWDl7fFS7InE/ix+lg9tZRg7/Z9Y/LHl7fFYfkHiZ/8AGP0sHtLOMNe7PrH5Yzdo4rZyAxT4t9dB7Sy5ve7PrH5RNyjiN4PMSv8Au310HtJOHvdn7flp1MPnnlGfd/DNjyJxIC3gx+lg9tapwd+d3rCzF63G9cGRmJfFj9NB7SjmN/h6p5xb4qhkZiXxf66D2k5jf4eqecW+L0ZFYl8B9dD7SjmF/h6o5xb4qxkTiPwI+mh9pP8A59/hHmc4tpvkNhM9LFK2ZuYS4FozmuuNPok71fwGGuWdbX35e6tiLlNeWSTLoq4gICAgICAgICAgICAgICAgICAgICAgICAgICAgICAgICAgICAgICAgICAgICAgICAgIC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w8QDw4QEBEQEA8QEBIRDw8PDg8QDxAQFhEXFhcRFhUYHSggGBolGxUWITEhJykrLy4uFx8zODMsNyguLisBCgoKDg0OGhAQGysdHyUtLSsrKy0tLi0tKy0tLSstLS0tLS0uLS0tKy0tLS0tMC0rLS0tLy0tLS0tLS8rLSstLf/AABEIAOAA4QMBEQACEQEDEQH/xAAbAAEAAQUBAAAAAAAAAAAAAAAABgIDBAUHAf/EAEsQAAEDAgEGCAcNBwMFAAAAAAEAAgMEEQUGEiExQVEHEyJhcYGRoRQjMkJSYtIWJFNUcpKTo7GywcLRMzRjg6Kz4UOC8BUlRGTD/8QAGgEBAAIDAQAAAAAAAAAAAAAAAAEEAgMFBv/EADYRAQABAgIFCgUEAwEBAAAAAAABAgMEEQUSIUFRExQxMlJxgZGhwSIzYbHRNELh8CNy8WIV/9oADAMBAAIRAxEAPwDuCAgICAgICAgICAgICAgICAgICAgICAgICAgICAgICAgICAgICAgICAgICAgICAgICAgICAgICAgICAgICAgICAgICC1U1DImF8j2xsbpc97g1o6SUETxXL+BlxTxumOx7yYoiea4LndTbc6CK4hltiL9UjIAdjGMYbfzM5x7Ag0NTj1Y43NbUHmZPO0dgsO5Ap8dq2kEVtV0Gomt3kjuQb/DstaxmuYyDdIyGb7OLd3lBLMKy3ZJZskenfAXPNt5hcBJ80P6UEno6yKZmfE9sjNWcxwNjtB3HmKC+gICAgICAgICAgICAgICAgICAgINBlFlRFSni2+MqCL8WDyYwdTnnZzDWeYaUHO8bxl8rs+oeXEaWMGpvyW6m9OveSg0QqZpn5kLHFx82JrnyEc9tKC3i2FVFKGuqWGEP8nPey56r37VjNUR0ymImehp3YjEPOv0AlYctQz5Op5/1KL0iOlrv0TlqUcnUzKc8YC6PlgaSWabDebalsiqJ6GM0zHSyYqtw0O5QGw6x0FShLMncXBfczPZJYATgZ0rLamyD/Wj+VnEbLawE/wrHiXtgqQ2Od4vDIw3pqpvpRO2H1Dp3EoN6gICAgICAgICAgICAgICAgICCPZUY2+IspaazquYXBNs2CPTeV19Gw2vo0EnQLEOX4lUNic8NfxrySTIb8o7Xm+k3N9J0nmQZ2GZMN4k12Jy+C0YGdytEso2WGsA7Ba52AaComYjbIxKvLGeQeDYRB4DTuOa17Y8+sn5wNJB7TzrX8VX0hnsjp2sjCeC+rqDxtS4Rudpc+ocZ53c5be3aQVMWqYJrlLqHgxomDxj5pTzFsbeoNF+9bGDKm4OcOcOSJozsc2d5I+dcII5jHBg8XfAYqgjS3PHgtSOiaKwcflBYzRTLKK5hCKynmp5DFMyQuGuCoDWVIG+OUciYdhOy6jKqn6p+GfoqiiOaJ4HF7ATci4kjI1hw1gjbu2rNgmuS2JR1cTqWfUeU0jWx/wzNxvrHXvuEyyexOTPfR1J98RDkPOqePY4HabW6Rzh1g36AgICAgICAgICAgICAgICDFxSvZTwSzyeREwuO821NHOTYdaDm+KVL4KZ0sv77iA42bfFT6MyEbgbAdDbFB5khgcQZJiVcQKeAOkGf5JLRcvI2httA2no0xM5CPvNZlFXNeWlkEZzqeF9+Kpor6JpB50rt2zUNRIRHFEOtZOZNU1Cy0Tc6QjlzvAMj+vzRzD/ACpS3KAgICDX41g1PWRGKojD2+adT2H0mu1goONY9glRg1WJG3lhftGgVEY80jUJmjUdo0atQXq2ERGCtpXDiZc17HN1NcRcdRF9GzSEE+rD4TRQV0HJnpwHtI15o8th3gadG642oJPhla2eGOZuqRt7a806i3pBBHUgykBAQEBAQEBAQEBAQEBAQRTLFwmqMOoNbZpuOnG+GEZ2aeYn7qCGY3I6uxLMbpDpcxu4MZyR1GxPWgz+FeoDYqHC4b2daaZjfOijObHG75UpB5+LKjIyTbJPAm0NKyIAca6z53jzpCNOncNQ6FI3KAgICAgINZlHhDKymlgda7heNx8yUeS/t7iQg5FkjGXNr8NkFnNzp4GnWx2faRg6JQD/ADEEv4La67Z6d2oWkaDudyXC3SAg3eSR4mWtozqhkEkV/g3jV90/7kEmQEBAQEBAQEBAQEBAQEBBBJ6q+LYjPsoqIRs3Zzhn/bnBBp+Dmm4yue86eKZ3kfqUCkj8MykqHu0sp5WsbzMp4gf773IOpoCAgICAgICDkeNQ+C5SQuaLNqHOB+TNCSe2WIIMjJx/g+LvZqa58rOo8pqCW1R4rGad2oVNO6M87m3d+RqCToCAgIKXPA0EgE6gSAozhGcKlKRAQEBAQEBAQEHLIJ7wY7P8LV8WD6ok0Dseg2XBTF+9P9YN70GHwVM4yrxCo1lz5335p6uR47mBB01AQEBAQEBAQcs4Vm8XiGFzjQeMpwTzMq2X7pCgtYt4vFmu3yRHtjDUEryrfmzYTNuna0nmeWX7roJagIMeurooGZ8rwxuq51k7mgaXHmCwruU0RrVTlDCu5TRGdU5Q0FRitTPoiBpoT/qOANQ8czdTBzm56FyMRpOZ2Wtn1Ua8VXXso+GOO/y3LMdJDGCS0E63ySct7udznaSuVVM1TnO2WjKmNs+c7V/JPE+OlqWx3NPEGAO83jTe4b1WuOjeu1oyq5MVa3RuWMFcmqasurGXn9EmXVdAQEBAQEBAQUyPzWknUAT2BBx+gdbB3uOuasufmg/lQSngt5NLUP8AXv2AoNfwIs96PedJdFTAn+W535kHSUBAQEBAQEBBzLhrFm0MnoGU9jonflQYeWfJr2O9WI/1kfgg32W1awUtCM7xoc2VrdNyxgzXOvq0FzR1qM4zyRnGeSdqUo/ieUYDnQ0rRNMND3k+IhPrOHlO9UdZCoYnHUWvhp2z9lO9i4pnVo2z6R/eDWQ0t38bM8zT/CP1NHosbqaOhcO7eruznVOalOdU61U5z/ehVX4hHAwvkcAN209C1RGbGuuKYzloqKjrMXdcF1NQA/tLcuUbRGDr+UdA57WXSwuAmv4qtkJtYe5f21fDT93RMMw+KmiZDC0MjYLADWTtcTtJ2ldymmKYyh2KKKaKdWmMoZSyZCAgICAgICDDxmTMpal3owSu7IyUHKPJwakHpVDz2cYEEnyAObhdS7cJT2MKCjgaizaFw3GJvzYGfqgn6AgICAgICAg5nw6j3lE7dx/9u/4IMHLv95iO+GM/WOQYWWVXnVFCy+rDpXHrqWt/L3LTNURXMzsiIa6piKtaeCX1WLzVrQ1mfBS2Ac7yZ59GkeozvPNqXKxekJq+G3sji593E1XdlGynjvn8fdcp4mRtDGANaNQAsFymmIiIyhiYxjDKdunlPOhjBpJJ1aFlTTNU5Qwrr1dkbZVYFkhJUPFTiQuNcVGfJA2GXf8AI7dy7eFwEUfFX08FvD4Lbr3ds8E8a0AAAAACwA0ADcum6T1AQEBAQEBAQafK6rfDRTyRuLHgNDXC1xd7Qe4lV8XXNFmqqnZLZZpiquIly6fHqyRrmPqJXMe0tc0vOa5pFiCN1lwpxN7ty6HJUcGCZXFjYy53FtJLY845jSdZDdQ1ntWHL3e3PnKeTo4R5K4qmRjSxr3tYb3Y17gw313aNBUctd7U+cp1KeEeTyGd7BZjnMG5ji0arago5W52p85NWnhCs1cvwknz3fqseUr7U+cp1Y4KDO/a53zio1quM+cpyg4w7z2qNaeMmStrzvUZzxF+Jyiap4pZkLujsCwmqrjPmZQzoH9HYFjNyvtT5yZRwZ0Uv/LBRy13tT5yatPBdlhilGbLHHI30ZGNeNPMQnL3u3V5yjUp4FeKVrTJPHGQ0Wu5gceZrdpN9gWVN/ETOUV1ectN6bNqia68oiGphw5lRM2plhYzNZmQstd4juXAOd0kmw0C/STYm7Xq6tVU1d8vL4nETiKs8sqd0e8t4CtbSwsUxPigGtBfM8hscbRdznHUANqyoomucoY1VzGyNsy3WSuSvFOFVV2krHaWtvnMpwdjd797uobSfQ4XCU2YznpdHC4Tk/jr21fZK1dXRAQEBAQEBAQEEdy/P/b5ud0Y/rCp6Q/T1eH3huw/zIcmXn3ReqARL1B4gKMhUCgqaVAvxlYymGVG5YyllxPWEwMuOVY5CuaubG0vebNHb0DeVNNE1TlDVdu026ZrrnKIYlHE+d4nmFmj9jEdTR6R3uViIiiMoeUxWKrxVetOymOiPefq3AcoaWPiWINgjL3dQ3lTEZsK6tWG5yJwLNHhtRyqmS+YDpEDLkZo9Y7T1Dbfv4DD00URX0zLpYXCTa+KvrT6fRLl0F0QEBAQEBAQEBAQRnhEdagfzyMHff8ABUtIfInvj7w34f5kOUhcB0HqD26jIEC6BdARKppWIusKgZEbljMJZLHqMhcNQACSbAJFOaJnJjUDDVSCV/7Fh8W30j6RW/LUjLe8pj8ZOIr1aepHrPH8JE0rBUHyhoLjoAFyoJnLajQLqubPP7NpswbD6yzqnUh1NFYPXnnFyP8AWPf8ebruDjxDOl/33L0WAnPD0dy9d68s1W2sQEBAQEBAQEBAQRXhJPvEc8zPscqOkfk+MLGG67la4S+qCgEBAQLoAKjIVAqErjSoF1rlGQuiRMkSwnF1RKIW+QNMh5ty3006kZy4mlcXlHI0dM9Pd/KVQMDWhrdAAsFpmXCjYuhyMs2lxupMjhAw6NchGwbllGzbLdhcPOKvan7Y21fjxbGghEbQBuVaurOXsKaYpjKHRcFPiI/933yvU6O/TUf3fLm3uvLOV1qEBAQEBAQEBAQEEQ4TnWo4xvqG/wBt5XP0lP8Aijv/ACsYXr+DmC4q+KEvbqAugpJUoeZylGYHKMjNWComE5qwViKw9Mhi4hWZjTbWdAG8lbbdGcq+IvRaomudzdZO0XFRAu8t/KcelRcqzl4+qua6prq6ZbcFaxarKkRxucdg0dKRCKpyhqsMjOl7vKcbn9FjcndD1ejsJzezET1p2z3/AMNo2RaJh0HRcnzemi6PxuvUaM/TU+P3lzL/AMyWxV9pEBAQEBAQEBAQEEM4Une9YB/HB7I3fqudpL5dPf7Ss4XrT3OZrjLz1QCJeKULcj7aVMQiZyZOFUzJmB73Oa06g0AnvSvOJyebu6YuzVOpERH12z9219zokBNPKHvAvxUgzHnoOorDW4t9jStUzlXET3dPlPT5tI9rmOLXAtcDYtIsQVl0uxbu01061M5wqDlGTaOksEiESwsOi8IqgD5EfKd0qxV8FHe8/pa/nMWo75TUFVXIVAqBqMVlz5Gx+a3lO6dgWUbIzXtG2OWxGtPRTt8d35XY3WWmXrIXg9YZMnS8mTeli+SPuhem0Z+mp8fvLl4j5ktqr7SICAgICAgICAgIIRwqHxFOP4rj2N/yubpPqU9/tK1hetLmwXHXXqAgpcUgYFZJcWW+3Tvaq9ux7k7iPFOMLzySeSTsU3qM/ih5HF4ebNyY3JYx5BBBsRqI1hVclaJbCeOOtaGS2ZUAWimtYP8AUf8AqojYv4XF1W6s4/ie/wCv1ROqgfE90cgLXtNiD9vQtkbXpLN6m7TrU/8APowq2fNaTzLZbpzlnXVlDZ5HU2bCZD5UpJ6lF+rOrLg8feucpcqrSAFaGBJJmtJOwXREzlGbRQOuXPOtxv1bEqeo0Xh+SsRn0ztnx/hlNetcunC4HrFLqGSRvSR9DfuNXo9F/p475+8ubiPmS3C6DQICAgICAgICAgIIHwrO8XSDe6Q9gZ+q5mk+rT3+y1hemXOQuSuqlAEoLMhWUIlgyhb6WuWDUxX0jWNS3UzuU8Vh4vUZb9ySZO4nxrMx3lt37Qql23qy8rXRNFWrLdArShk4jD4XD/7MLbsO2WMa2nnCROrLoYPFzarzno393Hvj7OdYpKTZm1zg23Wr9qMozdnGXdWzMxwTyii4uNjB5rQOuyoTOc5vLwyAVCWHi8tmBvpG3VtUw2WLXLXqLfGdvdG2WBGVjL2sLocsWSoOUJzdUyMN6OPq+41eg0X8jxlzsT8xvF0VcQEBAQEBAQEBAQc+4WToov53/wA1ytJ/s8fZbwu9z1ctbVKEqXKRbcphErEjFsiWEwxJGrbEsJhitkdFI2Ruw6VnVGvTk42k8LrRylPTvTajqRIxrxtHYdyozGU5OEy4pC1wc02INwedYpiUbx/DgcRpXsFopyZCBqZI22ezvBHMVat3P8NUb4XqsRrYbUndPp/H4Sa6qKb0FBqsTkvIB6I7yso6HV0Nb1rtVzhGXn/xZaVjL0sLgcsUvQ5QOq5DG9Ezp/K1d7RXyZ759nPxPXSBdJXEBAQEBAQEBAQEHOuFk8qjHqyHvauTpPpo8fZcwu9AFzFt6CgFBSQiFtwWUShjysWymWMww5mXBW6mWqqmJjKWXk1W5jzE46D5PTsWu/R+6HlcZY5G5MbkrBVRVVXBFiAbHOaTra61rjqJCD0FEqg5QZtHM+8jzz/Ys9z0uh7erh9btTM+3srBWEuvD0FQlUCoHVMgDeib8t34Lt6K+VV/t7QoYrr+CSLqKwgICAgICAgICAg5rwru8dSjdG49rv8AC5Gk+tT4+y5heiUEXNW3qAgIKSEQtPas4lEsSZi3Uy1zDAqLtIeNbT3LbG2MnN0hY5S3nvhM8MqhLE1221j0qhXTqzk8yylil6CgOdYE7gURVOxpGFZS9phLepZop4RH2XWlYStKkSXQdU4PD7zHynfaf0XZ0T8uv/b2hQxXXSddRWEBAQEBAQEBAQEHMeFc++acfwfzuXH0l16e5dwvVlCFzlkRIoS9QeIKXBZRLFYlas6ZYzDAmZrVimWqqGZkxU5r3RE69S1Yine8njLPJXZjck91VVXt0St1TrRv6EIp1qop4zENSxZS93C4FizVAqB6g6jwcn3p1n7712NFdSvv9oUcV1oStdVVEBAQEBAQEBAQEHLOFV3vyEbqdvfI9cbSM/5Yj6e8r2G6s96GBc9YeqEiJEBAUoW3hZRLGWHUMW6iWFUMEPMcrHjfpW2Y1qcnF0rZzpiuNyawyhzWuGoi6ozscBWoFivd4sjeQEjpb8LTrYi3H/qPTa1zVMvawuKJZigeqB1Dg2PvU8x/O9dfRXVr7/ZRxXWhLl1lUQEBAQEBAQEBAQcn4UnXrmc1Owf1vP4riaQ+d4R95XsN1PFEAqSwqWIIkRIgIPCFMIlYlatlMsJhgTRXBC30y03KIrpmmehkYViRh5D7lmwjWFhct622Hl8Xgq7M5xtji3oxKG189tu/sVfUq4KObClquNdceQNXOd6nVydvRGDq1+XrjKN35VNWMvSQqUJeqB6g6ZwZn3vJzOH2vXV0V+/wUsV0wmS66oICAgICAgICAgIOe5c5L1lVV8bAxr2cW1tzIxpBF7ixXMxeFuXLmtTwWrN2mmnKUd9wuJfAt+nh/VVeY3uHq3c4o4nuHxL4AfTQ+0o5je4epy9HF57icS+L/XQ+0nMb3D1OXo4nuKxL4v8AXQe0o5lf4esJ5e3xee4vEvix+lg9pOZX+z6wnnFvie4vEvix+lg9tRzK/wBn1g5xb4vPcZiXxZ30sHtpzK/2fWDl7fFS7InE/ix+lg9tZRg7/Z9Y/LHl7fFYfkHiZ/8AGP0sHtLOMNe7PrH5Yzdo4rZyAxT4t9dB7Sy5ve7PrH5RNyjiN4PMSv8Au310HtJOHvdn7flp1MPnnlGfd/DNjyJxIC3gx+lg9tapwd+d3rCzF63G9cGRmJfFj9NB7SjmN/h6p5xb4qhkZiXxf66D2k5jf4eqecW+L0ZFYl8B9dD7SjmF/h6o5xb4qxkTiPwI+mh9pP8A59/hHmc4tpvkNhM9LFK2ZuYS4FozmuuNPok71fwGGuWdbX35e6tiLlNeWSTLoq4gICAgICAgICAgICAgICAgICAgICAgICAgICAgICAgICAgICAgICAgICAgICAgICAgICAgICAgICAgICAgICA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w8QDw4QEBEQEA8QEBIRDw8PDg8QDxAQFhEXFhcRFhUYHSggGBolGxUWITEhJykrLy4uFx8zODMsNyguLisBCgoKDg0OGhAQGysdHyUtLSsrKy0tLi0tKy0tLSstLS0tLS0uLS0tKy0tLS0tMC0rLS0tLy0tLS0tLS8rLSstLf/AABEIAOAA4QMBEQACEQEDEQH/xAAbAAEAAQUBAAAAAAAAAAAAAAAABgIDBAUHAf/EAEsQAAEDAgEGCAcNBwMFAAAAAAEAAgMEEQUGEiExQVEHEyJhcYGRoRQjMkJSYtIWJFNUcpKTo7GywcLRMzRjg6Kz4UOC8BUlRGTD/8QAGgEBAAIDAQAAAAAAAAAAAAAAAAEEAgMFBv/EADYRAQABAgIFCgUEAwEBAAAAAAABAgMEEQUSIUFRExQxMlJxgZGhwSIzYbHRNELh8CNy8WIV/9oADAMBAAIRAxEAPwDuCAgICAgICAgICAgICAgICAgICAgICAgICAgICAgICAgICAgICAgICAgICAgICAgICAgICAgICAgICAgICAgICAgICC1U1DImF8j2xsbpc97g1o6SUETxXL+BlxTxumOx7yYoiea4LndTbc6CK4hltiL9UjIAdjGMYbfzM5x7Ag0NTj1Y43NbUHmZPO0dgsO5Ap8dq2kEVtV0Gomt3kjuQb/DstaxmuYyDdIyGb7OLd3lBLMKy3ZJZskenfAXPNt5hcBJ80P6UEno6yKZmfE9sjNWcxwNjtB3HmKC+gICAgICAgICAgICAgICAgICAgINBlFlRFSni2+MqCL8WDyYwdTnnZzDWeYaUHO8bxl8rs+oeXEaWMGpvyW6m9OveSg0QqZpn5kLHFx82JrnyEc9tKC3i2FVFKGuqWGEP8nPey56r37VjNUR0ymImehp3YjEPOv0AlYctQz5Op5/1KL0iOlrv0TlqUcnUzKc8YC6PlgaSWabDebalsiqJ6GM0zHSyYqtw0O5QGw6x0FShLMncXBfczPZJYATgZ0rLamyD/Wj+VnEbLawE/wrHiXtgqQ2Od4vDIw3pqpvpRO2H1Dp3EoN6gICAgICAgICAgICAgICAgICCPZUY2+IspaazquYXBNs2CPTeV19Gw2vo0EnQLEOX4lUNic8NfxrySTIb8o7Xm+k3N9J0nmQZ2GZMN4k12Jy+C0YGdytEso2WGsA7Ba52AaComYjbIxKvLGeQeDYRB4DTuOa17Y8+sn5wNJB7TzrX8VX0hnsjp2sjCeC+rqDxtS4Rudpc+ocZ53c5be3aQVMWqYJrlLqHgxomDxj5pTzFsbeoNF+9bGDKm4OcOcOSJozsc2d5I+dcII5jHBg8XfAYqgjS3PHgtSOiaKwcflBYzRTLKK5hCKynmp5DFMyQuGuCoDWVIG+OUciYdhOy6jKqn6p+GfoqiiOaJ4HF7ATci4kjI1hw1gjbu2rNgmuS2JR1cTqWfUeU0jWx/wzNxvrHXvuEyyexOTPfR1J98RDkPOqePY4HabW6Rzh1g36AgICAgICAgICAgICAgICDFxSvZTwSzyeREwuO821NHOTYdaDm+KVL4KZ0sv77iA42bfFT6MyEbgbAdDbFB5khgcQZJiVcQKeAOkGf5JLRcvI2httA2no0xM5CPvNZlFXNeWlkEZzqeF9+Kpor6JpB50rt2zUNRIRHFEOtZOZNU1Cy0Tc6QjlzvAMj+vzRzD/ACpS3KAgICDX41g1PWRGKojD2+adT2H0mu1goONY9glRg1WJG3lhftGgVEY80jUJmjUdo0atQXq2ERGCtpXDiZc17HN1NcRcdRF9GzSEE+rD4TRQV0HJnpwHtI15o8th3gadG642oJPhla2eGOZuqRt7a806i3pBBHUgykBAQEBAQEBAQEBAQEBAQRTLFwmqMOoNbZpuOnG+GEZ2aeYn7qCGY3I6uxLMbpDpcxu4MZyR1GxPWgz+FeoDYqHC4b2daaZjfOijObHG75UpB5+LKjIyTbJPAm0NKyIAca6z53jzpCNOncNQ6FI3KAgICAgINZlHhDKymlgda7heNx8yUeS/t7iQg5FkjGXNr8NkFnNzp4GnWx2faRg6JQD/ADEEv4La67Z6d2oWkaDudyXC3SAg3eSR4mWtozqhkEkV/g3jV90/7kEmQEBAQEBAQEBAQEBAQEBBBJ6q+LYjPsoqIRs3Zzhn/bnBBp+Dmm4yue86eKZ3kfqUCkj8MykqHu0sp5WsbzMp4gf773IOpoCAgICAgICDkeNQ+C5SQuaLNqHOB+TNCSe2WIIMjJx/g+LvZqa58rOo8pqCW1R4rGad2oVNO6M87m3d+RqCToCAgIKXPA0EgE6gSAozhGcKlKRAQEBAQEBAQEHLIJ7wY7P8LV8WD6ok0Dseg2XBTF+9P9YN70GHwVM4yrxCo1lz5335p6uR47mBB01AQEBAQEBAQcs4Vm8XiGFzjQeMpwTzMq2X7pCgtYt4vFmu3yRHtjDUEryrfmzYTNuna0nmeWX7roJagIMeurooGZ8rwxuq51k7mgaXHmCwruU0RrVTlDCu5TRGdU5Q0FRitTPoiBpoT/qOANQ8czdTBzm56FyMRpOZ2Wtn1Ua8VXXso+GOO/y3LMdJDGCS0E63ySct7udznaSuVVM1TnO2WjKmNs+c7V/JPE+OlqWx3NPEGAO83jTe4b1WuOjeu1oyq5MVa3RuWMFcmqasurGXn9EmXVdAQEBAQEBAQUyPzWknUAT2BBx+gdbB3uOuasufmg/lQSngt5NLUP8AXv2AoNfwIs96PedJdFTAn+W535kHSUBAQEBAQEBBzLhrFm0MnoGU9jonflQYeWfJr2O9WI/1kfgg32W1awUtCM7xoc2VrdNyxgzXOvq0FzR1qM4zyRnGeSdqUo/ieUYDnQ0rRNMND3k+IhPrOHlO9UdZCoYnHUWvhp2z9lO9i4pnVo2z6R/eDWQ0t38bM8zT/CP1NHosbqaOhcO7eruznVOalOdU61U5z/ehVX4hHAwvkcAN209C1RGbGuuKYzloqKjrMXdcF1NQA/tLcuUbRGDr+UdA57WXSwuAmv4qtkJtYe5f21fDT93RMMw+KmiZDC0MjYLADWTtcTtJ2ldymmKYyh2KKKaKdWmMoZSyZCAgICAgICDDxmTMpal3owSu7IyUHKPJwakHpVDz2cYEEnyAObhdS7cJT2MKCjgaizaFw3GJvzYGfqgn6AgICAgICAg5nw6j3lE7dx/9u/4IMHLv95iO+GM/WOQYWWVXnVFCy+rDpXHrqWt/L3LTNURXMzsiIa6piKtaeCX1WLzVrQ1mfBS2Ac7yZ59GkeozvPNqXKxekJq+G3sji593E1XdlGynjvn8fdcp4mRtDGANaNQAsFymmIiIyhiYxjDKdunlPOhjBpJJ1aFlTTNU5Qwrr1dkbZVYFkhJUPFTiQuNcVGfJA2GXf8AI7dy7eFwEUfFX08FvD4Lbr3ds8E8a0AAAAACwA0ADcum6T1AQEBAQEBAQafK6rfDRTyRuLHgNDXC1xd7Qe4lV8XXNFmqqnZLZZpiquIly6fHqyRrmPqJXMe0tc0vOa5pFiCN1lwpxN7ty6HJUcGCZXFjYy53FtJLY845jSdZDdQ1ntWHL3e3PnKeTo4R5K4qmRjSxr3tYb3Y17gw313aNBUctd7U+cp1KeEeTyGd7BZjnMG5ji0arago5W52p85NWnhCs1cvwknz3fqseUr7U+cp1Y4KDO/a53zio1quM+cpyg4w7z2qNaeMmStrzvUZzxF+Jyiap4pZkLujsCwmqrjPmZQzoH9HYFjNyvtT5yZRwZ0Uv/LBRy13tT5yatPBdlhilGbLHHI30ZGNeNPMQnL3u3V5yjUp4FeKVrTJPHGQ0Wu5gceZrdpN9gWVN/ETOUV1ectN6bNqia68oiGphw5lRM2plhYzNZmQstd4juXAOd0kmw0C/STYm7Xq6tVU1d8vL4nETiKs8sqd0e8t4CtbSwsUxPigGtBfM8hscbRdznHUANqyoomucoY1VzGyNsy3WSuSvFOFVV2krHaWtvnMpwdjd797uobSfQ4XCU2YznpdHC4Tk/jr21fZK1dXRAQEBAQEBAQEEdy/P/b5ud0Y/rCp6Q/T1eH3huw/zIcmXn3ReqARL1B4gKMhUCgqaVAvxlYymGVG5YyllxPWEwMuOVY5CuaubG0vebNHb0DeVNNE1TlDVdu026ZrrnKIYlHE+d4nmFmj9jEdTR6R3uViIiiMoeUxWKrxVetOymOiPefq3AcoaWPiWINgjL3dQ3lTEZsK6tWG5yJwLNHhtRyqmS+YDpEDLkZo9Y7T1Dbfv4DD00URX0zLpYXCTa+KvrT6fRLl0F0QEBAQEBAQEBAQRnhEdagfzyMHff8ABUtIfInvj7w34f5kOUhcB0HqD26jIEC6BdARKppWIusKgZEbljMJZLHqMhcNQACSbAJFOaJnJjUDDVSCV/7Fh8W30j6RW/LUjLe8pj8ZOIr1aepHrPH8JE0rBUHyhoLjoAFyoJnLajQLqubPP7NpswbD6yzqnUh1NFYPXnnFyP8AWPf8ebruDjxDOl/33L0WAnPD0dy9d68s1W2sQEBAQEBAQEBAQRXhJPvEc8zPscqOkfk+MLGG67la4S+qCgEBAQLoAKjIVAqErjSoF1rlGQuiRMkSwnF1RKIW+QNMh5ty3006kZy4mlcXlHI0dM9Pd/KVQMDWhrdAAsFpmXCjYuhyMs2lxupMjhAw6NchGwbllGzbLdhcPOKvan7Y21fjxbGghEbQBuVaurOXsKaYpjKHRcFPiI/933yvU6O/TUf3fLm3uvLOV1qEBAQEBAQEBAQEEQ4TnWo4xvqG/wBt5XP0lP8Aijv/ACsYXr+DmC4q+KEvbqAugpJUoeZylGYHKMjNWComE5qwViKw9Mhi4hWZjTbWdAG8lbbdGcq+IvRaomudzdZO0XFRAu8t/KcelRcqzl4+qua6prq6ZbcFaxarKkRxucdg0dKRCKpyhqsMjOl7vKcbn9FjcndD1ejsJzezET1p2z3/AMNo2RaJh0HRcnzemi6PxuvUaM/TU+P3lzL/AMyWxV9pEBAQEBAQEBAQEEM4Une9YB/HB7I3fqudpL5dPf7Ss4XrT3OZrjLz1QCJeKULcj7aVMQiZyZOFUzJmB73Oa06g0AnvSvOJyebu6YuzVOpERH12z9219zokBNPKHvAvxUgzHnoOorDW4t9jStUzlXET3dPlPT5tI9rmOLXAtcDYtIsQVl0uxbu01061M5wqDlGTaOksEiESwsOi8IqgD5EfKd0qxV8FHe8/pa/nMWo75TUFVXIVAqBqMVlz5Gx+a3lO6dgWUbIzXtG2OWxGtPRTt8d35XY3WWmXrIXg9YZMnS8mTeli+SPuhem0Z+mp8fvLl4j5ktqr7SICAgICAgICAgIIRwqHxFOP4rj2N/yubpPqU9/tK1hetLmwXHXXqAgpcUgYFZJcWW+3Tvaq9ux7k7iPFOMLzySeSTsU3qM/ih5HF4ebNyY3JYx5BBBsRqI1hVclaJbCeOOtaGS2ZUAWimtYP8AUf8AqojYv4XF1W6s4/ie/wCv1ROqgfE90cgLXtNiD9vQtkbXpLN6m7TrU/8APowq2fNaTzLZbpzlnXVlDZ5HU2bCZD5UpJ6lF+rOrLg8feucpcqrSAFaGBJJmtJOwXREzlGbRQOuXPOtxv1bEqeo0Xh+SsRn0ztnx/hlNetcunC4HrFLqGSRvSR9DfuNXo9F/p475+8ubiPmS3C6DQICAgICAgICAgIIHwrO8XSDe6Q9gZ+q5mk+rT3+y1hemXOQuSuqlAEoLMhWUIlgyhb6WuWDUxX0jWNS3UzuU8Vh4vUZb9ySZO4nxrMx3lt37Qql23qy8rXRNFWrLdArShk4jD4XD/7MLbsO2WMa2nnCROrLoYPFzarzno393Hvj7OdYpKTZm1zg23Wr9qMozdnGXdWzMxwTyii4uNjB5rQOuyoTOc5vLwyAVCWHi8tmBvpG3VtUw2WLXLXqLfGdvdG2WBGVjL2sLocsWSoOUJzdUyMN6OPq+41eg0X8jxlzsT8xvF0VcQEBAQEBAQEBAQc+4WToov53/wA1ytJ/s8fZbwu9z1ctbVKEqXKRbcphErEjFsiWEwxJGrbEsJhitkdFI2Ruw6VnVGvTk42k8LrRylPTvTajqRIxrxtHYdyozGU5OEy4pC1wc02INwedYpiUbx/DgcRpXsFopyZCBqZI22ezvBHMVat3P8NUb4XqsRrYbUndPp/H4Sa6qKb0FBqsTkvIB6I7yso6HV0Nb1rtVzhGXn/xZaVjL0sLgcsUvQ5QOq5DG9Ezp/K1d7RXyZ759nPxPXSBdJXEBAQEBAQEBAQEHOuFk8qjHqyHvauTpPpo8fZcwu9AFzFt6CgFBSQiFtwWUShjysWymWMww5mXBW6mWqqmJjKWXk1W5jzE46D5PTsWu/R+6HlcZY5G5MbkrBVRVVXBFiAbHOaTra61rjqJCD0FEqg5QZtHM+8jzz/Ys9z0uh7erh9btTM+3srBWEuvD0FQlUCoHVMgDeib8t34Lt6K+VV/t7QoYrr+CSLqKwgICAgICAgICAg5rwru8dSjdG49rv8AC5Gk+tT4+y5heiUEXNW3qAgIKSEQtPas4lEsSZi3Uy1zDAqLtIeNbT3LbG2MnN0hY5S3nvhM8MqhLE1221j0qhXTqzk8yylil6CgOdYE7gURVOxpGFZS9phLepZop4RH2XWlYStKkSXQdU4PD7zHynfaf0XZ0T8uv/b2hQxXXSddRWEBAQEBAQEBAQEHMeFc++acfwfzuXH0l16e5dwvVlCFzlkRIoS9QeIKXBZRLFYlas6ZYzDAmZrVimWqqGZkxU5r3RE69S1Yine8njLPJXZjck91VVXt0St1TrRv6EIp1qop4zENSxZS93C4FizVAqB6g6jwcn3p1n7712NFdSvv9oUcV1oStdVVEBAQEBAQEBAQEHLOFV3vyEbqdvfI9cbSM/5Yj6e8r2G6s96GBc9YeqEiJEBAUoW3hZRLGWHUMW6iWFUMEPMcrHjfpW2Y1qcnF0rZzpiuNyawyhzWuGoi6ozscBWoFivd4sjeQEjpb8LTrYi3H/qPTa1zVMvawuKJZigeqB1Dg2PvU8x/O9dfRXVr7/ZRxXWhLl1lUQEBAQEBAQEBAQcn4UnXrmc1Owf1vP4riaQ+d4R95XsN1PFEAqSwqWIIkRIgIPCFMIlYlatlMsJhgTRXBC30y03KIrpmmehkYViRh5D7lmwjWFhct622Hl8Xgq7M5xtji3oxKG189tu/sVfUq4KObClquNdceQNXOd6nVydvRGDq1+XrjKN35VNWMvSQqUJeqB6g6ZwZn3vJzOH2vXV0V+/wUsV0wmS66oICAgICAgICAgIOe5c5L1lVV8bAxr2cW1tzIxpBF7ixXMxeFuXLmtTwWrN2mmnKUd9wuJfAt+nh/VVeY3uHq3c4o4nuHxL4AfTQ+0o5je4epy9HF57icS+L/XQ+0nMb3D1OXo4nuKxL4v8AXQe0o5lf4esJ5e3xee4vEvix+lg9pOZX+z6wnnFvie4vEvix+lg9tRzK/wBn1g5xb4vPcZiXxZ30sHtpzK/2fWDl7fFS7InE/ix+lg9tZRg7/Z9Y/LHl7fFYfkHiZ/8AGP0sHtLOMNe7PrH5Yzdo4rZyAxT4t9dB7Sy5ve7PrH5RNyjiN4PMSv8Au310HtJOHvdn7flp1MPnnlGfd/DNjyJxIC3gx+lg9tapwd+d3rCzF63G9cGRmJfFj9NB7SjmN/h6p5xb4qhkZiXxf66D2k5jf4eqecW+L0ZFYl8B9dD7SjmF/h6o5xb4qxkTiPwI+mh9pP8A59/hHmc4tpvkNhM9LFK2ZuYS4FozmuuNPok71fwGGuWdbX35e6tiLlNeWSTLoq4gICAgICAgICAgICAgICAgICAgICAgICAgICAgICAgICAgICAgICAgICAgICAgICAgICAgICAgICAgICAgICA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w8QDw4QEBEQEA8QEBIRDw8PDg8QDxAQFhEXFhcRFhUYHSggGBolGxUWITEhJykrLy4uFx8zODMsNyguLisBCgoKDg0OGhAQGysdHyUtLSsrKy0tLi0tKy0tLSstLS0tLS0uLS0tKy0tLS0tMC0rLS0tLy0tLS0tLS8rLSstLf/AABEIAOAA4QMBEQACEQEDEQH/xAAbAAEAAQUBAAAAAAAAAAAAAAAABgIDBAUHAf/EAEsQAAEDAgEGCAcNBwMFAAAAAAEAAgMEEQUGEiExQVEHEyJhcYGRoRQjMkJSYtIWJFNUcpKTo7GywcLRMzRjg6Kz4UOC8BUlRGTD/8QAGgEBAAIDAQAAAAAAAAAAAAAAAAEEAgMFBv/EADYRAQABAgIFCgUEAwEBAAAAAAABAgMEEQUSIUFRExQxMlJxgZGhwSIzYbHRNELh8CNy8WIV/9oADAMBAAIRAxEAPwDuCAgICAgICAgICAgICAgICAgICAgICAgICAgICAgICAgICAgICAgICAgICAgICAgICAgICAgICAgICAgICAgICAgICC1U1DImF8j2xsbpc97g1o6SUETxXL+BlxTxumOx7yYoiea4LndTbc6CK4hltiL9UjIAdjGMYbfzM5x7Ag0NTj1Y43NbUHmZPO0dgsO5Ap8dq2kEVtV0Gomt3kjuQb/DstaxmuYyDdIyGb7OLd3lBLMKy3ZJZskenfAXPNt5hcBJ80P6UEno6yKZmfE9sjNWcxwNjtB3HmKC+gICAgICAgICAgICAgICAgICAgINBlFlRFSni2+MqCL8WDyYwdTnnZzDWeYaUHO8bxl8rs+oeXEaWMGpvyW6m9OveSg0QqZpn5kLHFx82JrnyEc9tKC3i2FVFKGuqWGEP8nPey56r37VjNUR0ymImehp3YjEPOv0AlYctQz5Op5/1KL0iOlrv0TlqUcnUzKc8YC6PlgaSWabDebalsiqJ6GM0zHSyYqtw0O5QGw6x0FShLMncXBfczPZJYATgZ0rLamyD/Wj+VnEbLawE/wrHiXtgqQ2Od4vDIw3pqpvpRO2H1Dp3EoN6gICAgICAgICAgICAgICAgICCPZUY2+IspaazquYXBNs2CPTeV19Gw2vo0EnQLEOX4lUNic8NfxrySTIb8o7Xm+k3N9J0nmQZ2GZMN4k12Jy+C0YGdytEso2WGsA7Ba52AaComYjbIxKvLGeQeDYRB4DTuOa17Y8+sn5wNJB7TzrX8VX0hnsjp2sjCeC+rqDxtS4Rudpc+ocZ53c5be3aQVMWqYJrlLqHgxomDxj5pTzFsbeoNF+9bGDKm4OcOcOSJozsc2d5I+dcII5jHBg8XfAYqgjS3PHgtSOiaKwcflBYzRTLKK5hCKynmp5DFMyQuGuCoDWVIG+OUciYdhOy6jKqn6p+GfoqiiOaJ4HF7ATci4kjI1hw1gjbu2rNgmuS2JR1cTqWfUeU0jWx/wzNxvrHXvuEyyexOTPfR1J98RDkPOqePY4HabW6Rzh1g36AgICAgICAgICAgICAgICDFxSvZTwSzyeREwuO821NHOTYdaDm+KVL4KZ0sv77iA42bfFT6MyEbgbAdDbFB5khgcQZJiVcQKeAOkGf5JLRcvI2httA2no0xM5CPvNZlFXNeWlkEZzqeF9+Kpor6JpB50rt2zUNRIRHFEOtZOZNU1Cy0Tc6QjlzvAMj+vzRzD/ACpS3KAgICDX41g1PWRGKojD2+adT2H0mu1goONY9glRg1WJG3lhftGgVEY80jUJmjUdo0atQXq2ERGCtpXDiZc17HN1NcRcdRF9GzSEE+rD4TRQV0HJnpwHtI15o8th3gadG642oJPhla2eGOZuqRt7a806i3pBBHUgykBAQEBAQEBAQEBAQEBAQRTLFwmqMOoNbZpuOnG+GEZ2aeYn7qCGY3I6uxLMbpDpcxu4MZyR1GxPWgz+FeoDYqHC4b2daaZjfOijObHG75UpB5+LKjIyTbJPAm0NKyIAca6z53jzpCNOncNQ6FI3KAgICAgINZlHhDKymlgda7heNx8yUeS/t7iQg5FkjGXNr8NkFnNzp4GnWx2faRg6JQD/ADEEv4La67Z6d2oWkaDudyXC3SAg3eSR4mWtozqhkEkV/g3jV90/7kEmQEBAQEBAQEBAQEBAQEBBBJ6q+LYjPsoqIRs3Zzhn/bnBBp+Dmm4yue86eKZ3kfqUCkj8MykqHu0sp5WsbzMp4gf773IOpoCAgICAgICDkeNQ+C5SQuaLNqHOB+TNCSe2WIIMjJx/g+LvZqa58rOo8pqCW1R4rGad2oVNO6M87m3d+RqCToCAgIKXPA0EgE6gSAozhGcKlKRAQEBAQEBAQEHLIJ7wY7P8LV8WD6ok0Dseg2XBTF+9P9YN70GHwVM4yrxCo1lz5335p6uR47mBB01AQEBAQEBAQcs4Vm8XiGFzjQeMpwTzMq2X7pCgtYt4vFmu3yRHtjDUEryrfmzYTNuna0nmeWX7roJagIMeurooGZ8rwxuq51k7mgaXHmCwruU0RrVTlDCu5TRGdU5Q0FRitTPoiBpoT/qOANQ8czdTBzm56FyMRpOZ2Wtn1Ua8VXXso+GOO/y3LMdJDGCS0E63ySct7udznaSuVVM1TnO2WjKmNs+c7V/JPE+OlqWx3NPEGAO83jTe4b1WuOjeu1oyq5MVa3RuWMFcmqasurGXn9EmXVdAQEBAQEBAQUyPzWknUAT2BBx+gdbB3uOuasufmg/lQSngt5NLUP8AXv2AoNfwIs96PedJdFTAn+W535kHSUBAQEBAQEBBzLhrFm0MnoGU9jonflQYeWfJr2O9WI/1kfgg32W1awUtCM7xoc2VrdNyxgzXOvq0FzR1qM4zyRnGeSdqUo/ieUYDnQ0rRNMND3k+IhPrOHlO9UdZCoYnHUWvhp2z9lO9i4pnVo2z6R/eDWQ0t38bM8zT/CP1NHosbqaOhcO7eruznVOalOdU61U5z/ehVX4hHAwvkcAN209C1RGbGuuKYzloqKjrMXdcF1NQA/tLcuUbRGDr+UdA57WXSwuAmv4qtkJtYe5f21fDT93RMMw+KmiZDC0MjYLADWTtcTtJ2ldymmKYyh2KKKaKdWmMoZSyZCAgICAgICDDxmTMpal3owSu7IyUHKPJwakHpVDz2cYEEnyAObhdS7cJT2MKCjgaizaFw3GJvzYGfqgn6AgICAgICAg5nw6j3lE7dx/9u/4IMHLv95iO+GM/WOQYWWVXnVFCy+rDpXHrqWt/L3LTNURXMzsiIa6piKtaeCX1WLzVrQ1mfBS2Ac7yZ59GkeozvPNqXKxekJq+G3sji593E1XdlGynjvn8fdcp4mRtDGANaNQAsFymmIiIyhiYxjDKdunlPOhjBpJJ1aFlTTNU5Qwrr1dkbZVYFkhJUPFTiQuNcVGfJA2GXf8AI7dy7eFwEUfFX08FvD4Lbr3ds8E8a0AAAAACwA0ADcum6T1AQEBAQEBAQafK6rfDRTyRuLHgNDXC1xd7Qe4lV8XXNFmqqnZLZZpiquIly6fHqyRrmPqJXMe0tc0vOa5pFiCN1lwpxN7ty6HJUcGCZXFjYy53FtJLY845jSdZDdQ1ntWHL3e3PnKeTo4R5K4qmRjSxr3tYb3Y17gw313aNBUctd7U+cp1KeEeTyGd7BZjnMG5ji0arago5W52p85NWnhCs1cvwknz3fqseUr7U+cp1Y4KDO/a53zio1quM+cpyg4w7z2qNaeMmStrzvUZzxF+Jyiap4pZkLujsCwmqrjPmZQzoH9HYFjNyvtT5yZRwZ0Uv/LBRy13tT5yatPBdlhilGbLHHI30ZGNeNPMQnL3u3V5yjUp4FeKVrTJPHGQ0Wu5gceZrdpN9gWVN/ETOUV1ectN6bNqia68oiGphw5lRM2plhYzNZmQstd4juXAOd0kmw0C/STYm7Xq6tVU1d8vL4nETiKs8sqd0e8t4CtbSwsUxPigGtBfM8hscbRdznHUANqyoomucoY1VzGyNsy3WSuSvFOFVV2krHaWtvnMpwdjd797uobSfQ4XCU2YznpdHC4Tk/jr21fZK1dXRAQEBAQEBAQEEdy/P/b5ud0Y/rCp6Q/T1eH3huw/zIcmXn3ReqARL1B4gKMhUCgqaVAvxlYymGVG5YyllxPWEwMuOVY5CuaubG0vebNHb0DeVNNE1TlDVdu026ZrrnKIYlHE+d4nmFmj9jEdTR6R3uViIiiMoeUxWKrxVetOymOiPefq3AcoaWPiWINgjL3dQ3lTEZsK6tWG5yJwLNHhtRyqmS+YDpEDLkZo9Y7T1Dbfv4DD00URX0zLpYXCTa+KvrT6fRLl0F0QEBAQEBAQEBAQRnhEdagfzyMHff8ABUtIfInvj7w34f5kOUhcB0HqD26jIEC6BdARKppWIusKgZEbljMJZLHqMhcNQACSbAJFOaJnJjUDDVSCV/7Fh8W30j6RW/LUjLe8pj8ZOIr1aepHrPH8JE0rBUHyhoLjoAFyoJnLajQLqubPP7NpswbD6yzqnUh1NFYPXnnFyP8AWPf8ebruDjxDOl/33L0WAnPD0dy9d68s1W2sQEBAQEBAQEBAQRXhJPvEc8zPscqOkfk+MLGG67la4S+qCgEBAQLoAKjIVAqErjSoF1rlGQuiRMkSwnF1RKIW+QNMh5ty3006kZy4mlcXlHI0dM9Pd/KVQMDWhrdAAsFpmXCjYuhyMs2lxupMjhAw6NchGwbllGzbLdhcPOKvan7Y21fjxbGghEbQBuVaurOXsKaYpjKHRcFPiI/933yvU6O/TUf3fLm3uvLOV1qEBAQEBAQEBAQEEQ4TnWo4xvqG/wBt5XP0lP8Aijv/ACsYXr+DmC4q+KEvbqAugpJUoeZylGYHKMjNWComE5qwViKw9Mhi4hWZjTbWdAG8lbbdGcq+IvRaomudzdZO0XFRAu8t/KcelRcqzl4+qua6prq6ZbcFaxarKkRxucdg0dKRCKpyhqsMjOl7vKcbn9FjcndD1ejsJzezET1p2z3/AMNo2RaJh0HRcnzemi6PxuvUaM/TU+P3lzL/AMyWxV9pEBAQEBAQEBAQEEM4Une9YB/HB7I3fqudpL5dPf7Ss4XrT3OZrjLz1QCJeKULcj7aVMQiZyZOFUzJmB73Oa06g0AnvSvOJyebu6YuzVOpERH12z9219zokBNPKHvAvxUgzHnoOorDW4t9jStUzlXET3dPlPT5tI9rmOLXAtcDYtIsQVl0uxbu01061M5wqDlGTaOksEiESwsOi8IqgD5EfKd0qxV8FHe8/pa/nMWo75TUFVXIVAqBqMVlz5Gx+a3lO6dgWUbIzXtG2OWxGtPRTt8d35XY3WWmXrIXg9YZMnS8mTeli+SPuhem0Z+mp8fvLl4j5ktqr7SICAgICAgICAgIIRwqHxFOP4rj2N/yubpPqU9/tK1hetLmwXHXXqAgpcUgYFZJcWW+3Tvaq9ux7k7iPFOMLzySeSTsU3qM/ih5HF4ebNyY3JYx5BBBsRqI1hVclaJbCeOOtaGS2ZUAWimtYP8AUf8AqojYv4XF1W6s4/ie/wCv1ROqgfE90cgLXtNiD9vQtkbXpLN6m7TrU/8APowq2fNaTzLZbpzlnXVlDZ5HU2bCZD5UpJ6lF+rOrLg8feucpcqrSAFaGBJJmtJOwXREzlGbRQOuXPOtxv1bEqeo0Xh+SsRn0ztnx/hlNetcunC4HrFLqGSRvSR9DfuNXo9F/p475+8ubiPmS3C6DQICAgICAgICAgIIHwrO8XSDe6Q9gZ+q5mk+rT3+y1hemXOQuSuqlAEoLMhWUIlgyhb6WuWDUxX0jWNS3UzuU8Vh4vUZb9ySZO4nxrMx3lt37Qql23qy8rXRNFWrLdArShk4jD4XD/7MLbsO2WMa2nnCROrLoYPFzarzno393Hvj7OdYpKTZm1zg23Wr9qMozdnGXdWzMxwTyii4uNjB5rQOuyoTOc5vLwyAVCWHi8tmBvpG3VtUw2WLXLXqLfGdvdG2WBGVjL2sLocsWSoOUJzdUyMN6OPq+41eg0X8jxlzsT8xvF0VcQEBAQEBAQEBAQc+4WToov53/wA1ytJ/s8fZbwu9z1ctbVKEqXKRbcphErEjFsiWEwxJGrbEsJhitkdFI2Ruw6VnVGvTk42k8LrRylPTvTajqRIxrxtHYdyozGU5OEy4pC1wc02INwedYpiUbx/DgcRpXsFopyZCBqZI22ezvBHMVat3P8NUb4XqsRrYbUndPp/H4Sa6qKb0FBqsTkvIB6I7yso6HV0Nb1rtVzhGXn/xZaVjL0sLgcsUvQ5QOq5DG9Ezp/K1d7RXyZ759nPxPXSBdJXEBAQEBAQEBAQEHOuFk8qjHqyHvauTpPpo8fZcwu9AFzFt6CgFBSQiFtwWUShjysWymWMww5mXBW6mWqqmJjKWXk1W5jzE46D5PTsWu/R+6HlcZY5G5MbkrBVRVVXBFiAbHOaTra61rjqJCD0FEqg5QZtHM+8jzz/Ys9z0uh7erh9btTM+3srBWEuvD0FQlUCoHVMgDeib8t34Lt6K+VV/t7QoYrr+CSLqKwgICAgICAgICAg5rwru8dSjdG49rv8AC5Gk+tT4+y5heiUEXNW3qAgIKSEQtPas4lEsSZi3Uy1zDAqLtIeNbT3LbG2MnN0hY5S3nvhM8MqhLE1221j0qhXTqzk8yylil6CgOdYE7gURVOxpGFZS9phLepZop4RH2XWlYStKkSXQdU4PD7zHynfaf0XZ0T8uv/b2hQxXXSddRWEBAQEBAQEBAQEHMeFc++acfwfzuXH0l16e5dwvVlCFzlkRIoS9QeIKXBZRLFYlas6ZYzDAmZrVimWqqGZkxU5r3RE69S1Yine8njLPJXZjck91VVXt0St1TrRv6EIp1qop4zENSxZS93C4FizVAqB6g6jwcn3p1n7712NFdSvv9oUcV1oStdVVEBAQEBAQEBAQEHLOFV3vyEbqdvfI9cbSM/5Yj6e8r2G6s96GBc9YeqEiJEBAUoW3hZRLGWHUMW6iWFUMEPMcrHjfpW2Y1qcnF0rZzpiuNyawyhzWuGoi6ozscBWoFivd4sjeQEjpb8LTrYi3H/qPTa1zVMvawuKJZigeqB1Dg2PvU8x/O9dfRXVr7/ZRxXWhLl1lUQEBAQEBAQEBAQcn4UnXrmc1Owf1vP4riaQ+d4R95XsN1PFEAqSwqWIIkRIgIPCFMIlYlatlMsJhgTRXBC30y03KIrpmmehkYViRh5D7lmwjWFhct622Hl8Xgq7M5xtji3oxKG189tu/sVfUq4KObClquNdceQNXOd6nVydvRGDq1+XrjKN35VNWMvSQqUJeqB6g6ZwZn3vJzOH2vXV0V+/wUsV0wmS66oICAgICAgICAgIOe5c5L1lVV8bAxr2cW1tzIxpBF7ixXMxeFuXLmtTwWrN2mmnKUd9wuJfAt+nh/VVeY3uHq3c4o4nuHxL4AfTQ+0o5je4epy9HF57icS+L/XQ+0nMb3D1OXo4nuKxL4v8AXQe0o5lf4esJ5e3xee4vEvix+lg9pOZX+z6wnnFvie4vEvix+lg9tRzK/wBn1g5xb4vPcZiXxZ30sHtpzK/2fWDl7fFS7InE/ix+lg9tZRg7/Z9Y/LHl7fFYfkHiZ/8AGP0sHtLOMNe7PrH5Yzdo4rZyAxT4t9dB7Sy5ve7PrH5RNyjiN4PMSv8Au310HtJOHvdn7flp1MPnnlGfd/DNjyJxIC3gx+lg9tapwd+d3rCzF63G9cGRmJfFj9NB7SjmN/h6p5xb4qhkZiXxf66D2k5jf4eqecW+L0ZFYl8B9dD7SjmF/h6o5xb4qxkTiPwI+mh9pP8A59/hHmc4tpvkNhM9LFK2ZuYS4FozmuuNPok71fwGGuWdbX35e6tiLlNeWSTLoq4gICAgICAgICAgICAgICAgICAgICAgICAgICAgICAgICAgICAgICAgICAgICAgICAgICAgICAgICAgICAgICAg/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0"/>
            <a:ext cx="685800" cy="68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10104" cy="1143000"/>
          </a:xfrm>
          <a:ln>
            <a:noFill/>
          </a:ln>
        </p:spPr>
        <p:txBody>
          <a:bodyPr/>
          <a:lstStyle/>
          <a:p>
            <a:r>
              <a:rPr lang="en-US" b="1" dirty="0" smtClean="0"/>
              <a:t>AA #2: Hunt, Don’t Fish</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144482961"/>
              </p:ext>
            </p:extLst>
          </p:nvPr>
        </p:nvGraphicFramePr>
        <p:xfrm>
          <a:off x="457200" y="1066800"/>
          <a:ext cx="8153399" cy="5715000"/>
        </p:xfrm>
        <a:graphic>
          <a:graphicData uri="http://schemas.openxmlformats.org/drawingml/2006/table">
            <a:tbl>
              <a:tblPr firstRow="1" firstCol="1" bandRow="1">
                <a:tableStyleId>{5C22544A-7EE6-4342-B048-85BDC9FD1C3A}</a:tableStyleId>
              </a:tblPr>
              <a:tblGrid>
                <a:gridCol w="639862"/>
                <a:gridCol w="2035927"/>
                <a:gridCol w="1202165"/>
                <a:gridCol w="2094096"/>
                <a:gridCol w="2181349"/>
              </a:tblGrid>
              <a:tr h="1092960">
                <a:tc gridSpan="3">
                  <a:txBody>
                    <a:bodyPr/>
                    <a:lstStyle/>
                    <a:p>
                      <a:pPr marL="0" marR="0" algn="l">
                        <a:lnSpc>
                          <a:spcPct val="115000"/>
                        </a:lnSpc>
                        <a:spcBef>
                          <a:spcPts val="0"/>
                        </a:spcBef>
                        <a:spcAft>
                          <a:spcPts val="0"/>
                        </a:spcAft>
                      </a:pPr>
                      <a:r>
                        <a:rPr lang="en-US" sz="2400" dirty="0">
                          <a:effectLst/>
                        </a:rPr>
                        <a:t>For </a:t>
                      </a:r>
                      <a:r>
                        <a:rPr lang="en-US" sz="2400" u="sng" dirty="0">
                          <a:effectLst/>
                        </a:rPr>
                        <a:t>all</a:t>
                      </a:r>
                      <a:r>
                        <a:rPr lang="en-US" sz="2400" dirty="0">
                          <a:effectLst/>
                        </a:rPr>
                        <a:t> General Educator Roles, look for answers that…</a:t>
                      </a:r>
                    </a:p>
                    <a:p>
                      <a:pPr marL="342900" marR="0" lvl="0" indent="-342900" algn="l">
                        <a:lnSpc>
                          <a:spcPct val="115000"/>
                        </a:lnSpc>
                        <a:spcBef>
                          <a:spcPts val="0"/>
                        </a:spcBef>
                        <a:spcAft>
                          <a:spcPts val="0"/>
                        </a:spcAft>
                        <a:buFont typeface="Times New Roman"/>
                        <a:buChar char="-"/>
                      </a:pPr>
                      <a:r>
                        <a:rPr lang="en-US" sz="900" dirty="0">
                          <a:effectLst/>
                        </a:rPr>
                        <a:t>Reflect an accurate understanding of compliance.</a:t>
                      </a:r>
                    </a:p>
                    <a:p>
                      <a:pPr marL="342900" marR="0" lvl="0" indent="-342900" algn="l">
                        <a:lnSpc>
                          <a:spcPct val="115000"/>
                        </a:lnSpc>
                        <a:spcBef>
                          <a:spcPts val="0"/>
                        </a:spcBef>
                        <a:spcAft>
                          <a:spcPts val="0"/>
                        </a:spcAft>
                        <a:buFont typeface="Times New Roman"/>
                        <a:buChar char="-"/>
                      </a:pPr>
                      <a:r>
                        <a:rPr lang="en-US" sz="900" dirty="0">
                          <a:effectLst/>
                        </a:rPr>
                        <a:t>Are thoughtful (not vague).</a:t>
                      </a:r>
                    </a:p>
                    <a:p>
                      <a:pPr marL="342900" marR="0" lvl="0" indent="-342900" algn="l">
                        <a:lnSpc>
                          <a:spcPct val="115000"/>
                        </a:lnSpc>
                        <a:spcBef>
                          <a:spcPts val="0"/>
                        </a:spcBef>
                        <a:spcAft>
                          <a:spcPts val="0"/>
                        </a:spcAft>
                        <a:buFont typeface="Times New Roman"/>
                        <a:buChar char="-"/>
                      </a:pPr>
                      <a:r>
                        <a:rPr lang="en-US" sz="900" dirty="0">
                          <a:effectLst/>
                        </a:rPr>
                        <a:t>Consider the specific impact on both families and students.</a:t>
                      </a:r>
                    </a:p>
                    <a:p>
                      <a:pPr algn="l">
                        <a:spcAft>
                          <a:spcPts val="0"/>
                        </a:spcAft>
                      </a:pPr>
                      <a:r>
                        <a:rPr lang="en-US" sz="900" dirty="0">
                          <a:effectLst/>
                        </a:rPr>
                        <a:t> </a:t>
                      </a:r>
                      <a:endParaRPr lang="en-US" sz="900" dirty="0">
                        <a:effectLst/>
                        <a:latin typeface="Calibri"/>
                      </a:endParaRPr>
                    </a:p>
                  </a:txBody>
                  <a:tcPr marL="46288" marR="46288" marT="0" marB="0"/>
                </a:tc>
                <a:tc hMerge="1">
                  <a:txBody>
                    <a:bodyPr/>
                    <a:lstStyle/>
                    <a:p>
                      <a:endParaRPr lang="en-US"/>
                    </a:p>
                  </a:txBody>
                  <a:tcPr/>
                </a:tc>
                <a:tc hMerge="1">
                  <a:txBody>
                    <a:bodyPr/>
                    <a:lstStyle/>
                    <a:p>
                      <a:endParaRPr lang="en-US"/>
                    </a:p>
                  </a:txBody>
                  <a:tcPr/>
                </a:tc>
                <a:tc gridSpan="2">
                  <a:txBody>
                    <a:bodyPr/>
                    <a:lstStyle/>
                    <a:p>
                      <a:pPr algn="l">
                        <a:spcAft>
                          <a:spcPts val="0"/>
                        </a:spcAft>
                      </a:pPr>
                      <a:r>
                        <a:rPr lang="en-US" sz="2400" dirty="0">
                          <a:effectLst/>
                        </a:rPr>
                        <a:t>While circulating…</a:t>
                      </a:r>
                    </a:p>
                    <a:p>
                      <a:pPr marL="342900" marR="0" lvl="0" indent="-342900" algn="l">
                        <a:lnSpc>
                          <a:spcPct val="115000"/>
                        </a:lnSpc>
                        <a:spcBef>
                          <a:spcPts val="0"/>
                        </a:spcBef>
                        <a:spcAft>
                          <a:spcPts val="0"/>
                        </a:spcAft>
                        <a:buFont typeface="Times New Roman"/>
                        <a:buChar char="-"/>
                      </a:pPr>
                      <a:r>
                        <a:rPr lang="en-US" sz="900" dirty="0">
                          <a:effectLst/>
                        </a:rPr>
                        <a:t>Collect data from approximately 3 teacher pairs per role.</a:t>
                      </a:r>
                    </a:p>
                    <a:p>
                      <a:pPr marL="342900" marR="0" lvl="0" indent="-342900" algn="l">
                        <a:lnSpc>
                          <a:spcPct val="115000"/>
                        </a:lnSpc>
                        <a:spcBef>
                          <a:spcPts val="0"/>
                        </a:spcBef>
                        <a:spcAft>
                          <a:spcPts val="0"/>
                        </a:spcAft>
                        <a:buFont typeface="Times New Roman"/>
                        <a:buChar char="-"/>
                      </a:pPr>
                      <a:r>
                        <a:rPr lang="en-US" sz="900" dirty="0">
                          <a:effectLst/>
                        </a:rPr>
                        <a:t>Rate each teacher pair on a scale of 1 – 5, with 1 = “completely confused/not thoughtful” and 5 = “thoughtful compliance expert.”</a:t>
                      </a:r>
                    </a:p>
                    <a:p>
                      <a:pPr marL="342900" marR="0" lvl="0" indent="-342900" algn="l">
                        <a:lnSpc>
                          <a:spcPct val="115000"/>
                        </a:lnSpc>
                        <a:spcBef>
                          <a:spcPts val="0"/>
                        </a:spcBef>
                        <a:spcAft>
                          <a:spcPts val="0"/>
                        </a:spcAft>
                        <a:buFont typeface="Times New Roman"/>
                        <a:buChar char="-"/>
                      </a:pPr>
                      <a:r>
                        <a:rPr lang="en-US" sz="900" dirty="0">
                          <a:effectLst/>
                        </a:rPr>
                        <a:t>Select the 2 general educator roles that have the lowest average score and discuss/debrief these.</a:t>
                      </a:r>
                    </a:p>
                    <a:p>
                      <a:pPr marL="342900" marR="0" lvl="0" indent="-342900" algn="l">
                        <a:lnSpc>
                          <a:spcPct val="115000"/>
                        </a:lnSpc>
                        <a:spcBef>
                          <a:spcPts val="0"/>
                        </a:spcBef>
                        <a:spcAft>
                          <a:spcPts val="0"/>
                        </a:spcAft>
                        <a:buFont typeface="Times New Roman"/>
                        <a:buChar char="-"/>
                      </a:pPr>
                      <a:r>
                        <a:rPr lang="en-US" sz="900" dirty="0">
                          <a:effectLst/>
                        </a:rPr>
                        <a:t>Determine who to call on first after the opening question.</a:t>
                      </a:r>
                    </a:p>
                    <a:p>
                      <a:pPr marL="342900" marR="0" lvl="0" indent="-342900" algn="l">
                        <a:lnSpc>
                          <a:spcPct val="115000"/>
                        </a:lnSpc>
                        <a:spcBef>
                          <a:spcPts val="0"/>
                        </a:spcBef>
                        <a:spcAft>
                          <a:spcPts val="0"/>
                        </a:spcAft>
                        <a:buFont typeface="Times New Roman"/>
                        <a:buChar char="-"/>
                      </a:pPr>
                      <a:r>
                        <a:rPr lang="en-US" sz="900" dirty="0">
                          <a:effectLst/>
                        </a:rPr>
                        <a:t>Identify 1 – 2 partners to target with BPQs.</a:t>
                      </a:r>
                      <a:endParaRPr lang="en-US" sz="900" dirty="0">
                        <a:effectLst/>
                        <a:latin typeface="Calibri"/>
                        <a:ea typeface="Times New Roman"/>
                        <a:cs typeface="Times New Roman"/>
                      </a:endParaRPr>
                    </a:p>
                  </a:txBody>
                  <a:tcPr marL="46288" marR="46288" marT="0" marB="0"/>
                </a:tc>
                <a:tc hMerge="1">
                  <a:txBody>
                    <a:bodyPr/>
                    <a:lstStyle/>
                    <a:p>
                      <a:endParaRPr lang="en-US"/>
                    </a:p>
                  </a:txBody>
                  <a:tcPr/>
                </a:tc>
              </a:tr>
              <a:tr h="362307">
                <a:tc>
                  <a:txBody>
                    <a:bodyPr/>
                    <a:lstStyle/>
                    <a:p>
                      <a:pPr algn="l">
                        <a:spcAft>
                          <a:spcPts val="0"/>
                        </a:spcAft>
                      </a:pPr>
                      <a:r>
                        <a:rPr lang="en-US" sz="900">
                          <a:effectLst/>
                        </a:rPr>
                        <a:t>General Educator Role</a:t>
                      </a:r>
                      <a:endParaRPr lang="en-US" sz="900">
                        <a:effectLst/>
                        <a:latin typeface="Calibri"/>
                      </a:endParaRPr>
                    </a:p>
                  </a:txBody>
                  <a:tcPr marL="46288" marR="46288" marT="0" marB="0"/>
                </a:tc>
                <a:tc>
                  <a:txBody>
                    <a:bodyPr/>
                    <a:lstStyle/>
                    <a:p>
                      <a:pPr algn="l">
                        <a:spcAft>
                          <a:spcPts val="0"/>
                        </a:spcAft>
                      </a:pPr>
                      <a:r>
                        <a:rPr lang="en-US" sz="900">
                          <a:effectLst/>
                        </a:rPr>
                        <a:t>Participants are doing heavy lifting if I see…</a:t>
                      </a:r>
                      <a:endParaRPr lang="en-US" sz="900">
                        <a:effectLst/>
                        <a:latin typeface="Calibri"/>
                      </a:endParaRPr>
                    </a:p>
                  </a:txBody>
                  <a:tcPr marL="46288" marR="46288" marT="0" marB="0"/>
                </a:tc>
                <a:tc>
                  <a:txBody>
                    <a:bodyPr/>
                    <a:lstStyle/>
                    <a:p>
                      <a:pPr algn="l">
                        <a:spcAft>
                          <a:spcPts val="0"/>
                        </a:spcAft>
                      </a:pPr>
                      <a:r>
                        <a:rPr lang="en-US" sz="900">
                          <a:effectLst/>
                        </a:rPr>
                        <a:t>Participants are </a:t>
                      </a:r>
                      <a:r>
                        <a:rPr lang="en-US" sz="900" u="sng">
                          <a:effectLst/>
                        </a:rPr>
                        <a:t>not</a:t>
                      </a:r>
                      <a:r>
                        <a:rPr lang="en-US" sz="900">
                          <a:effectLst/>
                        </a:rPr>
                        <a:t> doing the heavy lifting if I see…</a:t>
                      </a:r>
                      <a:endParaRPr lang="en-US" sz="900">
                        <a:effectLst/>
                        <a:latin typeface="Calibri"/>
                      </a:endParaRPr>
                    </a:p>
                  </a:txBody>
                  <a:tcPr marL="46288" marR="46288" marT="0" marB="0"/>
                </a:tc>
                <a:tc>
                  <a:txBody>
                    <a:bodyPr/>
                    <a:lstStyle/>
                    <a:p>
                      <a:pPr algn="l">
                        <a:spcAft>
                          <a:spcPts val="0"/>
                        </a:spcAft>
                      </a:pPr>
                      <a:r>
                        <a:rPr lang="en-US" sz="900">
                          <a:effectLst/>
                        </a:rPr>
                        <a:t>Data Collection</a:t>
                      </a:r>
                    </a:p>
                    <a:p>
                      <a:pPr algn="l">
                        <a:spcAft>
                          <a:spcPts val="0"/>
                        </a:spcAft>
                      </a:pPr>
                      <a:r>
                        <a:rPr lang="en-US" sz="900">
                          <a:effectLst/>
                        </a:rPr>
                        <a:t> </a:t>
                      </a:r>
                      <a:endParaRPr lang="en-US" sz="900">
                        <a:effectLst/>
                        <a:latin typeface="Calibri"/>
                      </a:endParaRPr>
                    </a:p>
                  </a:txBody>
                  <a:tcPr marL="46288" marR="46288" marT="0" marB="0"/>
                </a:tc>
                <a:tc>
                  <a:txBody>
                    <a:bodyPr/>
                    <a:lstStyle/>
                    <a:p>
                      <a:pPr algn="l">
                        <a:spcAft>
                          <a:spcPts val="0"/>
                        </a:spcAft>
                      </a:pPr>
                      <a:r>
                        <a:rPr lang="en-US" sz="900">
                          <a:effectLst/>
                        </a:rPr>
                        <a:t>Discussion Questions</a:t>
                      </a:r>
                      <a:endParaRPr lang="en-US" sz="900">
                        <a:effectLst/>
                        <a:latin typeface="Calibri"/>
                      </a:endParaRPr>
                    </a:p>
                  </a:txBody>
                  <a:tcPr marL="46288" marR="46288" marT="0" marB="0"/>
                </a:tc>
              </a:tr>
              <a:tr h="1262037">
                <a:tc>
                  <a:txBody>
                    <a:bodyPr/>
                    <a:lstStyle/>
                    <a:p>
                      <a:pPr algn="l">
                        <a:spcAft>
                          <a:spcPts val="0"/>
                        </a:spcAft>
                      </a:pPr>
                      <a:r>
                        <a:rPr lang="en-US" sz="900">
                          <a:effectLst/>
                        </a:rPr>
                        <a:t>Attending formal meetings</a:t>
                      </a:r>
                      <a:endParaRPr lang="en-US" sz="900">
                        <a:effectLst/>
                        <a:latin typeface="Calibri"/>
                      </a:endParaRPr>
                    </a:p>
                  </a:txBody>
                  <a:tcPr marL="46288" marR="46288" marT="0" marB="0"/>
                </a:tc>
                <a:tc>
                  <a:txBody>
                    <a:bodyPr/>
                    <a:lstStyle/>
                    <a:p>
                      <a:pPr algn="l">
                        <a:spcAft>
                          <a:spcPts val="0"/>
                        </a:spcAft>
                      </a:pPr>
                      <a:r>
                        <a:rPr lang="en-US" sz="900" dirty="0">
                          <a:effectLst/>
                        </a:rPr>
                        <a:t>-Scholar can discuss teachers at home with informed family</a:t>
                      </a:r>
                    </a:p>
                    <a:p>
                      <a:pPr algn="l">
                        <a:spcAft>
                          <a:spcPts val="0"/>
                        </a:spcAft>
                      </a:pPr>
                      <a:r>
                        <a:rPr lang="en-US" sz="900" dirty="0">
                          <a:effectLst/>
                        </a:rPr>
                        <a:t>-Scholar receives consistent messaging from home and school</a:t>
                      </a:r>
                    </a:p>
                    <a:p>
                      <a:pPr algn="l">
                        <a:spcAft>
                          <a:spcPts val="0"/>
                        </a:spcAft>
                      </a:pPr>
                      <a:r>
                        <a:rPr lang="en-US" sz="900" dirty="0">
                          <a:effectLst/>
                        </a:rPr>
                        <a:t>-Families authentically engage with the adults who work with their child each day</a:t>
                      </a:r>
                    </a:p>
                    <a:p>
                      <a:pPr algn="l">
                        <a:spcAft>
                          <a:spcPts val="0"/>
                        </a:spcAft>
                      </a:pPr>
                      <a:r>
                        <a:rPr lang="en-US" sz="900" dirty="0">
                          <a:effectLst/>
                        </a:rPr>
                        <a:t>-Families feel genuinely comfortable voicing concerns and asking questions</a:t>
                      </a:r>
                    </a:p>
                    <a:p>
                      <a:pPr algn="l">
                        <a:spcAft>
                          <a:spcPts val="0"/>
                        </a:spcAft>
                      </a:pPr>
                      <a:r>
                        <a:rPr lang="en-US" sz="900" dirty="0">
                          <a:effectLst/>
                        </a:rPr>
                        <a:t>-Families have a network of people (not just one!)  they can go to </a:t>
                      </a:r>
                      <a:endParaRPr lang="en-US" sz="900" dirty="0">
                        <a:effectLst/>
                        <a:latin typeface="Calibri"/>
                      </a:endParaRPr>
                    </a:p>
                  </a:txBody>
                  <a:tcPr marL="46288" marR="46288" marT="0" marB="0"/>
                </a:tc>
                <a:tc>
                  <a:txBody>
                    <a:bodyPr/>
                    <a:lstStyle/>
                    <a:p>
                      <a:pPr algn="l">
                        <a:spcAft>
                          <a:spcPts val="0"/>
                        </a:spcAft>
                      </a:pPr>
                      <a:r>
                        <a:rPr lang="en-US" sz="900">
                          <a:effectLst/>
                        </a:rPr>
                        <a:t>-Scholar is supported by teachers</a:t>
                      </a:r>
                    </a:p>
                    <a:p>
                      <a:pPr algn="l">
                        <a:spcAft>
                          <a:spcPts val="0"/>
                        </a:spcAft>
                      </a:pPr>
                      <a:r>
                        <a:rPr lang="en-US" sz="900">
                          <a:effectLst/>
                        </a:rPr>
                        <a:t>-Families are partners</a:t>
                      </a:r>
                    </a:p>
                    <a:p>
                      <a:pPr algn="l">
                        <a:spcAft>
                          <a:spcPts val="0"/>
                        </a:spcAft>
                      </a:pPr>
                      <a:r>
                        <a:rPr lang="en-US" sz="900">
                          <a:effectLst/>
                        </a:rPr>
                        <a:t>-Families get face time with teachers</a:t>
                      </a:r>
                      <a:endParaRPr lang="en-US" sz="900">
                        <a:effectLst/>
                        <a:latin typeface="Calibri"/>
                      </a:endParaRPr>
                    </a:p>
                  </a:txBody>
                  <a:tcPr marL="46288" marR="46288" marT="0" marB="0"/>
                </a:tc>
                <a:tc>
                  <a:txBody>
                    <a:bodyPr/>
                    <a:lstStyle/>
                    <a:p>
                      <a:pPr algn="l">
                        <a:spcAft>
                          <a:spcPts val="0"/>
                        </a:spcAft>
                      </a:pPr>
                      <a:r>
                        <a:rPr lang="en-US" sz="900" dirty="0">
                          <a:effectLst/>
                        </a:rPr>
                        <a:t>Pair #1 (Names, Rating, Notes):</a:t>
                      </a:r>
                    </a:p>
                    <a:p>
                      <a:pPr algn="l">
                        <a:spcAft>
                          <a:spcPts val="0"/>
                        </a:spcAft>
                      </a:pPr>
                      <a:r>
                        <a:rPr lang="en-US" sz="900" dirty="0">
                          <a:effectLst/>
                          <a:latin typeface="AbcDNManuscript" panose="00000400000000000000" pitchFamily="2" charset="0"/>
                        </a:rPr>
                        <a:t>Anthony/Susan – 3 </a:t>
                      </a:r>
                    </a:p>
                    <a:p>
                      <a:pPr algn="l">
                        <a:spcAft>
                          <a:spcPts val="0"/>
                        </a:spcAft>
                      </a:pPr>
                      <a:r>
                        <a:rPr lang="en-US" sz="900" dirty="0">
                          <a:effectLst/>
                          <a:latin typeface="AbcDNManuscript" panose="00000400000000000000" pitchFamily="2" charset="0"/>
                        </a:rPr>
                        <a:t>strong understanding of impact on parents/nothing on impact on kids</a:t>
                      </a:r>
                    </a:p>
                    <a:p>
                      <a:pPr algn="l">
                        <a:spcAft>
                          <a:spcPts val="0"/>
                        </a:spcAft>
                      </a:pPr>
                      <a:r>
                        <a:rPr lang="en-US" sz="900" dirty="0">
                          <a:effectLst/>
                        </a:rPr>
                        <a:t>Pair #2 (Names, Rating, Notes):</a:t>
                      </a:r>
                    </a:p>
                    <a:p>
                      <a:pPr algn="l">
                        <a:spcAft>
                          <a:spcPts val="0"/>
                        </a:spcAft>
                      </a:pPr>
                      <a:r>
                        <a:rPr lang="en-US" sz="900" dirty="0">
                          <a:effectLst/>
                          <a:latin typeface="AbcDNManuscript" panose="00000400000000000000" pitchFamily="2" charset="0"/>
                        </a:rPr>
                        <a:t>Lane/Uma – 5 </a:t>
                      </a:r>
                    </a:p>
                    <a:p>
                      <a:pPr algn="l">
                        <a:spcAft>
                          <a:spcPts val="0"/>
                        </a:spcAft>
                      </a:pPr>
                      <a:r>
                        <a:rPr lang="en-US" sz="900" dirty="0">
                          <a:effectLst/>
                          <a:latin typeface="AbcDNManuscript" panose="00000400000000000000" pitchFamily="2" charset="0"/>
                        </a:rPr>
                        <a:t>Wow!</a:t>
                      </a:r>
                    </a:p>
                    <a:p>
                      <a:pPr algn="l">
                        <a:spcAft>
                          <a:spcPts val="0"/>
                        </a:spcAft>
                      </a:pPr>
                      <a:r>
                        <a:rPr lang="en-US" sz="900" dirty="0">
                          <a:effectLst/>
                        </a:rPr>
                        <a:t>Pair #3(Names, Rating, Notes):</a:t>
                      </a:r>
                    </a:p>
                    <a:p>
                      <a:pPr algn="l">
                        <a:spcAft>
                          <a:spcPts val="0"/>
                        </a:spcAft>
                      </a:pPr>
                      <a:r>
                        <a:rPr lang="en-US" sz="900" dirty="0">
                          <a:effectLst/>
                          <a:latin typeface="AbcDNManuscript" panose="00000400000000000000" pitchFamily="2" charset="0"/>
                        </a:rPr>
                        <a:t>Femi/Danielle – 4</a:t>
                      </a:r>
                    </a:p>
                    <a:p>
                      <a:pPr algn="l">
                        <a:spcAft>
                          <a:spcPts val="0"/>
                        </a:spcAft>
                      </a:pPr>
                      <a:r>
                        <a:rPr lang="en-US" sz="900" dirty="0">
                          <a:effectLst/>
                          <a:latin typeface="AbcDNManuscript" panose="00000400000000000000" pitchFamily="2" charset="0"/>
                        </a:rPr>
                        <a:t>great; probably a 5 when finished</a:t>
                      </a:r>
                    </a:p>
                  </a:txBody>
                  <a:tcPr marL="46288" marR="46288" marT="0" marB="0"/>
                </a:tc>
                <a:tc>
                  <a:txBody>
                    <a:bodyPr/>
                    <a:lstStyle/>
                    <a:p>
                      <a:pPr algn="l">
                        <a:spcAft>
                          <a:spcPts val="0"/>
                        </a:spcAft>
                      </a:pPr>
                      <a:r>
                        <a:rPr lang="en-US" sz="900">
                          <a:effectLst/>
                        </a:rPr>
                        <a:t>Opening Question: Let’s dive in to the first role, attending special education meetings. What is the implication of the authentic compliance teacher’s actions on students and on families?</a:t>
                      </a:r>
                    </a:p>
                    <a:p>
                      <a:pPr algn="l">
                        <a:spcAft>
                          <a:spcPts val="0"/>
                        </a:spcAft>
                      </a:pPr>
                      <a:r>
                        <a:rPr lang="en-US" sz="900">
                          <a:effectLst/>
                        </a:rPr>
                        <a:t> </a:t>
                      </a:r>
                    </a:p>
                    <a:p>
                      <a:pPr algn="l">
                        <a:spcAft>
                          <a:spcPts val="0"/>
                        </a:spcAft>
                      </a:pPr>
                      <a:r>
                        <a:rPr lang="en-US" sz="900">
                          <a:effectLst/>
                        </a:rPr>
                        <a:t>BPQs:</a:t>
                      </a:r>
                    </a:p>
                    <a:p>
                      <a:pPr marL="0" marR="0" algn="l">
                        <a:lnSpc>
                          <a:spcPct val="115000"/>
                        </a:lnSpc>
                        <a:spcBef>
                          <a:spcPts val="0"/>
                        </a:spcBef>
                        <a:spcAft>
                          <a:spcPts val="0"/>
                        </a:spcAft>
                      </a:pPr>
                      <a:r>
                        <a:rPr lang="en-US" sz="900">
                          <a:effectLst/>
                        </a:rPr>
                        <a:t>-Why is that important?</a:t>
                      </a:r>
                    </a:p>
                    <a:p>
                      <a:pPr marL="0" marR="0" algn="l">
                        <a:lnSpc>
                          <a:spcPct val="115000"/>
                        </a:lnSpc>
                        <a:spcBef>
                          <a:spcPts val="0"/>
                        </a:spcBef>
                        <a:spcAft>
                          <a:spcPts val="0"/>
                        </a:spcAft>
                      </a:pPr>
                      <a:r>
                        <a:rPr lang="en-US" sz="900">
                          <a:effectLst/>
                        </a:rPr>
                        <a:t>-What does that mean for the scholar’s success at school?</a:t>
                      </a:r>
                      <a:endParaRPr lang="en-US" sz="900">
                        <a:effectLst/>
                        <a:latin typeface="Calibri"/>
                        <a:ea typeface="Calibri"/>
                        <a:cs typeface="Times New Roman"/>
                      </a:endParaRPr>
                    </a:p>
                  </a:txBody>
                  <a:tcPr marL="46288" marR="46288" marT="0" marB="0"/>
                </a:tc>
              </a:tr>
              <a:tr h="2113459">
                <a:tc>
                  <a:txBody>
                    <a:bodyPr/>
                    <a:lstStyle/>
                    <a:p>
                      <a:pPr algn="l">
                        <a:spcAft>
                          <a:spcPts val="0"/>
                        </a:spcAft>
                      </a:pPr>
                      <a:r>
                        <a:rPr lang="en-US" sz="900" dirty="0">
                          <a:effectLst/>
                        </a:rPr>
                        <a:t>Providing input to formal meetings</a:t>
                      </a:r>
                      <a:endParaRPr lang="en-US" sz="900" dirty="0">
                        <a:effectLst/>
                        <a:latin typeface="Calibri"/>
                      </a:endParaRPr>
                    </a:p>
                  </a:txBody>
                  <a:tcPr marL="46288" marR="46288" marT="0" marB="0"/>
                </a:tc>
                <a:tc>
                  <a:txBody>
                    <a:bodyPr/>
                    <a:lstStyle/>
                    <a:p>
                      <a:pPr algn="l">
                        <a:spcAft>
                          <a:spcPts val="0"/>
                        </a:spcAft>
                      </a:pPr>
                      <a:r>
                        <a:rPr lang="en-US" sz="900" dirty="0">
                          <a:effectLst/>
                        </a:rPr>
                        <a:t>-Scholar has a living document that truly outlines what s/he needs to be successful</a:t>
                      </a:r>
                    </a:p>
                    <a:p>
                      <a:pPr algn="l">
                        <a:spcAft>
                          <a:spcPts val="0"/>
                        </a:spcAft>
                      </a:pPr>
                      <a:r>
                        <a:rPr lang="en-US" sz="900" dirty="0">
                          <a:effectLst/>
                        </a:rPr>
                        <a:t>-Families have a clear visual for where scholar is now vs. where he needs to be and will be</a:t>
                      </a:r>
                    </a:p>
                    <a:p>
                      <a:pPr algn="l">
                        <a:spcAft>
                          <a:spcPts val="0"/>
                        </a:spcAft>
                      </a:pPr>
                      <a:r>
                        <a:rPr lang="en-US" sz="900" dirty="0">
                          <a:effectLst/>
                        </a:rPr>
                        <a:t>-Families have a network of teachers who support their scholar year after year</a:t>
                      </a:r>
                    </a:p>
                    <a:p>
                      <a:pPr algn="l">
                        <a:spcAft>
                          <a:spcPts val="0"/>
                        </a:spcAft>
                      </a:pPr>
                      <a:r>
                        <a:rPr lang="en-US" sz="900" dirty="0">
                          <a:effectLst/>
                        </a:rPr>
                        <a:t> </a:t>
                      </a:r>
                      <a:endParaRPr lang="en-US" sz="900" dirty="0">
                        <a:effectLst/>
                        <a:latin typeface="Calibri"/>
                      </a:endParaRPr>
                    </a:p>
                  </a:txBody>
                  <a:tcPr marL="46288" marR="46288" marT="0" marB="0"/>
                </a:tc>
                <a:tc>
                  <a:txBody>
                    <a:bodyPr/>
                    <a:lstStyle/>
                    <a:p>
                      <a:pPr algn="l">
                        <a:spcAft>
                          <a:spcPts val="0"/>
                        </a:spcAft>
                      </a:pPr>
                      <a:r>
                        <a:rPr lang="en-US" sz="900" dirty="0">
                          <a:effectLst/>
                        </a:rPr>
                        <a:t>-Scholar gets the right supports </a:t>
                      </a:r>
                    </a:p>
                    <a:p>
                      <a:pPr algn="l">
                        <a:spcAft>
                          <a:spcPts val="0"/>
                        </a:spcAft>
                      </a:pPr>
                      <a:r>
                        <a:rPr lang="en-US" sz="900" dirty="0">
                          <a:effectLst/>
                        </a:rPr>
                        <a:t>-Families know that all teachers provide input to IEP</a:t>
                      </a:r>
                      <a:endParaRPr lang="en-US" sz="900" dirty="0">
                        <a:effectLst/>
                        <a:latin typeface="Calibri"/>
                      </a:endParaRPr>
                    </a:p>
                  </a:txBody>
                  <a:tcPr marL="46288" marR="46288" marT="0" marB="0"/>
                </a:tc>
                <a:tc>
                  <a:txBody>
                    <a:bodyPr/>
                    <a:lstStyle/>
                    <a:p>
                      <a:pPr algn="l">
                        <a:spcAft>
                          <a:spcPts val="0"/>
                        </a:spcAft>
                      </a:pPr>
                      <a:r>
                        <a:rPr lang="en-US" sz="900" dirty="0">
                          <a:effectLst/>
                        </a:rPr>
                        <a:t>Pair #1 (Names, Rating, Notes):</a:t>
                      </a:r>
                    </a:p>
                    <a:p>
                      <a:pPr algn="l">
                        <a:spcAft>
                          <a:spcPts val="0"/>
                        </a:spcAft>
                      </a:pPr>
                      <a:r>
                        <a:rPr lang="en-US" sz="900" dirty="0">
                          <a:effectLst/>
                          <a:latin typeface="AbcDNManuscript" panose="00000400000000000000" pitchFamily="2" charset="0"/>
                        </a:rPr>
                        <a:t>Brenda/Eva – 1</a:t>
                      </a:r>
                    </a:p>
                    <a:p>
                      <a:pPr algn="l">
                        <a:spcAft>
                          <a:spcPts val="0"/>
                        </a:spcAft>
                      </a:pPr>
                      <a:r>
                        <a:rPr lang="en-US" sz="900" dirty="0">
                          <a:effectLst/>
                          <a:latin typeface="AbcDNManuscript" panose="00000400000000000000" pitchFamily="2" charset="0"/>
                        </a:rPr>
                        <a:t>don’t know what formal meetings ARE; confused about gen. </a:t>
                      </a:r>
                      <a:r>
                        <a:rPr lang="en-US" sz="900" dirty="0" err="1">
                          <a:effectLst/>
                          <a:latin typeface="AbcDNManuscript" panose="00000400000000000000" pitchFamily="2" charset="0"/>
                        </a:rPr>
                        <a:t>ed</a:t>
                      </a:r>
                      <a:r>
                        <a:rPr lang="en-US" sz="900" dirty="0">
                          <a:effectLst/>
                          <a:latin typeface="AbcDNManuscript" panose="00000400000000000000" pitchFamily="2" charset="0"/>
                        </a:rPr>
                        <a:t> teacher’s role in meetings</a:t>
                      </a:r>
                    </a:p>
                    <a:p>
                      <a:pPr algn="l">
                        <a:spcAft>
                          <a:spcPts val="0"/>
                        </a:spcAft>
                      </a:pPr>
                      <a:r>
                        <a:rPr lang="en-US" sz="900" dirty="0">
                          <a:effectLst/>
                        </a:rPr>
                        <a:t>Pair #2 (Names, Rating, Notes):</a:t>
                      </a:r>
                    </a:p>
                    <a:p>
                      <a:pPr algn="l">
                        <a:spcAft>
                          <a:spcPts val="0"/>
                        </a:spcAft>
                      </a:pPr>
                      <a:r>
                        <a:rPr lang="en-US" sz="900" dirty="0">
                          <a:effectLst/>
                          <a:latin typeface="AbcDNManuscript" panose="00000400000000000000" pitchFamily="2" charset="0"/>
                        </a:rPr>
                        <a:t>Melany/Ralph – 2</a:t>
                      </a:r>
                    </a:p>
                    <a:p>
                      <a:pPr algn="l">
                        <a:spcAft>
                          <a:spcPts val="0"/>
                        </a:spcAft>
                      </a:pPr>
                      <a:r>
                        <a:rPr lang="en-US" sz="900" dirty="0">
                          <a:effectLst/>
                          <a:latin typeface="AbcDNManuscript" panose="00000400000000000000" pitchFamily="2" charset="0"/>
                        </a:rPr>
                        <a:t>not doing heavy lifting; basic answers</a:t>
                      </a:r>
                      <a:r>
                        <a:rPr lang="en-US" sz="900" dirty="0">
                          <a:effectLst/>
                        </a:rPr>
                        <a:t> </a:t>
                      </a:r>
                    </a:p>
                    <a:p>
                      <a:pPr algn="l">
                        <a:spcAft>
                          <a:spcPts val="0"/>
                        </a:spcAft>
                      </a:pPr>
                      <a:r>
                        <a:rPr lang="en-US" sz="900" dirty="0">
                          <a:effectLst/>
                        </a:rPr>
                        <a:t>Pair #3(Names, Rating, Notes):</a:t>
                      </a:r>
                    </a:p>
                    <a:p>
                      <a:pPr algn="l">
                        <a:spcAft>
                          <a:spcPts val="0"/>
                        </a:spcAft>
                      </a:pPr>
                      <a:r>
                        <a:rPr lang="en-US" sz="900" dirty="0">
                          <a:effectLst/>
                          <a:latin typeface="AbcDNManuscript" panose="00000400000000000000" pitchFamily="2" charset="0"/>
                        </a:rPr>
                        <a:t>Rosie/Jeff – 3</a:t>
                      </a:r>
                    </a:p>
                    <a:p>
                      <a:pPr algn="l">
                        <a:spcAft>
                          <a:spcPts val="0"/>
                        </a:spcAft>
                      </a:pPr>
                      <a:r>
                        <a:rPr lang="en-US" sz="900" dirty="0">
                          <a:effectLst/>
                          <a:latin typeface="AbcDNManuscript" panose="00000400000000000000" pitchFamily="2" charset="0"/>
                        </a:rPr>
                        <a:t>not as sure about impact on scholar</a:t>
                      </a:r>
                    </a:p>
                  </a:txBody>
                  <a:tcPr marL="46288" marR="46288" marT="0" marB="0"/>
                </a:tc>
                <a:tc>
                  <a:txBody>
                    <a:bodyPr/>
                    <a:lstStyle/>
                    <a:p>
                      <a:pPr algn="l">
                        <a:spcAft>
                          <a:spcPts val="0"/>
                        </a:spcAft>
                      </a:pPr>
                      <a:r>
                        <a:rPr lang="en-US" sz="900" dirty="0">
                          <a:effectLst/>
                        </a:rPr>
                        <a:t>Opening Question: </a:t>
                      </a:r>
                      <a:r>
                        <a:rPr lang="en-US" sz="900" dirty="0">
                          <a:effectLst/>
                          <a:latin typeface="AbcDNManuscript" panose="00000400000000000000" pitchFamily="2" charset="0"/>
                        </a:rPr>
                        <a:t>Rosie, what is the impact of the authentic compliance teacher’s actions of attending formal meetings on the family in question?</a:t>
                      </a:r>
                    </a:p>
                    <a:p>
                      <a:pPr algn="l">
                        <a:spcAft>
                          <a:spcPts val="0"/>
                        </a:spcAft>
                      </a:pPr>
                      <a:r>
                        <a:rPr lang="en-US" sz="900" dirty="0">
                          <a:effectLst/>
                        </a:rPr>
                        <a:t> </a:t>
                      </a:r>
                    </a:p>
                    <a:p>
                      <a:pPr algn="l">
                        <a:spcAft>
                          <a:spcPts val="0"/>
                        </a:spcAft>
                      </a:pPr>
                      <a:r>
                        <a:rPr lang="en-US" sz="900" dirty="0">
                          <a:effectLst/>
                        </a:rPr>
                        <a:t>BPQs:</a:t>
                      </a:r>
                    </a:p>
                    <a:p>
                      <a:pPr marL="0" marR="0" algn="l">
                        <a:lnSpc>
                          <a:spcPct val="115000"/>
                        </a:lnSpc>
                        <a:spcBef>
                          <a:spcPts val="0"/>
                        </a:spcBef>
                        <a:spcAft>
                          <a:spcPts val="0"/>
                        </a:spcAft>
                      </a:pPr>
                      <a:r>
                        <a:rPr lang="en-US" sz="900" dirty="0">
                          <a:effectLst/>
                          <a:latin typeface="AbcDNManuscript" panose="00000400000000000000" pitchFamily="2" charset="0"/>
                        </a:rPr>
                        <a:t>-What’s an example of a formal special education meeting?</a:t>
                      </a:r>
                    </a:p>
                    <a:p>
                      <a:pPr marL="0" marR="0" algn="l">
                        <a:lnSpc>
                          <a:spcPct val="115000"/>
                        </a:lnSpc>
                        <a:spcBef>
                          <a:spcPts val="0"/>
                        </a:spcBef>
                        <a:spcAft>
                          <a:spcPts val="0"/>
                        </a:spcAft>
                      </a:pPr>
                      <a:r>
                        <a:rPr lang="en-US" sz="900" dirty="0">
                          <a:effectLst/>
                          <a:latin typeface="AbcDNManuscript" panose="00000400000000000000" pitchFamily="2" charset="0"/>
                        </a:rPr>
                        <a:t>-Melany or Ralph, can you say more about the impact of scholars getting the right supports?</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46288" marR="46288" marT="0" marB="0"/>
                </a:tc>
              </a:tr>
            </a:tbl>
          </a:graphicData>
        </a:graphic>
      </p:graphicFrame>
      <p:cxnSp>
        <p:nvCxnSpPr>
          <p:cNvPr id="4" name="Straight Connector 3"/>
          <p:cNvCxnSpPr/>
          <p:nvPr/>
        </p:nvCxnSpPr>
        <p:spPr>
          <a:xfrm>
            <a:off x="6619875" y="2971800"/>
            <a:ext cx="1600200" cy="116205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H="1">
            <a:off x="6683086" y="2971800"/>
            <a:ext cx="1362075" cy="1228725"/>
          </a:xfrm>
          <a:prstGeom prst="line">
            <a:avLst/>
          </a:prstGeom>
        </p:spPr>
        <p:style>
          <a:lnRef idx="1">
            <a:schemeClr val="dk1"/>
          </a:lnRef>
          <a:fillRef idx="0">
            <a:schemeClr val="dk1"/>
          </a:fillRef>
          <a:effectRef idx="0">
            <a:schemeClr val="dk1"/>
          </a:effectRef>
          <a:fontRef idx="minor">
            <a:schemeClr val="tx1"/>
          </a:fontRef>
        </p:style>
      </p:cxnSp>
      <p:sp>
        <p:nvSpPr>
          <p:cNvPr id="6" name="Oval 5"/>
          <p:cNvSpPr/>
          <p:nvPr/>
        </p:nvSpPr>
        <p:spPr>
          <a:xfrm>
            <a:off x="304800" y="3962400"/>
            <a:ext cx="876300" cy="16287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10"/>
          <p:cNvSpPr txBox="1">
            <a:spLocks noChangeArrowheads="1"/>
          </p:cNvSpPr>
          <p:nvPr/>
        </p:nvSpPr>
        <p:spPr bwMode="auto">
          <a:xfrm>
            <a:off x="762000" y="6289198"/>
            <a:ext cx="8382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5 – 8</a:t>
            </a:r>
            <a:endParaRPr lang="en-US" altLang="en-US" sz="2200" dirty="0">
              <a:solidFill>
                <a:schemeClr val="bg1"/>
              </a:solidFill>
            </a:endParaRPr>
          </a:p>
        </p:txBody>
      </p:sp>
    </p:spTree>
    <p:extLst>
      <p:ext uri="{BB962C8B-B14F-4D97-AF65-F5344CB8AC3E}">
        <p14:creationId xmlns:p14="http://schemas.microsoft.com/office/powerpoint/2010/main" val="714886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2"/>
          </a:lnRef>
          <a:fillRef idx="1">
            <a:schemeClr val="lt1"/>
          </a:fillRef>
          <a:effectRef idx="0">
            <a:schemeClr val="accent2"/>
          </a:effectRef>
          <a:fontRef idx="minor">
            <a:schemeClr val="dk1"/>
          </a:fontRef>
        </p:style>
        <p:txBody>
          <a:bodyPr/>
          <a:lstStyle/>
          <a:p>
            <a:pPr algn="ctr"/>
            <a:r>
              <a:rPr lang="en-US" b="1" dirty="0" smtClean="0"/>
              <a:t>Agenda</a:t>
            </a:r>
            <a:endParaRPr lang="en-US" b="1" dirty="0"/>
          </a:p>
        </p:txBody>
      </p:sp>
      <p:sp>
        <p:nvSpPr>
          <p:cNvPr id="5" name="Text Placeholder 4"/>
          <p:cNvSpPr>
            <a:spLocks noGrp="1"/>
          </p:cNvSpPr>
          <p:nvPr>
            <p:ph type="body" sz="quarter" idx="3"/>
          </p:nvPr>
        </p:nvSpPr>
        <p:spPr>
          <a:xfrm>
            <a:off x="381000" y="1600200"/>
            <a:ext cx="4041775" cy="639762"/>
          </a:xfrm>
        </p:spPr>
        <p:txBody>
          <a:bodyPr/>
          <a:lstStyle/>
          <a:p>
            <a:r>
              <a:rPr lang="en-US" u="sng" dirty="0" smtClean="0"/>
              <a:t>How we’ll get there</a:t>
            </a:r>
            <a:endParaRPr lang="en-US" u="sng" dirty="0"/>
          </a:p>
        </p:txBody>
      </p:sp>
      <p:pic>
        <p:nvPicPr>
          <p:cNvPr id="7" name="Picture 2" descr="http://www.onedayonejob.com/wp-content/uploads/achievement-fir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715000"/>
            <a:ext cx="22860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christysloveofbooks.com/wp-content/uploads/2013/05/keep-calm-it-s-break-ti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4292600"/>
            <a:ext cx="2019300" cy="235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179365271"/>
              </p:ext>
            </p:extLst>
          </p:nvPr>
        </p:nvGraphicFramePr>
        <p:xfrm>
          <a:off x="457200" y="-457200"/>
          <a:ext cx="8458200" cy="739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417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w="57150">
            <a:solidFill>
              <a:srgbClr val="FFC000"/>
            </a:solidFill>
          </a:ln>
        </p:spPr>
        <p:txBody>
          <a:bodyPr>
            <a:normAutofit fontScale="90000"/>
          </a:bodyPr>
          <a:lstStyle/>
          <a:p>
            <a:r>
              <a:rPr lang="en-US" b="1" dirty="0" smtClean="0">
                <a:solidFill>
                  <a:srgbClr val="FFC000"/>
                </a:solidFill>
              </a:rPr>
              <a:t>Criteria for Success: Hunt, Don’t Fish</a:t>
            </a:r>
            <a:endParaRPr lang="en-US" b="1" dirty="0">
              <a:solidFill>
                <a:srgbClr val="FFC000"/>
              </a:solidFill>
            </a:endParaRPr>
          </a:p>
        </p:txBody>
      </p:sp>
      <p:sp>
        <p:nvSpPr>
          <p:cNvPr id="3" name="Text Placeholder 2"/>
          <p:cNvSpPr>
            <a:spLocks noGrp="1"/>
          </p:cNvSpPr>
          <p:nvPr>
            <p:ph type="body" idx="1"/>
          </p:nvPr>
        </p:nvSpPr>
        <p:spPr>
          <a:xfrm>
            <a:off x="193964" y="1600200"/>
            <a:ext cx="7620000" cy="639762"/>
          </a:xfrm>
        </p:spPr>
        <p:txBody>
          <a:bodyPr>
            <a:noAutofit/>
          </a:bodyPr>
          <a:lstStyle/>
          <a:p>
            <a:pPr marL="457200" indent="-457200">
              <a:buAutoNum type="arabicParenBoth"/>
            </a:pPr>
            <a:r>
              <a:rPr lang="en-US" dirty="0" smtClean="0">
                <a:solidFill>
                  <a:srgbClr val="7030A0"/>
                </a:solidFill>
              </a:rPr>
              <a:t>Circulate to a </a:t>
            </a:r>
            <a:r>
              <a:rPr lang="en-US" dirty="0" smtClean="0">
                <a:solidFill>
                  <a:srgbClr val="FFC000"/>
                </a:solidFill>
              </a:rPr>
              <a:t>planned, random group of participants</a:t>
            </a:r>
            <a:r>
              <a:rPr lang="en-US" b="0" dirty="0" smtClean="0"/>
              <a:t>.</a:t>
            </a:r>
          </a:p>
        </p:txBody>
      </p:sp>
      <p:sp>
        <p:nvSpPr>
          <p:cNvPr id="8" name="TextBox 10"/>
          <p:cNvSpPr txBox="1">
            <a:spLocks noChangeArrowheads="1"/>
          </p:cNvSpPr>
          <p:nvPr/>
        </p:nvSpPr>
        <p:spPr bwMode="auto">
          <a:xfrm>
            <a:off x="228600" y="6299995"/>
            <a:ext cx="304800" cy="4302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a:solidFill>
                  <a:schemeClr val="bg1"/>
                </a:solidFill>
              </a:rPr>
              <a:t>9</a:t>
            </a:r>
          </a:p>
        </p:txBody>
      </p:sp>
      <p:sp>
        <p:nvSpPr>
          <p:cNvPr id="9" name="Text Placeholder 2"/>
          <p:cNvSpPr>
            <a:spLocks noGrp="1"/>
          </p:cNvSpPr>
          <p:nvPr>
            <p:ph type="body" idx="1"/>
          </p:nvPr>
        </p:nvSpPr>
        <p:spPr>
          <a:xfrm>
            <a:off x="200890" y="2209800"/>
            <a:ext cx="8943109" cy="639762"/>
          </a:xfrm>
        </p:spPr>
        <p:txBody>
          <a:bodyPr>
            <a:noAutofit/>
          </a:bodyPr>
          <a:lstStyle/>
          <a:p>
            <a:r>
              <a:rPr lang="en-US" b="0" dirty="0" smtClean="0"/>
              <a:t>(2)  </a:t>
            </a:r>
            <a:r>
              <a:rPr lang="en-US" dirty="0" smtClean="0">
                <a:solidFill>
                  <a:srgbClr val="FFC000"/>
                </a:solidFill>
              </a:rPr>
              <a:t>Use a pre-planned CFS</a:t>
            </a:r>
            <a:r>
              <a:rPr lang="en-US" b="0" dirty="0" smtClean="0"/>
              <a:t> </a:t>
            </a:r>
            <a:r>
              <a:rPr lang="en-US" dirty="0" smtClean="0">
                <a:solidFill>
                  <a:srgbClr val="7030A0"/>
                </a:solidFill>
              </a:rPr>
              <a:t>to</a:t>
            </a:r>
            <a:r>
              <a:rPr lang="en-US" b="0" dirty="0" smtClean="0"/>
              <a:t> </a:t>
            </a:r>
            <a:r>
              <a:rPr lang="en-US" dirty="0" smtClean="0">
                <a:solidFill>
                  <a:srgbClr val="7030A0"/>
                </a:solidFill>
              </a:rPr>
              <a:t>evaluate participant response quality</a:t>
            </a:r>
            <a:r>
              <a:rPr lang="en-US" b="0" dirty="0" smtClean="0"/>
              <a:t>.</a:t>
            </a:r>
          </a:p>
        </p:txBody>
      </p:sp>
      <p:sp>
        <p:nvSpPr>
          <p:cNvPr id="10" name="Text Placeholder 2"/>
          <p:cNvSpPr>
            <a:spLocks noGrp="1"/>
          </p:cNvSpPr>
          <p:nvPr>
            <p:ph type="body" idx="1"/>
          </p:nvPr>
        </p:nvSpPr>
        <p:spPr>
          <a:xfrm>
            <a:off x="228600" y="3048000"/>
            <a:ext cx="8229600" cy="639762"/>
          </a:xfrm>
        </p:spPr>
        <p:txBody>
          <a:bodyPr>
            <a:noAutofit/>
          </a:bodyPr>
          <a:lstStyle/>
          <a:p>
            <a:r>
              <a:rPr lang="en-US" b="0" dirty="0" smtClean="0"/>
              <a:t>(3)  </a:t>
            </a:r>
            <a:r>
              <a:rPr lang="en-US" dirty="0" smtClean="0">
                <a:solidFill>
                  <a:srgbClr val="FFC000"/>
                </a:solidFill>
              </a:rPr>
              <a:t>Use a data tool</a:t>
            </a:r>
            <a:r>
              <a:rPr lang="en-US" b="0" dirty="0" smtClean="0"/>
              <a:t> </a:t>
            </a:r>
            <a:r>
              <a:rPr lang="en-US" dirty="0" smtClean="0">
                <a:solidFill>
                  <a:srgbClr val="7030A0"/>
                </a:solidFill>
              </a:rPr>
              <a:t>to collect information for facilitating discussion.</a:t>
            </a:r>
          </a:p>
        </p:txBody>
      </p:sp>
      <p:sp>
        <p:nvSpPr>
          <p:cNvPr id="11" name="Text Placeholder 2"/>
          <p:cNvSpPr>
            <a:spLocks noGrp="1"/>
          </p:cNvSpPr>
          <p:nvPr>
            <p:ph type="body" idx="1"/>
          </p:nvPr>
        </p:nvSpPr>
        <p:spPr>
          <a:xfrm>
            <a:off x="228600" y="3581400"/>
            <a:ext cx="7086600" cy="639762"/>
          </a:xfrm>
        </p:spPr>
        <p:txBody>
          <a:bodyPr>
            <a:noAutofit/>
          </a:bodyPr>
          <a:lstStyle/>
          <a:p>
            <a:r>
              <a:rPr lang="en-US" b="0" dirty="0" smtClean="0"/>
              <a:t>(4)  </a:t>
            </a:r>
            <a:r>
              <a:rPr lang="en-US" dirty="0" smtClean="0">
                <a:solidFill>
                  <a:srgbClr val="7030A0"/>
                </a:solidFill>
              </a:rPr>
              <a:t>Determine who will open your discussion</a:t>
            </a:r>
            <a:r>
              <a:rPr lang="en-US" b="0" dirty="0" smtClean="0"/>
              <a:t>.</a:t>
            </a:r>
          </a:p>
        </p:txBody>
      </p:sp>
      <p:sp>
        <p:nvSpPr>
          <p:cNvPr id="12" name="Text Placeholder 2"/>
          <p:cNvSpPr>
            <a:spLocks noGrp="1"/>
          </p:cNvSpPr>
          <p:nvPr>
            <p:ph type="body" idx="1"/>
          </p:nvPr>
        </p:nvSpPr>
        <p:spPr>
          <a:xfrm>
            <a:off x="235527" y="4191000"/>
            <a:ext cx="7086600" cy="639762"/>
          </a:xfrm>
        </p:spPr>
        <p:txBody>
          <a:bodyPr>
            <a:noAutofit/>
          </a:bodyPr>
          <a:lstStyle/>
          <a:p>
            <a:r>
              <a:rPr lang="en-US" b="0" dirty="0" smtClean="0"/>
              <a:t>(5)  </a:t>
            </a:r>
            <a:r>
              <a:rPr lang="en-US" dirty="0" smtClean="0">
                <a:solidFill>
                  <a:srgbClr val="7030A0"/>
                </a:solidFill>
              </a:rPr>
              <a:t>Target and revise BPQs based on participant need.</a:t>
            </a:r>
          </a:p>
        </p:txBody>
      </p:sp>
      <p:pic>
        <p:nvPicPr>
          <p:cNvPr id="2054" name="Picture 6" descr="http://cliparts.co/cliparts/BTg/E8R/BTgE8Rkk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181600"/>
            <a:ext cx="1981200" cy="15486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orldartsme.com/images/fly-fishing-rod-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975163"/>
            <a:ext cx="1828800" cy="174811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648200" y="5181600"/>
            <a:ext cx="1066800" cy="1219200"/>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 name="Straight Connector 5"/>
          <p:cNvCxnSpPr>
            <a:stCxn id="4" idx="7"/>
            <a:endCxn id="4" idx="3"/>
          </p:cNvCxnSpPr>
          <p:nvPr/>
        </p:nvCxnSpPr>
        <p:spPr>
          <a:xfrm flipH="1">
            <a:off x="4804429" y="5360148"/>
            <a:ext cx="754342" cy="862104"/>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33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1" grpId="0" build="p"/>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ellogiggles.com/wp-content/uploads/2014/08/28/e9b313c5bad0465c6ee1cb51b06e9e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601200" cy="701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1981200" y="2333685"/>
            <a:ext cx="5181600" cy="2862322"/>
          </a:xfrm>
          <a:prstGeom prst="rect">
            <a:avLst/>
          </a:prstGeom>
          <a:solidFill>
            <a:schemeClr val="accent1"/>
          </a:solidFill>
        </p:spPr>
        <p:txBody>
          <a:bodyPr wrap="square" rtlCol="0">
            <a:spAutoFit/>
          </a:bodyPr>
          <a:lstStyle/>
          <a:p>
            <a:pPr marL="514350" indent="-514350">
              <a:buAutoNum type="arabicParenR"/>
            </a:pPr>
            <a:r>
              <a:rPr lang="en-US" sz="3000" b="1" dirty="0" smtClean="0">
                <a:solidFill>
                  <a:schemeClr val="bg1"/>
                </a:solidFill>
              </a:rPr>
              <a:t>With Date #3, visit Emojipedia.org.</a:t>
            </a:r>
          </a:p>
          <a:p>
            <a:pPr marL="514350" indent="-514350">
              <a:buAutoNum type="arabicParenR"/>
            </a:pPr>
            <a:r>
              <a:rPr lang="en-US" sz="3000" b="1" dirty="0" smtClean="0">
                <a:solidFill>
                  <a:schemeClr val="bg1"/>
                </a:solidFill>
              </a:rPr>
              <a:t>Create a chain of </a:t>
            </a:r>
            <a:r>
              <a:rPr lang="en-US" sz="3000" b="1" dirty="0" err="1" smtClean="0">
                <a:solidFill>
                  <a:schemeClr val="bg1"/>
                </a:solidFill>
              </a:rPr>
              <a:t>emojis</a:t>
            </a:r>
            <a:r>
              <a:rPr lang="en-US" sz="3000" b="1" dirty="0" smtClean="0">
                <a:solidFill>
                  <a:schemeClr val="bg1"/>
                </a:solidFill>
              </a:rPr>
              <a:t> explaining WHAT ‘Hunt, Not Fish’ is and WHY it’s important.</a:t>
            </a:r>
            <a:endParaRPr lang="en-US" sz="3000" b="1" dirty="0">
              <a:solidFill>
                <a:schemeClr val="bg1"/>
              </a:solidFill>
            </a:endParaRPr>
          </a:p>
        </p:txBody>
      </p:sp>
      <p:sp>
        <p:nvSpPr>
          <p:cNvPr id="14" name="TextBox 13"/>
          <p:cNvSpPr txBox="1"/>
          <p:nvPr/>
        </p:nvSpPr>
        <p:spPr>
          <a:xfrm>
            <a:off x="3165764" y="1461652"/>
            <a:ext cx="3124200" cy="461665"/>
          </a:xfrm>
          <a:prstGeom prst="rect">
            <a:avLst/>
          </a:prstGeom>
          <a:noFill/>
        </p:spPr>
        <p:txBody>
          <a:bodyPr wrap="square" rtlCol="0">
            <a:spAutoFit/>
          </a:bodyPr>
          <a:lstStyle/>
          <a:p>
            <a:r>
              <a:rPr lang="en-US" sz="2400" b="1" dirty="0" smtClean="0"/>
              <a:t>Lock in the Learning</a:t>
            </a:r>
            <a:endParaRPr lang="en-US" sz="2400" b="1" dirty="0"/>
          </a:p>
        </p:txBody>
      </p:sp>
      <p:pic>
        <p:nvPicPr>
          <p:cNvPr id="1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351109"/>
            <a:ext cx="685800" cy="68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183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88640" y="152400"/>
            <a:ext cx="4331905" cy="584775"/>
          </a:xfrm>
          <a:prstGeom prst="rect">
            <a:avLst/>
          </a:prstGeom>
          <a:noFill/>
        </p:spPr>
        <p:txBody>
          <a:bodyPr wrap="square" rtlCol="0">
            <a:spAutoFit/>
          </a:bodyPr>
          <a:lstStyle/>
          <a:p>
            <a:r>
              <a:rPr lang="en-US" sz="3200" b="1" dirty="0" smtClean="0"/>
              <a:t>Example: Current Mood</a:t>
            </a:r>
            <a:endParaRPr lang="en-US" sz="3200" b="1" dirty="0"/>
          </a:p>
        </p:txBody>
      </p:sp>
      <p:pic>
        <p:nvPicPr>
          <p:cNvPr id="7" name="Picture 6" descr="Red Apple on Google Android 6.0.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2209800" cy="2263775"/>
          </a:xfrm>
          <a:prstGeom prst="rect">
            <a:avLst/>
          </a:prstGeom>
          <a:noFill/>
          <a:ln>
            <a:noFill/>
          </a:ln>
        </p:spPr>
      </p:pic>
      <p:pic>
        <p:nvPicPr>
          <p:cNvPr id="9" name="Picture 8" descr="Heavy Check Mark on Apple iOS 9.3"/>
          <p:cNvPicPr/>
          <p:nvPr/>
        </p:nvPicPr>
        <p:blipFill>
          <a:blip r:embed="rId3">
            <a:extLst>
              <a:ext uri="{28A0092B-C50C-407E-A947-70E740481C1C}">
                <a14:useLocalDpi xmlns:a14="http://schemas.microsoft.com/office/drawing/2010/main" val="0"/>
              </a:ext>
            </a:extLst>
          </a:blip>
          <a:srcRect/>
          <a:stretch>
            <a:fillRect/>
          </a:stretch>
        </p:blipFill>
        <p:spPr bwMode="auto">
          <a:xfrm>
            <a:off x="2435586" y="976963"/>
            <a:ext cx="1709738" cy="1862137"/>
          </a:xfrm>
          <a:prstGeom prst="rect">
            <a:avLst/>
          </a:prstGeom>
          <a:noFill/>
          <a:ln>
            <a:noFill/>
          </a:ln>
        </p:spPr>
      </p:pic>
      <p:pic>
        <p:nvPicPr>
          <p:cNvPr id="10" name="Picture 9" descr="Books on Google Android 6.0.1"/>
          <p:cNvPicPr/>
          <p:nvPr/>
        </p:nvPicPr>
        <p:blipFill>
          <a:blip r:embed="rId4">
            <a:extLst>
              <a:ext uri="{28A0092B-C50C-407E-A947-70E740481C1C}">
                <a14:useLocalDpi xmlns:a14="http://schemas.microsoft.com/office/drawing/2010/main" val="0"/>
              </a:ext>
            </a:extLst>
          </a:blip>
          <a:srcRect/>
          <a:stretch>
            <a:fillRect/>
          </a:stretch>
        </p:blipFill>
        <p:spPr bwMode="auto">
          <a:xfrm>
            <a:off x="5283150" y="1014268"/>
            <a:ext cx="2586038" cy="1649412"/>
          </a:xfrm>
          <a:prstGeom prst="rect">
            <a:avLst/>
          </a:prstGeom>
          <a:noFill/>
          <a:ln>
            <a:noFill/>
          </a:ln>
        </p:spPr>
      </p:pic>
      <p:sp>
        <p:nvSpPr>
          <p:cNvPr id="2" name="Rectangle 1"/>
          <p:cNvSpPr/>
          <p:nvPr/>
        </p:nvSpPr>
        <p:spPr>
          <a:xfrm>
            <a:off x="4378036" y="1011599"/>
            <a:ext cx="604882" cy="1569660"/>
          </a:xfrm>
          <a:prstGeom prst="rect">
            <a:avLst/>
          </a:prstGeom>
        </p:spPr>
        <p:txBody>
          <a:bodyPr wrap="square">
            <a:spAutoFit/>
          </a:bodyPr>
          <a:lstStyle/>
          <a:p>
            <a:r>
              <a:rPr lang="en-US" sz="9600" b="1" dirty="0"/>
              <a:t>+</a:t>
            </a:r>
            <a:endParaRPr lang="en-US" sz="9600" dirty="0"/>
          </a:p>
        </p:txBody>
      </p:sp>
      <p:pic>
        <p:nvPicPr>
          <p:cNvPr id="11" name="Picture 10" descr="Beach With Umbrella on Google Android 6.0.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3437927"/>
            <a:ext cx="1787886" cy="1506537"/>
          </a:xfrm>
          <a:prstGeom prst="rect">
            <a:avLst/>
          </a:prstGeom>
          <a:noFill/>
          <a:ln>
            <a:noFill/>
          </a:ln>
        </p:spPr>
      </p:pic>
      <p:pic>
        <p:nvPicPr>
          <p:cNvPr id="12" name="Picture 11" descr="Watermelon on Google Android 6.0.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205721"/>
            <a:ext cx="1951282" cy="1752599"/>
          </a:xfrm>
          <a:prstGeom prst="rect">
            <a:avLst/>
          </a:prstGeom>
          <a:noFill/>
          <a:ln>
            <a:noFill/>
          </a:ln>
        </p:spPr>
      </p:pic>
      <p:pic>
        <p:nvPicPr>
          <p:cNvPr id="13" name="Picture 12" descr="Ferris Wheel on Google Android 6.0.1"/>
          <p:cNvPicPr/>
          <p:nvPr/>
        </p:nvPicPr>
        <p:blipFill>
          <a:blip r:embed="rId7">
            <a:extLst>
              <a:ext uri="{28A0092B-C50C-407E-A947-70E740481C1C}">
                <a14:useLocalDpi xmlns:a14="http://schemas.microsoft.com/office/drawing/2010/main" val="0"/>
              </a:ext>
            </a:extLst>
          </a:blip>
          <a:srcRect/>
          <a:stretch>
            <a:fillRect/>
          </a:stretch>
        </p:blipFill>
        <p:spPr bwMode="auto">
          <a:xfrm>
            <a:off x="3349888" y="3233576"/>
            <a:ext cx="2056296" cy="1824990"/>
          </a:xfrm>
          <a:prstGeom prst="rect">
            <a:avLst/>
          </a:prstGeom>
          <a:noFill/>
          <a:ln>
            <a:noFill/>
          </a:ln>
        </p:spPr>
      </p:pic>
      <p:sp>
        <p:nvSpPr>
          <p:cNvPr id="3" name="Rectangle 2"/>
          <p:cNvSpPr/>
          <p:nvPr/>
        </p:nvSpPr>
        <p:spPr>
          <a:xfrm flipH="1">
            <a:off x="8215745" y="1123201"/>
            <a:ext cx="609600" cy="1569660"/>
          </a:xfrm>
          <a:prstGeom prst="rect">
            <a:avLst/>
          </a:prstGeom>
        </p:spPr>
        <p:txBody>
          <a:bodyPr wrap="square">
            <a:spAutoFit/>
          </a:bodyPr>
          <a:lstStyle/>
          <a:p>
            <a:r>
              <a:rPr lang="en-US" sz="9600" b="1" i="1" dirty="0"/>
              <a:t>&gt;</a:t>
            </a:r>
            <a:endParaRPr lang="en-US" sz="9600" dirty="0"/>
          </a:p>
        </p:txBody>
      </p:sp>
    </p:spTree>
    <p:extLst>
      <p:ext uri="{BB962C8B-B14F-4D97-AF65-F5344CB8AC3E}">
        <p14:creationId xmlns:p14="http://schemas.microsoft.com/office/powerpoint/2010/main" val="2880400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77" y="190874"/>
            <a:ext cx="3048000" cy="1143000"/>
          </a:xfrm>
        </p:spPr>
        <p:txBody>
          <a:bodyPr>
            <a:noAutofit/>
          </a:bodyPr>
          <a:lstStyle/>
          <a:p>
            <a:r>
              <a:rPr lang="en-US" sz="3000" b="1" dirty="0" smtClean="0"/>
              <a:t>AA #3: Facilitating Discussion</a:t>
            </a:r>
            <a:endParaRPr lang="en-US" sz="3000" b="1" dirty="0"/>
          </a:p>
        </p:txBody>
      </p:sp>
      <p:sp>
        <p:nvSpPr>
          <p:cNvPr id="3" name="Content Placeholder 2"/>
          <p:cNvSpPr>
            <a:spLocks noGrp="1"/>
          </p:cNvSpPr>
          <p:nvPr>
            <p:ph sz="half" idx="1"/>
          </p:nvPr>
        </p:nvSpPr>
        <p:spPr>
          <a:xfrm>
            <a:off x="538596" y="1798254"/>
            <a:ext cx="4038600"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n-US" i="1" dirty="0" smtClean="0"/>
              <a:t>Discussion A: </a:t>
            </a:r>
            <a:r>
              <a:rPr lang="en-US" b="1" dirty="0" smtClean="0"/>
              <a:t>Miss Informed Facilitator </a:t>
            </a:r>
          </a:p>
          <a:p>
            <a:pPr marL="0" indent="0">
              <a:buNone/>
            </a:pPr>
            <a:r>
              <a:rPr lang="en-US" i="1" dirty="0" smtClean="0"/>
              <a:t>Roles:</a:t>
            </a:r>
          </a:p>
          <a:p>
            <a:r>
              <a:rPr lang="en-US" dirty="0" smtClean="0"/>
              <a:t>Miss Informed </a:t>
            </a:r>
          </a:p>
          <a:p>
            <a:r>
              <a:rPr lang="en-US" dirty="0" smtClean="0"/>
              <a:t>Teacher A</a:t>
            </a:r>
          </a:p>
          <a:p>
            <a:r>
              <a:rPr lang="en-US" dirty="0" smtClean="0"/>
              <a:t>Teacher B</a:t>
            </a:r>
          </a:p>
          <a:p>
            <a:r>
              <a:rPr lang="en-US" dirty="0" smtClean="0"/>
              <a:t>Teacher C</a:t>
            </a:r>
          </a:p>
          <a:p>
            <a:r>
              <a:rPr lang="en-US" dirty="0" smtClean="0"/>
              <a:t>Teacher D</a:t>
            </a:r>
            <a:endParaRPr lang="en-US" dirty="0"/>
          </a:p>
        </p:txBody>
      </p:sp>
      <p:sp>
        <p:nvSpPr>
          <p:cNvPr id="4" name="Content Placeholder 3"/>
          <p:cNvSpPr>
            <a:spLocks noGrp="1"/>
          </p:cNvSpPr>
          <p:nvPr>
            <p:ph sz="half" idx="2"/>
          </p:nvPr>
        </p:nvSpPr>
        <p:spPr>
          <a:xfrm>
            <a:off x="4800600" y="1770545"/>
            <a:ext cx="4038600" cy="45259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US" i="1" dirty="0" smtClean="0"/>
              <a:t>Discussion B: </a:t>
            </a:r>
            <a:r>
              <a:rPr lang="en-US" b="1" dirty="0" smtClean="0"/>
              <a:t>Ms. Model Facilitator </a:t>
            </a:r>
          </a:p>
          <a:p>
            <a:pPr marL="0" indent="0">
              <a:buNone/>
            </a:pPr>
            <a:r>
              <a:rPr lang="en-US" i="1" dirty="0" smtClean="0"/>
              <a:t>Roles:</a:t>
            </a:r>
          </a:p>
          <a:p>
            <a:r>
              <a:rPr lang="en-US" dirty="0" smtClean="0"/>
              <a:t>Ms. Model</a:t>
            </a:r>
          </a:p>
          <a:p>
            <a:r>
              <a:rPr lang="en-US" dirty="0" smtClean="0"/>
              <a:t>Rosie</a:t>
            </a:r>
          </a:p>
          <a:p>
            <a:r>
              <a:rPr lang="en-US" dirty="0" smtClean="0"/>
              <a:t>Melany</a:t>
            </a:r>
          </a:p>
          <a:p>
            <a:r>
              <a:rPr lang="en-US" dirty="0" smtClean="0"/>
              <a:t>Teacher A</a:t>
            </a:r>
          </a:p>
          <a:p>
            <a:r>
              <a:rPr lang="en-US" dirty="0" smtClean="0"/>
              <a:t>Teacher B</a:t>
            </a:r>
          </a:p>
          <a:p>
            <a:r>
              <a:rPr lang="en-US" dirty="0" smtClean="0"/>
              <a:t>Teacher C</a:t>
            </a:r>
            <a:endParaRPr lang="en-US" dirty="0"/>
          </a:p>
        </p:txBody>
      </p:sp>
      <p:sp>
        <p:nvSpPr>
          <p:cNvPr id="5" name="TextBox 10"/>
          <p:cNvSpPr txBox="1">
            <a:spLocks noChangeArrowheads="1"/>
          </p:cNvSpPr>
          <p:nvPr/>
        </p:nvSpPr>
        <p:spPr bwMode="auto">
          <a:xfrm>
            <a:off x="216476" y="6427113"/>
            <a:ext cx="1078923"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9 - 10</a:t>
            </a:r>
            <a:endParaRPr lang="en-US" altLang="en-US" sz="2200" dirty="0">
              <a:solidFill>
                <a:schemeClr val="bg1"/>
              </a:solidFill>
            </a:endParaRPr>
          </a:p>
        </p:txBody>
      </p:sp>
      <p:pic>
        <p:nvPicPr>
          <p:cNvPr id="6" name="Picture 2" descr="http://plannersweb.com/wp-content/uploads/2013/02/discussion-two-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983" y="70021"/>
            <a:ext cx="3789217" cy="152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04800"/>
            <a:ext cx="8572500" cy="1143000"/>
          </a:xfrm>
          <a:solidFill>
            <a:schemeClr val="accent1"/>
          </a:solidFill>
          <a:ln>
            <a:solidFill>
              <a:schemeClr val="accent6">
                <a:lumMod val="20000"/>
                <a:lumOff val="80000"/>
              </a:schemeClr>
            </a:solidFill>
            <a:prstDash val="lgDashDotDot"/>
          </a:ln>
        </p:spPr>
        <p:txBody>
          <a:bodyPr>
            <a:normAutofit fontScale="90000"/>
          </a:bodyPr>
          <a:lstStyle/>
          <a:p>
            <a:r>
              <a:rPr lang="en-US" b="1" dirty="0" smtClean="0">
                <a:solidFill>
                  <a:schemeClr val="bg1"/>
                </a:solidFill>
              </a:rPr>
              <a:t>Criteria for Success: Discussing the AA</a:t>
            </a:r>
            <a:endParaRPr lang="en-US" b="1" dirty="0">
              <a:solidFill>
                <a:schemeClr val="bg1"/>
              </a:solidFill>
            </a:endParaRPr>
          </a:p>
        </p:txBody>
      </p:sp>
      <p:sp>
        <p:nvSpPr>
          <p:cNvPr id="3" name="Text Placeholder 2"/>
          <p:cNvSpPr>
            <a:spLocks noGrp="1"/>
          </p:cNvSpPr>
          <p:nvPr>
            <p:ph type="body" idx="1"/>
          </p:nvPr>
        </p:nvSpPr>
        <p:spPr>
          <a:xfrm>
            <a:off x="228600" y="1295400"/>
            <a:ext cx="7620000" cy="639762"/>
          </a:xfrm>
        </p:spPr>
        <p:txBody>
          <a:bodyPr>
            <a:noAutofit/>
          </a:bodyPr>
          <a:lstStyle/>
          <a:p>
            <a:pPr marL="457200" indent="-457200">
              <a:buAutoNum type="arabicParenBoth"/>
            </a:pPr>
            <a:r>
              <a:rPr lang="en-US" b="0" dirty="0" smtClean="0"/>
              <a:t>Craft a broad opening question or statement.</a:t>
            </a:r>
          </a:p>
        </p:txBody>
      </p:sp>
      <p:sp>
        <p:nvSpPr>
          <p:cNvPr id="8" name="TextBox 10"/>
          <p:cNvSpPr txBox="1">
            <a:spLocks noChangeArrowheads="1"/>
          </p:cNvSpPr>
          <p:nvPr/>
        </p:nvSpPr>
        <p:spPr bwMode="auto">
          <a:xfrm>
            <a:off x="228600" y="6299995"/>
            <a:ext cx="5334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10</a:t>
            </a:r>
            <a:endParaRPr lang="en-US" altLang="en-US" sz="2200" dirty="0">
              <a:solidFill>
                <a:schemeClr val="bg1"/>
              </a:solidFill>
            </a:endParaRPr>
          </a:p>
        </p:txBody>
      </p:sp>
      <p:sp>
        <p:nvSpPr>
          <p:cNvPr id="9" name="Text Placeholder 2"/>
          <p:cNvSpPr>
            <a:spLocks noGrp="1"/>
          </p:cNvSpPr>
          <p:nvPr>
            <p:ph type="body" idx="1"/>
          </p:nvPr>
        </p:nvSpPr>
        <p:spPr>
          <a:xfrm>
            <a:off x="228600" y="3429000"/>
            <a:ext cx="8610600" cy="639762"/>
          </a:xfrm>
        </p:spPr>
        <p:txBody>
          <a:bodyPr>
            <a:noAutofit/>
          </a:bodyPr>
          <a:lstStyle/>
          <a:p>
            <a:r>
              <a:rPr lang="en-US" b="0" dirty="0" smtClean="0"/>
              <a:t>(2)  Use </a:t>
            </a:r>
            <a:r>
              <a:rPr lang="en-US" b="0" dirty="0" err="1" smtClean="0"/>
              <a:t>scaffolded</a:t>
            </a:r>
            <a:r>
              <a:rPr lang="en-US" b="0" dirty="0" smtClean="0"/>
              <a:t> BPQs to guide participants to clearly naming key points.</a:t>
            </a:r>
          </a:p>
        </p:txBody>
      </p:sp>
      <p:pic>
        <p:nvPicPr>
          <p:cNvPr id="14" name="Picture 13"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467437"/>
            <a:ext cx="5257800" cy="1263445"/>
          </a:xfrm>
          <a:prstGeom prst="rect">
            <a:avLst/>
          </a:prstGeom>
          <a:noFill/>
          <a:extLst/>
        </p:spPr>
      </p:pic>
      <p:sp>
        <p:nvSpPr>
          <p:cNvPr id="15" name="Rectangle 14"/>
          <p:cNvSpPr/>
          <p:nvPr/>
        </p:nvSpPr>
        <p:spPr>
          <a:xfrm>
            <a:off x="762000" y="2057400"/>
            <a:ext cx="7620000" cy="1200329"/>
          </a:xfrm>
          <a:prstGeom prst="rect">
            <a:avLst/>
          </a:prstGeom>
        </p:spPr>
        <p:txBody>
          <a:bodyPr wrap="square">
            <a:spAutoFit/>
          </a:bodyPr>
          <a:lstStyle/>
          <a:p>
            <a:pPr marL="285750" lvl="0" indent="-285750">
              <a:buFont typeface="Arial" panose="020B0604020202020204" pitchFamily="34" charset="0"/>
              <a:buChar char="•"/>
            </a:pPr>
            <a:r>
              <a:rPr lang="en-US" dirty="0"/>
              <a:t>What was effective about _____’s use of [technique]?</a:t>
            </a:r>
          </a:p>
          <a:p>
            <a:pPr marL="285750" lvl="0" indent="-285750">
              <a:buFont typeface="Arial" panose="020B0604020202020204" pitchFamily="34" charset="0"/>
              <a:buChar char="•"/>
            </a:pPr>
            <a:r>
              <a:rPr lang="en-US" dirty="0"/>
              <a:t>Pause one second after each person shares before calling on a new person.</a:t>
            </a:r>
          </a:p>
          <a:p>
            <a:pPr marL="285750" lvl="0" indent="-285750">
              <a:buFont typeface="Arial" panose="020B0604020202020204" pitchFamily="34" charset="0"/>
              <a:buChar char="•"/>
            </a:pPr>
            <a:r>
              <a:rPr lang="en-US" dirty="0"/>
              <a:t>For </a:t>
            </a:r>
            <a:r>
              <a:rPr lang="en-US" dirty="0" smtClean="0"/>
              <a:t> </a:t>
            </a:r>
            <a:r>
              <a:rPr lang="en-US" dirty="0"/>
              <a:t>lengthy answers, pre-frame the question, “Just share one thing you </a:t>
            </a:r>
            <a:r>
              <a:rPr lang="en-US" dirty="0" smtClean="0"/>
              <a:t>saw,” </a:t>
            </a:r>
            <a:r>
              <a:rPr lang="en-US" dirty="0"/>
              <a:t>OR “Let me pause you there. </a:t>
            </a:r>
            <a:r>
              <a:rPr lang="en-US" dirty="0" smtClean="0"/>
              <a:t>What </a:t>
            </a:r>
            <a:r>
              <a:rPr lang="en-US" dirty="0"/>
              <a:t>other things did we notice?”</a:t>
            </a:r>
          </a:p>
        </p:txBody>
      </p:sp>
      <p:sp>
        <p:nvSpPr>
          <p:cNvPr id="16" name="Rectangle 15"/>
          <p:cNvSpPr/>
          <p:nvPr/>
        </p:nvSpPr>
        <p:spPr>
          <a:xfrm>
            <a:off x="762000" y="3990109"/>
            <a:ext cx="8686800" cy="1477328"/>
          </a:xfrm>
          <a:prstGeom prst="rect">
            <a:avLst/>
          </a:prstGeom>
        </p:spPr>
        <p:txBody>
          <a:bodyPr wrap="square">
            <a:spAutoFit/>
          </a:bodyPr>
          <a:lstStyle/>
          <a:p>
            <a:pPr marL="285750" lvl="0" indent="-285750">
              <a:buFont typeface="Arial" panose="020B0604020202020204" pitchFamily="34" charset="0"/>
              <a:buChar char="•"/>
            </a:pPr>
            <a:r>
              <a:rPr lang="en-US" dirty="0"/>
              <a:t>Ask more evidence questions that point at a specific moments or data:</a:t>
            </a:r>
          </a:p>
          <a:p>
            <a:pPr marL="742950" lvl="1" indent="-285750">
              <a:buFont typeface="Wingdings" panose="05000000000000000000" pitchFamily="2" charset="2"/>
              <a:buChar char="v"/>
            </a:pPr>
            <a:r>
              <a:rPr lang="en-US" dirty="0"/>
              <a:t>“What happened in [certain part of the video]?”</a:t>
            </a:r>
          </a:p>
          <a:p>
            <a:pPr marL="742950" lvl="1" indent="-285750">
              <a:buFont typeface="Wingdings" panose="05000000000000000000" pitchFamily="2" charset="2"/>
              <a:buChar char="v"/>
            </a:pPr>
            <a:r>
              <a:rPr lang="en-US" dirty="0"/>
              <a:t>“Why is that important?” OR “What’s the purpose of that action?”</a:t>
            </a:r>
          </a:p>
          <a:p>
            <a:pPr marL="285750" lvl="0" indent="-285750">
              <a:buFont typeface="Arial" panose="020B0604020202020204" pitchFamily="34" charset="0"/>
              <a:buChar char="•"/>
            </a:pPr>
            <a:r>
              <a:rPr lang="en-US" dirty="0"/>
              <a:t>Ask </a:t>
            </a:r>
            <a:r>
              <a:rPr lang="en-US" dirty="0" smtClean="0"/>
              <a:t>more </a:t>
            </a:r>
            <a:r>
              <a:rPr lang="en-US" dirty="0"/>
              <a:t>purpose/impact questions that probe for rationale:</a:t>
            </a:r>
          </a:p>
          <a:p>
            <a:pPr marL="742950" lvl="1" indent="-285750">
              <a:buFont typeface="Wingdings" panose="05000000000000000000" pitchFamily="2" charset="2"/>
              <a:buChar char="v"/>
            </a:pPr>
            <a:r>
              <a:rPr lang="en-US" dirty="0" smtClean="0"/>
              <a:t>What </a:t>
            </a:r>
            <a:r>
              <a:rPr lang="en-US" dirty="0"/>
              <a:t>was the impact of that action?</a:t>
            </a:r>
          </a:p>
        </p:txBody>
      </p:sp>
    </p:spTree>
    <p:extLst>
      <p:ext uri="{BB962C8B-B14F-4D97-AF65-F5344CB8AC3E}">
        <p14:creationId xmlns:p14="http://schemas.microsoft.com/office/powerpoint/2010/main" val="29978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5" y="228600"/>
            <a:ext cx="8572500" cy="1143000"/>
          </a:xfrm>
          <a:solidFill>
            <a:schemeClr val="accent5"/>
          </a:solidFill>
          <a:ln>
            <a:solidFill>
              <a:schemeClr val="accent6"/>
            </a:solidFill>
            <a:prstDash val="lgDashDotDot"/>
          </a:ln>
        </p:spPr>
        <p:txBody>
          <a:bodyPr>
            <a:normAutofit fontScale="90000"/>
          </a:bodyPr>
          <a:lstStyle/>
          <a:p>
            <a:r>
              <a:rPr lang="en-US" b="1" dirty="0" smtClean="0">
                <a:solidFill>
                  <a:schemeClr val="bg1"/>
                </a:solidFill>
              </a:rPr>
              <a:t>Criteria for Success: Framing Key Points</a:t>
            </a:r>
            <a:endParaRPr lang="en-US" b="1" dirty="0">
              <a:solidFill>
                <a:schemeClr val="bg1"/>
              </a:solidFill>
            </a:endParaRPr>
          </a:p>
        </p:txBody>
      </p:sp>
      <p:sp>
        <p:nvSpPr>
          <p:cNvPr id="3" name="Text Placeholder 2"/>
          <p:cNvSpPr>
            <a:spLocks noGrp="1"/>
          </p:cNvSpPr>
          <p:nvPr>
            <p:ph type="body" idx="1"/>
          </p:nvPr>
        </p:nvSpPr>
        <p:spPr>
          <a:xfrm>
            <a:off x="228600" y="1295400"/>
            <a:ext cx="8153400" cy="639762"/>
          </a:xfrm>
        </p:spPr>
        <p:txBody>
          <a:bodyPr>
            <a:noAutofit/>
          </a:bodyPr>
          <a:lstStyle/>
          <a:p>
            <a:pPr marL="457200" indent="-457200">
              <a:buAutoNum type="arabicParenBoth"/>
            </a:pPr>
            <a:r>
              <a:rPr lang="en-US" b="0" dirty="0" smtClean="0"/>
              <a:t>Encourage participants to re-voice what others have said.</a:t>
            </a:r>
          </a:p>
        </p:txBody>
      </p:sp>
      <p:sp>
        <p:nvSpPr>
          <p:cNvPr id="8" name="TextBox 10"/>
          <p:cNvSpPr txBox="1">
            <a:spLocks noChangeArrowheads="1"/>
          </p:cNvSpPr>
          <p:nvPr/>
        </p:nvSpPr>
        <p:spPr bwMode="auto">
          <a:xfrm>
            <a:off x="228600" y="6299995"/>
            <a:ext cx="5334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10</a:t>
            </a:r>
            <a:endParaRPr lang="en-US" altLang="en-US" sz="2200" dirty="0">
              <a:solidFill>
                <a:schemeClr val="bg1"/>
              </a:solidFill>
            </a:endParaRPr>
          </a:p>
        </p:txBody>
      </p:sp>
      <p:sp>
        <p:nvSpPr>
          <p:cNvPr id="9" name="Text Placeholder 2"/>
          <p:cNvSpPr>
            <a:spLocks noGrp="1"/>
          </p:cNvSpPr>
          <p:nvPr>
            <p:ph type="body" idx="1"/>
          </p:nvPr>
        </p:nvSpPr>
        <p:spPr>
          <a:xfrm>
            <a:off x="228600" y="2590800"/>
            <a:ext cx="8610600" cy="639762"/>
          </a:xfrm>
        </p:spPr>
        <p:txBody>
          <a:bodyPr>
            <a:noAutofit/>
          </a:bodyPr>
          <a:lstStyle/>
          <a:p>
            <a:r>
              <a:rPr lang="en-US" b="0" dirty="0" smtClean="0"/>
              <a:t>(2)  End with naming key points using formal, concise language.</a:t>
            </a:r>
          </a:p>
        </p:txBody>
      </p:sp>
      <p:pic>
        <p:nvPicPr>
          <p:cNvPr id="14" name="Picture 13"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305307"/>
            <a:ext cx="5257800" cy="1425575"/>
          </a:xfrm>
          <a:prstGeom prst="rect">
            <a:avLst/>
          </a:prstGeom>
          <a:noFill/>
          <a:extLst/>
        </p:spPr>
      </p:pic>
      <p:sp>
        <p:nvSpPr>
          <p:cNvPr id="15" name="Rectangle 14"/>
          <p:cNvSpPr/>
          <p:nvPr/>
        </p:nvSpPr>
        <p:spPr>
          <a:xfrm>
            <a:off x="495300" y="2064327"/>
            <a:ext cx="7620000" cy="369332"/>
          </a:xfrm>
          <a:prstGeom prst="rect">
            <a:avLst/>
          </a:prstGeom>
        </p:spPr>
        <p:txBody>
          <a:bodyPr wrap="square">
            <a:spAutoFit/>
          </a:bodyPr>
          <a:lstStyle/>
          <a:p>
            <a:pPr marL="742950" lvl="1" indent="-285750">
              <a:buFont typeface="Arial" panose="020B0604020202020204" pitchFamily="34" charset="0"/>
              <a:buChar char="•"/>
            </a:pPr>
            <a:r>
              <a:rPr lang="en-US" dirty="0" smtClean="0"/>
              <a:t>“</a:t>
            </a:r>
            <a:r>
              <a:rPr lang="en-US" dirty="0"/>
              <a:t>X, can you rephrase what Y said and then add on?”</a:t>
            </a:r>
          </a:p>
        </p:txBody>
      </p:sp>
      <p:sp>
        <p:nvSpPr>
          <p:cNvPr id="10" name="Text Placeholder 2"/>
          <p:cNvSpPr>
            <a:spLocks noGrp="1"/>
          </p:cNvSpPr>
          <p:nvPr>
            <p:ph type="body" idx="1"/>
          </p:nvPr>
        </p:nvSpPr>
        <p:spPr>
          <a:xfrm>
            <a:off x="228600" y="3505200"/>
            <a:ext cx="8610600" cy="639762"/>
          </a:xfrm>
        </p:spPr>
        <p:txBody>
          <a:bodyPr>
            <a:noAutofit/>
          </a:bodyPr>
          <a:lstStyle/>
          <a:p>
            <a:r>
              <a:rPr lang="en-US" b="0" dirty="0" smtClean="0"/>
              <a:t>(3)  Pause for a few seconds to let information sink in fully.</a:t>
            </a:r>
          </a:p>
        </p:txBody>
      </p:sp>
    </p:spTree>
    <p:extLst>
      <p:ext uri="{BB962C8B-B14F-4D97-AF65-F5344CB8AC3E}">
        <p14:creationId xmlns:p14="http://schemas.microsoft.com/office/powerpoint/2010/main" val="147035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5" grpId="0"/>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4600" y="265122"/>
            <a:ext cx="3124200" cy="461665"/>
          </a:xfrm>
          <a:prstGeom prst="rect">
            <a:avLst/>
          </a:prstGeom>
          <a:noFill/>
        </p:spPr>
        <p:txBody>
          <a:bodyPr wrap="square" rtlCol="0">
            <a:spAutoFit/>
          </a:bodyPr>
          <a:lstStyle/>
          <a:p>
            <a:r>
              <a:rPr lang="en-US" sz="2400" b="1" dirty="0" smtClean="0"/>
              <a:t>Lock in the Learning</a:t>
            </a:r>
            <a:endParaRPr lang="en-US" sz="2400" b="1" dirty="0"/>
          </a:p>
        </p:txBody>
      </p:sp>
      <p:pic>
        <p:nvPicPr>
          <p:cNvPr id="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509" y="145152"/>
            <a:ext cx="685800" cy="68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https://reflectionandchoice.files.wordpress.com/2013/08/scrabble-ti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938" y="726787"/>
            <a:ext cx="4131325" cy="2473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5760" y="3505753"/>
            <a:ext cx="5060892" cy="1200329"/>
          </a:xfrm>
          <a:prstGeom prst="rect">
            <a:avLst/>
          </a:prstGeom>
        </p:spPr>
        <p:txBody>
          <a:bodyPr wrap="square">
            <a:spAutoFit/>
          </a:bodyPr>
          <a:lstStyle/>
          <a:p>
            <a:pPr marL="914400"/>
            <a:r>
              <a:rPr lang="en-US" sz="2400" dirty="0" err="1"/>
              <a:t>x</a:t>
            </a:r>
            <a:r>
              <a:rPr lang="en-US" sz="2400" dirty="0" err="1" smtClean="0"/>
              <a:t>cellence</a:t>
            </a:r>
            <a:r>
              <a:rPr lang="en-US" sz="2400" dirty="0" smtClean="0"/>
              <a:t> is achieved when we dive in whole-heartedly after lunch!</a:t>
            </a:r>
            <a:endParaRPr lang="en-US" sz="2400" dirty="0"/>
          </a:p>
        </p:txBody>
      </p:sp>
      <p:sp>
        <p:nvSpPr>
          <p:cNvPr id="5" name="TextBox 4"/>
          <p:cNvSpPr txBox="1"/>
          <p:nvPr/>
        </p:nvSpPr>
        <p:spPr>
          <a:xfrm>
            <a:off x="640773" y="1013354"/>
            <a:ext cx="4159827" cy="954107"/>
          </a:xfrm>
          <a:prstGeom prst="rect">
            <a:avLst/>
          </a:prstGeom>
          <a:noFill/>
        </p:spPr>
        <p:txBody>
          <a:bodyPr wrap="square" rtlCol="0">
            <a:spAutoFit/>
          </a:bodyPr>
          <a:lstStyle/>
          <a:p>
            <a:r>
              <a:rPr lang="en-US" sz="2800" b="1" dirty="0" smtClean="0"/>
              <a:t>The </a:t>
            </a:r>
            <a:r>
              <a:rPr lang="en-US" sz="2800" b="1" dirty="0" smtClean="0">
                <a:solidFill>
                  <a:srgbClr val="FF0000"/>
                </a:solidFill>
              </a:rPr>
              <a:t>A</a:t>
            </a:r>
            <a:r>
              <a:rPr lang="en-US" sz="2800" b="1" dirty="0" smtClean="0">
                <a:solidFill>
                  <a:srgbClr val="0070C0"/>
                </a:solidFill>
              </a:rPr>
              <a:t>B</a:t>
            </a:r>
            <a:r>
              <a:rPr lang="en-US" sz="2800" b="1" dirty="0" smtClean="0">
                <a:solidFill>
                  <a:srgbClr val="00B050"/>
                </a:solidFill>
              </a:rPr>
              <a:t>C</a:t>
            </a:r>
            <a:r>
              <a:rPr lang="en-US" sz="2800" b="1" dirty="0" smtClean="0"/>
              <a:t>s of Facilitating Effective Discussion</a:t>
            </a:r>
            <a:endParaRPr lang="en-US" sz="2800" b="1" dirty="0"/>
          </a:p>
        </p:txBody>
      </p:sp>
      <p:sp>
        <p:nvSpPr>
          <p:cNvPr id="12" name="TextBox 11"/>
          <p:cNvSpPr txBox="1"/>
          <p:nvPr/>
        </p:nvSpPr>
        <p:spPr>
          <a:xfrm>
            <a:off x="376356" y="2363006"/>
            <a:ext cx="4331905" cy="584775"/>
          </a:xfrm>
          <a:prstGeom prst="rect">
            <a:avLst/>
          </a:prstGeom>
          <a:noFill/>
        </p:spPr>
        <p:txBody>
          <a:bodyPr wrap="square" rtlCol="0">
            <a:spAutoFit/>
          </a:bodyPr>
          <a:lstStyle/>
          <a:p>
            <a:r>
              <a:rPr lang="en-US" sz="3200" b="1" dirty="0" smtClean="0"/>
              <a:t>Example (PD!):</a:t>
            </a:r>
            <a:endParaRPr lang="en-US" sz="3200" b="1"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613" y="3151909"/>
            <a:ext cx="1589869" cy="113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http://cdn3.volusion.com/exkru.hduon/v/vspfiles/photos/scrabbleQ-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40" y="4343401"/>
            <a:ext cx="1685718" cy="12069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60317" y="4733233"/>
            <a:ext cx="5060892" cy="830997"/>
          </a:xfrm>
          <a:prstGeom prst="rect">
            <a:avLst/>
          </a:prstGeom>
        </p:spPr>
        <p:txBody>
          <a:bodyPr wrap="square">
            <a:spAutoFit/>
          </a:bodyPr>
          <a:lstStyle/>
          <a:p>
            <a:pPr marL="914400"/>
            <a:r>
              <a:rPr lang="en-US" sz="2400" dirty="0" err="1" smtClean="0"/>
              <a:t>uickly</a:t>
            </a:r>
            <a:r>
              <a:rPr lang="en-US" sz="2400" dirty="0" smtClean="0"/>
              <a:t> get to summer ready to RELAX.</a:t>
            </a:r>
            <a:endParaRPr lang="en-US" sz="2400" dirty="0"/>
          </a:p>
        </p:txBody>
      </p:sp>
      <p:pic>
        <p:nvPicPr>
          <p:cNvPr id="7176" name="Picture 8" descr="large scrabble tile - 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13" y="5638800"/>
            <a:ext cx="1669791" cy="11159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19200" y="5965959"/>
            <a:ext cx="5060892" cy="461665"/>
          </a:xfrm>
          <a:prstGeom prst="rect">
            <a:avLst/>
          </a:prstGeom>
        </p:spPr>
        <p:txBody>
          <a:bodyPr wrap="square">
            <a:spAutoFit/>
          </a:bodyPr>
          <a:lstStyle/>
          <a:p>
            <a:pPr marL="914400"/>
            <a:r>
              <a:rPr lang="en-US" sz="2400" dirty="0"/>
              <a:t>u</a:t>
            </a:r>
            <a:r>
              <a:rPr lang="en-US" sz="2400" dirty="0" smtClean="0"/>
              <a:t>n for EVERYONE!</a:t>
            </a:r>
            <a:endParaRPr lang="en-US" sz="2400" dirty="0"/>
          </a:p>
        </p:txBody>
      </p:sp>
    </p:spTree>
    <p:extLst>
      <p:ext uri="{BB962C8B-B14F-4D97-AF65-F5344CB8AC3E}">
        <p14:creationId xmlns:p14="http://schemas.microsoft.com/office/powerpoint/2010/main" val="33474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D444EBB-F097-42D0-B99A-BA70C3E6B66E}" type="slidenum">
              <a:rPr lang="en-US" smtClean="0"/>
              <a:pPr>
                <a:defRPr/>
              </a:pPr>
              <a:t>3</a:t>
            </a:fld>
            <a:endParaRPr lang="en-US"/>
          </a:p>
        </p:txBody>
      </p:sp>
      <p:sp>
        <p:nvSpPr>
          <p:cNvPr id="6147" name="TextBox 4"/>
          <p:cNvSpPr txBox="1">
            <a:spLocks noChangeArrowheads="1"/>
          </p:cNvSpPr>
          <p:nvPr/>
        </p:nvSpPr>
        <p:spPr bwMode="auto">
          <a:xfrm>
            <a:off x="1066800" y="381000"/>
            <a:ext cx="64770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smtClean="0">
                <a:solidFill>
                  <a:schemeClr val="bg1"/>
                </a:solidFill>
              </a:rPr>
              <a:t>A </a:t>
            </a:r>
            <a:r>
              <a:rPr lang="en-US" altLang="en-US" sz="2800" b="1" dirty="0">
                <a:solidFill>
                  <a:schemeClr val="bg1"/>
                </a:solidFill>
              </a:rPr>
              <a:t>Case for PD</a:t>
            </a:r>
          </a:p>
        </p:txBody>
      </p:sp>
      <p:sp>
        <p:nvSpPr>
          <p:cNvPr id="6" name="TextBox 5"/>
          <p:cNvSpPr txBox="1"/>
          <p:nvPr/>
        </p:nvSpPr>
        <p:spPr>
          <a:xfrm>
            <a:off x="533400" y="1289050"/>
            <a:ext cx="7696200" cy="615950"/>
          </a:xfrm>
          <a:prstGeom prst="rect">
            <a:avLst/>
          </a:prstGeom>
          <a:solidFill>
            <a:schemeClr val="accent5">
              <a:lumMod val="90000"/>
            </a:schemeClr>
          </a:solidFill>
        </p:spPr>
        <p:txBody>
          <a:bodyPr>
            <a:spAutoFit/>
          </a:bodyPr>
          <a:lstStyle/>
          <a:p>
            <a:pPr algn="ctr">
              <a:defRPr/>
            </a:pPr>
            <a:r>
              <a:rPr lang="en-US" sz="3400" dirty="0">
                <a:ea typeface="ＭＳ Ｐゴシック"/>
                <a:cs typeface="ＭＳ Ｐゴシック"/>
              </a:rPr>
              <a:t>One effective PD = 80 </a:t>
            </a:r>
            <a:r>
              <a:rPr lang="en-US" sz="3400" dirty="0" smtClean="0">
                <a:ea typeface="ＭＳ Ｐゴシック"/>
                <a:cs typeface="ＭＳ Ｐゴシック"/>
              </a:rPr>
              <a:t>coaching </a:t>
            </a:r>
            <a:r>
              <a:rPr lang="en-US" sz="3400" dirty="0">
                <a:ea typeface="ＭＳ Ｐゴシック"/>
                <a:cs typeface="ＭＳ Ｐゴシック"/>
              </a:rPr>
              <a:t>meetings</a:t>
            </a:r>
          </a:p>
        </p:txBody>
      </p:sp>
      <p:sp>
        <p:nvSpPr>
          <p:cNvPr id="7" name="TextBox 6"/>
          <p:cNvSpPr txBox="1"/>
          <p:nvPr/>
        </p:nvSpPr>
        <p:spPr>
          <a:xfrm>
            <a:off x="571500" y="4609449"/>
            <a:ext cx="8458200" cy="2000250"/>
          </a:xfrm>
          <a:prstGeom prst="rect">
            <a:avLst/>
          </a:prstGeom>
          <a:solidFill>
            <a:schemeClr val="accent5">
              <a:lumMod val="90000"/>
            </a:schemeClr>
          </a:solidFill>
        </p:spPr>
        <p:txBody>
          <a:bodyPr>
            <a:spAutoFit/>
          </a:bodyPr>
          <a:lstStyle/>
          <a:p>
            <a:pPr algn="ctr">
              <a:defRPr/>
            </a:pPr>
            <a:r>
              <a:rPr lang="en-US" sz="2400" u="sng" dirty="0">
                <a:ea typeface="ＭＳ Ｐゴシック"/>
                <a:cs typeface="ＭＳ Ｐゴシック"/>
              </a:rPr>
              <a:t>The  Math </a:t>
            </a:r>
            <a:endParaRPr lang="en-US" dirty="0">
              <a:ea typeface="ＭＳ Ｐゴシック"/>
              <a:cs typeface="ＭＳ Ｐゴシック"/>
            </a:endParaRPr>
          </a:p>
          <a:p>
            <a:pPr algn="ctr">
              <a:defRPr/>
            </a:pPr>
            <a:r>
              <a:rPr lang="en-US" sz="2000" b="1" dirty="0">
                <a:solidFill>
                  <a:schemeClr val="bg1"/>
                </a:solidFill>
                <a:ea typeface="ＭＳ Ｐゴシック"/>
                <a:cs typeface="ＭＳ Ｐゴシック"/>
              </a:rPr>
              <a:t>Assumptions: 40 teachers, 90-minute PD, 45-minute </a:t>
            </a:r>
            <a:r>
              <a:rPr lang="en-US" sz="2000" b="1" dirty="0" smtClean="0">
                <a:solidFill>
                  <a:schemeClr val="bg1"/>
                </a:solidFill>
                <a:ea typeface="ＭＳ Ｐゴシック"/>
                <a:cs typeface="ＭＳ Ｐゴシック"/>
              </a:rPr>
              <a:t>coaching </a:t>
            </a:r>
            <a:r>
              <a:rPr lang="en-US" sz="2000" b="1" dirty="0">
                <a:solidFill>
                  <a:schemeClr val="bg1"/>
                </a:solidFill>
                <a:ea typeface="ＭＳ Ｐゴシック"/>
                <a:cs typeface="ＭＳ Ｐゴシック"/>
              </a:rPr>
              <a:t>meeting</a:t>
            </a:r>
          </a:p>
          <a:p>
            <a:pPr algn="ctr">
              <a:defRPr/>
            </a:pPr>
            <a:r>
              <a:rPr lang="en-US" sz="2000" dirty="0">
                <a:ea typeface="ＭＳ Ｐゴシック"/>
                <a:cs typeface="ＭＳ Ｐゴシック"/>
              </a:rPr>
              <a:t> 1 PD = 60 </a:t>
            </a:r>
            <a:r>
              <a:rPr lang="en-US" sz="2000" dirty="0" smtClean="0">
                <a:ea typeface="ＭＳ Ｐゴシック"/>
                <a:cs typeface="ＭＳ Ｐゴシック"/>
              </a:rPr>
              <a:t>total teacher hours </a:t>
            </a:r>
            <a:r>
              <a:rPr lang="en-US" sz="2000" dirty="0">
                <a:ea typeface="ＭＳ Ｐゴシック"/>
                <a:cs typeface="ＭＳ Ｐゴシック"/>
              </a:rPr>
              <a:t>(40 teachers x 1.5 hours per teacher)</a:t>
            </a:r>
          </a:p>
          <a:p>
            <a:pPr algn="ctr">
              <a:defRPr/>
            </a:pPr>
            <a:r>
              <a:rPr lang="en-US" sz="2000" dirty="0">
                <a:ea typeface="ＭＳ Ｐゴシック"/>
                <a:cs typeface="ＭＳ Ｐゴシック"/>
              </a:rPr>
              <a:t>60 </a:t>
            </a:r>
            <a:r>
              <a:rPr lang="en-US" sz="2000" dirty="0" smtClean="0">
                <a:ea typeface="ＭＳ Ｐゴシック"/>
                <a:cs typeface="ＭＳ Ｐゴシック"/>
              </a:rPr>
              <a:t>teacher hours </a:t>
            </a:r>
            <a:r>
              <a:rPr lang="en-US" sz="2000" dirty="0">
                <a:ea typeface="ＭＳ Ｐゴシック"/>
                <a:cs typeface="ＭＳ Ｐゴシック"/>
              </a:rPr>
              <a:t>= 80 </a:t>
            </a:r>
            <a:r>
              <a:rPr lang="en-US" sz="2000" dirty="0" smtClean="0">
                <a:ea typeface="ＭＳ Ｐゴシック"/>
                <a:cs typeface="ＭＳ Ｐゴシック"/>
              </a:rPr>
              <a:t>coaching </a:t>
            </a:r>
            <a:r>
              <a:rPr lang="en-US" sz="2000" dirty="0">
                <a:ea typeface="ＭＳ Ｐゴシック"/>
                <a:cs typeface="ＭＳ Ｐゴシック"/>
              </a:rPr>
              <a:t>meetings (80 meetings x .75 </a:t>
            </a:r>
            <a:r>
              <a:rPr lang="en-US" sz="2000" dirty="0" smtClean="0">
                <a:ea typeface="ＭＳ Ｐゴシック"/>
                <a:cs typeface="ＭＳ Ｐゴシック"/>
              </a:rPr>
              <a:t>hour per meeting</a:t>
            </a:r>
            <a:r>
              <a:rPr lang="en-US" sz="2000" dirty="0">
                <a:ea typeface="ＭＳ Ｐゴシック"/>
                <a:cs typeface="ＭＳ Ｐゴシック"/>
              </a:rPr>
              <a:t>)</a:t>
            </a:r>
          </a:p>
          <a:p>
            <a:pPr lvl="1" algn="ctr">
              <a:defRPr/>
            </a:pPr>
            <a:r>
              <a:rPr lang="en-US" sz="2000" b="1" dirty="0">
                <a:ea typeface="ＭＳ Ｐゴシック"/>
                <a:cs typeface="ＭＳ Ｐゴシック"/>
              </a:rPr>
              <a:t>Therefore, one </a:t>
            </a:r>
            <a:r>
              <a:rPr lang="en-US" sz="2000" b="1" u="sng" dirty="0">
                <a:ea typeface="ＭＳ Ｐゴシック"/>
                <a:cs typeface="ＭＳ Ｐゴシック"/>
              </a:rPr>
              <a:t>effective</a:t>
            </a:r>
            <a:r>
              <a:rPr lang="en-US" sz="2000" b="1" dirty="0">
                <a:ea typeface="ＭＳ Ｐゴシック"/>
                <a:cs typeface="ＭＳ Ｐゴシック"/>
              </a:rPr>
              <a:t> 90-minute PD = 80 </a:t>
            </a:r>
            <a:r>
              <a:rPr lang="en-US" sz="2000" b="1" dirty="0" smtClean="0">
                <a:ea typeface="ＭＳ Ｐゴシック"/>
                <a:cs typeface="ＭＳ Ｐゴシック"/>
              </a:rPr>
              <a:t>coaching meetings </a:t>
            </a:r>
          </a:p>
          <a:p>
            <a:pPr lvl="1" algn="ctr">
              <a:defRPr/>
            </a:pPr>
            <a:r>
              <a:rPr lang="en-US" sz="2000" b="1" i="1" dirty="0" smtClean="0">
                <a:ea typeface="ＭＳ Ｐゴシック"/>
                <a:cs typeface="ＭＳ Ｐゴシック"/>
              </a:rPr>
              <a:t>(or... </a:t>
            </a:r>
            <a:r>
              <a:rPr lang="en-US" sz="2000" b="1" i="1" dirty="0">
                <a:ea typeface="ＭＳ Ｐゴシック"/>
                <a:cs typeface="ＭＳ Ｐゴシック"/>
              </a:rPr>
              <a:t>2 weeks worth of coaching for an entire teaching staff)</a:t>
            </a:r>
          </a:p>
        </p:txBody>
      </p:sp>
      <p:sp>
        <p:nvSpPr>
          <p:cNvPr id="8" name="Rectangle 7"/>
          <p:cNvSpPr/>
          <p:nvPr/>
        </p:nvSpPr>
        <p:spPr>
          <a:xfrm>
            <a:off x="48006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50292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54864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57150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59436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722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4008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66294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6858000" y="2209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48006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0292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2578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54864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57150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59436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61722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64008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66294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6858000" y="2438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48006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50292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2578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864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57150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59436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61722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64008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66294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6858000" y="2667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48006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50292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2578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4864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7150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59436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1722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64008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Rectangle 45"/>
          <p:cNvSpPr/>
          <p:nvPr/>
        </p:nvSpPr>
        <p:spPr>
          <a:xfrm>
            <a:off x="66294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6858000" y="28956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48006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50292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52578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54864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57150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59436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Rectangle 53"/>
          <p:cNvSpPr/>
          <p:nvPr/>
        </p:nvSpPr>
        <p:spPr>
          <a:xfrm>
            <a:off x="61722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Rectangle 54"/>
          <p:cNvSpPr/>
          <p:nvPr/>
        </p:nvSpPr>
        <p:spPr>
          <a:xfrm>
            <a:off x="64008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Rectangle 55"/>
          <p:cNvSpPr/>
          <p:nvPr/>
        </p:nvSpPr>
        <p:spPr>
          <a:xfrm>
            <a:off x="66294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Rectangle 56"/>
          <p:cNvSpPr/>
          <p:nvPr/>
        </p:nvSpPr>
        <p:spPr>
          <a:xfrm>
            <a:off x="6858000" y="31242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Rectangle 57"/>
          <p:cNvSpPr/>
          <p:nvPr/>
        </p:nvSpPr>
        <p:spPr>
          <a:xfrm>
            <a:off x="48006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Rectangle 58"/>
          <p:cNvSpPr/>
          <p:nvPr/>
        </p:nvSpPr>
        <p:spPr>
          <a:xfrm>
            <a:off x="50292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 name="Rectangle 59"/>
          <p:cNvSpPr/>
          <p:nvPr/>
        </p:nvSpPr>
        <p:spPr>
          <a:xfrm>
            <a:off x="52578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Rectangle 60"/>
          <p:cNvSpPr/>
          <p:nvPr/>
        </p:nvSpPr>
        <p:spPr>
          <a:xfrm>
            <a:off x="54864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Rectangle 61"/>
          <p:cNvSpPr/>
          <p:nvPr/>
        </p:nvSpPr>
        <p:spPr>
          <a:xfrm>
            <a:off x="57150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Rectangle 62"/>
          <p:cNvSpPr/>
          <p:nvPr/>
        </p:nvSpPr>
        <p:spPr>
          <a:xfrm>
            <a:off x="59436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Rectangle 63"/>
          <p:cNvSpPr/>
          <p:nvPr/>
        </p:nvSpPr>
        <p:spPr>
          <a:xfrm>
            <a:off x="61722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Rectangle 64"/>
          <p:cNvSpPr/>
          <p:nvPr/>
        </p:nvSpPr>
        <p:spPr>
          <a:xfrm>
            <a:off x="64008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Rectangle 65"/>
          <p:cNvSpPr/>
          <p:nvPr/>
        </p:nvSpPr>
        <p:spPr>
          <a:xfrm>
            <a:off x="66294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Rectangle 66"/>
          <p:cNvSpPr/>
          <p:nvPr/>
        </p:nvSpPr>
        <p:spPr>
          <a:xfrm>
            <a:off x="6858000" y="33528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Rectangle 67"/>
          <p:cNvSpPr/>
          <p:nvPr/>
        </p:nvSpPr>
        <p:spPr>
          <a:xfrm>
            <a:off x="48006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Rectangle 68"/>
          <p:cNvSpPr/>
          <p:nvPr/>
        </p:nvSpPr>
        <p:spPr>
          <a:xfrm>
            <a:off x="50292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Rectangle 69"/>
          <p:cNvSpPr/>
          <p:nvPr/>
        </p:nvSpPr>
        <p:spPr>
          <a:xfrm>
            <a:off x="52578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Rectangle 70"/>
          <p:cNvSpPr/>
          <p:nvPr/>
        </p:nvSpPr>
        <p:spPr>
          <a:xfrm>
            <a:off x="54864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Rectangle 71"/>
          <p:cNvSpPr/>
          <p:nvPr/>
        </p:nvSpPr>
        <p:spPr>
          <a:xfrm>
            <a:off x="57150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Rectangle 72"/>
          <p:cNvSpPr/>
          <p:nvPr/>
        </p:nvSpPr>
        <p:spPr>
          <a:xfrm>
            <a:off x="59436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Rectangle 73"/>
          <p:cNvSpPr/>
          <p:nvPr/>
        </p:nvSpPr>
        <p:spPr>
          <a:xfrm>
            <a:off x="61722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5" name="Rectangle 74"/>
          <p:cNvSpPr/>
          <p:nvPr/>
        </p:nvSpPr>
        <p:spPr>
          <a:xfrm>
            <a:off x="64008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6" name="Rectangle 75"/>
          <p:cNvSpPr/>
          <p:nvPr/>
        </p:nvSpPr>
        <p:spPr>
          <a:xfrm>
            <a:off x="66294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 name="Rectangle 76"/>
          <p:cNvSpPr/>
          <p:nvPr/>
        </p:nvSpPr>
        <p:spPr>
          <a:xfrm>
            <a:off x="6858000" y="35814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 name="Rectangle 107"/>
          <p:cNvSpPr/>
          <p:nvPr/>
        </p:nvSpPr>
        <p:spPr>
          <a:xfrm>
            <a:off x="48006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Rectangle 108"/>
          <p:cNvSpPr/>
          <p:nvPr/>
        </p:nvSpPr>
        <p:spPr>
          <a:xfrm>
            <a:off x="50292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 name="Rectangle 109"/>
          <p:cNvSpPr/>
          <p:nvPr/>
        </p:nvSpPr>
        <p:spPr>
          <a:xfrm>
            <a:off x="52578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Rectangle 110"/>
          <p:cNvSpPr/>
          <p:nvPr/>
        </p:nvSpPr>
        <p:spPr>
          <a:xfrm>
            <a:off x="54864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Rectangle 111"/>
          <p:cNvSpPr/>
          <p:nvPr/>
        </p:nvSpPr>
        <p:spPr>
          <a:xfrm>
            <a:off x="57150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Rectangle 112"/>
          <p:cNvSpPr/>
          <p:nvPr/>
        </p:nvSpPr>
        <p:spPr>
          <a:xfrm>
            <a:off x="59436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Rectangle 113"/>
          <p:cNvSpPr/>
          <p:nvPr/>
        </p:nvSpPr>
        <p:spPr>
          <a:xfrm>
            <a:off x="61722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Rectangle 114"/>
          <p:cNvSpPr/>
          <p:nvPr/>
        </p:nvSpPr>
        <p:spPr>
          <a:xfrm>
            <a:off x="64008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Rectangle 115"/>
          <p:cNvSpPr/>
          <p:nvPr/>
        </p:nvSpPr>
        <p:spPr>
          <a:xfrm>
            <a:off x="66294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 name="Rectangle 116"/>
          <p:cNvSpPr/>
          <p:nvPr/>
        </p:nvSpPr>
        <p:spPr>
          <a:xfrm>
            <a:off x="6858000" y="3810000"/>
            <a:ext cx="152400" cy="1524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 name="Rectangle 117"/>
          <p:cNvSpPr/>
          <p:nvPr/>
        </p:nvSpPr>
        <p:spPr>
          <a:xfrm>
            <a:off x="1447800" y="2209800"/>
            <a:ext cx="2209800" cy="1828800"/>
          </a:xfrm>
          <a:prstGeom prst="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32" name="TextBox 118"/>
          <p:cNvSpPr txBox="1">
            <a:spLocks noChangeArrowheads="1"/>
          </p:cNvSpPr>
          <p:nvPr/>
        </p:nvSpPr>
        <p:spPr bwMode="auto">
          <a:xfrm>
            <a:off x="2286000" y="2895600"/>
            <a:ext cx="60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i="1"/>
              <a:t>PD</a:t>
            </a:r>
          </a:p>
        </p:txBody>
      </p:sp>
      <p:sp>
        <p:nvSpPr>
          <p:cNvPr id="6233" name="TextBox 119"/>
          <p:cNvSpPr txBox="1">
            <a:spLocks noChangeArrowheads="1"/>
          </p:cNvSpPr>
          <p:nvPr/>
        </p:nvSpPr>
        <p:spPr bwMode="auto">
          <a:xfrm>
            <a:off x="7391400" y="2133600"/>
            <a:ext cx="182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i="1" dirty="0" smtClean="0"/>
              <a:t>Each </a:t>
            </a:r>
            <a:r>
              <a:rPr lang="en-US" altLang="en-US" sz="2000" i="1" dirty="0" err="1" smtClean="0"/>
              <a:t>chiclet</a:t>
            </a:r>
            <a:r>
              <a:rPr lang="en-US" altLang="en-US" sz="2000" i="1" dirty="0" smtClean="0"/>
              <a:t> = one coaching </a:t>
            </a:r>
            <a:r>
              <a:rPr lang="en-US" altLang="en-US" sz="2000" i="1" dirty="0"/>
              <a:t>meeting</a:t>
            </a:r>
          </a:p>
        </p:txBody>
      </p:sp>
      <p:cxnSp>
        <p:nvCxnSpPr>
          <p:cNvPr id="122" name="Straight Arrow Connector 121"/>
          <p:cNvCxnSpPr/>
          <p:nvPr/>
        </p:nvCxnSpPr>
        <p:spPr>
          <a:xfrm flipH="1" flipV="1">
            <a:off x="7086600" y="2286000"/>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734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236" y="5735782"/>
            <a:ext cx="3051464" cy="1003010"/>
          </a:xfrm>
          <a:prstGeom prst="rect">
            <a:avLst/>
          </a:prstGeom>
          <a:noFill/>
          <a:extLst/>
        </p:spPr>
      </p:pic>
      <p:pic>
        <p:nvPicPr>
          <p:cNvPr id="3" name="Picture 6" descr="http://cliparts.co/cliparts/BTg/E8R/BTgE8Rkk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250" y="4611859"/>
            <a:ext cx="1257300" cy="9827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orldartsme.com/images/fly-fishing-rod-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9181" y="4597384"/>
            <a:ext cx="992332" cy="9485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a:off x="2578176" y="4751245"/>
            <a:ext cx="754342" cy="573837"/>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Oval 4"/>
          <p:cNvSpPr/>
          <p:nvPr/>
        </p:nvSpPr>
        <p:spPr>
          <a:xfrm>
            <a:off x="2459181" y="4725032"/>
            <a:ext cx="1029566" cy="807741"/>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33400" y="255611"/>
            <a:ext cx="7086600" cy="584775"/>
          </a:xfrm>
          <a:prstGeom prst="rect">
            <a:avLst/>
          </a:prstGeom>
          <a:noFill/>
        </p:spPr>
        <p:txBody>
          <a:bodyPr wrap="square" rtlCol="0">
            <a:spAutoFit/>
          </a:bodyPr>
          <a:lstStyle/>
          <a:p>
            <a:r>
              <a:rPr lang="en-US" sz="3200" b="1" dirty="0" smtClean="0"/>
              <a:t>Prep for Practice #2</a:t>
            </a:r>
            <a:endParaRPr lang="en-US" sz="3200" b="1" dirty="0"/>
          </a:p>
        </p:txBody>
      </p:sp>
      <p:sp>
        <p:nvSpPr>
          <p:cNvPr id="8" name="TextBox 7"/>
          <p:cNvSpPr txBox="1"/>
          <p:nvPr/>
        </p:nvSpPr>
        <p:spPr>
          <a:xfrm>
            <a:off x="591050" y="1418259"/>
            <a:ext cx="3429000" cy="2585323"/>
          </a:xfrm>
          <a:prstGeom prst="rect">
            <a:avLst/>
          </a:prstGeom>
          <a:noFill/>
          <a:ln>
            <a:solidFill>
              <a:schemeClr val="tx2"/>
            </a:solidFill>
          </a:ln>
        </p:spPr>
        <p:txBody>
          <a:bodyPr wrap="square" rtlCol="0">
            <a:spAutoFit/>
          </a:bodyPr>
          <a:lstStyle/>
          <a:p>
            <a:r>
              <a:rPr lang="en-US" b="1" dirty="0" smtClean="0"/>
              <a:t>What to prepare to practice…</a:t>
            </a:r>
          </a:p>
          <a:p>
            <a:pPr marL="285750" indent="-285750">
              <a:buFont typeface="Arial" panose="020B0604020202020204" pitchFamily="34" charset="0"/>
              <a:buChar char="•"/>
            </a:pPr>
            <a:r>
              <a:rPr lang="en-US" sz="2400" dirty="0" smtClean="0"/>
              <a:t>“Hunt, Don’t Fish” for the Tactical vs. Authentic Compliance activity</a:t>
            </a:r>
          </a:p>
          <a:p>
            <a:pPr marL="285750" indent="-285750">
              <a:buFont typeface="Arial" panose="020B0604020202020204" pitchFamily="34" charset="0"/>
              <a:buChar char="•"/>
            </a:pPr>
            <a:r>
              <a:rPr lang="en-US" sz="2400" dirty="0" smtClean="0"/>
              <a:t>“Facilitate Discussion” for the same activity</a:t>
            </a:r>
            <a:endParaRPr lang="en-US" sz="2400" dirty="0"/>
          </a:p>
        </p:txBody>
      </p:sp>
    </p:spTree>
    <p:extLst>
      <p:ext uri="{BB962C8B-B14F-4D97-AF65-F5344CB8AC3E}">
        <p14:creationId xmlns:p14="http://schemas.microsoft.com/office/powerpoint/2010/main" val="1370307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236" y="5735782"/>
            <a:ext cx="3051464" cy="1003010"/>
          </a:xfrm>
          <a:prstGeom prst="rect">
            <a:avLst/>
          </a:prstGeom>
          <a:noFill/>
          <a:extLst/>
        </p:spPr>
      </p:pic>
      <p:pic>
        <p:nvPicPr>
          <p:cNvPr id="3" name="Picture 6" descr="http://cliparts.co/cliparts/BTg/E8R/BTgE8Rkk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250" y="4611859"/>
            <a:ext cx="1257300" cy="9827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orldartsme.com/images/fly-fishing-rod-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9181" y="4597384"/>
            <a:ext cx="992332" cy="9485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a:off x="2578176" y="4751245"/>
            <a:ext cx="754342" cy="573837"/>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Oval 4"/>
          <p:cNvSpPr/>
          <p:nvPr/>
        </p:nvSpPr>
        <p:spPr>
          <a:xfrm>
            <a:off x="2459181" y="4725032"/>
            <a:ext cx="1029566" cy="807741"/>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33400" y="255611"/>
            <a:ext cx="7086600" cy="584775"/>
          </a:xfrm>
          <a:prstGeom prst="rect">
            <a:avLst/>
          </a:prstGeom>
          <a:noFill/>
        </p:spPr>
        <p:txBody>
          <a:bodyPr wrap="square" rtlCol="0">
            <a:spAutoFit/>
          </a:bodyPr>
          <a:lstStyle/>
          <a:p>
            <a:r>
              <a:rPr lang="en-US" sz="3200" b="1" dirty="0" smtClean="0"/>
              <a:t>Prep for Practice #2</a:t>
            </a:r>
            <a:endParaRPr lang="en-US" sz="3200" b="1" dirty="0"/>
          </a:p>
        </p:txBody>
      </p:sp>
      <p:sp>
        <p:nvSpPr>
          <p:cNvPr id="8" name="TextBox 7"/>
          <p:cNvSpPr txBox="1"/>
          <p:nvPr/>
        </p:nvSpPr>
        <p:spPr>
          <a:xfrm>
            <a:off x="591050" y="1418259"/>
            <a:ext cx="3429000" cy="2585323"/>
          </a:xfrm>
          <a:prstGeom prst="rect">
            <a:avLst/>
          </a:prstGeom>
          <a:noFill/>
          <a:ln>
            <a:solidFill>
              <a:schemeClr val="tx2"/>
            </a:solidFill>
          </a:ln>
        </p:spPr>
        <p:txBody>
          <a:bodyPr wrap="square" rtlCol="0">
            <a:spAutoFit/>
          </a:bodyPr>
          <a:lstStyle/>
          <a:p>
            <a:r>
              <a:rPr lang="en-US" b="1" dirty="0" smtClean="0"/>
              <a:t>What to prepare to practice…</a:t>
            </a:r>
          </a:p>
          <a:p>
            <a:pPr marL="285750" indent="-285750">
              <a:buFont typeface="Arial" panose="020B0604020202020204" pitchFamily="34" charset="0"/>
              <a:buChar char="•"/>
            </a:pPr>
            <a:r>
              <a:rPr lang="en-US" sz="2400" dirty="0" smtClean="0"/>
              <a:t>“Hunt, Don’t Fish” for the Tactical vs. Authentic Compliance activity</a:t>
            </a:r>
          </a:p>
          <a:p>
            <a:pPr marL="285750" indent="-285750">
              <a:buFont typeface="Arial" panose="020B0604020202020204" pitchFamily="34" charset="0"/>
              <a:buChar char="•"/>
            </a:pPr>
            <a:r>
              <a:rPr lang="en-US" sz="2400" dirty="0" smtClean="0"/>
              <a:t>“Facilitate Discussion” for the same activity</a:t>
            </a:r>
            <a:endParaRPr lang="en-US" sz="2400" dirty="0"/>
          </a:p>
        </p:txBody>
      </p:sp>
      <p:sp>
        <p:nvSpPr>
          <p:cNvPr id="9" name="TextBox 8"/>
          <p:cNvSpPr txBox="1"/>
          <p:nvPr/>
        </p:nvSpPr>
        <p:spPr>
          <a:xfrm>
            <a:off x="4191001" y="485538"/>
            <a:ext cx="3676832" cy="4770537"/>
          </a:xfrm>
          <a:prstGeom prst="rect">
            <a:avLst/>
          </a:prstGeom>
          <a:noFill/>
          <a:ln>
            <a:solidFill>
              <a:schemeClr val="tx2"/>
            </a:solidFill>
          </a:ln>
        </p:spPr>
        <p:txBody>
          <a:bodyPr wrap="square" rtlCol="0">
            <a:spAutoFit/>
          </a:bodyPr>
          <a:lstStyle/>
          <a:p>
            <a:r>
              <a:rPr lang="en-US" b="1" dirty="0" smtClean="0"/>
              <a:t>Materials to help you…</a:t>
            </a:r>
          </a:p>
          <a:p>
            <a:pPr marL="285750" indent="-285750">
              <a:buFont typeface="Arial" panose="020B0604020202020204" pitchFamily="34" charset="0"/>
              <a:buChar char="•"/>
            </a:pPr>
            <a:r>
              <a:rPr lang="en-US" sz="2200" u="sng" dirty="0" smtClean="0"/>
              <a:t>Blank</a:t>
            </a:r>
            <a:r>
              <a:rPr lang="en-US" sz="2200" dirty="0" smtClean="0"/>
              <a:t> copy of the Hunt, Don’t Fish data gathering tool</a:t>
            </a:r>
          </a:p>
          <a:p>
            <a:pPr marL="285750" indent="-285750">
              <a:buFont typeface="Arial" panose="020B0604020202020204" pitchFamily="34" charset="0"/>
              <a:buChar char="•"/>
            </a:pPr>
            <a:r>
              <a:rPr lang="en-US" sz="2200" u="sng" dirty="0" smtClean="0"/>
              <a:t>Completed</a:t>
            </a:r>
            <a:r>
              <a:rPr lang="en-US" sz="2200" dirty="0" smtClean="0"/>
              <a:t> copy of the Hunt, Don’t Fish data gathering tool (from Ms. Model Facilitator)</a:t>
            </a:r>
          </a:p>
          <a:p>
            <a:pPr marL="285750" indent="-285750">
              <a:buFont typeface="Arial" panose="020B0604020202020204" pitchFamily="34" charset="0"/>
              <a:buChar char="•"/>
            </a:pPr>
            <a:r>
              <a:rPr lang="en-US" sz="2200" dirty="0" smtClean="0"/>
              <a:t>Examples of opening questions and BPQs (from Ms. Model’s data tool and from the session plan)</a:t>
            </a:r>
          </a:p>
          <a:p>
            <a:pPr marL="285750" indent="-285750">
              <a:buFont typeface="Arial" panose="020B0604020202020204" pitchFamily="34" charset="0"/>
              <a:buChar char="•"/>
            </a:pPr>
            <a:r>
              <a:rPr lang="en-US" sz="2200" dirty="0" smtClean="0"/>
              <a:t>Facilitating Effective AAs Feedback Cheat Sheet</a:t>
            </a:r>
            <a:endParaRPr lang="en-US" sz="2200" dirty="0"/>
          </a:p>
        </p:txBody>
      </p:sp>
      <p:sp>
        <p:nvSpPr>
          <p:cNvPr id="10" name="TextBox 10"/>
          <p:cNvSpPr txBox="1">
            <a:spLocks noChangeArrowheads="1"/>
          </p:cNvSpPr>
          <p:nvPr/>
        </p:nvSpPr>
        <p:spPr bwMode="auto">
          <a:xfrm>
            <a:off x="7924800" y="826531"/>
            <a:ext cx="12192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20 – 21</a:t>
            </a:r>
            <a:endParaRPr lang="en-US" altLang="en-US" sz="2200" dirty="0">
              <a:solidFill>
                <a:schemeClr val="bg1"/>
              </a:solidFill>
            </a:endParaRPr>
          </a:p>
        </p:txBody>
      </p:sp>
      <p:sp>
        <p:nvSpPr>
          <p:cNvPr id="11" name="TextBox 10"/>
          <p:cNvSpPr txBox="1">
            <a:spLocks noChangeArrowheads="1"/>
          </p:cNvSpPr>
          <p:nvPr/>
        </p:nvSpPr>
        <p:spPr bwMode="auto">
          <a:xfrm>
            <a:off x="7996804" y="2174049"/>
            <a:ext cx="806662"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7 – 8 </a:t>
            </a:r>
            <a:endParaRPr lang="en-US" altLang="en-US" sz="2200" dirty="0">
              <a:solidFill>
                <a:schemeClr val="bg1"/>
              </a:solidFill>
            </a:endParaRPr>
          </a:p>
        </p:txBody>
      </p:sp>
      <p:sp>
        <p:nvSpPr>
          <p:cNvPr id="12" name="TextBox 11"/>
          <p:cNvSpPr txBox="1">
            <a:spLocks noChangeArrowheads="1"/>
          </p:cNvSpPr>
          <p:nvPr/>
        </p:nvSpPr>
        <p:spPr bwMode="auto">
          <a:xfrm>
            <a:off x="8002549" y="3352469"/>
            <a:ext cx="806662"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7 – 8 </a:t>
            </a:r>
            <a:endParaRPr lang="en-US" altLang="en-US" sz="2200" dirty="0">
              <a:solidFill>
                <a:schemeClr val="bg1"/>
              </a:solidFill>
            </a:endParaRPr>
          </a:p>
        </p:txBody>
      </p:sp>
      <p:sp>
        <p:nvSpPr>
          <p:cNvPr id="13" name="TextBox 10"/>
          <p:cNvSpPr txBox="1">
            <a:spLocks noChangeArrowheads="1"/>
          </p:cNvSpPr>
          <p:nvPr/>
        </p:nvSpPr>
        <p:spPr bwMode="auto">
          <a:xfrm>
            <a:off x="8007926" y="3771401"/>
            <a:ext cx="806663"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 – 9 </a:t>
            </a:r>
            <a:endParaRPr lang="en-US" altLang="en-US" sz="2200" dirty="0">
              <a:solidFill>
                <a:schemeClr val="bg1"/>
              </a:solidFill>
            </a:endParaRPr>
          </a:p>
        </p:txBody>
      </p:sp>
      <p:sp>
        <p:nvSpPr>
          <p:cNvPr id="14" name="TextBox 10"/>
          <p:cNvSpPr txBox="1">
            <a:spLocks noChangeArrowheads="1"/>
          </p:cNvSpPr>
          <p:nvPr/>
        </p:nvSpPr>
        <p:spPr bwMode="auto">
          <a:xfrm>
            <a:off x="8007926" y="4774063"/>
            <a:ext cx="588818"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15</a:t>
            </a:r>
            <a:endParaRPr lang="en-US" altLang="en-US" sz="2200" dirty="0">
              <a:solidFill>
                <a:schemeClr val="bg1"/>
              </a:solidFill>
            </a:endParaRPr>
          </a:p>
        </p:txBody>
      </p:sp>
      <p:pic>
        <p:nvPicPr>
          <p:cNvPr id="1026" name="Picture 2" descr="http://butchbellah.com/wp-content/uploads/2012/02/10-minute-trainer-review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256075"/>
            <a:ext cx="2185189" cy="156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2844079" cy="1066800"/>
          </a:xfrm>
          <a:solidFill>
            <a:schemeClr val="bg2"/>
          </a:solidFill>
          <a:ln>
            <a:solidFill>
              <a:schemeClr val="tx2"/>
            </a:solidFill>
          </a:ln>
        </p:spPr>
        <p:txBody>
          <a:bodyPr>
            <a:normAutofit fontScale="90000"/>
          </a:bodyPr>
          <a:lstStyle/>
          <a:p>
            <a:r>
              <a:rPr lang="en-US" b="1" dirty="0" smtClean="0">
                <a:solidFill>
                  <a:srgbClr val="002060"/>
                </a:solidFill>
              </a:rPr>
              <a:t>Practice Norms</a:t>
            </a:r>
            <a:endParaRPr lang="en-US" b="1" dirty="0">
              <a:solidFill>
                <a:srgbClr val="002060"/>
              </a:solidFill>
            </a:endParaRPr>
          </a:p>
        </p:txBody>
      </p:sp>
      <p:pic>
        <p:nvPicPr>
          <p:cNvPr id="8196" name="Picture 4" descr="https://encrypted-tbn2.gstatic.com/images?q=tbn:ANd9GcSn_6opW0O-9oPCU9QbLQZ56NWeIpfZZT_s7LEifLlbvIKW3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99" y="3840598"/>
            <a:ext cx="2655061" cy="20612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1.gstatic.com/images?q=tbn:ANd9GcTYNZTr1-Vc8mzq6NaogqDg-TAvny_dneybknHWTC8TBbtUBfNd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690" y="4075874"/>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drmichellemazur.com/wp/wp-content/uploads/2012/02/iStock_000017356076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14462"/>
            <a:ext cx="2857686" cy="1896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media-cache-ak0.pinimg.com/236x/e8/26/da/e826da8382b842a8ea92233a49ff09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1329080"/>
            <a:ext cx="22479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hellokids.com/_uploads/_tiny_galerie/20131043/puzzle-mister-messy_x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72431"/>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1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cdn.shopify.com/s/files/1/0219/5272/t/4/assets/blog_Practice.jpg?6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472546"/>
            <a:ext cx="5715000" cy="134389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354281" y="0"/>
            <a:ext cx="6567055" cy="2354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effectLst>
                  <a:outerShdw blurRad="38100" dist="38100" dir="2700000" algn="tl">
                    <a:srgbClr val="000000">
                      <a:alpha val="43137"/>
                    </a:srgbClr>
                  </a:outerShdw>
                </a:effectLst>
              </a:rPr>
              <a:t>The </a:t>
            </a:r>
            <a:r>
              <a:rPr lang="en-US" sz="5400" u="sng" dirty="0" smtClean="0">
                <a:effectLst>
                  <a:outerShdw blurRad="38100" dist="38100" dir="2700000" algn="tl">
                    <a:srgbClr val="000000">
                      <a:alpha val="43137"/>
                    </a:srgbClr>
                  </a:outerShdw>
                </a:effectLst>
              </a:rPr>
              <a:t>WHAT</a:t>
            </a:r>
            <a:endParaRPr lang="en-US" sz="5400" u="sng" dirty="0">
              <a:effectLst>
                <a:outerShdw blurRad="38100" dist="38100" dir="2700000" algn="tl">
                  <a:srgbClr val="000000">
                    <a:alpha val="43137"/>
                  </a:srgbClr>
                </a:outerShdw>
              </a:effectLst>
            </a:endParaRPr>
          </a:p>
        </p:txBody>
      </p:sp>
      <p:sp>
        <p:nvSpPr>
          <p:cNvPr id="2" name="TextBox 1"/>
          <p:cNvSpPr txBox="1"/>
          <p:nvPr/>
        </p:nvSpPr>
        <p:spPr>
          <a:xfrm>
            <a:off x="228600" y="772592"/>
            <a:ext cx="8763000" cy="4801314"/>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t>Groups of 3 </a:t>
            </a:r>
          </a:p>
          <a:p>
            <a:pPr marL="285750" indent="-285750">
              <a:buFont typeface="Wingdings" panose="05000000000000000000" pitchFamily="2" charset="2"/>
              <a:buChar char="v"/>
            </a:pPr>
            <a:r>
              <a:rPr lang="en-US" sz="2400" b="1" dirty="0" smtClean="0"/>
              <a:t>2 minutes</a:t>
            </a:r>
            <a:r>
              <a:rPr lang="en-US" sz="2400" dirty="0" smtClean="0"/>
              <a:t>: 1 SSL will Hunt, Not Fish while 2 others will “act as if” and participate in the activity as teachers </a:t>
            </a:r>
          </a:p>
          <a:p>
            <a:r>
              <a:rPr lang="en-US" sz="2400" b="1" i="1" dirty="0" smtClean="0">
                <a:solidFill>
                  <a:srgbClr val="FF0000"/>
                </a:solidFill>
              </a:rPr>
              <a:t>Note about participation: </a:t>
            </a:r>
            <a:r>
              <a:rPr lang="en-US" sz="2400" i="1" dirty="0" smtClean="0">
                <a:solidFill>
                  <a:srgbClr val="FF0000"/>
                </a:solidFill>
              </a:rPr>
              <a:t>Use the blank materials on pages 16 – 19, and focus practice on the first two rows (attending formal meetings/ providing input to formal meetings) of the activity</a:t>
            </a:r>
          </a:p>
          <a:p>
            <a:pPr marL="285750" indent="-285750">
              <a:buFont typeface="Wingdings" panose="05000000000000000000" pitchFamily="2" charset="2"/>
              <a:buChar char="v"/>
            </a:pPr>
            <a:r>
              <a:rPr lang="en-US" sz="2400" b="1" dirty="0" smtClean="0"/>
              <a:t>3 minutes</a:t>
            </a:r>
            <a:r>
              <a:rPr lang="en-US" sz="2400" dirty="0" smtClean="0"/>
              <a:t>: Same SSL will Facilitate Discussion while 2 others will continue to “act as if” and participate in the discussion as teachers</a:t>
            </a:r>
          </a:p>
          <a:p>
            <a:pPr marL="285750" indent="-285750">
              <a:buFont typeface="Wingdings" panose="05000000000000000000" pitchFamily="2" charset="2"/>
              <a:buChar char="v"/>
            </a:pPr>
            <a:r>
              <a:rPr lang="en-US" sz="2400" b="1" dirty="0"/>
              <a:t>1</a:t>
            </a:r>
            <a:r>
              <a:rPr lang="en-US" sz="2400" b="1" dirty="0" smtClean="0"/>
              <a:t> minute</a:t>
            </a:r>
            <a:r>
              <a:rPr lang="en-US" sz="2400" dirty="0" smtClean="0"/>
              <a:t>: ONE “teacher” will give feedback to the SSL using the Feedback Cheat Sheet</a:t>
            </a:r>
          </a:p>
          <a:p>
            <a:pPr marL="285750" indent="-285750">
              <a:buFont typeface="Wingdings" panose="05000000000000000000" pitchFamily="2" charset="2"/>
              <a:buChar char="v"/>
            </a:pPr>
            <a:r>
              <a:rPr lang="en-US" sz="2400" b="1" dirty="0"/>
              <a:t>2</a:t>
            </a:r>
            <a:r>
              <a:rPr lang="en-US" sz="2400" b="1" dirty="0" smtClean="0"/>
              <a:t> minutes</a:t>
            </a:r>
            <a:r>
              <a:rPr lang="en-US" sz="2400" dirty="0" smtClean="0"/>
              <a:t>: Same SSL will re-do the sticky spot</a:t>
            </a:r>
          </a:p>
          <a:p>
            <a:pPr marL="285750" indent="-285750">
              <a:buFont typeface="Wingdings" panose="05000000000000000000" pitchFamily="2" charset="2"/>
              <a:buChar char="v"/>
            </a:pPr>
            <a:r>
              <a:rPr lang="en-US" sz="2400" b="1" dirty="0" smtClean="0"/>
              <a:t>Repeat 2x: </a:t>
            </a:r>
            <a:r>
              <a:rPr lang="en-US" sz="2400" dirty="0" smtClean="0"/>
              <a:t>8 minutes each</a:t>
            </a:r>
          </a:p>
          <a:p>
            <a:pPr marL="285750" indent="-285750">
              <a:buFont typeface="Wingdings" panose="05000000000000000000" pitchFamily="2" charset="2"/>
              <a:buChar char="v"/>
            </a:pPr>
            <a:endParaRPr lang="en-US" dirty="0"/>
          </a:p>
        </p:txBody>
      </p:sp>
      <p:sp>
        <p:nvSpPr>
          <p:cNvPr id="9" name="TextBox 10"/>
          <p:cNvSpPr txBox="1">
            <a:spLocks noChangeArrowheads="1"/>
          </p:cNvSpPr>
          <p:nvPr/>
        </p:nvSpPr>
        <p:spPr bwMode="auto">
          <a:xfrm>
            <a:off x="228600" y="6248400"/>
            <a:ext cx="10668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16 - 19 </a:t>
            </a:r>
            <a:endParaRPr lang="en-US" altLang="en-US" sz="2200" dirty="0">
              <a:solidFill>
                <a:schemeClr val="bg1"/>
              </a:solidFill>
            </a:endParaRPr>
          </a:p>
        </p:txBody>
      </p:sp>
    </p:spTree>
    <p:extLst>
      <p:ext uri="{BB962C8B-B14F-4D97-AF65-F5344CB8AC3E}">
        <p14:creationId xmlns:p14="http://schemas.microsoft.com/office/powerpoint/2010/main" val="2735233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The </a:t>
            </a:r>
            <a:r>
              <a:rPr lang="en-US" u="sng" dirty="0" smtClean="0">
                <a:effectLst>
                  <a:outerShdw blurRad="38100" dist="38100" dir="2700000" algn="tl">
                    <a:srgbClr val="000000">
                      <a:alpha val="43137"/>
                    </a:srgbClr>
                  </a:outerShdw>
                </a:effectLst>
              </a:rPr>
              <a:t>How</a:t>
            </a:r>
            <a:br>
              <a:rPr lang="en-US" u="sng"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A Tale of 2 Participants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solidFill>
            <a:schemeClr val="bg1"/>
          </a:solidFill>
          <a:ln>
            <a:solidFill>
              <a:srgbClr val="C00000"/>
            </a:solidFill>
          </a:ln>
        </p:spPr>
        <p:txBody>
          <a:bodyPr/>
          <a:lstStyle/>
          <a:p>
            <a:pPr marL="0" indent="0">
              <a:buNone/>
            </a:pPr>
            <a:r>
              <a:rPr lang="en-US" dirty="0" smtClean="0"/>
              <a:t>Eduard Exemplar</a:t>
            </a:r>
          </a:p>
          <a:p>
            <a:r>
              <a:rPr lang="en-US" sz="2400" dirty="0" smtClean="0"/>
              <a:t>A charmer who’s super engaged and thoughtful in responding. Likes to listen as well as speak.</a:t>
            </a:r>
          </a:p>
          <a:p>
            <a:pPr marL="0" indent="0">
              <a:buNone/>
            </a:pPr>
            <a:endParaRPr lang="en-US" sz="2400" dirty="0"/>
          </a:p>
        </p:txBody>
      </p:sp>
      <p:sp>
        <p:nvSpPr>
          <p:cNvPr id="6" name="Content Placeholder 3"/>
          <p:cNvSpPr txBox="1">
            <a:spLocks/>
          </p:cNvSpPr>
          <p:nvPr/>
        </p:nvSpPr>
        <p:spPr>
          <a:xfrm>
            <a:off x="4793673" y="1634837"/>
            <a:ext cx="4038600" cy="4525963"/>
          </a:xfrm>
          <a:prstGeom prst="rect">
            <a:avLst/>
          </a:prstGeom>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Natalie Not-So-Much</a:t>
            </a:r>
          </a:p>
          <a:p>
            <a:r>
              <a:rPr lang="en-US" sz="2400" dirty="0" smtClean="0"/>
              <a:t>A half-hearted participant, somewhat vague. Hard to tell if she is disinvested, not fully understanding content, or both. </a:t>
            </a:r>
          </a:p>
          <a:p>
            <a:endParaRPr lang="en-US" dirty="0"/>
          </a:p>
        </p:txBody>
      </p:sp>
    </p:spTree>
    <p:extLst>
      <p:ext uri="{BB962C8B-B14F-4D97-AF65-F5344CB8AC3E}">
        <p14:creationId xmlns:p14="http://schemas.microsoft.com/office/powerpoint/2010/main" val="341376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The </a:t>
            </a:r>
            <a:r>
              <a:rPr lang="en-US" u="sng" dirty="0" smtClean="0">
                <a:effectLst>
                  <a:outerShdw blurRad="38100" dist="38100" dir="2700000" algn="tl">
                    <a:srgbClr val="000000">
                      <a:alpha val="43137"/>
                    </a:srgbClr>
                  </a:outerShdw>
                </a:effectLst>
              </a:rPr>
              <a:t>How</a:t>
            </a:r>
            <a:br>
              <a:rPr lang="en-US" u="sng"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A Tale of 2 Participants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solidFill>
            <a:schemeClr val="bg1"/>
          </a:solidFill>
          <a:ln>
            <a:solidFill>
              <a:srgbClr val="C00000"/>
            </a:solidFill>
          </a:ln>
        </p:spPr>
        <p:txBody>
          <a:bodyPr/>
          <a:lstStyle/>
          <a:p>
            <a:pPr marL="0" indent="0">
              <a:buNone/>
            </a:pPr>
            <a:r>
              <a:rPr lang="en-US" dirty="0" smtClean="0"/>
              <a:t>Eduard Exemplar</a:t>
            </a:r>
          </a:p>
          <a:p>
            <a:r>
              <a:rPr lang="en-US" sz="2400" dirty="0" smtClean="0"/>
              <a:t>A charmer who’s super engaged and thoughtful in responding. Likes to listen as well as speak.</a:t>
            </a:r>
          </a:p>
          <a:p>
            <a:r>
              <a:rPr lang="en-US" sz="2400" dirty="0" smtClean="0"/>
              <a:t>Use the </a:t>
            </a:r>
            <a:r>
              <a:rPr lang="en-US" sz="2400" b="1" dirty="0" smtClean="0">
                <a:solidFill>
                  <a:srgbClr val="C00000"/>
                </a:solidFill>
              </a:rPr>
              <a:t>exemplar responses </a:t>
            </a:r>
            <a:r>
              <a:rPr lang="en-US" sz="2400" dirty="0" smtClean="0"/>
              <a:t>and add your own insightful thoughts!</a:t>
            </a:r>
          </a:p>
          <a:p>
            <a:pPr marL="0" indent="0">
              <a:buNone/>
            </a:pPr>
            <a:endParaRPr lang="en-US" sz="2400" dirty="0"/>
          </a:p>
        </p:txBody>
      </p:sp>
      <p:sp>
        <p:nvSpPr>
          <p:cNvPr id="6" name="Content Placeholder 3"/>
          <p:cNvSpPr txBox="1">
            <a:spLocks/>
          </p:cNvSpPr>
          <p:nvPr/>
        </p:nvSpPr>
        <p:spPr>
          <a:xfrm>
            <a:off x="4793673" y="1634836"/>
            <a:ext cx="4038600" cy="4525963"/>
          </a:xfrm>
          <a:prstGeom prst="rect">
            <a:avLst/>
          </a:prstGeom>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Natalie Not-So-Much</a:t>
            </a:r>
          </a:p>
          <a:p>
            <a:r>
              <a:rPr lang="en-US" sz="2400" dirty="0" smtClean="0"/>
              <a:t>A half-hearted participant, somewhat vague. Hard to tell if she is disinvested, not fully understanding content, or both. </a:t>
            </a:r>
          </a:p>
          <a:p>
            <a:r>
              <a:rPr lang="en-US" sz="2400" dirty="0" smtClean="0"/>
              <a:t>Use the </a:t>
            </a:r>
            <a:r>
              <a:rPr lang="en-US" sz="2400" b="1" dirty="0" smtClean="0">
                <a:solidFill>
                  <a:srgbClr val="002060"/>
                </a:solidFill>
              </a:rPr>
              <a:t>non-exemplar responses </a:t>
            </a:r>
            <a:r>
              <a:rPr lang="en-US" sz="2400" dirty="0" smtClean="0"/>
              <a:t>and add your own reflections on potential misconceptions/pain points.</a:t>
            </a:r>
          </a:p>
          <a:p>
            <a:pPr marL="0" indent="0">
              <a:buNone/>
            </a:pPr>
            <a:endParaRPr lang="en-US" dirty="0"/>
          </a:p>
        </p:txBody>
      </p:sp>
    </p:spTree>
    <p:extLst>
      <p:ext uri="{BB962C8B-B14F-4D97-AF65-F5344CB8AC3E}">
        <p14:creationId xmlns:p14="http://schemas.microsoft.com/office/powerpoint/2010/main" val="42521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878220056"/>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t>(2 minutes)</a:t>
                      </a:r>
                      <a:endParaRPr lang="en-US" sz="1800" b="1" dirty="0"/>
                    </a:p>
                  </a:txBody>
                  <a:tcPr>
                    <a:solidFill>
                      <a:srgbClr val="FFC000"/>
                    </a:solidFill>
                  </a:tcPr>
                </a:tc>
                <a:tc>
                  <a:txBody>
                    <a:bodyPr/>
                    <a:lstStyle/>
                    <a:p>
                      <a:pPr algn="ctr"/>
                      <a:r>
                        <a:rPr lang="en-US" sz="2400" b="1" dirty="0" smtClean="0"/>
                        <a:t>Hunt, Not Fish </a:t>
                      </a:r>
                    </a:p>
                    <a:p>
                      <a:pPr algn="ctr"/>
                      <a:r>
                        <a:rPr lang="en-US" sz="1800" b="1" dirty="0" smtClean="0"/>
                        <a:t>(2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111751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157443265"/>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rgbClr val="FFC000"/>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915452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250698671"/>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2000" b="1" dirty="0" smtClean="0">
                          <a:solidFill>
                            <a:schemeClr val="tx1"/>
                          </a:solidFill>
                        </a:rPr>
                        <a:t>(2</a:t>
                      </a:r>
                      <a:r>
                        <a:rPr lang="en-US" sz="2000" b="1" baseline="0" dirty="0" smtClean="0">
                          <a:solidFill>
                            <a:schemeClr val="tx1"/>
                          </a:solidFill>
                        </a:rPr>
                        <a:t> minutes)</a:t>
                      </a:r>
                      <a:endParaRPr lang="en-US" sz="20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rgbClr val="FFC000"/>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817991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738327396"/>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2000" b="1" dirty="0" smtClean="0">
                          <a:solidFill>
                            <a:schemeClr val="tx1"/>
                          </a:solidFill>
                        </a:rPr>
                        <a:t>(2</a:t>
                      </a:r>
                      <a:r>
                        <a:rPr lang="en-US" sz="2000" b="1" baseline="0" dirty="0" smtClean="0">
                          <a:solidFill>
                            <a:schemeClr val="tx1"/>
                          </a:solidFill>
                        </a:rPr>
                        <a:t> minutes)</a:t>
                      </a:r>
                      <a:endParaRPr lang="en-US" sz="20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 </a:t>
                      </a:r>
                      <a:r>
                        <a:rPr lang="en-US" sz="1800" b="1" baseline="0" dirty="0" smtClean="0"/>
                        <a:t>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dirty="0" smtClean="0"/>
                        <a:t>(1 minute</a:t>
                      </a:r>
                      <a:r>
                        <a:rPr lang="en-US" sz="1800" b="1" baseline="0" dirty="0" smtClean="0"/>
                        <a:t>)</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 minute</a:t>
                      </a:r>
                      <a:r>
                        <a:rPr lang="en-US" sz="1800" b="1" baseline="0" dirty="0" smtClean="0"/>
                        <a:t>)</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 minute</a:t>
                      </a:r>
                      <a:r>
                        <a:rPr lang="en-US" sz="1800" b="1" baseline="0" dirty="0" smtClean="0"/>
                        <a:t>)</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 minutes)</a:t>
                      </a:r>
                      <a:endParaRPr lang="en-US" sz="1800" b="1" dirty="0"/>
                    </a:p>
                  </a:txBody>
                  <a:tcPr>
                    <a:solidFill>
                      <a:srgbClr val="FFC000"/>
                    </a:solidFill>
                  </a:tcPr>
                </a:tc>
                <a:tc>
                  <a:txBody>
                    <a:bodyPr/>
                    <a:lstStyle/>
                    <a:p>
                      <a:pPr algn="ctr"/>
                      <a:r>
                        <a:rPr lang="en-US" sz="2400" b="1" dirty="0" smtClean="0"/>
                        <a:t>Re</a:t>
                      </a:r>
                      <a:r>
                        <a:rPr lang="en-US" sz="2400" b="1" baseline="0" dirty="0" smtClean="0"/>
                        <a:t>-Do </a:t>
                      </a:r>
                    </a:p>
                    <a:p>
                      <a:pPr algn="ctr"/>
                      <a:r>
                        <a:rPr lang="en-US" sz="1800" b="1"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859239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142867-D3AD-45BC-876D-8208B9EE08EA}" type="slidenum">
              <a:rPr lang="en-US" smtClean="0"/>
              <a:pPr>
                <a:defRPr/>
              </a:pPr>
              <a:t>4</a:t>
            </a:fld>
            <a:endParaRPr lang="en-US"/>
          </a:p>
        </p:txBody>
      </p:sp>
      <p:sp>
        <p:nvSpPr>
          <p:cNvPr id="7171" name="TextBox 4"/>
          <p:cNvSpPr txBox="1">
            <a:spLocks noChangeArrowheads="1"/>
          </p:cNvSpPr>
          <p:nvPr/>
        </p:nvSpPr>
        <p:spPr bwMode="auto">
          <a:xfrm>
            <a:off x="838200" y="381000"/>
            <a:ext cx="73914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a:solidFill>
                  <a:schemeClr val="bg1"/>
                </a:solidFill>
              </a:rPr>
              <a:t>Why our summer, on-site PD matters</a:t>
            </a:r>
          </a:p>
        </p:txBody>
      </p:sp>
      <p:sp>
        <p:nvSpPr>
          <p:cNvPr id="6" name="TextBox 5"/>
          <p:cNvSpPr txBox="1"/>
          <p:nvPr/>
        </p:nvSpPr>
        <p:spPr>
          <a:xfrm>
            <a:off x="228600" y="1219200"/>
            <a:ext cx="8839200" cy="554038"/>
          </a:xfrm>
          <a:prstGeom prst="rect">
            <a:avLst/>
          </a:prstGeom>
          <a:solidFill>
            <a:schemeClr val="accent5">
              <a:lumMod val="90000"/>
            </a:schemeClr>
          </a:solidFill>
        </p:spPr>
        <p:txBody>
          <a:bodyPr>
            <a:spAutoFit/>
          </a:bodyPr>
          <a:lstStyle/>
          <a:p>
            <a:pPr algn="ctr">
              <a:defRPr/>
            </a:pPr>
            <a:r>
              <a:rPr lang="en-US" sz="2200" dirty="0">
                <a:ea typeface="ＭＳ Ｐゴシック"/>
                <a:cs typeface="ＭＳ Ｐゴシック"/>
              </a:rPr>
              <a:t>For each teacher</a:t>
            </a:r>
            <a:r>
              <a:rPr lang="en-US" sz="3000" dirty="0">
                <a:ea typeface="ＭＳ Ｐゴシック"/>
                <a:cs typeface="ＭＳ Ｐゴシック"/>
              </a:rPr>
              <a:t> </a:t>
            </a:r>
            <a:r>
              <a:rPr lang="en-US" sz="3000" dirty="0">
                <a:ea typeface="ＭＳ Ｐゴシック"/>
                <a:cs typeface="ＭＳ Ｐゴシック"/>
                <a:sym typeface="Wingdings" pitchFamily="2" charset="2"/>
              </a:rPr>
              <a:t> </a:t>
            </a:r>
            <a:r>
              <a:rPr lang="en-US" sz="3000" dirty="0">
                <a:ea typeface="ＭＳ Ｐゴシック"/>
                <a:cs typeface="ＭＳ Ｐゴシック"/>
              </a:rPr>
              <a:t>Summer PD = 128 </a:t>
            </a:r>
            <a:r>
              <a:rPr lang="en-US" sz="3000" dirty="0" smtClean="0">
                <a:ea typeface="ＭＳ Ｐゴシック"/>
                <a:cs typeface="ＭＳ Ｐゴシック"/>
              </a:rPr>
              <a:t>coaching </a:t>
            </a:r>
            <a:r>
              <a:rPr lang="en-US" sz="3000" dirty="0">
                <a:ea typeface="ＭＳ Ｐゴシック"/>
                <a:cs typeface="ＭＳ Ｐゴシック"/>
              </a:rPr>
              <a:t>meetings</a:t>
            </a:r>
          </a:p>
        </p:txBody>
      </p:sp>
      <p:sp>
        <p:nvSpPr>
          <p:cNvPr id="7" name="TextBox 6"/>
          <p:cNvSpPr txBox="1"/>
          <p:nvPr/>
        </p:nvSpPr>
        <p:spPr>
          <a:xfrm>
            <a:off x="457200" y="4419600"/>
            <a:ext cx="8458200" cy="2308324"/>
          </a:xfrm>
          <a:prstGeom prst="rect">
            <a:avLst/>
          </a:prstGeom>
          <a:solidFill>
            <a:schemeClr val="accent5">
              <a:lumMod val="90000"/>
            </a:schemeClr>
          </a:solidFill>
        </p:spPr>
        <p:txBody>
          <a:bodyPr>
            <a:spAutoFit/>
          </a:bodyPr>
          <a:lstStyle/>
          <a:p>
            <a:pPr algn="ctr">
              <a:defRPr/>
            </a:pPr>
            <a:r>
              <a:rPr lang="en-US" sz="2400" u="sng" dirty="0">
                <a:ea typeface="ＭＳ Ｐゴシック"/>
                <a:cs typeface="ＭＳ Ｐゴシック"/>
              </a:rPr>
              <a:t>The  Math </a:t>
            </a:r>
            <a:endParaRPr lang="en-US" dirty="0">
              <a:ea typeface="ＭＳ Ｐゴシック"/>
              <a:cs typeface="ＭＳ Ｐゴシック"/>
            </a:endParaRPr>
          </a:p>
          <a:p>
            <a:pPr algn="ctr">
              <a:defRPr/>
            </a:pPr>
            <a:r>
              <a:rPr lang="en-US" sz="2000" b="1" dirty="0">
                <a:solidFill>
                  <a:schemeClr val="bg1"/>
                </a:solidFill>
                <a:ea typeface="ＭＳ Ｐゴシック"/>
                <a:cs typeface="ＭＳ Ｐゴシック"/>
              </a:rPr>
              <a:t>Assumptions: 40 teachers, 12 days of August PD at 8 hours  </a:t>
            </a:r>
            <a:r>
              <a:rPr lang="en-US" sz="2000" b="1" dirty="0" smtClean="0">
                <a:solidFill>
                  <a:schemeClr val="bg1"/>
                </a:solidFill>
                <a:ea typeface="ＭＳ Ｐゴシック"/>
                <a:cs typeface="ＭＳ Ｐゴシック"/>
              </a:rPr>
              <a:t>per day</a:t>
            </a:r>
            <a:endParaRPr lang="en-US" sz="2000" b="1" dirty="0">
              <a:solidFill>
                <a:schemeClr val="bg1"/>
              </a:solidFill>
              <a:ea typeface="ＭＳ Ｐゴシック"/>
              <a:cs typeface="ＭＳ Ｐゴシック"/>
            </a:endParaRPr>
          </a:p>
          <a:p>
            <a:pPr algn="ctr">
              <a:defRPr/>
            </a:pPr>
            <a:r>
              <a:rPr lang="en-US" sz="2000" dirty="0">
                <a:ea typeface="ＭＳ Ｐゴシック"/>
                <a:cs typeface="ＭＳ Ｐゴシック"/>
              </a:rPr>
              <a:t> Summer PD = 3,840 </a:t>
            </a:r>
            <a:r>
              <a:rPr lang="en-US" sz="2000" dirty="0" smtClean="0">
                <a:ea typeface="ＭＳ Ｐゴシック"/>
                <a:cs typeface="ＭＳ Ｐゴシック"/>
              </a:rPr>
              <a:t>teacher hours </a:t>
            </a:r>
            <a:r>
              <a:rPr lang="en-US" sz="2000" dirty="0">
                <a:ea typeface="ＭＳ Ｐゴシック"/>
                <a:cs typeface="ＭＳ Ｐゴシック"/>
              </a:rPr>
              <a:t>(40 teachers x 12 days x 8 hours per day)</a:t>
            </a:r>
          </a:p>
          <a:p>
            <a:pPr algn="ctr">
              <a:defRPr/>
            </a:pPr>
            <a:r>
              <a:rPr lang="en-US" sz="2000" dirty="0">
                <a:ea typeface="ＭＳ Ｐゴシック"/>
                <a:cs typeface="ＭＳ Ｐゴシック"/>
              </a:rPr>
              <a:t>3,840 </a:t>
            </a:r>
            <a:r>
              <a:rPr lang="en-US" sz="2000" dirty="0" smtClean="0">
                <a:ea typeface="ＭＳ Ｐゴシック"/>
                <a:cs typeface="ＭＳ Ｐゴシック"/>
              </a:rPr>
              <a:t>teacher hours </a:t>
            </a:r>
            <a:r>
              <a:rPr lang="en-US" sz="2000" dirty="0">
                <a:ea typeface="ＭＳ Ｐゴシック"/>
                <a:cs typeface="ＭＳ Ｐゴシック"/>
              </a:rPr>
              <a:t>= 128 weeks of </a:t>
            </a:r>
            <a:r>
              <a:rPr lang="en-US" sz="2000" dirty="0" smtClean="0">
                <a:ea typeface="ＭＳ Ｐゴシック"/>
                <a:cs typeface="ＭＳ Ｐゴシック"/>
              </a:rPr>
              <a:t>coaching </a:t>
            </a:r>
            <a:r>
              <a:rPr lang="en-US" sz="2000" dirty="0">
                <a:ea typeface="ＭＳ Ｐゴシック"/>
                <a:cs typeface="ＭＳ Ｐゴシック"/>
              </a:rPr>
              <a:t>meetings for the entire staff (128 </a:t>
            </a:r>
            <a:r>
              <a:rPr lang="en-US" sz="2000" dirty="0" smtClean="0">
                <a:ea typeface="ＭＳ Ｐゴシック"/>
                <a:cs typeface="ＭＳ Ｐゴシック"/>
              </a:rPr>
              <a:t>coaching </a:t>
            </a:r>
            <a:r>
              <a:rPr lang="en-US" sz="2000" dirty="0">
                <a:ea typeface="ＭＳ Ｐゴシック"/>
                <a:cs typeface="ＭＳ Ｐゴシック"/>
              </a:rPr>
              <a:t>meetings x .75 hours per meeting x 40 teachers)</a:t>
            </a:r>
          </a:p>
          <a:p>
            <a:pPr lvl="1">
              <a:defRPr/>
            </a:pPr>
            <a:r>
              <a:rPr lang="en-US" sz="2000" b="1" dirty="0">
                <a:ea typeface="ＭＳ Ｐゴシック"/>
                <a:cs typeface="ＭＳ Ｐゴシック"/>
              </a:rPr>
              <a:t>Therefore, our Summer PD = </a:t>
            </a:r>
            <a:r>
              <a:rPr lang="en-US" sz="2000" b="1" dirty="0"/>
              <a:t>5,160 coaching meetings</a:t>
            </a:r>
            <a:r>
              <a:rPr lang="en-US" sz="2000" dirty="0"/>
              <a:t> </a:t>
            </a:r>
            <a:r>
              <a:rPr lang="en-US" sz="2000" i="1" dirty="0" smtClean="0"/>
              <a:t>or </a:t>
            </a:r>
          </a:p>
          <a:p>
            <a:pPr lvl="1">
              <a:defRPr/>
            </a:pPr>
            <a:r>
              <a:rPr lang="en-US" sz="2000" b="1" dirty="0" smtClean="0">
                <a:ea typeface="ＭＳ Ｐゴシック"/>
                <a:cs typeface="ＭＳ Ｐゴシック"/>
              </a:rPr>
              <a:t>128 </a:t>
            </a:r>
            <a:r>
              <a:rPr lang="en-US" sz="2000" b="1" dirty="0">
                <a:ea typeface="ＭＳ Ｐゴシック"/>
                <a:cs typeface="ＭＳ Ｐゴシック"/>
              </a:rPr>
              <a:t>weeks of </a:t>
            </a:r>
            <a:r>
              <a:rPr lang="en-US" sz="2000" b="1" dirty="0" smtClean="0">
                <a:ea typeface="ＭＳ Ｐゴシック"/>
                <a:cs typeface="ＭＳ Ｐゴシック"/>
              </a:rPr>
              <a:t>coaching for each teacher</a:t>
            </a:r>
            <a:endParaRPr lang="en-US" sz="2000" b="1" dirty="0">
              <a:ea typeface="ＭＳ Ｐゴシック"/>
              <a:cs typeface="ＭＳ Ｐゴシック"/>
            </a:endParaRPr>
          </a:p>
        </p:txBody>
      </p:sp>
      <p:sp>
        <p:nvSpPr>
          <p:cNvPr id="8" name="Rectangle 7"/>
          <p:cNvSpPr/>
          <p:nvPr/>
        </p:nvSpPr>
        <p:spPr>
          <a:xfrm>
            <a:off x="48006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50292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2578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54864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57150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59436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722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4008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66294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68580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48006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0292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2578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54864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57150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59436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61722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64008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66294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68580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48006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50292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2578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864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57150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59436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61722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64008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66294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68580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48006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50292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2578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4864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7150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59436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1722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64008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Rectangle 45"/>
          <p:cNvSpPr/>
          <p:nvPr/>
        </p:nvSpPr>
        <p:spPr>
          <a:xfrm>
            <a:off x="66294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68580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48006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50292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52578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54864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57150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59436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Rectangle 53"/>
          <p:cNvSpPr/>
          <p:nvPr/>
        </p:nvSpPr>
        <p:spPr>
          <a:xfrm>
            <a:off x="61722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Rectangle 54"/>
          <p:cNvSpPr/>
          <p:nvPr/>
        </p:nvSpPr>
        <p:spPr>
          <a:xfrm>
            <a:off x="64008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Rectangle 55"/>
          <p:cNvSpPr/>
          <p:nvPr/>
        </p:nvSpPr>
        <p:spPr>
          <a:xfrm>
            <a:off x="66294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Rectangle 56"/>
          <p:cNvSpPr/>
          <p:nvPr/>
        </p:nvSpPr>
        <p:spPr>
          <a:xfrm>
            <a:off x="68580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Rectangle 57"/>
          <p:cNvSpPr/>
          <p:nvPr/>
        </p:nvSpPr>
        <p:spPr>
          <a:xfrm>
            <a:off x="48006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Rectangle 58"/>
          <p:cNvSpPr/>
          <p:nvPr/>
        </p:nvSpPr>
        <p:spPr>
          <a:xfrm>
            <a:off x="50292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 name="Rectangle 59"/>
          <p:cNvSpPr/>
          <p:nvPr/>
        </p:nvSpPr>
        <p:spPr>
          <a:xfrm>
            <a:off x="52578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Rectangle 60"/>
          <p:cNvSpPr/>
          <p:nvPr/>
        </p:nvSpPr>
        <p:spPr>
          <a:xfrm>
            <a:off x="54864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Rectangle 61"/>
          <p:cNvSpPr/>
          <p:nvPr/>
        </p:nvSpPr>
        <p:spPr>
          <a:xfrm>
            <a:off x="57150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Rectangle 62"/>
          <p:cNvSpPr/>
          <p:nvPr/>
        </p:nvSpPr>
        <p:spPr>
          <a:xfrm>
            <a:off x="59436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Rectangle 63"/>
          <p:cNvSpPr/>
          <p:nvPr/>
        </p:nvSpPr>
        <p:spPr>
          <a:xfrm>
            <a:off x="61722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Rectangle 64"/>
          <p:cNvSpPr/>
          <p:nvPr/>
        </p:nvSpPr>
        <p:spPr>
          <a:xfrm>
            <a:off x="64008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Rectangle 65"/>
          <p:cNvSpPr/>
          <p:nvPr/>
        </p:nvSpPr>
        <p:spPr>
          <a:xfrm>
            <a:off x="66294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Rectangle 66"/>
          <p:cNvSpPr/>
          <p:nvPr/>
        </p:nvSpPr>
        <p:spPr>
          <a:xfrm>
            <a:off x="68580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Rectangle 67"/>
          <p:cNvSpPr/>
          <p:nvPr/>
        </p:nvSpPr>
        <p:spPr>
          <a:xfrm>
            <a:off x="48006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Rectangle 68"/>
          <p:cNvSpPr/>
          <p:nvPr/>
        </p:nvSpPr>
        <p:spPr>
          <a:xfrm>
            <a:off x="50292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Rectangle 69"/>
          <p:cNvSpPr/>
          <p:nvPr/>
        </p:nvSpPr>
        <p:spPr>
          <a:xfrm>
            <a:off x="52578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Rectangle 70"/>
          <p:cNvSpPr/>
          <p:nvPr/>
        </p:nvSpPr>
        <p:spPr>
          <a:xfrm>
            <a:off x="54864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Rectangle 71"/>
          <p:cNvSpPr/>
          <p:nvPr/>
        </p:nvSpPr>
        <p:spPr>
          <a:xfrm>
            <a:off x="57150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Rectangle 72"/>
          <p:cNvSpPr/>
          <p:nvPr/>
        </p:nvSpPr>
        <p:spPr>
          <a:xfrm>
            <a:off x="59436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Rectangle 73"/>
          <p:cNvSpPr/>
          <p:nvPr/>
        </p:nvSpPr>
        <p:spPr>
          <a:xfrm>
            <a:off x="61722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5" name="Rectangle 74"/>
          <p:cNvSpPr/>
          <p:nvPr/>
        </p:nvSpPr>
        <p:spPr>
          <a:xfrm>
            <a:off x="64008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6" name="Rectangle 75"/>
          <p:cNvSpPr/>
          <p:nvPr/>
        </p:nvSpPr>
        <p:spPr>
          <a:xfrm>
            <a:off x="66294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 name="Rectangle 76"/>
          <p:cNvSpPr/>
          <p:nvPr/>
        </p:nvSpPr>
        <p:spPr>
          <a:xfrm>
            <a:off x="68580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 name="Rectangle 107"/>
          <p:cNvSpPr/>
          <p:nvPr/>
        </p:nvSpPr>
        <p:spPr>
          <a:xfrm>
            <a:off x="48006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Rectangle 108"/>
          <p:cNvSpPr/>
          <p:nvPr/>
        </p:nvSpPr>
        <p:spPr>
          <a:xfrm>
            <a:off x="50292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 name="Rectangle 109"/>
          <p:cNvSpPr/>
          <p:nvPr/>
        </p:nvSpPr>
        <p:spPr>
          <a:xfrm>
            <a:off x="52578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Rectangle 110"/>
          <p:cNvSpPr/>
          <p:nvPr/>
        </p:nvSpPr>
        <p:spPr>
          <a:xfrm>
            <a:off x="54864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Rectangle 111"/>
          <p:cNvSpPr/>
          <p:nvPr/>
        </p:nvSpPr>
        <p:spPr>
          <a:xfrm>
            <a:off x="57150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Rectangle 112"/>
          <p:cNvSpPr/>
          <p:nvPr/>
        </p:nvSpPr>
        <p:spPr>
          <a:xfrm>
            <a:off x="59436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Rectangle 113"/>
          <p:cNvSpPr/>
          <p:nvPr/>
        </p:nvSpPr>
        <p:spPr>
          <a:xfrm>
            <a:off x="61722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Rectangle 114"/>
          <p:cNvSpPr/>
          <p:nvPr/>
        </p:nvSpPr>
        <p:spPr>
          <a:xfrm>
            <a:off x="64008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Rectangle 115"/>
          <p:cNvSpPr/>
          <p:nvPr/>
        </p:nvSpPr>
        <p:spPr>
          <a:xfrm>
            <a:off x="66294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 name="Rectangle 116"/>
          <p:cNvSpPr/>
          <p:nvPr/>
        </p:nvSpPr>
        <p:spPr>
          <a:xfrm>
            <a:off x="68580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 name="Rectangle 117"/>
          <p:cNvSpPr/>
          <p:nvPr/>
        </p:nvSpPr>
        <p:spPr>
          <a:xfrm>
            <a:off x="457200" y="2209800"/>
            <a:ext cx="4114800" cy="1752600"/>
          </a:xfrm>
          <a:prstGeom prst="rect">
            <a:avLst/>
          </a:prstGeom>
          <a:gradFill>
            <a:gsLst>
              <a:gs pos="0">
                <a:srgbClr val="FFC0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56" name="TextBox 118"/>
          <p:cNvSpPr txBox="1">
            <a:spLocks noChangeArrowheads="1"/>
          </p:cNvSpPr>
          <p:nvPr/>
        </p:nvSpPr>
        <p:spPr bwMode="auto">
          <a:xfrm>
            <a:off x="1371600" y="30480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400" i="1"/>
              <a:t>Summer PD</a:t>
            </a:r>
          </a:p>
        </p:txBody>
      </p:sp>
      <p:sp>
        <p:nvSpPr>
          <p:cNvPr id="91" name="Rectangle 90"/>
          <p:cNvSpPr/>
          <p:nvPr/>
        </p:nvSpPr>
        <p:spPr>
          <a:xfrm>
            <a:off x="70866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Rectangle 91"/>
          <p:cNvSpPr/>
          <p:nvPr/>
        </p:nvSpPr>
        <p:spPr>
          <a:xfrm>
            <a:off x="73152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3" name="Rectangle 92"/>
          <p:cNvSpPr/>
          <p:nvPr/>
        </p:nvSpPr>
        <p:spPr>
          <a:xfrm>
            <a:off x="75438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Rectangle 93"/>
          <p:cNvSpPr/>
          <p:nvPr/>
        </p:nvSpPr>
        <p:spPr>
          <a:xfrm>
            <a:off x="77724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80010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Rectangle 95"/>
          <p:cNvSpPr/>
          <p:nvPr/>
        </p:nvSpPr>
        <p:spPr>
          <a:xfrm>
            <a:off x="70866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Rectangle 96"/>
          <p:cNvSpPr/>
          <p:nvPr/>
        </p:nvSpPr>
        <p:spPr>
          <a:xfrm>
            <a:off x="73152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75438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Rectangle 98"/>
          <p:cNvSpPr/>
          <p:nvPr/>
        </p:nvSpPr>
        <p:spPr>
          <a:xfrm>
            <a:off x="77724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Rectangle 99"/>
          <p:cNvSpPr/>
          <p:nvPr/>
        </p:nvSpPr>
        <p:spPr>
          <a:xfrm>
            <a:off x="80010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1" name="Rectangle 100"/>
          <p:cNvSpPr/>
          <p:nvPr/>
        </p:nvSpPr>
        <p:spPr>
          <a:xfrm>
            <a:off x="70866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 name="Rectangle 101"/>
          <p:cNvSpPr/>
          <p:nvPr/>
        </p:nvSpPr>
        <p:spPr>
          <a:xfrm>
            <a:off x="73152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Rectangle 102"/>
          <p:cNvSpPr/>
          <p:nvPr/>
        </p:nvSpPr>
        <p:spPr>
          <a:xfrm>
            <a:off x="75438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 name="Rectangle 103"/>
          <p:cNvSpPr/>
          <p:nvPr/>
        </p:nvSpPr>
        <p:spPr>
          <a:xfrm>
            <a:off x="77724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Rectangle 104"/>
          <p:cNvSpPr/>
          <p:nvPr/>
        </p:nvSpPr>
        <p:spPr>
          <a:xfrm>
            <a:off x="80010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Rectangle 105"/>
          <p:cNvSpPr/>
          <p:nvPr/>
        </p:nvSpPr>
        <p:spPr>
          <a:xfrm>
            <a:off x="70866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 name="Rectangle 106"/>
          <p:cNvSpPr/>
          <p:nvPr/>
        </p:nvSpPr>
        <p:spPr>
          <a:xfrm>
            <a:off x="73152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Rectangle 120"/>
          <p:cNvSpPr/>
          <p:nvPr/>
        </p:nvSpPr>
        <p:spPr>
          <a:xfrm>
            <a:off x="75438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Rectangle 122"/>
          <p:cNvSpPr/>
          <p:nvPr/>
        </p:nvSpPr>
        <p:spPr>
          <a:xfrm>
            <a:off x="77724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Rectangle 123"/>
          <p:cNvSpPr/>
          <p:nvPr/>
        </p:nvSpPr>
        <p:spPr>
          <a:xfrm>
            <a:off x="80010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5" name="Rectangle 124"/>
          <p:cNvSpPr/>
          <p:nvPr/>
        </p:nvSpPr>
        <p:spPr>
          <a:xfrm>
            <a:off x="70866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6" name="Rectangle 125"/>
          <p:cNvSpPr/>
          <p:nvPr/>
        </p:nvSpPr>
        <p:spPr>
          <a:xfrm>
            <a:off x="73152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7" name="Rectangle 126"/>
          <p:cNvSpPr/>
          <p:nvPr/>
        </p:nvSpPr>
        <p:spPr>
          <a:xfrm>
            <a:off x="75438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8" name="Rectangle 127"/>
          <p:cNvSpPr/>
          <p:nvPr/>
        </p:nvSpPr>
        <p:spPr>
          <a:xfrm>
            <a:off x="77724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9" name="Rectangle 128"/>
          <p:cNvSpPr/>
          <p:nvPr/>
        </p:nvSpPr>
        <p:spPr>
          <a:xfrm>
            <a:off x="80010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0" name="Rectangle 129"/>
          <p:cNvSpPr/>
          <p:nvPr/>
        </p:nvSpPr>
        <p:spPr>
          <a:xfrm>
            <a:off x="70866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1" name="Rectangle 130"/>
          <p:cNvSpPr/>
          <p:nvPr/>
        </p:nvSpPr>
        <p:spPr>
          <a:xfrm>
            <a:off x="73152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2" name="Rectangle 131"/>
          <p:cNvSpPr/>
          <p:nvPr/>
        </p:nvSpPr>
        <p:spPr>
          <a:xfrm>
            <a:off x="75438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3" name="Rectangle 132"/>
          <p:cNvSpPr/>
          <p:nvPr/>
        </p:nvSpPr>
        <p:spPr>
          <a:xfrm>
            <a:off x="77724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4" name="Rectangle 133"/>
          <p:cNvSpPr/>
          <p:nvPr/>
        </p:nvSpPr>
        <p:spPr>
          <a:xfrm>
            <a:off x="80010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5" name="Rectangle 134"/>
          <p:cNvSpPr/>
          <p:nvPr/>
        </p:nvSpPr>
        <p:spPr>
          <a:xfrm>
            <a:off x="70866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 name="Rectangle 135"/>
          <p:cNvSpPr/>
          <p:nvPr/>
        </p:nvSpPr>
        <p:spPr>
          <a:xfrm>
            <a:off x="73152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7" name="Rectangle 136"/>
          <p:cNvSpPr/>
          <p:nvPr/>
        </p:nvSpPr>
        <p:spPr>
          <a:xfrm>
            <a:off x="75438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8" name="Rectangle 137"/>
          <p:cNvSpPr/>
          <p:nvPr/>
        </p:nvSpPr>
        <p:spPr>
          <a:xfrm>
            <a:off x="77724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9" name="Rectangle 138"/>
          <p:cNvSpPr/>
          <p:nvPr/>
        </p:nvSpPr>
        <p:spPr>
          <a:xfrm>
            <a:off x="80010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0" name="Rectangle 139"/>
          <p:cNvSpPr/>
          <p:nvPr/>
        </p:nvSpPr>
        <p:spPr>
          <a:xfrm>
            <a:off x="70866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1" name="Rectangle 140"/>
          <p:cNvSpPr/>
          <p:nvPr/>
        </p:nvSpPr>
        <p:spPr>
          <a:xfrm>
            <a:off x="73152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2" name="Rectangle 141"/>
          <p:cNvSpPr/>
          <p:nvPr/>
        </p:nvSpPr>
        <p:spPr>
          <a:xfrm>
            <a:off x="75438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 name="Rectangle 142"/>
          <p:cNvSpPr/>
          <p:nvPr/>
        </p:nvSpPr>
        <p:spPr>
          <a:xfrm>
            <a:off x="77724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4" name="Rectangle 143"/>
          <p:cNvSpPr/>
          <p:nvPr/>
        </p:nvSpPr>
        <p:spPr>
          <a:xfrm>
            <a:off x="80010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5" name="Rectangle 144"/>
          <p:cNvSpPr/>
          <p:nvPr/>
        </p:nvSpPr>
        <p:spPr>
          <a:xfrm>
            <a:off x="8229600" y="2209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6" name="Rectangle 145"/>
          <p:cNvSpPr/>
          <p:nvPr/>
        </p:nvSpPr>
        <p:spPr>
          <a:xfrm>
            <a:off x="8229600" y="2438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7" name="Rectangle 146"/>
          <p:cNvSpPr/>
          <p:nvPr/>
        </p:nvSpPr>
        <p:spPr>
          <a:xfrm>
            <a:off x="8229600" y="2667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8" name="Rectangle 147"/>
          <p:cNvSpPr/>
          <p:nvPr/>
        </p:nvSpPr>
        <p:spPr>
          <a:xfrm>
            <a:off x="8229600" y="28956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9" name="Rectangle 148"/>
          <p:cNvSpPr/>
          <p:nvPr/>
        </p:nvSpPr>
        <p:spPr>
          <a:xfrm>
            <a:off x="8229600" y="31242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0" name="Rectangle 149"/>
          <p:cNvSpPr/>
          <p:nvPr/>
        </p:nvSpPr>
        <p:spPr>
          <a:xfrm>
            <a:off x="8229600" y="33528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1" name="Rectangle 150"/>
          <p:cNvSpPr/>
          <p:nvPr/>
        </p:nvSpPr>
        <p:spPr>
          <a:xfrm>
            <a:off x="8229600" y="35814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2" name="Rectangle 151"/>
          <p:cNvSpPr/>
          <p:nvPr/>
        </p:nvSpPr>
        <p:spPr>
          <a:xfrm>
            <a:off x="8229600" y="3810000"/>
            <a:ext cx="152400" cy="152400"/>
          </a:xfrm>
          <a:prstGeom prst="rect">
            <a:avLst/>
          </a:prstGeom>
          <a:gradFill>
            <a:gsLst>
              <a:gs pos="0">
                <a:srgbClr val="FFF200"/>
              </a:gs>
              <a:gs pos="45000">
                <a:srgbClr val="FF7A00"/>
              </a:gs>
              <a:gs pos="70000">
                <a:srgbClr val="FF0300"/>
              </a:gs>
              <a:gs pos="100000">
                <a:srgbClr val="4D0808"/>
              </a:gs>
            </a:gsLst>
            <a:lin ang="16200000" scaled="0"/>
          </a:gra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2555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727796940"/>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rgbClr val="FFC000"/>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529233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166096932"/>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(3 minutes)</a:t>
                      </a:r>
                    </a:p>
                  </a:txBody>
                  <a:tcPr>
                    <a:solidFill>
                      <a:srgbClr val="FFC000"/>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24403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458810965"/>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(3</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(3</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rgbClr val="FFC000"/>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920644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276161556"/>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(3 minutes)</a:t>
                      </a:r>
                      <a:endParaRPr lang="en-US" sz="1800" b="1" dirty="0"/>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rgbClr val="FFC000"/>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790190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563302017"/>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rgbClr val="FFC000"/>
                    </a:solidFill>
                  </a:tcPr>
                </a:tc>
              </a:tr>
              <a:tr h="1114871">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388899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562014992"/>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rgbClr val="FFC000"/>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482255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191726553"/>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smtClean="0"/>
                        <a:t>(1 minute)</a:t>
                      </a:r>
                      <a:endParaRPr lang="en-US" sz="1800" b="1" dirty="0" smtClean="0"/>
                    </a:p>
                    <a:p>
                      <a:pPr algn="ctr"/>
                      <a:endParaRPr lang="en-US" sz="1800" b="1" dirty="0"/>
                    </a:p>
                  </a:txBody>
                  <a:tcPr>
                    <a:solidFill>
                      <a:srgbClr val="FFC000"/>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541594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48733"/>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#2: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039254505"/>
              </p:ext>
            </p:extLst>
          </p:nvPr>
        </p:nvGraphicFramePr>
        <p:xfrm>
          <a:off x="990600" y="1066800"/>
          <a:ext cx="6934200" cy="4977644"/>
        </p:xfrm>
        <a:graphic>
          <a:graphicData uri="http://schemas.openxmlformats.org/drawingml/2006/table">
            <a:tbl>
              <a:tblPr firstRow="1" bandRow="1">
                <a:tableStyleId>{5C22544A-7EE6-4342-B048-85BDC9FD1C3A}</a:tableStyleId>
              </a:tblPr>
              <a:tblGrid>
                <a:gridCol w="2311400"/>
                <a:gridCol w="2311400"/>
                <a:gridCol w="2311400"/>
              </a:tblGrid>
              <a:tr h="5138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114871">
                <a:tc>
                  <a:txBody>
                    <a:bodyPr/>
                    <a:lstStyle/>
                    <a:p>
                      <a:pPr algn="ctr"/>
                      <a:r>
                        <a:rPr lang="en-US" sz="2400" b="1" dirty="0" smtClean="0">
                          <a:solidFill>
                            <a:schemeClr val="tx1"/>
                          </a:solidFill>
                        </a:rPr>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solidFill>
                            <a:schemeClr val="tx1"/>
                          </a:solidFill>
                        </a:rPr>
                        <a:t>(2</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smtClean="0">
                          <a:solidFill>
                            <a:schemeClr val="tx1"/>
                          </a:solidFill>
                        </a:rPr>
                        <a:t>(2</a:t>
                      </a:r>
                      <a:r>
                        <a:rPr lang="en-US" sz="1800" b="1" baseline="0" smtClean="0">
                          <a:solidFill>
                            <a:schemeClr val="tx1"/>
                          </a:solidFill>
                        </a:rPr>
                        <a:t> minutes)</a:t>
                      </a:r>
                      <a:endParaRPr lang="en-US" sz="1800" b="1" dirty="0">
                        <a:solidFill>
                          <a:schemeClr val="tx1"/>
                        </a:solidFill>
                      </a:endParaRPr>
                    </a:p>
                  </a:txBody>
                  <a:tcPr>
                    <a:solidFill>
                      <a:schemeClr val="tx2">
                        <a:lumMod val="40000"/>
                        <a:lumOff val="60000"/>
                      </a:schemeClr>
                    </a:solidFill>
                  </a:tcPr>
                </a:tc>
              </a:tr>
              <a:tr h="1114871">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solidFill>
                            <a:schemeClr val="tx1"/>
                          </a:solidFill>
                        </a:rPr>
                        <a:t>(3</a:t>
                      </a:r>
                      <a:r>
                        <a:rPr lang="en-US" sz="1800" b="1" baseline="0" dirty="0" smtClean="0">
                          <a:solidFill>
                            <a:schemeClr val="tx1"/>
                          </a:solidFill>
                        </a:rPr>
                        <a:t> minutes)</a:t>
                      </a:r>
                      <a:endParaRPr lang="en-US" sz="1800" b="1" dirty="0">
                        <a:solidFill>
                          <a:schemeClr val="tx1"/>
                        </a:solidFill>
                      </a:endParaRPr>
                    </a:p>
                  </a:txBody>
                  <a:tcPr>
                    <a:solidFill>
                      <a:schemeClr val="tx2">
                        <a:lumMod val="20000"/>
                        <a:lumOff val="80000"/>
                      </a:schemeClr>
                    </a:solidFill>
                  </a:tcPr>
                </a:tc>
              </a:tr>
              <a:tr h="1114871">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114871">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dirty="0" smtClean="0"/>
                        <a:t>(2</a:t>
                      </a:r>
                      <a:r>
                        <a:rPr lang="en-US" sz="1800" b="1" baseline="0" dirty="0" smtClean="0"/>
                        <a:t> minutes)</a:t>
                      </a:r>
                      <a:endParaRPr lang="en-US" sz="1800" b="1" dirty="0"/>
                    </a:p>
                  </a:txBody>
                  <a:tcPr>
                    <a:solidFill>
                      <a:srgbClr val="FFC000"/>
                    </a:solidFill>
                  </a:tcPr>
                </a:tc>
              </a:tr>
            </a:tbl>
          </a:graphicData>
        </a:graphic>
      </p:graphicFrame>
    </p:spTree>
    <p:extLst>
      <p:ext uri="{BB962C8B-B14F-4D97-AF65-F5344CB8AC3E}">
        <p14:creationId xmlns:p14="http://schemas.microsoft.com/office/powerpoint/2010/main" val="1196598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2"/>
          </a:lnRef>
          <a:fillRef idx="1">
            <a:schemeClr val="lt1"/>
          </a:fillRef>
          <a:effectRef idx="0">
            <a:schemeClr val="accent2"/>
          </a:effectRef>
          <a:fontRef idx="minor">
            <a:schemeClr val="dk1"/>
          </a:fontRef>
        </p:style>
        <p:txBody>
          <a:bodyPr/>
          <a:lstStyle/>
          <a:p>
            <a:pPr algn="ctr"/>
            <a:r>
              <a:rPr lang="en-US" b="1" dirty="0" smtClean="0"/>
              <a:t>Agenda</a:t>
            </a:r>
            <a:endParaRPr lang="en-US" b="1" dirty="0"/>
          </a:p>
        </p:txBody>
      </p:sp>
      <p:sp>
        <p:nvSpPr>
          <p:cNvPr id="5" name="Text Placeholder 4"/>
          <p:cNvSpPr>
            <a:spLocks noGrp="1"/>
          </p:cNvSpPr>
          <p:nvPr>
            <p:ph type="body" sz="quarter" idx="3"/>
          </p:nvPr>
        </p:nvSpPr>
        <p:spPr>
          <a:xfrm>
            <a:off x="381000" y="1600200"/>
            <a:ext cx="4041775" cy="639762"/>
          </a:xfrm>
        </p:spPr>
        <p:txBody>
          <a:bodyPr/>
          <a:lstStyle/>
          <a:p>
            <a:r>
              <a:rPr lang="en-US" u="sng" dirty="0" smtClean="0"/>
              <a:t>How we’ll get there</a:t>
            </a:r>
            <a:endParaRPr lang="en-US" u="sng" dirty="0"/>
          </a:p>
        </p:txBody>
      </p:sp>
      <p:pic>
        <p:nvPicPr>
          <p:cNvPr id="7" name="Picture 2" descr="http://www.onedayonejob.com/wp-content/uploads/achievement-fir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715000"/>
            <a:ext cx="2286000" cy="933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56177105"/>
              </p:ext>
            </p:extLst>
          </p:nvPr>
        </p:nvGraphicFramePr>
        <p:xfrm>
          <a:off x="1143000" y="34636"/>
          <a:ext cx="6858000" cy="739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6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16" y="5930468"/>
            <a:ext cx="3094942" cy="906750"/>
          </a:xfrm>
          <a:prstGeom prst="rect">
            <a:avLst/>
          </a:prstGeom>
          <a:noFill/>
          <a:extLst/>
        </p:spPr>
      </p:pic>
      <p:pic>
        <p:nvPicPr>
          <p:cNvPr id="3" name="Picture 6" descr="http://cliparts.co/cliparts/BTg/E8R/BTgE8Rkk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822" y="4710891"/>
            <a:ext cx="1500529" cy="1080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orldartsme.com/images/fly-fishing-rod-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060" y="4659438"/>
            <a:ext cx="1291571" cy="123459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5" idx="7"/>
          </p:cNvCxnSpPr>
          <p:nvPr/>
        </p:nvCxnSpPr>
        <p:spPr>
          <a:xfrm flipH="1">
            <a:off x="3399003" y="4904303"/>
            <a:ext cx="506136" cy="668086"/>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Oval 4"/>
          <p:cNvSpPr/>
          <p:nvPr/>
        </p:nvSpPr>
        <p:spPr>
          <a:xfrm>
            <a:off x="3264924" y="4767896"/>
            <a:ext cx="750058" cy="931447"/>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609600" y="41564"/>
            <a:ext cx="7086600" cy="584775"/>
          </a:xfrm>
          <a:prstGeom prst="rect">
            <a:avLst/>
          </a:prstGeom>
          <a:noFill/>
        </p:spPr>
        <p:txBody>
          <a:bodyPr wrap="square" rtlCol="0">
            <a:spAutoFit/>
          </a:bodyPr>
          <a:lstStyle/>
          <a:p>
            <a:r>
              <a:rPr lang="en-US" sz="3200" b="1" dirty="0" smtClean="0"/>
              <a:t>Prep for Practice #3</a:t>
            </a:r>
            <a:endParaRPr lang="en-US" sz="3200" b="1" dirty="0"/>
          </a:p>
        </p:txBody>
      </p:sp>
      <p:sp>
        <p:nvSpPr>
          <p:cNvPr id="8" name="TextBox 7"/>
          <p:cNvSpPr txBox="1"/>
          <p:nvPr/>
        </p:nvSpPr>
        <p:spPr>
          <a:xfrm>
            <a:off x="334058" y="674829"/>
            <a:ext cx="3771900" cy="3693319"/>
          </a:xfrm>
          <a:prstGeom prst="rect">
            <a:avLst/>
          </a:prstGeom>
          <a:noFill/>
          <a:ln>
            <a:solidFill>
              <a:schemeClr val="tx2"/>
            </a:solidFill>
          </a:ln>
        </p:spPr>
        <p:txBody>
          <a:bodyPr wrap="square" rtlCol="0">
            <a:spAutoFit/>
          </a:bodyPr>
          <a:lstStyle/>
          <a:p>
            <a:r>
              <a:rPr lang="en-US" b="1" dirty="0" smtClean="0"/>
              <a:t>What to prepare to practice…</a:t>
            </a:r>
          </a:p>
          <a:p>
            <a:pPr marL="285750" indent="-285750">
              <a:buFont typeface="Arial" panose="020B0604020202020204" pitchFamily="34" charset="0"/>
              <a:buChar char="•"/>
            </a:pPr>
            <a:r>
              <a:rPr lang="en-US" sz="2400" dirty="0" smtClean="0"/>
              <a:t>“Clear </a:t>
            </a:r>
            <a:r>
              <a:rPr lang="en-US" sz="2400" dirty="0"/>
              <a:t>Directions” for the Mr. Modest &amp; Harry Styles AA (in the </a:t>
            </a:r>
            <a:r>
              <a:rPr lang="en-US" sz="2400" i="1" dirty="0"/>
              <a:t>Understanding and Using IEPs-at-a-Glance </a:t>
            </a:r>
            <a:r>
              <a:rPr lang="en-US" sz="2400" dirty="0"/>
              <a:t>PD)</a:t>
            </a:r>
          </a:p>
          <a:p>
            <a:pPr marL="285750" indent="-285750">
              <a:buFont typeface="Arial" panose="020B0604020202020204" pitchFamily="34" charset="0"/>
              <a:buChar char="•"/>
            </a:pPr>
            <a:r>
              <a:rPr lang="en-US" sz="2400" dirty="0"/>
              <a:t>“Hunt, Don’t Fish” for the same activity</a:t>
            </a:r>
          </a:p>
          <a:p>
            <a:pPr marL="285750" indent="-285750">
              <a:buFont typeface="Arial" panose="020B0604020202020204" pitchFamily="34" charset="0"/>
              <a:buChar char="•"/>
            </a:pPr>
            <a:r>
              <a:rPr lang="en-US" sz="2400" dirty="0"/>
              <a:t>“Facilitate Discussion” for the same activity</a:t>
            </a:r>
          </a:p>
        </p:txBody>
      </p:sp>
      <p:pic>
        <p:nvPicPr>
          <p:cNvPr id="16" name="Picture 15" descr="http://seapointsolutions.com/sites/default/files/clear-direct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399" y="4387985"/>
            <a:ext cx="3962401" cy="1521595"/>
          </a:xfrm>
          <a:prstGeom prst="rect">
            <a:avLst/>
          </a:prstGeom>
          <a:noFill/>
          <a:ln>
            <a:noFill/>
          </a:ln>
        </p:spPr>
      </p:pic>
    </p:spTree>
    <p:extLst>
      <p:ext uri="{BB962C8B-B14F-4D97-AF65-F5344CB8AC3E}">
        <p14:creationId xmlns:p14="http://schemas.microsoft.com/office/powerpoint/2010/main" val="4084696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91146"/>
              </p:ext>
            </p:extLst>
          </p:nvPr>
        </p:nvGraphicFramePr>
        <p:xfrm>
          <a:off x="457199" y="1066799"/>
          <a:ext cx="7772401" cy="5713476"/>
        </p:xfrm>
        <a:graphic>
          <a:graphicData uri="http://schemas.openxmlformats.org/drawingml/2006/table">
            <a:tbl>
              <a:tblPr firstRow="1" firstCol="1" bandRow="1">
                <a:tableStyleId>{5C22544A-7EE6-4342-B048-85BDC9FD1C3A}</a:tableStyleId>
              </a:tblPr>
              <a:tblGrid>
                <a:gridCol w="990601"/>
                <a:gridCol w="1742551"/>
                <a:gridCol w="2391508"/>
                <a:gridCol w="2647741"/>
              </a:tblGrid>
              <a:tr h="476469">
                <a:tc>
                  <a:txBody>
                    <a:bodyPr/>
                    <a:lstStyle/>
                    <a:p>
                      <a:pPr marL="0" marR="0">
                        <a:lnSpc>
                          <a:spcPct val="115000"/>
                        </a:lnSpc>
                        <a:spcBef>
                          <a:spcPts val="0"/>
                        </a:spcBef>
                        <a:spcAft>
                          <a:spcPts val="0"/>
                        </a:spcAft>
                        <a:tabLst>
                          <a:tab pos="2971800" algn="ctr"/>
                          <a:tab pos="5943600" algn="r"/>
                        </a:tabLst>
                      </a:pPr>
                      <a:r>
                        <a:rPr lang="en-US" sz="900" dirty="0">
                          <a:effectLst/>
                        </a:rPr>
                        <a:t> </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Lecture</a:t>
                      </a:r>
                    </a:p>
                    <a:p>
                      <a:pPr marL="0" marR="0" algn="ctr">
                        <a:lnSpc>
                          <a:spcPct val="115000"/>
                        </a:lnSpc>
                        <a:spcBef>
                          <a:spcPts val="0"/>
                        </a:spcBef>
                        <a:spcAft>
                          <a:spcPts val="0"/>
                        </a:spcAft>
                        <a:tabLst>
                          <a:tab pos="2971800" algn="ctr"/>
                          <a:tab pos="5943600" algn="r"/>
                        </a:tabLst>
                      </a:pPr>
                      <a:r>
                        <a:rPr lang="en-US" sz="1500" dirty="0">
                          <a:effectLst/>
                        </a:rPr>
                        <a:t>(Sage on the Stage)</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dirty="0">
                          <a:effectLst/>
                        </a:rPr>
                        <a:t>Guided Practice</a:t>
                      </a:r>
                    </a:p>
                    <a:p>
                      <a:pPr marL="0" marR="0" algn="ctr">
                        <a:lnSpc>
                          <a:spcPct val="115000"/>
                        </a:lnSpc>
                        <a:spcBef>
                          <a:spcPts val="0"/>
                        </a:spcBef>
                        <a:spcAft>
                          <a:spcPts val="0"/>
                        </a:spcAft>
                        <a:tabLst>
                          <a:tab pos="2971800" algn="ctr"/>
                          <a:tab pos="5943600" algn="r"/>
                        </a:tabLst>
                      </a:pPr>
                      <a:r>
                        <a:rPr lang="en-US" sz="1200" dirty="0">
                          <a:effectLst/>
                        </a:rPr>
                        <a:t>(I, We, You)</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a:effectLst/>
                        </a:rPr>
                        <a:t>Living the Learning</a:t>
                      </a:r>
                    </a:p>
                    <a:p>
                      <a:pPr marL="0" marR="0" algn="ctr">
                        <a:lnSpc>
                          <a:spcPct val="115000"/>
                        </a:lnSpc>
                        <a:spcBef>
                          <a:spcPts val="0"/>
                        </a:spcBef>
                        <a:spcAft>
                          <a:spcPts val="0"/>
                        </a:spcAft>
                        <a:tabLst>
                          <a:tab pos="2971800" algn="ctr"/>
                          <a:tab pos="5943600" algn="r"/>
                        </a:tabLst>
                      </a:pPr>
                      <a:r>
                        <a:rPr lang="en-US" sz="1200">
                          <a:effectLst/>
                        </a:rPr>
                        <a:t>(Act, Reflect, Frame, Apply)</a:t>
                      </a:r>
                      <a:endParaRPr lang="en-US" sz="1200">
                        <a:effectLst/>
                        <a:latin typeface="Times New Roman"/>
                        <a:ea typeface="Times New Roman"/>
                      </a:endParaRPr>
                    </a:p>
                  </a:txBody>
                  <a:tcPr marL="68580" marR="68580" marT="0" marB="0"/>
                </a:tc>
              </a:tr>
              <a:tr h="1659642">
                <a:tc>
                  <a:txBody>
                    <a:bodyPr/>
                    <a:lstStyle/>
                    <a:p>
                      <a:pPr marL="0" marR="0">
                        <a:lnSpc>
                          <a:spcPct val="115000"/>
                        </a:lnSpc>
                        <a:spcBef>
                          <a:spcPts val="0"/>
                        </a:spcBef>
                        <a:spcAft>
                          <a:spcPts val="0"/>
                        </a:spcAft>
                        <a:tabLst>
                          <a:tab pos="2971800" algn="ctr"/>
                          <a:tab pos="5943600" algn="r"/>
                        </a:tabLst>
                      </a:pPr>
                      <a:r>
                        <a:rPr lang="en-US" sz="1400" dirty="0">
                          <a:effectLst/>
                        </a:rPr>
                        <a:t>Format</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Formal presentation on core principles. </a:t>
                      </a:r>
                    </a:p>
                    <a:p>
                      <a:pPr marL="0" marR="0">
                        <a:lnSpc>
                          <a:spcPct val="115000"/>
                        </a:lnSpc>
                        <a:spcBef>
                          <a:spcPts val="0"/>
                        </a:spcBef>
                        <a:spcAft>
                          <a:spcPts val="0"/>
                        </a:spcAft>
                        <a:tabLst>
                          <a:tab pos="2971800" algn="ctr"/>
                          <a:tab pos="5943600" algn="r"/>
                        </a:tabLst>
                      </a:pPr>
                      <a:r>
                        <a:rPr lang="en-US" sz="1600" dirty="0">
                          <a:effectLst/>
                        </a:rPr>
                        <a:t> </a:t>
                      </a:r>
                    </a:p>
                    <a:p>
                      <a:pPr marL="0" marR="0">
                        <a:lnSpc>
                          <a:spcPct val="115000"/>
                        </a:lnSpc>
                        <a:spcBef>
                          <a:spcPts val="0"/>
                        </a:spcBef>
                        <a:spcAft>
                          <a:spcPts val="0"/>
                        </a:spcAft>
                        <a:tabLst>
                          <a:tab pos="2971800" algn="ctr"/>
                          <a:tab pos="5943600" algn="r"/>
                        </a:tabLst>
                      </a:pPr>
                      <a:r>
                        <a:rPr lang="en-US" sz="1600" dirty="0">
                          <a:effectLst/>
                        </a:rPr>
                        <a:t>Question and answer.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I do: Formal presentation on core principles. </a:t>
                      </a:r>
                    </a:p>
                    <a:p>
                      <a:pPr marL="0" marR="0">
                        <a:lnSpc>
                          <a:spcPct val="115000"/>
                        </a:lnSpc>
                        <a:spcBef>
                          <a:spcPts val="0"/>
                        </a:spcBef>
                        <a:spcAft>
                          <a:spcPts val="0"/>
                        </a:spcAft>
                        <a:tabLst>
                          <a:tab pos="2971800" algn="ctr"/>
                          <a:tab pos="5943600" algn="r"/>
                        </a:tabLst>
                      </a:pPr>
                      <a:r>
                        <a:rPr lang="en-US" sz="1200" dirty="0">
                          <a:effectLst/>
                        </a:rPr>
                        <a:t> </a:t>
                      </a:r>
                    </a:p>
                    <a:p>
                      <a:pPr marL="0" marR="0">
                        <a:lnSpc>
                          <a:spcPct val="115000"/>
                        </a:lnSpc>
                        <a:spcBef>
                          <a:spcPts val="0"/>
                        </a:spcBef>
                        <a:spcAft>
                          <a:spcPts val="0"/>
                        </a:spcAft>
                        <a:tabLst>
                          <a:tab pos="2971800" algn="ctr"/>
                          <a:tab pos="5943600" algn="r"/>
                        </a:tabLst>
                      </a:pPr>
                      <a:r>
                        <a:rPr lang="en-US" sz="1200" dirty="0">
                          <a:effectLst/>
                        </a:rPr>
                        <a:t>We do: Shared presenter-participant activity modeling the core principles. </a:t>
                      </a:r>
                    </a:p>
                    <a:p>
                      <a:pPr marL="0" marR="0">
                        <a:lnSpc>
                          <a:spcPct val="115000"/>
                        </a:lnSpc>
                        <a:spcBef>
                          <a:spcPts val="0"/>
                        </a:spcBef>
                        <a:spcAft>
                          <a:spcPts val="0"/>
                        </a:spcAft>
                        <a:tabLst>
                          <a:tab pos="2971800" algn="ctr"/>
                          <a:tab pos="5943600" algn="r"/>
                        </a:tabLst>
                      </a:pPr>
                      <a:r>
                        <a:rPr lang="en-US" sz="1200" dirty="0">
                          <a:effectLst/>
                        </a:rPr>
                        <a:t> </a:t>
                      </a:r>
                    </a:p>
                    <a:p>
                      <a:pPr marL="0" marR="0">
                        <a:lnSpc>
                          <a:spcPct val="115000"/>
                        </a:lnSpc>
                        <a:spcBef>
                          <a:spcPts val="0"/>
                        </a:spcBef>
                        <a:spcAft>
                          <a:spcPts val="0"/>
                        </a:spcAft>
                        <a:tabLst>
                          <a:tab pos="2971800" algn="ctr"/>
                          <a:tab pos="5943600" algn="r"/>
                        </a:tabLst>
                      </a:pPr>
                      <a:r>
                        <a:rPr lang="en-US" sz="1200" dirty="0">
                          <a:effectLst/>
                        </a:rPr>
                        <a:t>You do: Try it on your own.</a:t>
                      </a:r>
                      <a:endParaRPr lang="en-US" sz="12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Activity: Do something that sparks learning. </a:t>
                      </a:r>
                    </a:p>
                    <a:p>
                      <a:pPr marL="0" marR="0">
                        <a:lnSpc>
                          <a:spcPct val="115000"/>
                        </a:lnSpc>
                        <a:spcBef>
                          <a:spcPts val="0"/>
                        </a:spcBef>
                        <a:spcAft>
                          <a:spcPts val="0"/>
                        </a:spcAft>
                        <a:tabLst>
                          <a:tab pos="2971800" algn="ctr"/>
                          <a:tab pos="5943600" algn="r"/>
                        </a:tabLst>
                      </a:pPr>
                      <a:r>
                        <a:rPr lang="en-US" sz="1200" dirty="0">
                          <a:effectLst/>
                        </a:rPr>
                        <a:t>Reflection: Use facilitated sharing to identify core principles. </a:t>
                      </a:r>
                    </a:p>
                    <a:p>
                      <a:pPr marL="0" marR="0">
                        <a:lnSpc>
                          <a:spcPct val="115000"/>
                        </a:lnSpc>
                        <a:spcBef>
                          <a:spcPts val="0"/>
                        </a:spcBef>
                        <a:spcAft>
                          <a:spcPts val="0"/>
                        </a:spcAft>
                        <a:tabLst>
                          <a:tab pos="2971800" algn="ctr"/>
                          <a:tab pos="5943600" algn="r"/>
                        </a:tabLst>
                      </a:pPr>
                      <a:r>
                        <a:rPr lang="en-US" sz="1200" dirty="0">
                          <a:effectLst/>
                        </a:rPr>
                        <a:t>Framing: Presenter puts formal language around participants’ observations. </a:t>
                      </a:r>
                    </a:p>
                    <a:p>
                      <a:pPr marL="0" marR="0">
                        <a:lnSpc>
                          <a:spcPct val="115000"/>
                        </a:lnSpc>
                        <a:spcBef>
                          <a:spcPts val="0"/>
                        </a:spcBef>
                        <a:spcAft>
                          <a:spcPts val="0"/>
                        </a:spcAft>
                        <a:tabLst>
                          <a:tab pos="2971800" algn="ctr"/>
                          <a:tab pos="5943600" algn="r"/>
                        </a:tabLst>
                      </a:pPr>
                      <a:r>
                        <a:rPr lang="en-US" sz="1200" dirty="0">
                          <a:effectLst/>
                        </a:rPr>
                        <a:t>Application: Put it into practice. </a:t>
                      </a:r>
                      <a:endParaRPr lang="en-US" sz="1200" dirty="0">
                        <a:effectLst/>
                        <a:latin typeface="Times New Roman"/>
                        <a:ea typeface="Times New Roman"/>
                      </a:endParaRPr>
                    </a:p>
                  </a:txBody>
                  <a:tcPr marL="68580" marR="68580" marT="0" marB="0"/>
                </a:tc>
              </a:tr>
              <a:tr h="823214">
                <a:tc>
                  <a:txBody>
                    <a:bodyPr/>
                    <a:lstStyle/>
                    <a:p>
                      <a:pPr marL="0" marR="0">
                        <a:lnSpc>
                          <a:spcPct val="115000"/>
                        </a:lnSpc>
                        <a:spcBef>
                          <a:spcPts val="0"/>
                        </a:spcBef>
                        <a:spcAft>
                          <a:spcPts val="0"/>
                        </a:spcAft>
                        <a:tabLst>
                          <a:tab pos="2971800" algn="ctr"/>
                          <a:tab pos="5943600" algn="r"/>
                        </a:tabLst>
                      </a:pPr>
                      <a:r>
                        <a:rPr lang="en-US" sz="1400" dirty="0" err="1">
                          <a:effectLst/>
                        </a:rPr>
                        <a:t>Approx</a:t>
                      </a:r>
                      <a:r>
                        <a:rPr lang="en-US" sz="1400" dirty="0">
                          <a:effectLst/>
                        </a:rPr>
                        <a:t> % of Facilitator Talk</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600" dirty="0">
                          <a:effectLst/>
                        </a:rPr>
                        <a:t> </a:t>
                      </a:r>
                    </a:p>
                    <a:p>
                      <a:pPr marL="0" marR="0" algn="ctr">
                        <a:lnSpc>
                          <a:spcPct val="115000"/>
                        </a:lnSpc>
                        <a:spcBef>
                          <a:spcPts val="0"/>
                        </a:spcBef>
                        <a:spcAft>
                          <a:spcPts val="0"/>
                        </a:spcAft>
                        <a:tabLst>
                          <a:tab pos="2971800" algn="ctr"/>
                          <a:tab pos="5943600" algn="r"/>
                        </a:tabLst>
                      </a:pPr>
                      <a:r>
                        <a:rPr lang="en-US" sz="1600" dirty="0">
                          <a:effectLst/>
                        </a:rPr>
                        <a:t>90-95%</a:t>
                      </a:r>
                      <a:endParaRPr lang="en-US" sz="16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a:effectLst/>
                        </a:rPr>
                        <a:t> </a:t>
                      </a:r>
                    </a:p>
                    <a:p>
                      <a:pPr marL="0" marR="0" algn="ctr">
                        <a:lnSpc>
                          <a:spcPct val="115000"/>
                        </a:lnSpc>
                        <a:spcBef>
                          <a:spcPts val="0"/>
                        </a:spcBef>
                        <a:spcAft>
                          <a:spcPts val="0"/>
                        </a:spcAft>
                        <a:tabLst>
                          <a:tab pos="2971800" algn="ctr"/>
                          <a:tab pos="5943600" algn="r"/>
                        </a:tabLst>
                      </a:pPr>
                      <a:r>
                        <a:rPr lang="en-US" sz="1200">
                          <a:effectLst/>
                        </a:rPr>
                        <a:t>40-50%</a:t>
                      </a:r>
                      <a:endParaRPr lang="en-US" sz="12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dirty="0">
                          <a:effectLst/>
                        </a:rPr>
                        <a:t> </a:t>
                      </a:r>
                    </a:p>
                    <a:p>
                      <a:pPr marL="0" marR="0" algn="ctr">
                        <a:lnSpc>
                          <a:spcPct val="115000"/>
                        </a:lnSpc>
                        <a:spcBef>
                          <a:spcPts val="0"/>
                        </a:spcBef>
                        <a:spcAft>
                          <a:spcPts val="0"/>
                        </a:spcAft>
                        <a:tabLst>
                          <a:tab pos="2971800" algn="ctr"/>
                          <a:tab pos="5943600" algn="r"/>
                        </a:tabLst>
                      </a:pPr>
                      <a:r>
                        <a:rPr lang="en-US" sz="1200" dirty="0">
                          <a:effectLst/>
                        </a:rPr>
                        <a:t>15-30%</a:t>
                      </a:r>
                      <a:endParaRPr lang="en-US" sz="1200" dirty="0">
                        <a:effectLst/>
                        <a:latin typeface="Times New Roman"/>
                        <a:ea typeface="Times New Roman"/>
                      </a:endParaRPr>
                    </a:p>
                  </a:txBody>
                  <a:tcPr marL="68580" marR="68580" marT="0" marB="0"/>
                </a:tc>
              </a:tr>
              <a:tr h="961354">
                <a:tc>
                  <a:txBody>
                    <a:bodyPr/>
                    <a:lstStyle/>
                    <a:p>
                      <a:pPr marL="0" marR="0">
                        <a:lnSpc>
                          <a:spcPct val="115000"/>
                        </a:lnSpc>
                        <a:spcBef>
                          <a:spcPts val="0"/>
                        </a:spcBef>
                        <a:spcAft>
                          <a:spcPts val="0"/>
                        </a:spcAft>
                        <a:tabLst>
                          <a:tab pos="2971800" algn="ctr"/>
                          <a:tab pos="5943600" algn="r"/>
                        </a:tabLst>
                      </a:pPr>
                      <a:r>
                        <a:rPr lang="en-US" sz="1400" dirty="0">
                          <a:effectLst/>
                        </a:rPr>
                        <a:t>Beliefs about Learning</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We learn best by listening to the expert on the topic.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a:effectLst/>
                        </a:rPr>
                        <a:t>We learn best by listening to the expert and then having a chance to apply the information.</a:t>
                      </a:r>
                      <a:endParaRPr lang="en-US" sz="120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We learn best by generating the knowledge through experience and then applying it to our context.  </a:t>
                      </a:r>
                      <a:endParaRPr lang="en-US" sz="1200" dirty="0">
                        <a:effectLst/>
                        <a:latin typeface="Times New Roman"/>
                        <a:ea typeface="Times New Roman"/>
                      </a:endParaRPr>
                    </a:p>
                  </a:txBody>
                  <a:tcPr marL="68580" marR="68580" marT="0" marB="0"/>
                </a:tc>
              </a:tr>
              <a:tr h="1032321">
                <a:tc>
                  <a:txBody>
                    <a:bodyPr/>
                    <a:lstStyle/>
                    <a:p>
                      <a:pPr marL="0" marR="0">
                        <a:lnSpc>
                          <a:spcPct val="115000"/>
                        </a:lnSpc>
                        <a:spcBef>
                          <a:spcPts val="0"/>
                        </a:spcBef>
                        <a:spcAft>
                          <a:spcPts val="0"/>
                        </a:spcAft>
                        <a:tabLst>
                          <a:tab pos="2971800" algn="ctr"/>
                          <a:tab pos="5943600" algn="r"/>
                        </a:tabLst>
                      </a:pPr>
                      <a:r>
                        <a:rPr lang="en-US" sz="1400" dirty="0">
                          <a:effectLst/>
                        </a:rPr>
                        <a:t>Limitation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Adults retain </a:t>
                      </a:r>
                      <a:r>
                        <a:rPr lang="en-US" sz="1600" dirty="0" smtClean="0">
                          <a:effectLst/>
                        </a:rPr>
                        <a:t>5 -</a:t>
                      </a:r>
                      <a:r>
                        <a:rPr lang="en-US" sz="1600" dirty="0">
                          <a:effectLst/>
                        </a:rPr>
                        <a:t>10% of what they hear.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a:effectLst/>
                        </a:rPr>
                        <a:t>Leader does the heavy cognitive work; participants imitate but don’t build their own conclusions and retention.</a:t>
                      </a:r>
                      <a:endParaRPr lang="en-US" sz="120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Requires precisely built activities that lead to the proper conclusions; takes far more time to plan </a:t>
                      </a:r>
                      <a:r>
                        <a:rPr lang="en-US" sz="1200" dirty="0" smtClean="0">
                          <a:solidFill>
                            <a:schemeClr val="tx1"/>
                          </a:solidFill>
                          <a:effectLst/>
                        </a:rPr>
                        <a:t>and much</a:t>
                      </a:r>
                      <a:r>
                        <a:rPr lang="en-US" sz="1200" baseline="0" dirty="0" smtClean="0">
                          <a:solidFill>
                            <a:schemeClr val="tx1"/>
                          </a:solidFill>
                          <a:effectLst/>
                        </a:rPr>
                        <a:t> more skill to facilitate</a:t>
                      </a:r>
                      <a:endParaRPr lang="en-US" sz="1200" dirty="0">
                        <a:solidFill>
                          <a:schemeClr val="tx1"/>
                        </a:solidFill>
                        <a:effectLst/>
                        <a:latin typeface="Times New Roman"/>
                        <a:ea typeface="Times New Roman"/>
                      </a:endParaRPr>
                    </a:p>
                  </a:txBody>
                  <a:tcPr marL="68580" marR="68580" marT="0" marB="0"/>
                </a:tc>
              </a:tr>
            </a:tbl>
          </a:graphicData>
        </a:graphic>
      </p:graphicFrame>
      <p:sp>
        <p:nvSpPr>
          <p:cNvPr id="3" name="TextBox 4"/>
          <p:cNvSpPr txBox="1">
            <a:spLocks noChangeArrowheads="1"/>
          </p:cNvSpPr>
          <p:nvPr/>
        </p:nvSpPr>
        <p:spPr bwMode="auto">
          <a:xfrm>
            <a:off x="838200" y="381000"/>
            <a:ext cx="73914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smtClean="0">
                <a:solidFill>
                  <a:schemeClr val="bg1"/>
                </a:solidFill>
              </a:rPr>
              <a:t>3 Types of PD</a:t>
            </a:r>
            <a:endParaRPr lang="en-US" altLang="en-US" sz="2800" b="1" dirty="0">
              <a:solidFill>
                <a:schemeClr val="bg1"/>
              </a:solidFill>
            </a:endParaRPr>
          </a:p>
        </p:txBody>
      </p:sp>
      <p:sp>
        <p:nvSpPr>
          <p:cNvPr id="4" name="Rectangle 3"/>
          <p:cNvSpPr/>
          <p:nvPr/>
        </p:nvSpPr>
        <p:spPr>
          <a:xfrm>
            <a:off x="3200400" y="1143000"/>
            <a:ext cx="22860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1143000"/>
            <a:ext cx="2452254"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230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2.hubspot.net/hubfs/405630/Discuss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16" y="5930468"/>
            <a:ext cx="3094942" cy="906750"/>
          </a:xfrm>
          <a:prstGeom prst="rect">
            <a:avLst/>
          </a:prstGeom>
          <a:noFill/>
          <a:extLst/>
        </p:spPr>
      </p:pic>
      <p:pic>
        <p:nvPicPr>
          <p:cNvPr id="3" name="Picture 6" descr="http://cliparts.co/cliparts/BTg/E8R/BTgE8Rkk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822" y="4710891"/>
            <a:ext cx="1500529" cy="1080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orldartsme.com/images/fly-fishing-rod-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060" y="4659438"/>
            <a:ext cx="1291571" cy="123459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5" idx="7"/>
          </p:cNvCxnSpPr>
          <p:nvPr/>
        </p:nvCxnSpPr>
        <p:spPr>
          <a:xfrm flipH="1">
            <a:off x="3399003" y="4904303"/>
            <a:ext cx="506136" cy="668086"/>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5" name="Oval 4"/>
          <p:cNvSpPr/>
          <p:nvPr/>
        </p:nvSpPr>
        <p:spPr>
          <a:xfrm>
            <a:off x="3264924" y="4767896"/>
            <a:ext cx="750058" cy="931447"/>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609600" y="41564"/>
            <a:ext cx="7086600" cy="584775"/>
          </a:xfrm>
          <a:prstGeom prst="rect">
            <a:avLst/>
          </a:prstGeom>
          <a:noFill/>
        </p:spPr>
        <p:txBody>
          <a:bodyPr wrap="square" rtlCol="0">
            <a:spAutoFit/>
          </a:bodyPr>
          <a:lstStyle/>
          <a:p>
            <a:r>
              <a:rPr lang="en-US" sz="3200" b="1" dirty="0" smtClean="0"/>
              <a:t>Prep for Practice #3</a:t>
            </a:r>
            <a:endParaRPr lang="en-US" sz="3200" b="1" dirty="0"/>
          </a:p>
        </p:txBody>
      </p:sp>
      <p:sp>
        <p:nvSpPr>
          <p:cNvPr id="8" name="TextBox 7"/>
          <p:cNvSpPr txBox="1"/>
          <p:nvPr/>
        </p:nvSpPr>
        <p:spPr>
          <a:xfrm>
            <a:off x="142345" y="694666"/>
            <a:ext cx="3771900" cy="3693319"/>
          </a:xfrm>
          <a:prstGeom prst="rect">
            <a:avLst/>
          </a:prstGeom>
          <a:noFill/>
          <a:ln>
            <a:solidFill>
              <a:schemeClr val="tx2"/>
            </a:solidFill>
          </a:ln>
        </p:spPr>
        <p:txBody>
          <a:bodyPr wrap="square" rtlCol="0">
            <a:spAutoFit/>
          </a:bodyPr>
          <a:lstStyle/>
          <a:p>
            <a:r>
              <a:rPr lang="en-US" b="1" dirty="0" smtClean="0"/>
              <a:t>What to prepare to practice…</a:t>
            </a:r>
          </a:p>
          <a:p>
            <a:pPr marL="285750" indent="-285750">
              <a:buFont typeface="Arial" panose="020B0604020202020204" pitchFamily="34" charset="0"/>
              <a:buChar char="•"/>
            </a:pPr>
            <a:r>
              <a:rPr lang="en-US" sz="2400" dirty="0" smtClean="0"/>
              <a:t>“Clear </a:t>
            </a:r>
            <a:r>
              <a:rPr lang="en-US" sz="2400" dirty="0"/>
              <a:t>Directions” for the Mr. Modest &amp; Harry Styles AA (in the </a:t>
            </a:r>
            <a:r>
              <a:rPr lang="en-US" sz="2400" i="1" dirty="0"/>
              <a:t>Understanding and Using IEPs-at-a-Glance </a:t>
            </a:r>
            <a:r>
              <a:rPr lang="en-US" sz="2400" dirty="0"/>
              <a:t>PD)</a:t>
            </a:r>
          </a:p>
          <a:p>
            <a:pPr marL="285750" indent="-285750">
              <a:buFont typeface="Arial" panose="020B0604020202020204" pitchFamily="34" charset="0"/>
              <a:buChar char="•"/>
            </a:pPr>
            <a:r>
              <a:rPr lang="en-US" sz="2400" dirty="0"/>
              <a:t>“Hunt, Don’t Fish” for the same activity</a:t>
            </a:r>
          </a:p>
          <a:p>
            <a:pPr marL="285750" indent="-285750">
              <a:buFont typeface="Arial" panose="020B0604020202020204" pitchFamily="34" charset="0"/>
              <a:buChar char="•"/>
            </a:pPr>
            <a:r>
              <a:rPr lang="en-US" sz="2400" dirty="0"/>
              <a:t>“Facilitate Discussion” for the same activity</a:t>
            </a:r>
          </a:p>
        </p:txBody>
      </p:sp>
      <p:sp>
        <p:nvSpPr>
          <p:cNvPr id="9" name="TextBox 8"/>
          <p:cNvSpPr txBox="1"/>
          <p:nvPr/>
        </p:nvSpPr>
        <p:spPr>
          <a:xfrm>
            <a:off x="4166572" y="486167"/>
            <a:ext cx="3771899" cy="4893647"/>
          </a:xfrm>
          <a:prstGeom prst="rect">
            <a:avLst/>
          </a:prstGeom>
          <a:noFill/>
          <a:ln>
            <a:solidFill>
              <a:schemeClr val="tx2"/>
            </a:solidFill>
          </a:ln>
        </p:spPr>
        <p:txBody>
          <a:bodyPr wrap="square" rtlCol="0">
            <a:spAutoFit/>
          </a:bodyPr>
          <a:lstStyle/>
          <a:p>
            <a:r>
              <a:rPr lang="en-US" b="1" dirty="0" smtClean="0"/>
              <a:t>Materials to help you…</a:t>
            </a:r>
          </a:p>
          <a:p>
            <a:pPr marL="285750" indent="-285750">
              <a:buFont typeface="Arial" panose="020B0604020202020204" pitchFamily="34" charset="0"/>
              <a:buChar char="•"/>
            </a:pPr>
            <a:r>
              <a:rPr lang="en-US" sz="2100" i="1" dirty="0" smtClean="0"/>
              <a:t>Understanding and Using IEPs-at-a-Glance </a:t>
            </a:r>
            <a:r>
              <a:rPr lang="en-US" sz="2100" dirty="0" smtClean="0"/>
              <a:t>session plan Mr. Modest &amp; Harry Styles AA (to refresh your memory; </a:t>
            </a:r>
            <a:r>
              <a:rPr lang="en-US" sz="2100" i="1" dirty="0">
                <a:solidFill>
                  <a:srgbClr val="FF0000"/>
                </a:solidFill>
              </a:rPr>
              <a:t>N</a:t>
            </a:r>
            <a:r>
              <a:rPr lang="en-US" sz="2100" i="1" dirty="0" smtClean="0">
                <a:solidFill>
                  <a:srgbClr val="FF0000"/>
                </a:solidFill>
              </a:rPr>
              <a:t>ote that these blank data sheets are for practice so don’t write on them now!)</a:t>
            </a:r>
          </a:p>
          <a:p>
            <a:pPr marL="285750" indent="-285750">
              <a:buFont typeface="Arial" panose="020B0604020202020204" pitchFamily="34" charset="0"/>
              <a:buChar char="•"/>
            </a:pPr>
            <a:r>
              <a:rPr lang="en-US" sz="2100" dirty="0" smtClean="0"/>
              <a:t>Blank copy of the data sheet Ms. Model used in the previous activity (only use if you liked it – feel free to make your own!)</a:t>
            </a:r>
          </a:p>
          <a:p>
            <a:pPr marL="285750" indent="-285750">
              <a:buFont typeface="Arial" panose="020B0604020202020204" pitchFamily="34" charset="0"/>
              <a:buChar char="•"/>
            </a:pPr>
            <a:r>
              <a:rPr lang="en-US" sz="2100" dirty="0" smtClean="0"/>
              <a:t>Facilitating Effective AAs Feedback Cheat Sheet</a:t>
            </a:r>
            <a:endParaRPr lang="en-US" sz="2100" dirty="0"/>
          </a:p>
        </p:txBody>
      </p:sp>
      <p:sp>
        <p:nvSpPr>
          <p:cNvPr id="10" name="TextBox 10"/>
          <p:cNvSpPr txBox="1">
            <a:spLocks noChangeArrowheads="1"/>
          </p:cNvSpPr>
          <p:nvPr/>
        </p:nvSpPr>
        <p:spPr bwMode="auto">
          <a:xfrm>
            <a:off x="7919422" y="901479"/>
            <a:ext cx="12192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10 – 14</a:t>
            </a:r>
            <a:endParaRPr lang="en-US" altLang="en-US" sz="2200" dirty="0">
              <a:solidFill>
                <a:schemeClr val="bg1"/>
              </a:solidFill>
            </a:endParaRPr>
          </a:p>
        </p:txBody>
      </p:sp>
      <p:sp>
        <p:nvSpPr>
          <p:cNvPr id="14" name="TextBox 10"/>
          <p:cNvSpPr txBox="1">
            <a:spLocks noChangeArrowheads="1"/>
          </p:cNvSpPr>
          <p:nvPr/>
        </p:nvSpPr>
        <p:spPr bwMode="auto">
          <a:xfrm>
            <a:off x="7988695" y="4719223"/>
            <a:ext cx="588818"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15</a:t>
            </a:r>
            <a:endParaRPr lang="en-US" altLang="en-US" sz="2200" dirty="0">
              <a:solidFill>
                <a:schemeClr val="bg1"/>
              </a:solidFill>
            </a:endParaRPr>
          </a:p>
        </p:txBody>
      </p:sp>
      <p:pic>
        <p:nvPicPr>
          <p:cNvPr id="16" name="Picture 15" descr="http://seapointsolutions.com/sites/default/files/clear-direct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399" y="4387985"/>
            <a:ext cx="3962401" cy="1521595"/>
          </a:xfrm>
          <a:prstGeom prst="rect">
            <a:avLst/>
          </a:prstGeom>
          <a:noFill/>
          <a:ln>
            <a:noFill/>
          </a:ln>
        </p:spPr>
      </p:pic>
      <p:sp>
        <p:nvSpPr>
          <p:cNvPr id="17" name="TextBox 10"/>
          <p:cNvSpPr txBox="1">
            <a:spLocks noChangeArrowheads="1"/>
          </p:cNvSpPr>
          <p:nvPr/>
        </p:nvSpPr>
        <p:spPr bwMode="auto">
          <a:xfrm>
            <a:off x="7919422" y="1875157"/>
            <a:ext cx="12192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22 – 26 </a:t>
            </a:r>
            <a:endParaRPr lang="en-US" altLang="en-US" sz="2200" dirty="0">
              <a:solidFill>
                <a:schemeClr val="bg1"/>
              </a:solidFill>
            </a:endParaRPr>
          </a:p>
        </p:txBody>
      </p:sp>
      <p:sp>
        <p:nvSpPr>
          <p:cNvPr id="18" name="TextBox 10"/>
          <p:cNvSpPr txBox="1">
            <a:spLocks noChangeArrowheads="1"/>
          </p:cNvSpPr>
          <p:nvPr/>
        </p:nvSpPr>
        <p:spPr bwMode="auto">
          <a:xfrm>
            <a:off x="7967913" y="3217046"/>
            <a:ext cx="12192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27 – 28 </a:t>
            </a:r>
            <a:endParaRPr lang="en-US" altLang="en-US" sz="2200" dirty="0">
              <a:solidFill>
                <a:schemeClr val="bg1"/>
              </a:solidFill>
            </a:endParaRPr>
          </a:p>
        </p:txBody>
      </p:sp>
      <p:pic>
        <p:nvPicPr>
          <p:cNvPr id="2050" name="Picture 2" descr="https://t4.ftcdn.net/jpg/00/39/78/57/160_F_39785755_w8yqvN8EgYONElovqamSyVOv5e4YtWA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104" y="5132027"/>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cdn.shopify.com/s/files/1/0219/5272/t/4/assets/blog_Practice.jpg?6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55" y="5334000"/>
            <a:ext cx="5715000" cy="134528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433945" y="62345"/>
            <a:ext cx="6567055" cy="2354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smtClean="0">
                <a:effectLst>
                  <a:outerShdw blurRad="38100" dist="38100" dir="2700000" algn="tl">
                    <a:srgbClr val="000000">
                      <a:alpha val="43137"/>
                    </a:srgbClr>
                  </a:outerShdw>
                </a:effectLst>
              </a:rPr>
              <a:t>The </a:t>
            </a:r>
            <a:r>
              <a:rPr lang="en-US" sz="5400" u="sng" dirty="0" smtClean="0">
                <a:effectLst>
                  <a:outerShdw blurRad="38100" dist="38100" dir="2700000" algn="tl">
                    <a:srgbClr val="000000">
                      <a:alpha val="43137"/>
                    </a:srgbClr>
                  </a:outerShdw>
                </a:effectLst>
              </a:rPr>
              <a:t>WHAT</a:t>
            </a:r>
            <a:endParaRPr lang="en-US" sz="5400" u="sng" dirty="0">
              <a:effectLst>
                <a:outerShdw blurRad="38100" dist="38100" dir="2700000" algn="tl">
                  <a:srgbClr val="000000">
                    <a:alpha val="43137"/>
                  </a:srgbClr>
                </a:outerShdw>
              </a:effectLst>
            </a:endParaRPr>
          </a:p>
        </p:txBody>
      </p:sp>
      <p:sp>
        <p:nvSpPr>
          <p:cNvPr id="2" name="TextBox 1"/>
          <p:cNvSpPr txBox="1"/>
          <p:nvPr/>
        </p:nvSpPr>
        <p:spPr>
          <a:xfrm>
            <a:off x="159327" y="685800"/>
            <a:ext cx="8763000" cy="4801314"/>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t>Groups of 3 </a:t>
            </a:r>
          </a:p>
          <a:p>
            <a:pPr marL="285750" indent="-285750">
              <a:buFont typeface="Wingdings" panose="05000000000000000000" pitchFamily="2" charset="2"/>
              <a:buChar char="v"/>
            </a:pPr>
            <a:r>
              <a:rPr lang="en-US" sz="2400" b="1" dirty="0"/>
              <a:t>2</a:t>
            </a:r>
            <a:r>
              <a:rPr lang="en-US" sz="2400" b="1" dirty="0" smtClean="0"/>
              <a:t> minutes: </a:t>
            </a:r>
            <a:r>
              <a:rPr lang="en-US" sz="2400" dirty="0" smtClean="0"/>
              <a:t>1 SSL will give clear Directions while 2 others will “act as if” and participate in the activity as teachers</a:t>
            </a:r>
          </a:p>
          <a:p>
            <a:pPr marL="285750" indent="-285750">
              <a:buFont typeface="Wingdings" panose="05000000000000000000" pitchFamily="2" charset="2"/>
              <a:buChar char="v"/>
            </a:pPr>
            <a:r>
              <a:rPr lang="en-US" sz="2400" b="1" dirty="0"/>
              <a:t>4</a:t>
            </a:r>
            <a:r>
              <a:rPr lang="en-US" sz="2400" b="1" dirty="0" smtClean="0"/>
              <a:t> minutes</a:t>
            </a:r>
            <a:r>
              <a:rPr lang="en-US" sz="2400" dirty="0" smtClean="0"/>
              <a:t>: Same SSL will Hunt, Not Fish while 2 others will “act as if” and participate in the activity as teachers (use supplemental materials in packet)</a:t>
            </a:r>
          </a:p>
          <a:p>
            <a:pPr marL="285750" indent="-285750">
              <a:buFont typeface="Wingdings" panose="05000000000000000000" pitchFamily="2" charset="2"/>
              <a:buChar char="v"/>
            </a:pPr>
            <a:r>
              <a:rPr lang="en-US" sz="2400" b="1" dirty="0" smtClean="0"/>
              <a:t>4 minutes</a:t>
            </a:r>
            <a:r>
              <a:rPr lang="en-US" sz="2400" dirty="0" smtClean="0"/>
              <a:t>: Same SSL will Facilitate Discussion while 2 others will continue to “act as if” and participate in the discussion as teachers</a:t>
            </a:r>
          </a:p>
          <a:p>
            <a:pPr marL="285750" indent="-285750">
              <a:buFont typeface="Wingdings" panose="05000000000000000000" pitchFamily="2" charset="2"/>
              <a:buChar char="v"/>
            </a:pPr>
            <a:r>
              <a:rPr lang="en-US" sz="2400" b="1" dirty="0" smtClean="0"/>
              <a:t>2 minutes</a:t>
            </a:r>
            <a:r>
              <a:rPr lang="en-US" sz="2400" dirty="0" smtClean="0"/>
              <a:t>: ONE “teacher” will give feedback to the SSL using the Feedback Cheat Sheet</a:t>
            </a:r>
          </a:p>
          <a:p>
            <a:pPr marL="285750" indent="-285750">
              <a:buFont typeface="Wingdings" panose="05000000000000000000" pitchFamily="2" charset="2"/>
              <a:buChar char="v"/>
            </a:pPr>
            <a:r>
              <a:rPr lang="en-US" sz="2400" b="1" dirty="0" smtClean="0"/>
              <a:t>2 minutes</a:t>
            </a:r>
            <a:r>
              <a:rPr lang="en-US" sz="2400" dirty="0" smtClean="0"/>
              <a:t>: Same SSL will re-do the sticky spot</a:t>
            </a:r>
          </a:p>
          <a:p>
            <a:pPr marL="285750" indent="-285750">
              <a:buFont typeface="Wingdings" panose="05000000000000000000" pitchFamily="2" charset="2"/>
              <a:buChar char="v"/>
            </a:pPr>
            <a:r>
              <a:rPr lang="en-US" sz="2400" b="1" dirty="0" smtClean="0"/>
              <a:t>Repeat 2x: </a:t>
            </a:r>
            <a:r>
              <a:rPr lang="en-US" sz="2400" dirty="0" smtClean="0"/>
              <a:t>14 minutes each</a:t>
            </a:r>
          </a:p>
          <a:p>
            <a:pPr marL="285750" indent="-285750">
              <a:buFont typeface="Wingdings" panose="05000000000000000000" pitchFamily="2" charset="2"/>
              <a:buChar char="v"/>
            </a:pPr>
            <a:endParaRPr lang="en-US" dirty="0"/>
          </a:p>
        </p:txBody>
      </p:sp>
      <p:sp>
        <p:nvSpPr>
          <p:cNvPr id="9" name="TextBox 10"/>
          <p:cNvSpPr txBox="1">
            <a:spLocks noChangeArrowheads="1"/>
          </p:cNvSpPr>
          <p:nvPr/>
        </p:nvSpPr>
        <p:spPr bwMode="auto">
          <a:xfrm>
            <a:off x="228600" y="6248400"/>
            <a:ext cx="1295400" cy="430887"/>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22 – 26 </a:t>
            </a:r>
            <a:endParaRPr lang="en-US" altLang="en-US" sz="2200" dirty="0">
              <a:solidFill>
                <a:schemeClr val="bg1"/>
              </a:solidFill>
            </a:endParaRPr>
          </a:p>
        </p:txBody>
      </p:sp>
    </p:spTree>
    <p:extLst>
      <p:ext uri="{BB962C8B-B14F-4D97-AF65-F5344CB8AC3E}">
        <p14:creationId xmlns:p14="http://schemas.microsoft.com/office/powerpoint/2010/main" val="1257745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The </a:t>
            </a:r>
            <a:r>
              <a:rPr lang="en-US" u="sng" dirty="0" smtClean="0">
                <a:effectLst>
                  <a:outerShdw blurRad="38100" dist="38100" dir="2700000" algn="tl">
                    <a:srgbClr val="000000">
                      <a:alpha val="43137"/>
                    </a:srgbClr>
                  </a:outerShdw>
                </a:effectLst>
              </a:rPr>
              <a:t>How</a:t>
            </a:r>
            <a:br>
              <a:rPr lang="en-US" u="sng"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A Tale of 2 Participants</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solidFill>
            <a:schemeClr val="bg1"/>
          </a:solidFill>
          <a:ln>
            <a:solidFill>
              <a:srgbClr val="C00000"/>
            </a:solidFill>
          </a:ln>
        </p:spPr>
        <p:txBody>
          <a:bodyPr/>
          <a:lstStyle/>
          <a:p>
            <a:pPr marL="0" indent="0">
              <a:buNone/>
            </a:pPr>
            <a:r>
              <a:rPr lang="en-US" dirty="0" smtClean="0"/>
              <a:t>Eduard Exemplar</a:t>
            </a:r>
          </a:p>
          <a:p>
            <a:r>
              <a:rPr lang="en-US" sz="2400" dirty="0" smtClean="0"/>
              <a:t>A charmer who’s super engaged and thoughtful in responding. Likes to listen as well as speak.</a:t>
            </a:r>
          </a:p>
          <a:p>
            <a:r>
              <a:rPr lang="en-US" sz="2400" dirty="0" smtClean="0"/>
              <a:t>Use the </a:t>
            </a:r>
            <a:r>
              <a:rPr lang="en-US" sz="2400" b="1" dirty="0" smtClean="0">
                <a:solidFill>
                  <a:srgbClr val="C00000"/>
                </a:solidFill>
              </a:rPr>
              <a:t>exemplar responses </a:t>
            </a:r>
            <a:r>
              <a:rPr lang="en-US" sz="2400" dirty="0" smtClean="0"/>
              <a:t>and add your own insightful thoughts!</a:t>
            </a:r>
          </a:p>
          <a:p>
            <a:pPr marL="0" indent="0">
              <a:buNone/>
            </a:pPr>
            <a:endParaRPr lang="en-US" sz="2400" dirty="0"/>
          </a:p>
        </p:txBody>
      </p:sp>
      <p:sp>
        <p:nvSpPr>
          <p:cNvPr id="6" name="Content Placeholder 3"/>
          <p:cNvSpPr txBox="1">
            <a:spLocks/>
          </p:cNvSpPr>
          <p:nvPr/>
        </p:nvSpPr>
        <p:spPr>
          <a:xfrm>
            <a:off x="4793673" y="1634836"/>
            <a:ext cx="4038600" cy="4525963"/>
          </a:xfrm>
          <a:prstGeom prst="rect">
            <a:avLst/>
          </a:prstGeom>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Natalie Not-So-Much</a:t>
            </a:r>
          </a:p>
          <a:p>
            <a:r>
              <a:rPr lang="en-US" sz="2400" dirty="0" smtClean="0"/>
              <a:t>A half-hearted participant, somewhat vague. Hard to tell if she is disinvested, not fully understanding content, or both. </a:t>
            </a:r>
          </a:p>
          <a:p>
            <a:r>
              <a:rPr lang="en-US" sz="2400" dirty="0" smtClean="0"/>
              <a:t>Use the </a:t>
            </a:r>
            <a:r>
              <a:rPr lang="en-US" sz="2400" b="1" dirty="0" smtClean="0">
                <a:solidFill>
                  <a:srgbClr val="002060"/>
                </a:solidFill>
              </a:rPr>
              <a:t>non-exemplar responses </a:t>
            </a:r>
            <a:r>
              <a:rPr lang="en-US" sz="2400" dirty="0" smtClean="0"/>
              <a:t>and add your own reflections on potential misconceptions/pain points.</a:t>
            </a:r>
          </a:p>
          <a:p>
            <a:pPr marL="0" indent="0">
              <a:buNone/>
            </a:pPr>
            <a:endParaRPr lang="en-US" dirty="0"/>
          </a:p>
        </p:txBody>
      </p:sp>
    </p:spTree>
    <p:extLst>
      <p:ext uri="{BB962C8B-B14F-4D97-AF65-F5344CB8AC3E}">
        <p14:creationId xmlns:p14="http://schemas.microsoft.com/office/powerpoint/2010/main" val="23568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10815961"/>
              </p:ext>
            </p:extLst>
          </p:nvPr>
        </p:nvGraphicFramePr>
        <p:xfrm>
          <a:off x="457200" y="765485"/>
          <a:ext cx="8229600" cy="5813640"/>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rgbClr val="FFC000"/>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(1</a:t>
                      </a:r>
                      <a:r>
                        <a:rPr lang="en-US" sz="1800" b="1" baseline="0" dirty="0" smtClean="0"/>
                        <a:t> minute)</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(1 minute)</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01998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243941050"/>
              </p:ext>
            </p:extLst>
          </p:nvPr>
        </p:nvGraphicFramePr>
        <p:xfrm>
          <a:off x="457200" y="765485"/>
          <a:ext cx="8229600" cy="5813640"/>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rgbClr val="FFC000"/>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8086902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808238014"/>
              </p:ext>
            </p:extLst>
          </p:nvPr>
        </p:nvGraphicFramePr>
        <p:xfrm>
          <a:off x="457200" y="765485"/>
          <a:ext cx="8229600" cy="5813640"/>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Facilitate Discussion </a:t>
                      </a:r>
                    </a:p>
                    <a:p>
                      <a:pPr algn="ctr"/>
                      <a:r>
                        <a:rPr lang="en-US" sz="1800" b="1" dirty="0" smtClean="0"/>
                        <a:t>(4 minutes)</a:t>
                      </a:r>
                      <a:endParaRPr lang="en-US" sz="1800" b="1" dirty="0"/>
                    </a:p>
                  </a:txBody>
                  <a:tcPr>
                    <a:solidFill>
                      <a:srgbClr val="FFC000"/>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4193417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183039636"/>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rgbClr val="FFC000"/>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103064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979082712"/>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rgbClr val="FFC000"/>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114721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259168243"/>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rgbClr val="FFC000"/>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9773684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130307080"/>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rgbClr val="FFC000"/>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baseline="0" dirty="0" smtClean="0"/>
                        <a:t>(2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8588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9969336"/>
              </p:ext>
            </p:extLst>
          </p:nvPr>
        </p:nvGraphicFramePr>
        <p:xfrm>
          <a:off x="457199" y="790066"/>
          <a:ext cx="7772401" cy="5993892"/>
        </p:xfrm>
        <a:graphic>
          <a:graphicData uri="http://schemas.openxmlformats.org/drawingml/2006/table">
            <a:tbl>
              <a:tblPr firstRow="1" firstCol="1" bandRow="1">
                <a:tableStyleId>{5C22544A-7EE6-4342-B048-85BDC9FD1C3A}</a:tableStyleId>
              </a:tblPr>
              <a:tblGrid>
                <a:gridCol w="990601"/>
                <a:gridCol w="1742551"/>
                <a:gridCol w="2391508"/>
                <a:gridCol w="2647741"/>
              </a:tblGrid>
              <a:tr h="476469">
                <a:tc>
                  <a:txBody>
                    <a:bodyPr/>
                    <a:lstStyle/>
                    <a:p>
                      <a:pPr marL="0" marR="0">
                        <a:lnSpc>
                          <a:spcPct val="115000"/>
                        </a:lnSpc>
                        <a:spcBef>
                          <a:spcPts val="0"/>
                        </a:spcBef>
                        <a:spcAft>
                          <a:spcPts val="0"/>
                        </a:spcAft>
                        <a:tabLst>
                          <a:tab pos="2971800" algn="ctr"/>
                          <a:tab pos="5943600" algn="r"/>
                        </a:tabLst>
                      </a:pPr>
                      <a:r>
                        <a:rPr lang="en-US" sz="900" dirty="0">
                          <a:effectLst/>
                        </a:rPr>
                        <a:t> </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Lecture</a:t>
                      </a:r>
                    </a:p>
                    <a:p>
                      <a:pPr marL="0" marR="0" algn="ctr">
                        <a:lnSpc>
                          <a:spcPct val="115000"/>
                        </a:lnSpc>
                        <a:spcBef>
                          <a:spcPts val="0"/>
                        </a:spcBef>
                        <a:spcAft>
                          <a:spcPts val="0"/>
                        </a:spcAft>
                        <a:tabLst>
                          <a:tab pos="2971800" algn="ctr"/>
                          <a:tab pos="5943600" algn="r"/>
                        </a:tabLst>
                      </a:pPr>
                      <a:r>
                        <a:rPr lang="en-US" sz="1500" dirty="0">
                          <a:effectLst/>
                        </a:rPr>
                        <a:t>(Sage on the Stage)</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Guided Practice</a:t>
                      </a:r>
                    </a:p>
                    <a:p>
                      <a:pPr marL="0" marR="0" algn="ctr">
                        <a:lnSpc>
                          <a:spcPct val="115000"/>
                        </a:lnSpc>
                        <a:spcBef>
                          <a:spcPts val="0"/>
                        </a:spcBef>
                        <a:spcAft>
                          <a:spcPts val="0"/>
                        </a:spcAft>
                        <a:tabLst>
                          <a:tab pos="2971800" algn="ctr"/>
                          <a:tab pos="5943600" algn="r"/>
                        </a:tabLst>
                      </a:pPr>
                      <a:r>
                        <a:rPr lang="en-US" sz="1500" dirty="0">
                          <a:effectLst/>
                        </a:rPr>
                        <a:t>(I, We, You)</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a:effectLst/>
                        </a:rPr>
                        <a:t>Living the Learning</a:t>
                      </a:r>
                    </a:p>
                    <a:p>
                      <a:pPr marL="0" marR="0" algn="ctr">
                        <a:lnSpc>
                          <a:spcPct val="115000"/>
                        </a:lnSpc>
                        <a:spcBef>
                          <a:spcPts val="0"/>
                        </a:spcBef>
                        <a:spcAft>
                          <a:spcPts val="0"/>
                        </a:spcAft>
                        <a:tabLst>
                          <a:tab pos="2971800" algn="ctr"/>
                          <a:tab pos="5943600" algn="r"/>
                        </a:tabLst>
                      </a:pPr>
                      <a:r>
                        <a:rPr lang="en-US" sz="1200">
                          <a:effectLst/>
                        </a:rPr>
                        <a:t>(Act, Reflect, Frame, Apply)</a:t>
                      </a:r>
                      <a:endParaRPr lang="en-US" sz="1200">
                        <a:effectLst/>
                        <a:latin typeface="Times New Roman"/>
                        <a:ea typeface="Times New Roman"/>
                      </a:endParaRPr>
                    </a:p>
                  </a:txBody>
                  <a:tcPr marL="68580" marR="68580" marT="0" marB="0"/>
                </a:tc>
              </a:tr>
              <a:tr h="1659642">
                <a:tc>
                  <a:txBody>
                    <a:bodyPr/>
                    <a:lstStyle/>
                    <a:p>
                      <a:pPr marL="0" marR="0">
                        <a:lnSpc>
                          <a:spcPct val="115000"/>
                        </a:lnSpc>
                        <a:spcBef>
                          <a:spcPts val="0"/>
                        </a:spcBef>
                        <a:spcAft>
                          <a:spcPts val="0"/>
                        </a:spcAft>
                        <a:tabLst>
                          <a:tab pos="2971800" algn="ctr"/>
                          <a:tab pos="5943600" algn="r"/>
                        </a:tabLst>
                      </a:pPr>
                      <a:r>
                        <a:rPr lang="en-US" sz="1400" dirty="0">
                          <a:effectLst/>
                        </a:rPr>
                        <a:t>Format</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Formal presentation on core principles. </a:t>
                      </a:r>
                    </a:p>
                    <a:p>
                      <a:pPr marL="0" marR="0">
                        <a:lnSpc>
                          <a:spcPct val="115000"/>
                        </a:lnSpc>
                        <a:spcBef>
                          <a:spcPts val="0"/>
                        </a:spcBef>
                        <a:spcAft>
                          <a:spcPts val="0"/>
                        </a:spcAft>
                        <a:tabLst>
                          <a:tab pos="2971800" algn="ctr"/>
                          <a:tab pos="5943600" algn="r"/>
                        </a:tabLst>
                      </a:pPr>
                      <a:r>
                        <a:rPr lang="en-US" sz="1600" dirty="0">
                          <a:effectLst/>
                        </a:rPr>
                        <a:t> </a:t>
                      </a:r>
                    </a:p>
                    <a:p>
                      <a:pPr marL="0" marR="0">
                        <a:lnSpc>
                          <a:spcPct val="115000"/>
                        </a:lnSpc>
                        <a:spcBef>
                          <a:spcPts val="0"/>
                        </a:spcBef>
                        <a:spcAft>
                          <a:spcPts val="0"/>
                        </a:spcAft>
                        <a:tabLst>
                          <a:tab pos="2971800" algn="ctr"/>
                          <a:tab pos="5943600" algn="r"/>
                        </a:tabLst>
                      </a:pPr>
                      <a:r>
                        <a:rPr lang="en-US" sz="1600" dirty="0">
                          <a:effectLst/>
                        </a:rPr>
                        <a:t>Question and answer.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b="1" dirty="0">
                          <a:effectLst/>
                        </a:rPr>
                        <a:t>I do: </a:t>
                      </a:r>
                      <a:r>
                        <a:rPr lang="en-US" sz="1400" dirty="0">
                          <a:effectLst/>
                        </a:rPr>
                        <a:t>Formal presentation on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We do: </a:t>
                      </a:r>
                      <a:r>
                        <a:rPr lang="en-US" sz="1400" dirty="0">
                          <a:effectLst/>
                        </a:rPr>
                        <a:t>Shared presenter-participant activity modeling the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You do: </a:t>
                      </a:r>
                      <a:r>
                        <a:rPr lang="en-US" sz="1400" dirty="0">
                          <a:effectLst/>
                        </a:rPr>
                        <a:t>Try it on your own.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Activity: Do something that sparks learning. </a:t>
                      </a:r>
                    </a:p>
                    <a:p>
                      <a:pPr marL="0" marR="0">
                        <a:lnSpc>
                          <a:spcPct val="115000"/>
                        </a:lnSpc>
                        <a:spcBef>
                          <a:spcPts val="0"/>
                        </a:spcBef>
                        <a:spcAft>
                          <a:spcPts val="0"/>
                        </a:spcAft>
                        <a:tabLst>
                          <a:tab pos="2971800" algn="ctr"/>
                          <a:tab pos="5943600" algn="r"/>
                        </a:tabLst>
                      </a:pPr>
                      <a:r>
                        <a:rPr lang="en-US" sz="1200" dirty="0">
                          <a:effectLst/>
                        </a:rPr>
                        <a:t>Reflection: Use facilitated sharing to identify core principles. </a:t>
                      </a:r>
                    </a:p>
                    <a:p>
                      <a:pPr marL="0" marR="0">
                        <a:lnSpc>
                          <a:spcPct val="115000"/>
                        </a:lnSpc>
                        <a:spcBef>
                          <a:spcPts val="0"/>
                        </a:spcBef>
                        <a:spcAft>
                          <a:spcPts val="0"/>
                        </a:spcAft>
                        <a:tabLst>
                          <a:tab pos="2971800" algn="ctr"/>
                          <a:tab pos="5943600" algn="r"/>
                        </a:tabLst>
                      </a:pPr>
                      <a:r>
                        <a:rPr lang="en-US" sz="1200" dirty="0">
                          <a:effectLst/>
                        </a:rPr>
                        <a:t>Framing: Presenter puts formal language around participants’ observations. </a:t>
                      </a:r>
                    </a:p>
                    <a:p>
                      <a:pPr marL="0" marR="0">
                        <a:lnSpc>
                          <a:spcPct val="115000"/>
                        </a:lnSpc>
                        <a:spcBef>
                          <a:spcPts val="0"/>
                        </a:spcBef>
                        <a:spcAft>
                          <a:spcPts val="0"/>
                        </a:spcAft>
                        <a:tabLst>
                          <a:tab pos="2971800" algn="ctr"/>
                          <a:tab pos="5943600" algn="r"/>
                        </a:tabLst>
                      </a:pPr>
                      <a:r>
                        <a:rPr lang="en-US" sz="1200" dirty="0">
                          <a:effectLst/>
                        </a:rPr>
                        <a:t>Application: Put it into practice. </a:t>
                      </a:r>
                      <a:endParaRPr lang="en-US" sz="1200" dirty="0">
                        <a:effectLst/>
                        <a:latin typeface="Times New Roman"/>
                        <a:ea typeface="Times New Roman"/>
                      </a:endParaRPr>
                    </a:p>
                  </a:txBody>
                  <a:tcPr marL="68580" marR="68580" marT="0" marB="0"/>
                </a:tc>
              </a:tr>
              <a:tr h="823214">
                <a:tc>
                  <a:txBody>
                    <a:bodyPr/>
                    <a:lstStyle/>
                    <a:p>
                      <a:pPr marL="0" marR="0">
                        <a:lnSpc>
                          <a:spcPct val="115000"/>
                        </a:lnSpc>
                        <a:spcBef>
                          <a:spcPts val="0"/>
                        </a:spcBef>
                        <a:spcAft>
                          <a:spcPts val="0"/>
                        </a:spcAft>
                        <a:tabLst>
                          <a:tab pos="2971800" algn="ctr"/>
                          <a:tab pos="5943600" algn="r"/>
                        </a:tabLst>
                      </a:pPr>
                      <a:r>
                        <a:rPr lang="en-US" sz="1400" dirty="0" err="1">
                          <a:effectLst/>
                        </a:rPr>
                        <a:t>Approx</a:t>
                      </a:r>
                      <a:r>
                        <a:rPr lang="en-US" sz="1400" dirty="0">
                          <a:effectLst/>
                        </a:rPr>
                        <a:t> % of Facilitator Talk</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600" dirty="0">
                          <a:effectLst/>
                        </a:rPr>
                        <a:t> </a:t>
                      </a:r>
                    </a:p>
                    <a:p>
                      <a:pPr marL="0" marR="0" algn="ctr">
                        <a:lnSpc>
                          <a:spcPct val="115000"/>
                        </a:lnSpc>
                        <a:spcBef>
                          <a:spcPts val="0"/>
                        </a:spcBef>
                        <a:spcAft>
                          <a:spcPts val="0"/>
                        </a:spcAft>
                        <a:tabLst>
                          <a:tab pos="2971800" algn="ctr"/>
                          <a:tab pos="5943600" algn="r"/>
                        </a:tabLst>
                      </a:pPr>
                      <a:r>
                        <a:rPr lang="en-US" sz="1600" dirty="0">
                          <a:effectLst/>
                        </a:rPr>
                        <a:t>90-95%</a:t>
                      </a:r>
                      <a:endParaRPr lang="en-US" sz="16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a:effectLst/>
                        </a:rPr>
                        <a:t> </a:t>
                      </a:r>
                    </a:p>
                    <a:p>
                      <a:pPr marL="0" marR="0" algn="ctr">
                        <a:lnSpc>
                          <a:spcPct val="115000"/>
                        </a:lnSpc>
                        <a:spcBef>
                          <a:spcPts val="0"/>
                        </a:spcBef>
                        <a:spcAft>
                          <a:spcPts val="0"/>
                        </a:spcAft>
                        <a:tabLst>
                          <a:tab pos="2971800" algn="ctr"/>
                          <a:tab pos="5943600" algn="r"/>
                        </a:tabLst>
                      </a:pPr>
                      <a:r>
                        <a:rPr lang="en-US" sz="1400">
                          <a:effectLst/>
                        </a:rPr>
                        <a:t>40-50%</a:t>
                      </a:r>
                      <a:endParaRPr lang="en-US" sz="14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200" dirty="0">
                          <a:effectLst/>
                        </a:rPr>
                        <a:t> </a:t>
                      </a:r>
                    </a:p>
                    <a:p>
                      <a:pPr marL="0" marR="0" algn="ctr">
                        <a:lnSpc>
                          <a:spcPct val="115000"/>
                        </a:lnSpc>
                        <a:spcBef>
                          <a:spcPts val="0"/>
                        </a:spcBef>
                        <a:spcAft>
                          <a:spcPts val="0"/>
                        </a:spcAft>
                        <a:tabLst>
                          <a:tab pos="2971800" algn="ctr"/>
                          <a:tab pos="5943600" algn="r"/>
                        </a:tabLst>
                      </a:pPr>
                      <a:r>
                        <a:rPr lang="en-US" sz="1200" dirty="0">
                          <a:effectLst/>
                        </a:rPr>
                        <a:t>15-30%</a:t>
                      </a:r>
                      <a:endParaRPr lang="en-US" sz="1200" dirty="0">
                        <a:effectLst/>
                        <a:latin typeface="Times New Roman"/>
                        <a:ea typeface="Times New Roman"/>
                      </a:endParaRPr>
                    </a:p>
                  </a:txBody>
                  <a:tcPr marL="68580" marR="68580" marT="0" marB="0"/>
                </a:tc>
              </a:tr>
              <a:tr h="961354">
                <a:tc>
                  <a:txBody>
                    <a:bodyPr/>
                    <a:lstStyle/>
                    <a:p>
                      <a:pPr marL="0" marR="0">
                        <a:lnSpc>
                          <a:spcPct val="115000"/>
                        </a:lnSpc>
                        <a:spcBef>
                          <a:spcPts val="0"/>
                        </a:spcBef>
                        <a:spcAft>
                          <a:spcPts val="0"/>
                        </a:spcAft>
                        <a:tabLst>
                          <a:tab pos="2971800" algn="ctr"/>
                          <a:tab pos="5943600" algn="r"/>
                        </a:tabLst>
                      </a:pPr>
                      <a:r>
                        <a:rPr lang="en-US" sz="1400" dirty="0">
                          <a:effectLst/>
                        </a:rPr>
                        <a:t>Beliefs about Learning</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We learn best by listening to the expert on the topic.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We learn best by listening to the expert and then having a chance to apply the information.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We learn best by generating the knowledge through experience and then applying it to our context.  </a:t>
                      </a:r>
                      <a:endParaRPr lang="en-US" sz="1200" dirty="0">
                        <a:effectLst/>
                        <a:latin typeface="Times New Roman"/>
                        <a:ea typeface="Times New Roman"/>
                      </a:endParaRPr>
                    </a:p>
                  </a:txBody>
                  <a:tcPr marL="68580" marR="68580" marT="0" marB="0"/>
                </a:tc>
              </a:tr>
              <a:tr h="1032321">
                <a:tc>
                  <a:txBody>
                    <a:bodyPr/>
                    <a:lstStyle/>
                    <a:p>
                      <a:pPr marL="0" marR="0">
                        <a:lnSpc>
                          <a:spcPct val="115000"/>
                        </a:lnSpc>
                        <a:spcBef>
                          <a:spcPts val="0"/>
                        </a:spcBef>
                        <a:spcAft>
                          <a:spcPts val="0"/>
                        </a:spcAft>
                        <a:tabLst>
                          <a:tab pos="2971800" algn="ctr"/>
                          <a:tab pos="5943600" algn="r"/>
                        </a:tabLst>
                      </a:pPr>
                      <a:r>
                        <a:rPr lang="en-US" sz="1400" dirty="0">
                          <a:effectLst/>
                        </a:rPr>
                        <a:t>Limitation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Adults retain 5-10% of what they hear.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Leader does the heavy cognitive work; participants imitate but don’t build their own </a:t>
                      </a:r>
                      <a:r>
                        <a:rPr lang="en-US" sz="1400" dirty="0" smtClean="0">
                          <a:effectLst/>
                        </a:rPr>
                        <a:t>conclusions.</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200" dirty="0">
                          <a:effectLst/>
                        </a:rPr>
                        <a:t>Requires precisely built activities that lead to the proper conclusions; takes far more time to plan </a:t>
                      </a:r>
                      <a:r>
                        <a:rPr lang="en-US" sz="1200" dirty="0" smtClean="0">
                          <a:solidFill>
                            <a:schemeClr val="tx1"/>
                          </a:solidFill>
                          <a:effectLst/>
                        </a:rPr>
                        <a:t>and much</a:t>
                      </a:r>
                      <a:r>
                        <a:rPr lang="en-US" sz="1200" baseline="0" dirty="0" smtClean="0">
                          <a:solidFill>
                            <a:schemeClr val="tx1"/>
                          </a:solidFill>
                          <a:effectLst/>
                        </a:rPr>
                        <a:t> more skill to facilitate</a:t>
                      </a:r>
                      <a:endParaRPr lang="en-US" sz="1200" dirty="0">
                        <a:solidFill>
                          <a:schemeClr val="tx1"/>
                        </a:solidFill>
                        <a:effectLst/>
                        <a:latin typeface="Times New Roman"/>
                        <a:ea typeface="Times New Roman"/>
                      </a:endParaRPr>
                    </a:p>
                  </a:txBody>
                  <a:tcPr marL="68580" marR="68580" marT="0" marB="0"/>
                </a:tc>
              </a:tr>
            </a:tbl>
          </a:graphicData>
        </a:graphic>
      </p:graphicFrame>
      <p:sp>
        <p:nvSpPr>
          <p:cNvPr id="3" name="TextBox 4"/>
          <p:cNvSpPr txBox="1">
            <a:spLocks noChangeArrowheads="1"/>
          </p:cNvSpPr>
          <p:nvPr/>
        </p:nvSpPr>
        <p:spPr bwMode="auto">
          <a:xfrm>
            <a:off x="838200" y="119062"/>
            <a:ext cx="73914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smtClean="0">
                <a:solidFill>
                  <a:schemeClr val="bg1"/>
                </a:solidFill>
              </a:rPr>
              <a:t>3 Types of PD</a:t>
            </a:r>
            <a:endParaRPr lang="en-US" altLang="en-US" sz="2800" b="1" dirty="0">
              <a:solidFill>
                <a:schemeClr val="bg1"/>
              </a:solidFill>
            </a:endParaRPr>
          </a:p>
        </p:txBody>
      </p:sp>
      <p:sp>
        <p:nvSpPr>
          <p:cNvPr id="5" name="Rectangle 4"/>
          <p:cNvSpPr/>
          <p:nvPr/>
        </p:nvSpPr>
        <p:spPr>
          <a:xfrm>
            <a:off x="5638800" y="838200"/>
            <a:ext cx="2452254"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725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647562944"/>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a:t>
                      </a:r>
                      <a:r>
                        <a:rPr lang="en-US" sz="1800" b="1" baseline="0" dirty="0" smtClean="0">
                          <a:solidFill>
                            <a:schemeClr val="tx1"/>
                          </a:solidFill>
                        </a:rPr>
                        <a:t> </a:t>
                      </a:r>
                      <a:r>
                        <a:rPr lang="en-US" sz="1800" b="1" dirty="0" smtClean="0">
                          <a:solidFill>
                            <a:schemeClr val="tx1"/>
                          </a:solidFill>
                        </a:rPr>
                        <a:t>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rgbClr val="FFC000"/>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692288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954858788"/>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rgbClr val="FFC000"/>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542702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1603036016"/>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rgbClr val="FFC000"/>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9537106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637675689"/>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rgbClr val="FFC000"/>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8926068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2990391717"/>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a:t>
                      </a:r>
                      <a:r>
                        <a:rPr lang="en-US" sz="1800" b="1" baseline="0" dirty="0" smtClean="0">
                          <a:solidFill>
                            <a:schemeClr val="tx1"/>
                          </a:solidFill>
                        </a:rPr>
                        <a:t> </a:t>
                      </a:r>
                      <a:r>
                        <a:rPr lang="en-US" sz="1800" b="1" dirty="0" smtClean="0">
                          <a:solidFill>
                            <a:schemeClr val="tx1"/>
                          </a:solidFill>
                        </a:rPr>
                        <a:t>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rgbClr val="FFC000"/>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4203128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429397696"/>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(3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(3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(3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rgbClr val="FFC000"/>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967417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569396249"/>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rgbClr val="FFC000"/>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2564977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75688"/>
            <a:ext cx="3657600" cy="461665"/>
          </a:xfrm>
          <a:prstGeom prst="rect">
            <a:avLst/>
          </a:prstGeom>
          <a:solidFill>
            <a:srgbClr val="FFC000"/>
          </a:solidFill>
          <a:ln>
            <a:solidFill>
              <a:srgbClr val="0070C0"/>
            </a:solidFill>
          </a:ln>
        </p:spPr>
        <p:txBody>
          <a:bodyPr wrap="square" rtlCol="0">
            <a:spAutoFit/>
          </a:bodyPr>
          <a:lstStyle/>
          <a:p>
            <a:pPr algn="ctr"/>
            <a:r>
              <a:rPr lang="en-US" sz="2400" b="1" dirty="0" smtClean="0"/>
              <a:t>Application #3: PRACTICE!</a:t>
            </a:r>
            <a:endParaRPr lang="en-US" sz="2400" b="1" dirty="0"/>
          </a:p>
        </p:txBody>
      </p:sp>
      <p:graphicFrame>
        <p:nvGraphicFramePr>
          <p:cNvPr id="4" name="Table 3"/>
          <p:cNvGraphicFramePr>
            <a:graphicFrameLocks noGrp="1"/>
          </p:cNvGraphicFramePr>
          <p:nvPr>
            <p:extLst>
              <p:ext uri="{D42A27DB-BD31-4B8C-83A1-F6EECF244321}">
                <p14:modId xmlns:p14="http://schemas.microsoft.com/office/powerpoint/2010/main" val="3950823222"/>
              </p:ext>
            </p:extLst>
          </p:nvPr>
        </p:nvGraphicFramePr>
        <p:xfrm>
          <a:off x="457200" y="765485"/>
          <a:ext cx="8229600" cy="5772307"/>
        </p:xfrm>
        <a:graphic>
          <a:graphicData uri="http://schemas.openxmlformats.org/drawingml/2006/table">
            <a:tbl>
              <a:tblPr firstRow="1" bandRow="1">
                <a:tableStyleId>{5C22544A-7EE6-4342-B048-85BDC9FD1C3A}</a:tableStyleId>
              </a:tblPr>
              <a:tblGrid>
                <a:gridCol w="2743200"/>
                <a:gridCol w="2743200"/>
                <a:gridCol w="2743200"/>
              </a:tblGrid>
              <a:tr h="492237">
                <a:tc>
                  <a:txBody>
                    <a:bodyPr/>
                    <a:lstStyle/>
                    <a:p>
                      <a:pPr algn="ctr"/>
                      <a:r>
                        <a:rPr lang="en-US" sz="2800" b="1" dirty="0" smtClean="0"/>
                        <a:t>SSL #1</a:t>
                      </a:r>
                      <a:endParaRPr lang="en-US" sz="2800" b="1" dirty="0"/>
                    </a:p>
                  </a:txBody>
                  <a:tcPr/>
                </a:tc>
                <a:tc>
                  <a:txBody>
                    <a:bodyPr/>
                    <a:lstStyle/>
                    <a:p>
                      <a:pPr algn="ctr"/>
                      <a:r>
                        <a:rPr lang="en-US" sz="2800" dirty="0" smtClean="0"/>
                        <a:t>SSL #2</a:t>
                      </a:r>
                      <a:endParaRPr lang="en-US" sz="2800" dirty="0"/>
                    </a:p>
                  </a:txBody>
                  <a:tcPr/>
                </a:tc>
                <a:tc>
                  <a:txBody>
                    <a:bodyPr/>
                    <a:lstStyle/>
                    <a:p>
                      <a:pPr algn="ctr"/>
                      <a:r>
                        <a:rPr lang="en-US" sz="2800" dirty="0" smtClean="0"/>
                        <a:t>SSL #3</a:t>
                      </a:r>
                      <a:endParaRPr lang="en-US" sz="2800" dirty="0"/>
                    </a:p>
                  </a:txBody>
                  <a:tcPr/>
                </a:tc>
              </a:tr>
              <a:tr h="1059096">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c>
                  <a:txBody>
                    <a:bodyPr/>
                    <a:lstStyle/>
                    <a:p>
                      <a:pPr algn="ctr"/>
                      <a:r>
                        <a:rPr lang="en-US" sz="2400" b="1" dirty="0" smtClean="0">
                          <a:solidFill>
                            <a:schemeClr val="tx1"/>
                          </a:solidFill>
                        </a:rPr>
                        <a:t>Clear Directions</a:t>
                      </a:r>
                    </a:p>
                    <a:p>
                      <a:pPr algn="ctr"/>
                      <a:r>
                        <a:rPr lang="en-US" sz="1800" b="1" dirty="0" smtClean="0">
                          <a:solidFill>
                            <a:schemeClr val="tx1"/>
                          </a:solidFill>
                        </a:rPr>
                        <a:t> (2 minutes)</a:t>
                      </a:r>
                    </a:p>
                    <a:p>
                      <a:pPr algn="ctr"/>
                      <a:endParaRPr lang="en-US" sz="1800" b="1" dirty="0"/>
                    </a:p>
                  </a:txBody>
                  <a:tcPr>
                    <a:solidFill>
                      <a:schemeClr val="tx2">
                        <a:lumMod val="40000"/>
                        <a:lumOff val="60000"/>
                      </a:schemeClr>
                    </a:solidFill>
                  </a:tcPr>
                </a:tc>
              </a:tr>
              <a:tr h="1059096">
                <a:tc>
                  <a:txBody>
                    <a:bodyPr/>
                    <a:lstStyle/>
                    <a:p>
                      <a:pPr algn="ctr"/>
                      <a:r>
                        <a:rPr lang="en-US" sz="2400" b="1" dirty="0" smtClean="0">
                          <a:solidFill>
                            <a:schemeClr val="tx1"/>
                          </a:solidFill>
                        </a:rPr>
                        <a:t>Hunt, Not Fish </a:t>
                      </a:r>
                    </a:p>
                    <a:p>
                      <a:pPr algn="ctr"/>
                      <a:r>
                        <a:rPr lang="en-US" sz="1800" b="1" dirty="0" smtClean="0">
                          <a:solidFill>
                            <a:schemeClr val="tx1"/>
                          </a:solidFill>
                        </a:rPr>
                        <a:t>(4</a:t>
                      </a:r>
                      <a:r>
                        <a:rPr lang="en-US" sz="1800" b="1" baseline="0" dirty="0" smtClean="0">
                          <a:solidFill>
                            <a:schemeClr val="tx1"/>
                          </a:solidFill>
                        </a:rPr>
                        <a:t> minutes)</a:t>
                      </a:r>
                      <a:endParaRPr lang="en-US" sz="1800" b="1" dirty="0">
                        <a:solidFill>
                          <a:schemeClr val="tx1"/>
                        </a:solidFill>
                      </a:endParaRPr>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Hunt, Not Fish </a:t>
                      </a:r>
                    </a:p>
                    <a:p>
                      <a:pPr algn="ctr"/>
                      <a:r>
                        <a:rPr lang="en-US" sz="1800" b="1" dirty="0" smtClean="0"/>
                        <a:t>(4</a:t>
                      </a:r>
                      <a:r>
                        <a:rPr lang="en-US" sz="1800" b="1" baseline="0" dirty="0" smtClean="0"/>
                        <a:t> minutes)</a:t>
                      </a:r>
                      <a:endParaRPr lang="en-US" sz="1800" b="1" dirty="0"/>
                    </a:p>
                  </a:txBody>
                  <a:tcPr>
                    <a:solidFill>
                      <a:schemeClr val="tx2">
                        <a:lumMod val="40000"/>
                        <a:lumOff val="60000"/>
                      </a:schemeClr>
                    </a:solidFill>
                  </a:tcPr>
                </a:tc>
              </a:tr>
              <a:tr h="1017763">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c>
                  <a:txBody>
                    <a:bodyPr/>
                    <a:lstStyle/>
                    <a:p>
                      <a:pPr algn="ctr"/>
                      <a:r>
                        <a:rPr lang="en-US" sz="2400" b="1" dirty="0" smtClean="0"/>
                        <a:t>Facilitate Discussion </a:t>
                      </a:r>
                    </a:p>
                    <a:p>
                      <a:pPr algn="ctr"/>
                      <a:r>
                        <a:rPr lang="en-US" sz="1800" b="1" dirty="0" smtClean="0"/>
                        <a:t>(4 minutes)</a:t>
                      </a:r>
                      <a:endParaRPr lang="en-US" sz="1800" b="1" dirty="0"/>
                    </a:p>
                  </a:txBody>
                  <a:tcPr>
                    <a:solidFill>
                      <a:schemeClr val="tx2">
                        <a:lumMod val="20000"/>
                        <a:lumOff val="80000"/>
                      </a:schemeClr>
                    </a:solidFill>
                  </a:tcPr>
                </a:tc>
              </a:tr>
              <a:tr h="1059096">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c>
                  <a:txBody>
                    <a:bodyPr/>
                    <a:lstStyle/>
                    <a:p>
                      <a:pPr algn="ctr"/>
                      <a:r>
                        <a:rPr lang="en-US" sz="2400" b="1" dirty="0" smtClean="0"/>
                        <a:t>Feedback </a:t>
                      </a:r>
                    </a:p>
                    <a:p>
                      <a:pPr algn="ctr"/>
                      <a:r>
                        <a:rPr lang="en-US" sz="1800" b="1" dirty="0" smtClean="0"/>
                        <a:t>(2</a:t>
                      </a:r>
                      <a:r>
                        <a:rPr lang="en-US" sz="1800" b="1" baseline="0" dirty="0" smtClean="0"/>
                        <a:t> minutes)</a:t>
                      </a:r>
                      <a:endParaRPr lang="en-US" sz="1800" b="1" dirty="0"/>
                    </a:p>
                  </a:txBody>
                  <a:tcPr>
                    <a:solidFill>
                      <a:schemeClr val="tx2">
                        <a:lumMod val="40000"/>
                        <a:lumOff val="60000"/>
                      </a:schemeClr>
                    </a:solidFill>
                  </a:tcPr>
                </a:tc>
              </a:tr>
              <a:tr h="1059096">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chemeClr val="tx2">
                        <a:lumMod val="20000"/>
                        <a:lumOff val="80000"/>
                      </a:schemeClr>
                    </a:solidFill>
                  </a:tcPr>
                </a:tc>
                <a:tc>
                  <a:txBody>
                    <a:bodyPr/>
                    <a:lstStyle/>
                    <a:p>
                      <a:pPr algn="ctr"/>
                      <a:r>
                        <a:rPr lang="en-US" sz="2400" b="1" dirty="0" smtClean="0"/>
                        <a:t>Re</a:t>
                      </a:r>
                      <a:r>
                        <a:rPr lang="en-US" sz="2400" b="1" baseline="0" dirty="0" smtClean="0"/>
                        <a:t>-Do </a:t>
                      </a:r>
                    </a:p>
                    <a:p>
                      <a:pPr algn="ctr"/>
                      <a:r>
                        <a:rPr lang="en-US" sz="1800" b="1" baseline="0" dirty="0" smtClean="0"/>
                        <a:t>(2 minutes)</a:t>
                      </a:r>
                      <a:endParaRPr lang="en-US" sz="1800" b="1" dirty="0"/>
                    </a:p>
                  </a:txBody>
                  <a:tcPr>
                    <a:solidFill>
                      <a:srgbClr val="FFC000"/>
                    </a:solidFill>
                  </a:tcPr>
                </a:tc>
              </a:tr>
            </a:tbl>
          </a:graphicData>
        </a:graphic>
      </p:graphicFrame>
    </p:spTree>
    <p:extLst>
      <p:ext uri="{BB962C8B-B14F-4D97-AF65-F5344CB8AC3E}">
        <p14:creationId xmlns:p14="http://schemas.microsoft.com/office/powerpoint/2010/main" val="2535562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3008313" cy="1162050"/>
          </a:xfrm>
        </p:spPr>
        <p:txBody>
          <a:bodyPr/>
          <a:lstStyle/>
          <a:p>
            <a:r>
              <a:rPr lang="en-US" dirty="0" smtClean="0"/>
              <a:t>Work Time</a:t>
            </a:r>
            <a:endParaRPr lang="en-US" dirty="0"/>
          </a:p>
        </p:txBody>
      </p:sp>
      <p:sp>
        <p:nvSpPr>
          <p:cNvPr id="4" name="Text Placeholder 3"/>
          <p:cNvSpPr>
            <a:spLocks noGrp="1"/>
          </p:cNvSpPr>
          <p:nvPr>
            <p:ph type="body" sz="half" idx="2"/>
          </p:nvPr>
        </p:nvSpPr>
        <p:spPr>
          <a:xfrm>
            <a:off x="457200" y="3657600"/>
            <a:ext cx="8686800" cy="2024063"/>
          </a:xfrm>
        </p:spPr>
        <p:txBody>
          <a:bodyPr>
            <a:noAutofit/>
          </a:bodyPr>
          <a:lstStyle/>
          <a:p>
            <a:pPr marL="285750" indent="-285750">
              <a:buFont typeface="Arial" panose="020B0604020202020204" pitchFamily="34" charset="0"/>
              <a:buChar char="•"/>
            </a:pPr>
            <a:r>
              <a:rPr lang="en-US" sz="2400" dirty="0" smtClean="0"/>
              <a:t>Continue work planning your data collection (Hunt, Don’t Fish) and discussion facilitation for any Airtight Activities in your Authentic Compliance PDs</a:t>
            </a:r>
          </a:p>
          <a:p>
            <a:pPr marL="285750" indent="-285750">
              <a:buFont typeface="Arial" panose="020B0604020202020204" pitchFamily="34" charset="0"/>
              <a:buChar char="•"/>
            </a:pPr>
            <a:r>
              <a:rPr lang="en-US" sz="2400" dirty="0" smtClean="0"/>
              <a:t>Customize the highlighted yellow parts of either AC PDs</a:t>
            </a:r>
          </a:p>
          <a:p>
            <a:pPr marL="285750" indent="-285750">
              <a:buFont typeface="Arial" panose="020B0604020202020204" pitchFamily="34" charset="0"/>
              <a:buChar char="•"/>
            </a:pPr>
            <a:r>
              <a:rPr lang="en-US" sz="2400" dirty="0" smtClean="0"/>
              <a:t>Customize other parts of your AC PDs for your context</a:t>
            </a:r>
            <a:endParaRPr lang="en-US" sz="2400" dirty="0"/>
          </a:p>
        </p:txBody>
      </p:sp>
      <p:pic>
        <p:nvPicPr>
          <p:cNvPr id="1026" name="Picture 2" descr="http://images.huffingtonpost.com/2016-05-09-1462761733-5966723-chooseyou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7630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19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lhs.pasco.k12.fl.us/wp-content/uploads/lolhs/2015/01/shout-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181600" cy="510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81056424"/>
              </p:ext>
            </p:extLst>
          </p:nvPr>
        </p:nvGraphicFramePr>
        <p:xfrm>
          <a:off x="457199" y="790066"/>
          <a:ext cx="8153401" cy="5465891"/>
        </p:xfrm>
        <a:graphic>
          <a:graphicData uri="http://schemas.openxmlformats.org/drawingml/2006/table">
            <a:tbl>
              <a:tblPr firstRow="1" firstCol="1" bandRow="1">
                <a:tableStyleId>{5C22544A-7EE6-4342-B048-85BDC9FD1C3A}</a:tableStyleId>
              </a:tblPr>
              <a:tblGrid>
                <a:gridCol w="1039160"/>
                <a:gridCol w="1827970"/>
                <a:gridCol w="2508739"/>
                <a:gridCol w="2777532"/>
              </a:tblGrid>
              <a:tr h="476469">
                <a:tc>
                  <a:txBody>
                    <a:bodyPr/>
                    <a:lstStyle/>
                    <a:p>
                      <a:pPr marL="0" marR="0">
                        <a:lnSpc>
                          <a:spcPct val="115000"/>
                        </a:lnSpc>
                        <a:spcBef>
                          <a:spcPts val="0"/>
                        </a:spcBef>
                        <a:spcAft>
                          <a:spcPts val="0"/>
                        </a:spcAft>
                        <a:tabLst>
                          <a:tab pos="2971800" algn="ctr"/>
                          <a:tab pos="5943600" algn="r"/>
                        </a:tabLst>
                      </a:pPr>
                      <a:r>
                        <a:rPr lang="en-US" sz="900" dirty="0">
                          <a:effectLst/>
                        </a:rPr>
                        <a:t> </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Lecture</a:t>
                      </a:r>
                    </a:p>
                    <a:p>
                      <a:pPr marL="0" marR="0" algn="ctr">
                        <a:lnSpc>
                          <a:spcPct val="115000"/>
                        </a:lnSpc>
                        <a:spcBef>
                          <a:spcPts val="0"/>
                        </a:spcBef>
                        <a:spcAft>
                          <a:spcPts val="0"/>
                        </a:spcAft>
                        <a:tabLst>
                          <a:tab pos="2971800" algn="ctr"/>
                          <a:tab pos="5943600" algn="r"/>
                        </a:tabLst>
                      </a:pPr>
                      <a:r>
                        <a:rPr lang="en-US" sz="1500" dirty="0">
                          <a:effectLst/>
                        </a:rPr>
                        <a:t>(Sage on the Stage)</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dirty="0">
                          <a:effectLst/>
                        </a:rPr>
                        <a:t>Guided Practice</a:t>
                      </a:r>
                    </a:p>
                    <a:p>
                      <a:pPr marL="0" marR="0" algn="ctr">
                        <a:lnSpc>
                          <a:spcPct val="115000"/>
                        </a:lnSpc>
                        <a:spcBef>
                          <a:spcPts val="0"/>
                        </a:spcBef>
                        <a:spcAft>
                          <a:spcPts val="0"/>
                        </a:spcAft>
                        <a:tabLst>
                          <a:tab pos="2971800" algn="ctr"/>
                          <a:tab pos="5943600" algn="r"/>
                        </a:tabLst>
                      </a:pPr>
                      <a:r>
                        <a:rPr lang="en-US" sz="1400" dirty="0">
                          <a:effectLst/>
                        </a:rPr>
                        <a:t>(I, We, You)</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Living the Learning</a:t>
                      </a:r>
                    </a:p>
                    <a:p>
                      <a:pPr marL="0" marR="0" algn="ctr">
                        <a:lnSpc>
                          <a:spcPct val="115000"/>
                        </a:lnSpc>
                        <a:spcBef>
                          <a:spcPts val="0"/>
                        </a:spcBef>
                        <a:spcAft>
                          <a:spcPts val="0"/>
                        </a:spcAft>
                        <a:tabLst>
                          <a:tab pos="2971800" algn="ctr"/>
                          <a:tab pos="5943600" algn="r"/>
                        </a:tabLst>
                      </a:pPr>
                      <a:r>
                        <a:rPr lang="en-US" sz="1500" dirty="0">
                          <a:effectLst/>
                        </a:rPr>
                        <a:t>(Act, Reflect, Frame, Apply)</a:t>
                      </a:r>
                      <a:endParaRPr lang="en-US" sz="1500" dirty="0">
                        <a:effectLst/>
                        <a:latin typeface="Times New Roman"/>
                        <a:ea typeface="Times New Roman"/>
                      </a:endParaRPr>
                    </a:p>
                  </a:txBody>
                  <a:tcPr marL="68580" marR="68580" marT="0" marB="0"/>
                </a:tc>
              </a:tr>
              <a:tr h="1659642">
                <a:tc>
                  <a:txBody>
                    <a:bodyPr/>
                    <a:lstStyle/>
                    <a:p>
                      <a:pPr marL="0" marR="0">
                        <a:lnSpc>
                          <a:spcPct val="115000"/>
                        </a:lnSpc>
                        <a:spcBef>
                          <a:spcPts val="0"/>
                        </a:spcBef>
                        <a:spcAft>
                          <a:spcPts val="0"/>
                        </a:spcAft>
                        <a:tabLst>
                          <a:tab pos="2971800" algn="ctr"/>
                          <a:tab pos="5943600" algn="r"/>
                        </a:tabLst>
                      </a:pPr>
                      <a:r>
                        <a:rPr lang="en-US" sz="1400" dirty="0">
                          <a:effectLst/>
                        </a:rPr>
                        <a:t>Format</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Formal presentation on core principles. </a:t>
                      </a:r>
                    </a:p>
                    <a:p>
                      <a:pPr marL="0" marR="0">
                        <a:lnSpc>
                          <a:spcPct val="115000"/>
                        </a:lnSpc>
                        <a:spcBef>
                          <a:spcPts val="0"/>
                        </a:spcBef>
                        <a:spcAft>
                          <a:spcPts val="0"/>
                        </a:spcAft>
                        <a:tabLst>
                          <a:tab pos="2971800" algn="ctr"/>
                          <a:tab pos="5943600" algn="r"/>
                        </a:tabLst>
                      </a:pPr>
                      <a:r>
                        <a:rPr lang="en-US" sz="1600" dirty="0">
                          <a:effectLst/>
                        </a:rPr>
                        <a:t> </a:t>
                      </a:r>
                    </a:p>
                    <a:p>
                      <a:pPr marL="0" marR="0">
                        <a:lnSpc>
                          <a:spcPct val="115000"/>
                        </a:lnSpc>
                        <a:spcBef>
                          <a:spcPts val="0"/>
                        </a:spcBef>
                        <a:spcAft>
                          <a:spcPts val="0"/>
                        </a:spcAft>
                        <a:tabLst>
                          <a:tab pos="2971800" algn="ctr"/>
                          <a:tab pos="5943600" algn="r"/>
                        </a:tabLst>
                      </a:pPr>
                      <a:r>
                        <a:rPr lang="en-US" sz="1600" dirty="0">
                          <a:effectLst/>
                        </a:rPr>
                        <a:t>Question and answer.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b="1" dirty="0">
                          <a:effectLst/>
                        </a:rPr>
                        <a:t>I do: </a:t>
                      </a:r>
                      <a:r>
                        <a:rPr lang="en-US" sz="1400" dirty="0">
                          <a:effectLst/>
                        </a:rPr>
                        <a:t>Formal presentation on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We do: </a:t>
                      </a:r>
                      <a:r>
                        <a:rPr lang="en-US" sz="1400" dirty="0">
                          <a:effectLst/>
                        </a:rPr>
                        <a:t>Shared presenter-participant activity modeling the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You do: </a:t>
                      </a:r>
                      <a:r>
                        <a:rPr lang="en-US" sz="1400" dirty="0">
                          <a:effectLst/>
                        </a:rPr>
                        <a:t>Try it on your own.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b="1" dirty="0">
                          <a:effectLst/>
                        </a:rPr>
                        <a:t>Activity: </a:t>
                      </a:r>
                      <a:r>
                        <a:rPr lang="en-US" sz="1400" dirty="0">
                          <a:effectLst/>
                        </a:rPr>
                        <a:t>Do something that sparks learning. </a:t>
                      </a:r>
                    </a:p>
                    <a:p>
                      <a:pPr marL="0" marR="0">
                        <a:lnSpc>
                          <a:spcPct val="115000"/>
                        </a:lnSpc>
                        <a:spcBef>
                          <a:spcPts val="0"/>
                        </a:spcBef>
                        <a:spcAft>
                          <a:spcPts val="0"/>
                        </a:spcAft>
                        <a:tabLst>
                          <a:tab pos="2971800" algn="ctr"/>
                          <a:tab pos="5943600" algn="r"/>
                        </a:tabLst>
                      </a:pPr>
                      <a:r>
                        <a:rPr lang="en-US" sz="1400" b="1" dirty="0">
                          <a:effectLst/>
                        </a:rPr>
                        <a:t>Reflection: </a:t>
                      </a:r>
                      <a:r>
                        <a:rPr lang="en-US" sz="1400" dirty="0">
                          <a:effectLst/>
                        </a:rPr>
                        <a:t>Use facilitated sharing to identify core principles. </a:t>
                      </a:r>
                    </a:p>
                    <a:p>
                      <a:pPr marL="0" marR="0">
                        <a:lnSpc>
                          <a:spcPct val="115000"/>
                        </a:lnSpc>
                        <a:spcBef>
                          <a:spcPts val="0"/>
                        </a:spcBef>
                        <a:spcAft>
                          <a:spcPts val="0"/>
                        </a:spcAft>
                        <a:tabLst>
                          <a:tab pos="2971800" algn="ctr"/>
                          <a:tab pos="5943600" algn="r"/>
                        </a:tabLst>
                      </a:pPr>
                      <a:r>
                        <a:rPr lang="en-US" sz="1400" b="1" dirty="0">
                          <a:effectLst/>
                        </a:rPr>
                        <a:t>Framing: </a:t>
                      </a:r>
                      <a:r>
                        <a:rPr lang="en-US" sz="1400" dirty="0">
                          <a:effectLst/>
                        </a:rPr>
                        <a:t>Presenter puts formal language around participants’ observations. </a:t>
                      </a:r>
                    </a:p>
                    <a:p>
                      <a:pPr marL="0" marR="0">
                        <a:lnSpc>
                          <a:spcPct val="115000"/>
                        </a:lnSpc>
                        <a:spcBef>
                          <a:spcPts val="0"/>
                        </a:spcBef>
                        <a:spcAft>
                          <a:spcPts val="0"/>
                        </a:spcAft>
                        <a:tabLst>
                          <a:tab pos="2971800" algn="ctr"/>
                          <a:tab pos="5943600" algn="r"/>
                        </a:tabLst>
                      </a:pPr>
                      <a:r>
                        <a:rPr lang="en-US" sz="1400" b="1" dirty="0">
                          <a:effectLst/>
                        </a:rPr>
                        <a:t>Application: </a:t>
                      </a:r>
                      <a:r>
                        <a:rPr lang="en-US" sz="1400" dirty="0">
                          <a:effectLst/>
                        </a:rPr>
                        <a:t>Put it into practice. </a:t>
                      </a:r>
                      <a:endParaRPr lang="en-US" sz="1400" dirty="0">
                        <a:effectLst/>
                        <a:latin typeface="Times New Roman"/>
                        <a:ea typeface="Times New Roman"/>
                      </a:endParaRPr>
                    </a:p>
                  </a:txBody>
                  <a:tcPr marL="68580" marR="68580" marT="0" marB="0"/>
                </a:tc>
              </a:tr>
              <a:tr h="823214">
                <a:tc>
                  <a:txBody>
                    <a:bodyPr/>
                    <a:lstStyle/>
                    <a:p>
                      <a:pPr marL="0" marR="0">
                        <a:lnSpc>
                          <a:spcPct val="115000"/>
                        </a:lnSpc>
                        <a:spcBef>
                          <a:spcPts val="0"/>
                        </a:spcBef>
                        <a:spcAft>
                          <a:spcPts val="0"/>
                        </a:spcAft>
                        <a:tabLst>
                          <a:tab pos="2971800" algn="ctr"/>
                          <a:tab pos="5943600" algn="r"/>
                        </a:tabLst>
                      </a:pPr>
                      <a:r>
                        <a:rPr lang="en-US" sz="1400" dirty="0" err="1">
                          <a:effectLst/>
                        </a:rPr>
                        <a:t>Approx</a:t>
                      </a:r>
                      <a:r>
                        <a:rPr lang="en-US" sz="1400" dirty="0">
                          <a:effectLst/>
                        </a:rPr>
                        <a:t> % of Facilitator Talk</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600" dirty="0">
                          <a:effectLst/>
                        </a:rPr>
                        <a:t> </a:t>
                      </a:r>
                    </a:p>
                    <a:p>
                      <a:pPr marL="0" marR="0" algn="ctr">
                        <a:lnSpc>
                          <a:spcPct val="115000"/>
                        </a:lnSpc>
                        <a:spcBef>
                          <a:spcPts val="0"/>
                        </a:spcBef>
                        <a:spcAft>
                          <a:spcPts val="0"/>
                        </a:spcAft>
                        <a:tabLst>
                          <a:tab pos="2971800" algn="ctr"/>
                          <a:tab pos="5943600" algn="r"/>
                        </a:tabLst>
                      </a:pPr>
                      <a:r>
                        <a:rPr lang="en-US" sz="1600" dirty="0">
                          <a:effectLst/>
                        </a:rPr>
                        <a:t>90-95%</a:t>
                      </a:r>
                      <a:endParaRPr lang="en-US" sz="16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 </a:t>
                      </a:r>
                    </a:p>
                    <a:p>
                      <a:pPr marL="0" marR="0" algn="ctr">
                        <a:lnSpc>
                          <a:spcPct val="115000"/>
                        </a:lnSpc>
                        <a:spcBef>
                          <a:spcPts val="0"/>
                        </a:spcBef>
                        <a:spcAft>
                          <a:spcPts val="0"/>
                        </a:spcAft>
                        <a:tabLst>
                          <a:tab pos="2971800" algn="ctr"/>
                          <a:tab pos="5943600" algn="r"/>
                        </a:tabLst>
                      </a:pPr>
                      <a:r>
                        <a:rPr lang="en-US" sz="1500" dirty="0">
                          <a:effectLst/>
                        </a:rPr>
                        <a:t>40-50%</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 </a:t>
                      </a:r>
                    </a:p>
                    <a:p>
                      <a:pPr marL="0" marR="0" algn="ctr">
                        <a:lnSpc>
                          <a:spcPct val="115000"/>
                        </a:lnSpc>
                        <a:spcBef>
                          <a:spcPts val="0"/>
                        </a:spcBef>
                        <a:spcAft>
                          <a:spcPts val="0"/>
                        </a:spcAft>
                        <a:tabLst>
                          <a:tab pos="2971800" algn="ctr"/>
                          <a:tab pos="5943600" algn="r"/>
                        </a:tabLst>
                      </a:pPr>
                      <a:r>
                        <a:rPr lang="en-US" sz="1500" dirty="0">
                          <a:effectLst/>
                        </a:rPr>
                        <a:t>15-30%</a:t>
                      </a:r>
                      <a:endParaRPr lang="en-US" sz="1500" dirty="0">
                        <a:effectLst/>
                        <a:latin typeface="Times New Roman"/>
                        <a:ea typeface="Times New Roman"/>
                      </a:endParaRPr>
                    </a:p>
                  </a:txBody>
                  <a:tcPr marL="68580" marR="68580" marT="0" marB="0"/>
                </a:tc>
              </a:tr>
              <a:tr h="961354">
                <a:tc>
                  <a:txBody>
                    <a:bodyPr/>
                    <a:lstStyle/>
                    <a:p>
                      <a:pPr marL="0" marR="0">
                        <a:lnSpc>
                          <a:spcPct val="115000"/>
                        </a:lnSpc>
                        <a:spcBef>
                          <a:spcPts val="0"/>
                        </a:spcBef>
                        <a:spcAft>
                          <a:spcPts val="0"/>
                        </a:spcAft>
                        <a:tabLst>
                          <a:tab pos="2971800" algn="ctr"/>
                          <a:tab pos="5943600" algn="r"/>
                        </a:tabLst>
                      </a:pPr>
                      <a:r>
                        <a:rPr lang="en-US" sz="1400" dirty="0">
                          <a:effectLst/>
                        </a:rPr>
                        <a:t>Beliefs about Learning</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We learn best by listening to the expert on the topic.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We learn best by listening to the expert and then having a chance to apply the information.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We learn best by generating the knowledge through experience and then applying it to our context.  </a:t>
                      </a:r>
                      <a:endParaRPr lang="en-US" sz="1400" dirty="0">
                        <a:effectLst/>
                        <a:latin typeface="Times New Roman"/>
                        <a:ea typeface="Times New Roman"/>
                      </a:endParaRPr>
                    </a:p>
                  </a:txBody>
                  <a:tcPr marL="68580" marR="68580" marT="0" marB="0"/>
                </a:tc>
              </a:tr>
              <a:tr h="1032321">
                <a:tc>
                  <a:txBody>
                    <a:bodyPr/>
                    <a:lstStyle/>
                    <a:p>
                      <a:pPr marL="0" marR="0">
                        <a:lnSpc>
                          <a:spcPct val="115000"/>
                        </a:lnSpc>
                        <a:spcBef>
                          <a:spcPts val="0"/>
                        </a:spcBef>
                        <a:spcAft>
                          <a:spcPts val="0"/>
                        </a:spcAft>
                        <a:tabLst>
                          <a:tab pos="2971800" algn="ctr"/>
                          <a:tab pos="5943600" algn="r"/>
                        </a:tabLst>
                      </a:pPr>
                      <a:r>
                        <a:rPr lang="en-US" sz="1400" dirty="0">
                          <a:effectLst/>
                        </a:rPr>
                        <a:t>Limitation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Adults retain 5-10% of what they hear.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Leader does the heavy cognitive work; participants imitate but don’t build their own </a:t>
                      </a:r>
                      <a:r>
                        <a:rPr lang="en-US" sz="1400" dirty="0" smtClean="0">
                          <a:effectLst/>
                        </a:rPr>
                        <a:t>conclusions.</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Requires precisely built activities that lead to the proper conclusions; takes far more time to plan </a:t>
                      </a:r>
                      <a:r>
                        <a:rPr lang="en-US" sz="1400" dirty="0" smtClean="0">
                          <a:solidFill>
                            <a:schemeClr val="tx1"/>
                          </a:solidFill>
                          <a:effectLst/>
                        </a:rPr>
                        <a:t>and </a:t>
                      </a:r>
                      <a:r>
                        <a:rPr lang="en-US" sz="1400" b="0" dirty="0" smtClean="0">
                          <a:solidFill>
                            <a:schemeClr val="tx1"/>
                          </a:solidFill>
                          <a:effectLst/>
                        </a:rPr>
                        <a:t>much</a:t>
                      </a:r>
                      <a:r>
                        <a:rPr lang="en-US" sz="1400" b="0" baseline="0" dirty="0" smtClean="0">
                          <a:solidFill>
                            <a:schemeClr val="tx1"/>
                          </a:solidFill>
                          <a:effectLst/>
                        </a:rPr>
                        <a:t> more skill to facilitate</a:t>
                      </a:r>
                      <a:endParaRPr lang="en-US" sz="1400" b="0" dirty="0">
                        <a:solidFill>
                          <a:schemeClr val="tx1"/>
                        </a:solidFill>
                        <a:effectLst/>
                        <a:latin typeface="Times New Roman"/>
                        <a:ea typeface="Times New Roman"/>
                      </a:endParaRPr>
                    </a:p>
                  </a:txBody>
                  <a:tcPr marL="68580" marR="68580" marT="0" marB="0"/>
                </a:tc>
              </a:tr>
            </a:tbl>
          </a:graphicData>
        </a:graphic>
      </p:graphicFrame>
      <p:sp>
        <p:nvSpPr>
          <p:cNvPr id="3" name="TextBox 4"/>
          <p:cNvSpPr txBox="1">
            <a:spLocks noChangeArrowheads="1"/>
          </p:cNvSpPr>
          <p:nvPr/>
        </p:nvSpPr>
        <p:spPr bwMode="auto">
          <a:xfrm>
            <a:off x="838200" y="119062"/>
            <a:ext cx="73914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smtClean="0">
                <a:solidFill>
                  <a:schemeClr val="bg1"/>
                </a:solidFill>
              </a:rPr>
              <a:t>3 Types of PD</a:t>
            </a:r>
            <a:endParaRPr lang="en-US" altLang="en-US" sz="2800" b="1" dirty="0">
              <a:solidFill>
                <a:schemeClr val="bg1"/>
              </a:solidFill>
            </a:endParaRPr>
          </a:p>
        </p:txBody>
      </p:sp>
    </p:spTree>
    <p:extLst>
      <p:ext uri="{BB962C8B-B14F-4D97-AF65-F5344CB8AC3E}">
        <p14:creationId xmlns:p14="http://schemas.microsoft.com/office/powerpoint/2010/main" val="20403936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normAutofit fontScale="92500" lnSpcReduction="10000"/>
          </a:bodyPr>
          <a:lstStyle/>
          <a:p>
            <a:r>
              <a:rPr lang="en-US" dirty="0" smtClean="0"/>
              <a:t>Ensure you have blocked time during ATT to engage in </a:t>
            </a:r>
            <a:r>
              <a:rPr lang="en-US" u="sng" dirty="0" smtClean="0"/>
              <a:t>both</a:t>
            </a:r>
            <a:r>
              <a:rPr lang="en-US" dirty="0" smtClean="0"/>
              <a:t> </a:t>
            </a:r>
            <a:r>
              <a:rPr lang="en-US" b="1" dirty="0" smtClean="0"/>
              <a:t>legally required </a:t>
            </a:r>
            <a:r>
              <a:rPr lang="en-US" dirty="0" smtClean="0"/>
              <a:t>Authentic Compliance PDs: </a:t>
            </a:r>
          </a:p>
          <a:p>
            <a:pPr lvl="1">
              <a:buFont typeface="Wingdings" panose="05000000000000000000" pitchFamily="2" charset="2"/>
              <a:buChar char="v"/>
            </a:pPr>
            <a:r>
              <a:rPr lang="en-US" sz="2600" dirty="0" smtClean="0"/>
              <a:t>Delivering on Equity: Special Education for EVERY Educator </a:t>
            </a:r>
          </a:p>
          <a:p>
            <a:pPr lvl="1">
              <a:buFont typeface="Wingdings" panose="05000000000000000000" pitchFamily="2" charset="2"/>
              <a:buChar char="v"/>
            </a:pPr>
            <a:r>
              <a:rPr lang="en-US" sz="2600" dirty="0" smtClean="0"/>
              <a:t>Understanding and Using IEPs-at-a-Glance</a:t>
            </a:r>
          </a:p>
          <a:p>
            <a:r>
              <a:rPr lang="en-US" dirty="0" smtClean="0"/>
              <a:t>Finalize the customization of each PD (you did some of this as pre-work for this session, but you will need to customize </a:t>
            </a:r>
            <a:r>
              <a:rPr lang="en-US" u="sng" dirty="0" smtClean="0"/>
              <a:t>all</a:t>
            </a:r>
            <a:r>
              <a:rPr lang="en-US" dirty="0" smtClean="0"/>
              <a:t> highlighted portions.)</a:t>
            </a:r>
          </a:p>
          <a:p>
            <a:r>
              <a:rPr lang="en-US" dirty="0" smtClean="0"/>
              <a:t>Reach out to your Director of SS for support practicing and facilitating these PDs in August.</a:t>
            </a:r>
            <a:endParaRPr lang="en-US" dirty="0"/>
          </a:p>
        </p:txBody>
      </p:sp>
      <p:sp>
        <p:nvSpPr>
          <p:cNvPr id="4" name="TextBox 10"/>
          <p:cNvSpPr txBox="1">
            <a:spLocks noChangeArrowheads="1"/>
          </p:cNvSpPr>
          <p:nvPr/>
        </p:nvSpPr>
        <p:spPr bwMode="auto">
          <a:xfrm>
            <a:off x="228600" y="6299995"/>
            <a:ext cx="533400" cy="430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200" dirty="0" smtClean="0">
                <a:solidFill>
                  <a:schemeClr val="bg1"/>
                </a:solidFill>
              </a:rPr>
              <a:t>10</a:t>
            </a:r>
            <a:endParaRPr lang="en-US" altLang="en-US" sz="2200" dirty="0">
              <a:solidFill>
                <a:schemeClr val="bg1"/>
              </a:solidFill>
            </a:endParaRPr>
          </a:p>
        </p:txBody>
      </p:sp>
      <p:pic>
        <p:nvPicPr>
          <p:cNvPr id="2050" name="Picture 2" descr="http://www.gmnetwork.org/wp-content/uploads/2015/09/2015-09-30-next-steps-610x3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159257"/>
            <a:ext cx="58102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21354"/>
              </p:ext>
            </p:extLst>
          </p:nvPr>
        </p:nvGraphicFramePr>
        <p:xfrm>
          <a:off x="457199" y="790066"/>
          <a:ext cx="8153401" cy="6010910"/>
        </p:xfrm>
        <a:graphic>
          <a:graphicData uri="http://schemas.openxmlformats.org/drawingml/2006/table">
            <a:tbl>
              <a:tblPr firstRow="1" firstCol="1" bandRow="1">
                <a:tableStyleId>{5C22544A-7EE6-4342-B048-85BDC9FD1C3A}</a:tableStyleId>
              </a:tblPr>
              <a:tblGrid>
                <a:gridCol w="1039160"/>
                <a:gridCol w="1827970"/>
                <a:gridCol w="2508739"/>
                <a:gridCol w="2777532"/>
              </a:tblGrid>
              <a:tr h="476469">
                <a:tc>
                  <a:txBody>
                    <a:bodyPr/>
                    <a:lstStyle/>
                    <a:p>
                      <a:pPr marL="0" marR="0">
                        <a:lnSpc>
                          <a:spcPct val="115000"/>
                        </a:lnSpc>
                        <a:spcBef>
                          <a:spcPts val="0"/>
                        </a:spcBef>
                        <a:spcAft>
                          <a:spcPts val="0"/>
                        </a:spcAft>
                        <a:tabLst>
                          <a:tab pos="2971800" algn="ctr"/>
                          <a:tab pos="5943600" algn="r"/>
                        </a:tabLst>
                      </a:pPr>
                      <a:r>
                        <a:rPr lang="en-US" sz="900" dirty="0">
                          <a:effectLst/>
                        </a:rPr>
                        <a:t> </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500" dirty="0">
                          <a:effectLst/>
                        </a:rPr>
                        <a:t>Lecture</a:t>
                      </a:r>
                    </a:p>
                    <a:p>
                      <a:pPr marL="0" marR="0" algn="ctr">
                        <a:lnSpc>
                          <a:spcPct val="115000"/>
                        </a:lnSpc>
                        <a:spcBef>
                          <a:spcPts val="0"/>
                        </a:spcBef>
                        <a:spcAft>
                          <a:spcPts val="0"/>
                        </a:spcAft>
                        <a:tabLst>
                          <a:tab pos="2971800" algn="ctr"/>
                          <a:tab pos="5943600" algn="r"/>
                        </a:tabLst>
                      </a:pPr>
                      <a:r>
                        <a:rPr lang="en-US" sz="1500" dirty="0">
                          <a:effectLst/>
                        </a:rPr>
                        <a:t>(Sage on the Stage)</a:t>
                      </a:r>
                      <a:endParaRPr lang="en-US" sz="15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dirty="0">
                          <a:effectLst/>
                        </a:rPr>
                        <a:t>Guided Practice</a:t>
                      </a:r>
                    </a:p>
                    <a:p>
                      <a:pPr marL="0" marR="0" algn="ctr">
                        <a:lnSpc>
                          <a:spcPct val="115000"/>
                        </a:lnSpc>
                        <a:spcBef>
                          <a:spcPts val="0"/>
                        </a:spcBef>
                        <a:spcAft>
                          <a:spcPts val="0"/>
                        </a:spcAft>
                        <a:tabLst>
                          <a:tab pos="2971800" algn="ctr"/>
                          <a:tab pos="5943600" algn="r"/>
                        </a:tabLst>
                      </a:pPr>
                      <a:r>
                        <a:rPr lang="en-US" sz="1400" dirty="0">
                          <a:effectLst/>
                        </a:rPr>
                        <a:t>(I, We, You)</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dirty="0">
                          <a:effectLst/>
                        </a:rPr>
                        <a:t>Living the Learning</a:t>
                      </a:r>
                    </a:p>
                    <a:p>
                      <a:pPr marL="0" marR="0" algn="ctr">
                        <a:lnSpc>
                          <a:spcPct val="115000"/>
                        </a:lnSpc>
                        <a:spcBef>
                          <a:spcPts val="0"/>
                        </a:spcBef>
                        <a:spcAft>
                          <a:spcPts val="0"/>
                        </a:spcAft>
                        <a:tabLst>
                          <a:tab pos="2971800" algn="ctr"/>
                          <a:tab pos="5943600" algn="r"/>
                        </a:tabLst>
                      </a:pPr>
                      <a:r>
                        <a:rPr lang="en-US" sz="1400" dirty="0">
                          <a:effectLst/>
                        </a:rPr>
                        <a:t>(Act, Reflect, Frame, Apply)</a:t>
                      </a:r>
                      <a:endParaRPr lang="en-US" sz="1400" dirty="0">
                        <a:effectLst/>
                        <a:latin typeface="Times New Roman"/>
                        <a:ea typeface="Times New Roman"/>
                      </a:endParaRPr>
                    </a:p>
                  </a:txBody>
                  <a:tcPr marL="68580" marR="68580" marT="0" marB="0"/>
                </a:tc>
              </a:tr>
              <a:tr h="1659642">
                <a:tc>
                  <a:txBody>
                    <a:bodyPr/>
                    <a:lstStyle/>
                    <a:p>
                      <a:pPr marL="0" marR="0">
                        <a:lnSpc>
                          <a:spcPct val="115000"/>
                        </a:lnSpc>
                        <a:spcBef>
                          <a:spcPts val="0"/>
                        </a:spcBef>
                        <a:spcAft>
                          <a:spcPts val="0"/>
                        </a:spcAft>
                        <a:tabLst>
                          <a:tab pos="2971800" algn="ctr"/>
                          <a:tab pos="5943600" algn="r"/>
                        </a:tabLst>
                      </a:pPr>
                      <a:r>
                        <a:rPr lang="en-US" sz="1400" dirty="0">
                          <a:effectLst/>
                        </a:rPr>
                        <a:t>Format</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Formal presentation on core principles. </a:t>
                      </a:r>
                    </a:p>
                    <a:p>
                      <a:pPr marL="0" marR="0">
                        <a:lnSpc>
                          <a:spcPct val="115000"/>
                        </a:lnSpc>
                        <a:spcBef>
                          <a:spcPts val="0"/>
                        </a:spcBef>
                        <a:spcAft>
                          <a:spcPts val="0"/>
                        </a:spcAft>
                        <a:tabLst>
                          <a:tab pos="2971800" algn="ctr"/>
                          <a:tab pos="5943600" algn="r"/>
                        </a:tabLst>
                      </a:pPr>
                      <a:r>
                        <a:rPr lang="en-US" sz="1600" dirty="0">
                          <a:effectLst/>
                        </a:rPr>
                        <a:t> </a:t>
                      </a:r>
                    </a:p>
                    <a:p>
                      <a:pPr marL="0" marR="0">
                        <a:lnSpc>
                          <a:spcPct val="115000"/>
                        </a:lnSpc>
                        <a:spcBef>
                          <a:spcPts val="0"/>
                        </a:spcBef>
                        <a:spcAft>
                          <a:spcPts val="0"/>
                        </a:spcAft>
                        <a:tabLst>
                          <a:tab pos="2971800" algn="ctr"/>
                          <a:tab pos="5943600" algn="r"/>
                        </a:tabLst>
                      </a:pPr>
                      <a:r>
                        <a:rPr lang="en-US" sz="1600" dirty="0">
                          <a:effectLst/>
                        </a:rPr>
                        <a:t>Question and answer.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b="1" dirty="0">
                          <a:effectLst/>
                        </a:rPr>
                        <a:t>I do: </a:t>
                      </a:r>
                      <a:r>
                        <a:rPr lang="en-US" sz="1400" dirty="0">
                          <a:effectLst/>
                        </a:rPr>
                        <a:t>Formal presentation on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We do: </a:t>
                      </a:r>
                      <a:r>
                        <a:rPr lang="en-US" sz="1400" dirty="0">
                          <a:effectLst/>
                        </a:rPr>
                        <a:t>Shared presenter-participant activity modeling the core principles. </a:t>
                      </a:r>
                    </a:p>
                    <a:p>
                      <a:pPr marL="0" marR="0">
                        <a:lnSpc>
                          <a:spcPct val="115000"/>
                        </a:lnSpc>
                        <a:spcBef>
                          <a:spcPts val="0"/>
                        </a:spcBef>
                        <a:spcAft>
                          <a:spcPts val="0"/>
                        </a:spcAft>
                        <a:tabLst>
                          <a:tab pos="2971800" algn="ctr"/>
                          <a:tab pos="5943600" algn="r"/>
                        </a:tabLst>
                      </a:pPr>
                      <a:r>
                        <a:rPr lang="en-US" sz="1400" dirty="0">
                          <a:effectLst/>
                        </a:rPr>
                        <a:t> </a:t>
                      </a:r>
                    </a:p>
                    <a:p>
                      <a:pPr marL="0" marR="0">
                        <a:lnSpc>
                          <a:spcPct val="115000"/>
                        </a:lnSpc>
                        <a:spcBef>
                          <a:spcPts val="0"/>
                        </a:spcBef>
                        <a:spcAft>
                          <a:spcPts val="0"/>
                        </a:spcAft>
                        <a:tabLst>
                          <a:tab pos="2971800" algn="ctr"/>
                          <a:tab pos="5943600" algn="r"/>
                        </a:tabLst>
                      </a:pPr>
                      <a:r>
                        <a:rPr lang="en-US" sz="1400" b="1" dirty="0">
                          <a:effectLst/>
                        </a:rPr>
                        <a:t>You do: </a:t>
                      </a:r>
                      <a:r>
                        <a:rPr lang="en-US" sz="1400" dirty="0">
                          <a:effectLst/>
                        </a:rPr>
                        <a:t>Try it on your own.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b="1" dirty="0">
                          <a:effectLst/>
                        </a:rPr>
                        <a:t>Activity: </a:t>
                      </a:r>
                      <a:r>
                        <a:rPr lang="en-US" sz="1400" dirty="0">
                          <a:effectLst/>
                        </a:rPr>
                        <a:t>Do something that sparks learning. </a:t>
                      </a:r>
                    </a:p>
                    <a:p>
                      <a:pPr marL="0" marR="0">
                        <a:lnSpc>
                          <a:spcPct val="115000"/>
                        </a:lnSpc>
                        <a:spcBef>
                          <a:spcPts val="0"/>
                        </a:spcBef>
                        <a:spcAft>
                          <a:spcPts val="0"/>
                        </a:spcAft>
                        <a:tabLst>
                          <a:tab pos="2971800" algn="ctr"/>
                          <a:tab pos="5943600" algn="r"/>
                        </a:tabLst>
                      </a:pPr>
                      <a:r>
                        <a:rPr lang="en-US" sz="1400" b="1" dirty="0">
                          <a:effectLst/>
                        </a:rPr>
                        <a:t>Reflection: </a:t>
                      </a:r>
                      <a:r>
                        <a:rPr lang="en-US" sz="1400" dirty="0">
                          <a:effectLst/>
                        </a:rPr>
                        <a:t>Use facilitated sharing to identify core principles. </a:t>
                      </a:r>
                    </a:p>
                    <a:p>
                      <a:pPr marL="0" marR="0">
                        <a:lnSpc>
                          <a:spcPct val="115000"/>
                        </a:lnSpc>
                        <a:spcBef>
                          <a:spcPts val="0"/>
                        </a:spcBef>
                        <a:spcAft>
                          <a:spcPts val="0"/>
                        </a:spcAft>
                        <a:tabLst>
                          <a:tab pos="2971800" algn="ctr"/>
                          <a:tab pos="5943600" algn="r"/>
                        </a:tabLst>
                      </a:pPr>
                      <a:r>
                        <a:rPr lang="en-US" sz="1400" b="1" dirty="0">
                          <a:effectLst/>
                        </a:rPr>
                        <a:t>Framing: </a:t>
                      </a:r>
                      <a:r>
                        <a:rPr lang="en-US" sz="1400" dirty="0">
                          <a:effectLst/>
                        </a:rPr>
                        <a:t>Presenter puts formal language around participants’ observations. </a:t>
                      </a:r>
                    </a:p>
                    <a:p>
                      <a:pPr marL="0" marR="0">
                        <a:lnSpc>
                          <a:spcPct val="115000"/>
                        </a:lnSpc>
                        <a:spcBef>
                          <a:spcPts val="0"/>
                        </a:spcBef>
                        <a:spcAft>
                          <a:spcPts val="0"/>
                        </a:spcAft>
                        <a:tabLst>
                          <a:tab pos="2971800" algn="ctr"/>
                          <a:tab pos="5943600" algn="r"/>
                        </a:tabLst>
                      </a:pPr>
                      <a:r>
                        <a:rPr lang="en-US" sz="1400" b="1" dirty="0">
                          <a:effectLst/>
                        </a:rPr>
                        <a:t>Application: </a:t>
                      </a:r>
                      <a:r>
                        <a:rPr lang="en-US" sz="1400" dirty="0">
                          <a:effectLst/>
                        </a:rPr>
                        <a:t>Put it into practice. </a:t>
                      </a:r>
                      <a:endParaRPr lang="en-US" sz="1400" dirty="0">
                        <a:effectLst/>
                        <a:latin typeface="Times New Roman"/>
                        <a:ea typeface="Times New Roman"/>
                      </a:endParaRPr>
                    </a:p>
                  </a:txBody>
                  <a:tcPr marL="68580" marR="68580" marT="0" marB="0"/>
                </a:tc>
              </a:tr>
              <a:tr h="823214">
                <a:tc>
                  <a:txBody>
                    <a:bodyPr/>
                    <a:lstStyle/>
                    <a:p>
                      <a:pPr marL="0" marR="0">
                        <a:lnSpc>
                          <a:spcPct val="115000"/>
                        </a:lnSpc>
                        <a:spcBef>
                          <a:spcPts val="0"/>
                        </a:spcBef>
                        <a:spcAft>
                          <a:spcPts val="0"/>
                        </a:spcAft>
                        <a:tabLst>
                          <a:tab pos="2971800" algn="ctr"/>
                          <a:tab pos="5943600" algn="r"/>
                        </a:tabLst>
                      </a:pPr>
                      <a:r>
                        <a:rPr lang="en-US" sz="1400" dirty="0" err="1">
                          <a:effectLst/>
                        </a:rPr>
                        <a:t>Approx</a:t>
                      </a:r>
                      <a:r>
                        <a:rPr lang="en-US" sz="1400" dirty="0">
                          <a:effectLst/>
                        </a:rPr>
                        <a:t> % of Facilitator Talk</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600" dirty="0">
                          <a:effectLst/>
                        </a:rPr>
                        <a:t> </a:t>
                      </a:r>
                    </a:p>
                    <a:p>
                      <a:pPr marL="0" marR="0" algn="ctr">
                        <a:lnSpc>
                          <a:spcPct val="115000"/>
                        </a:lnSpc>
                        <a:spcBef>
                          <a:spcPts val="0"/>
                        </a:spcBef>
                        <a:spcAft>
                          <a:spcPts val="0"/>
                        </a:spcAft>
                        <a:tabLst>
                          <a:tab pos="2971800" algn="ctr"/>
                          <a:tab pos="5943600" algn="r"/>
                        </a:tabLst>
                      </a:pPr>
                      <a:r>
                        <a:rPr lang="en-US" sz="1600" dirty="0">
                          <a:effectLst/>
                        </a:rPr>
                        <a:t>90-95%</a:t>
                      </a:r>
                      <a:endParaRPr lang="en-US" sz="16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a:effectLst/>
                        </a:rPr>
                        <a:t> </a:t>
                      </a:r>
                    </a:p>
                    <a:p>
                      <a:pPr marL="0" marR="0" algn="ctr">
                        <a:lnSpc>
                          <a:spcPct val="115000"/>
                        </a:lnSpc>
                        <a:spcBef>
                          <a:spcPts val="0"/>
                        </a:spcBef>
                        <a:spcAft>
                          <a:spcPts val="0"/>
                        </a:spcAft>
                        <a:tabLst>
                          <a:tab pos="2971800" algn="ctr"/>
                          <a:tab pos="5943600" algn="r"/>
                        </a:tabLst>
                      </a:pPr>
                      <a:r>
                        <a:rPr lang="en-US" sz="1400">
                          <a:effectLst/>
                        </a:rPr>
                        <a:t>40-50%</a:t>
                      </a:r>
                      <a:endParaRPr lang="en-US" sz="14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tabLst>
                          <a:tab pos="2971800" algn="ctr"/>
                          <a:tab pos="5943600" algn="r"/>
                        </a:tabLst>
                      </a:pPr>
                      <a:r>
                        <a:rPr lang="en-US" sz="1400" dirty="0">
                          <a:effectLst/>
                        </a:rPr>
                        <a:t> </a:t>
                      </a:r>
                    </a:p>
                    <a:p>
                      <a:pPr marL="0" marR="0" algn="ctr">
                        <a:lnSpc>
                          <a:spcPct val="115000"/>
                        </a:lnSpc>
                        <a:spcBef>
                          <a:spcPts val="0"/>
                        </a:spcBef>
                        <a:spcAft>
                          <a:spcPts val="0"/>
                        </a:spcAft>
                        <a:tabLst>
                          <a:tab pos="2971800" algn="ctr"/>
                          <a:tab pos="5943600" algn="r"/>
                        </a:tabLst>
                      </a:pPr>
                      <a:r>
                        <a:rPr lang="en-US" sz="1400" dirty="0">
                          <a:effectLst/>
                        </a:rPr>
                        <a:t>15-30%</a:t>
                      </a:r>
                      <a:endParaRPr lang="en-US" sz="1400" dirty="0">
                        <a:effectLst/>
                        <a:latin typeface="Times New Roman"/>
                        <a:ea typeface="Times New Roman"/>
                      </a:endParaRPr>
                    </a:p>
                  </a:txBody>
                  <a:tcPr marL="68580" marR="68580" marT="0" marB="0"/>
                </a:tc>
              </a:tr>
              <a:tr h="961354">
                <a:tc>
                  <a:txBody>
                    <a:bodyPr/>
                    <a:lstStyle/>
                    <a:p>
                      <a:pPr marL="0" marR="0">
                        <a:lnSpc>
                          <a:spcPct val="115000"/>
                        </a:lnSpc>
                        <a:spcBef>
                          <a:spcPts val="0"/>
                        </a:spcBef>
                        <a:spcAft>
                          <a:spcPts val="0"/>
                        </a:spcAft>
                        <a:tabLst>
                          <a:tab pos="2971800" algn="ctr"/>
                          <a:tab pos="5943600" algn="r"/>
                        </a:tabLst>
                      </a:pPr>
                      <a:r>
                        <a:rPr lang="en-US" sz="1400" dirty="0">
                          <a:effectLst/>
                        </a:rPr>
                        <a:t>Beliefs about Learning</a:t>
                      </a:r>
                    </a:p>
                    <a:p>
                      <a:pPr marL="0" marR="0">
                        <a:lnSpc>
                          <a:spcPct val="115000"/>
                        </a:lnSpc>
                        <a:spcBef>
                          <a:spcPts val="0"/>
                        </a:spcBef>
                        <a:spcAft>
                          <a:spcPts val="0"/>
                        </a:spcAft>
                        <a:tabLst>
                          <a:tab pos="2971800" algn="ctr"/>
                          <a:tab pos="5943600" algn="r"/>
                        </a:tabLst>
                      </a:pPr>
                      <a:r>
                        <a:rPr lang="en-US" sz="1400" dirty="0">
                          <a:effectLst/>
                        </a:rPr>
                        <a:t> </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We learn best by listening to the expert on the topic.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We learn best by listening to the expert and then having a chance to apply the information.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We learn best by generating the knowledge through experience and then applying it to our context.  </a:t>
                      </a:r>
                      <a:endParaRPr lang="en-US" sz="1400" dirty="0">
                        <a:effectLst/>
                        <a:latin typeface="Times New Roman"/>
                        <a:ea typeface="Times New Roman"/>
                      </a:endParaRPr>
                    </a:p>
                  </a:txBody>
                  <a:tcPr marL="68580" marR="68580" marT="0" marB="0"/>
                </a:tc>
              </a:tr>
              <a:tr h="1032321">
                <a:tc>
                  <a:txBody>
                    <a:bodyPr/>
                    <a:lstStyle/>
                    <a:p>
                      <a:pPr marL="0" marR="0">
                        <a:lnSpc>
                          <a:spcPct val="115000"/>
                        </a:lnSpc>
                        <a:spcBef>
                          <a:spcPts val="0"/>
                        </a:spcBef>
                        <a:spcAft>
                          <a:spcPts val="0"/>
                        </a:spcAft>
                        <a:tabLst>
                          <a:tab pos="2971800" algn="ctr"/>
                          <a:tab pos="5943600" algn="r"/>
                        </a:tabLst>
                      </a:pPr>
                      <a:r>
                        <a:rPr lang="en-US" sz="1400" dirty="0">
                          <a:effectLst/>
                        </a:rPr>
                        <a:t>Limitation</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600" dirty="0">
                          <a:effectLst/>
                        </a:rPr>
                        <a:t>Adults retain 5-10% of what they hear. </a:t>
                      </a:r>
                    </a:p>
                    <a:p>
                      <a:pPr marL="0" marR="0">
                        <a:lnSpc>
                          <a:spcPct val="115000"/>
                        </a:lnSpc>
                        <a:spcBef>
                          <a:spcPts val="0"/>
                        </a:spcBef>
                        <a:spcAft>
                          <a:spcPts val="0"/>
                        </a:spcAft>
                        <a:tabLst>
                          <a:tab pos="2971800" algn="ctr"/>
                          <a:tab pos="5943600" algn="r"/>
                        </a:tabLs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Leader does the heavy cognitive work; participants imitate but don’t build their own </a:t>
                      </a:r>
                      <a:r>
                        <a:rPr lang="en-US" sz="1400" dirty="0" smtClean="0">
                          <a:effectLst/>
                        </a:rPr>
                        <a:t>conclusions.</a:t>
                      </a:r>
                      <a:endParaRPr lang="en-US" sz="14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tabLst>
                          <a:tab pos="2971800" algn="ctr"/>
                          <a:tab pos="5943600" algn="r"/>
                        </a:tabLst>
                      </a:pPr>
                      <a:r>
                        <a:rPr lang="en-US" sz="1400" dirty="0">
                          <a:effectLst/>
                        </a:rPr>
                        <a:t>Requires precisely built activities that lead to the proper conclusions; takes far more time to plan </a:t>
                      </a:r>
                      <a:r>
                        <a:rPr lang="en-US" sz="1400" dirty="0" smtClean="0">
                          <a:solidFill>
                            <a:schemeClr val="tx1"/>
                          </a:solidFill>
                          <a:effectLst/>
                        </a:rPr>
                        <a:t>and </a:t>
                      </a:r>
                      <a:r>
                        <a:rPr lang="en-US" sz="2400" b="1" dirty="0" smtClean="0">
                          <a:solidFill>
                            <a:schemeClr val="tx1"/>
                          </a:solidFill>
                          <a:effectLst/>
                        </a:rPr>
                        <a:t>much</a:t>
                      </a:r>
                      <a:r>
                        <a:rPr lang="en-US" sz="2400" b="1" baseline="0" dirty="0" smtClean="0">
                          <a:solidFill>
                            <a:schemeClr val="tx1"/>
                          </a:solidFill>
                          <a:effectLst/>
                        </a:rPr>
                        <a:t> more skill to facilitate</a:t>
                      </a:r>
                      <a:endParaRPr lang="en-US" sz="2400" b="1" dirty="0">
                        <a:solidFill>
                          <a:schemeClr val="tx1"/>
                        </a:solidFill>
                        <a:effectLst/>
                        <a:latin typeface="Times New Roman"/>
                        <a:ea typeface="Times New Roman"/>
                      </a:endParaRPr>
                    </a:p>
                  </a:txBody>
                  <a:tcPr marL="68580" marR="68580" marT="0" marB="0"/>
                </a:tc>
              </a:tr>
            </a:tbl>
          </a:graphicData>
        </a:graphic>
      </p:graphicFrame>
      <p:sp>
        <p:nvSpPr>
          <p:cNvPr id="3" name="TextBox 4"/>
          <p:cNvSpPr txBox="1">
            <a:spLocks noChangeArrowheads="1"/>
          </p:cNvSpPr>
          <p:nvPr/>
        </p:nvSpPr>
        <p:spPr bwMode="auto">
          <a:xfrm>
            <a:off x="838200" y="119062"/>
            <a:ext cx="73914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2800" b="1" dirty="0" smtClean="0">
                <a:solidFill>
                  <a:schemeClr val="bg1"/>
                </a:solidFill>
              </a:rPr>
              <a:t>3 Types of PD</a:t>
            </a:r>
            <a:endParaRPr lang="en-US" altLang="en-US" sz="2800" b="1" dirty="0">
              <a:solidFill>
                <a:schemeClr val="bg1"/>
              </a:solidFill>
            </a:endParaRPr>
          </a:p>
        </p:txBody>
      </p:sp>
      <p:sp>
        <p:nvSpPr>
          <p:cNvPr id="4" name="Down Arrow 3"/>
          <p:cNvSpPr/>
          <p:nvPr/>
        </p:nvSpPr>
        <p:spPr>
          <a:xfrm>
            <a:off x="5867400" y="4578927"/>
            <a:ext cx="2438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1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2"/>
          </a:lnRef>
          <a:fillRef idx="1">
            <a:schemeClr val="lt1"/>
          </a:fillRef>
          <a:effectRef idx="0">
            <a:schemeClr val="accent2"/>
          </a:effectRef>
          <a:fontRef idx="minor">
            <a:schemeClr val="dk1"/>
          </a:fontRef>
        </p:style>
        <p:txBody>
          <a:bodyPr/>
          <a:lstStyle/>
          <a:p>
            <a:pPr algn="ctr"/>
            <a:r>
              <a:rPr lang="en-US" b="1" dirty="0" smtClean="0"/>
              <a:t>Aims &amp; Agenda</a:t>
            </a:r>
            <a:endParaRPr lang="en-US" b="1" dirty="0"/>
          </a:p>
        </p:txBody>
      </p:sp>
      <p:sp>
        <p:nvSpPr>
          <p:cNvPr id="3" name="Text Placeholder 2"/>
          <p:cNvSpPr>
            <a:spLocks noGrp="1"/>
          </p:cNvSpPr>
          <p:nvPr>
            <p:ph type="body" idx="1"/>
          </p:nvPr>
        </p:nvSpPr>
        <p:spPr>
          <a:xfrm>
            <a:off x="381000" y="1524000"/>
            <a:ext cx="4040188" cy="639762"/>
          </a:xfrm>
        </p:spPr>
        <p:txBody>
          <a:bodyPr/>
          <a:lstStyle/>
          <a:p>
            <a:r>
              <a:rPr lang="en-US" u="sng" dirty="0" smtClean="0"/>
              <a:t>Where we’re going</a:t>
            </a:r>
            <a:endParaRPr lang="en-US" u="sng" dirty="0"/>
          </a:p>
        </p:txBody>
      </p:sp>
      <p:sp>
        <p:nvSpPr>
          <p:cNvPr id="4" name="Content Placeholder 3"/>
          <p:cNvSpPr>
            <a:spLocks noGrp="1"/>
          </p:cNvSpPr>
          <p:nvPr>
            <p:ph sz="half" idx="2"/>
          </p:nvPr>
        </p:nvSpPr>
        <p:spPr>
          <a:xfrm>
            <a:off x="304800" y="2286000"/>
            <a:ext cx="8077200" cy="2743200"/>
          </a:xfrm>
        </p:spPr>
        <p:txBody>
          <a:bodyPr>
            <a:normAutofit/>
          </a:bodyPr>
          <a:lstStyle/>
          <a:p>
            <a:pPr marL="0" lvl="0" indent="0">
              <a:buNone/>
            </a:pPr>
            <a:r>
              <a:rPr lang="en-US" sz="3200" dirty="0" smtClean="0"/>
              <a:t>SSLs will be able to…</a:t>
            </a:r>
          </a:p>
          <a:p>
            <a:pPr marL="0" lvl="0" indent="0">
              <a:buNone/>
            </a:pPr>
            <a:endParaRPr lang="en-US" dirty="0" smtClean="0"/>
          </a:p>
          <a:p>
            <a:pPr marL="0" lvl="0" indent="0">
              <a:buNone/>
            </a:pPr>
            <a:r>
              <a:rPr lang="en-US" dirty="0" smtClean="0"/>
              <a:t>effectively </a:t>
            </a:r>
            <a:r>
              <a:rPr lang="en-US" dirty="0"/>
              <a:t>lead Authentic Compliance PD which both invests teachers </a:t>
            </a:r>
            <a:r>
              <a:rPr lang="en-US" i="1" dirty="0"/>
              <a:t>and</a:t>
            </a:r>
            <a:r>
              <a:rPr lang="en-US" dirty="0"/>
              <a:t> guides them to discover key points, by implementing tight planning and powerful </a:t>
            </a:r>
            <a:r>
              <a:rPr lang="en-US" dirty="0" smtClean="0"/>
              <a:t>execution</a:t>
            </a:r>
            <a:r>
              <a:rPr lang="en-US" dirty="0"/>
              <a:t>.</a:t>
            </a:r>
          </a:p>
        </p:txBody>
      </p:sp>
      <p:pic>
        <p:nvPicPr>
          <p:cNvPr id="7" name="Picture 2" descr="http://www.onedayonejob.com/wp-content/uploads/achievement-fir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715000"/>
            <a:ext cx="22860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2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NS Document" ma:contentTypeID="0x010100F05A691F7F882644BE96F06D9D88F8E100799D1D68EF776544B1EC6F38F228A220" ma:contentTypeVersion="73" ma:contentTypeDescription="Default content type" ma:contentTypeScope="" ma:versionID="a1796938222630389a625cdbb494e263">
  <xsd:schema xmlns:xsd="http://www.w3.org/2001/XMLSchema" xmlns:xs="http://www.w3.org/2001/XMLSchema" xmlns:p="http://schemas.microsoft.com/office/2006/metadata/properties" xmlns:ns1="http://schemas.microsoft.com/sharepoint/v3" xmlns:ns2="0676cee9-fd60-4c1c-9e5b-5120ec0b3480" xmlns:ns4="http://schemas.microsoft.com/sharepoint.v3" targetNamespace="http://schemas.microsoft.com/office/2006/metadata/properties" ma:root="true" ma:fieldsID="bb6ed42684efdeb9cd297d76c1b84c1c" ns1:_="" ns2:_="" ns4:_="">
    <xsd:import namespace="http://schemas.microsoft.com/sharepoint/v3"/>
    <xsd:import namespace="0676cee9-fd60-4c1c-9e5b-5120ec0b3480"/>
    <xsd:import namespace="http://schemas.microsoft.com/sharepoint.v3"/>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4: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Target_x0020_Audiences"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9"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Charlotte Phillips</DisplayName>
        <AccountId>2769</AccountId>
        <AccountType/>
      </UserInfo>
    </AF_x0020_Owner>
    <gc69249d4b4e407483d3df6921806e1c xmlns="0676cee9-fd60-4c1c-9e5b-5120ec0b3480">
      <Terms xmlns="http://schemas.microsoft.com/office/infopath/2007/PartnerControls"/>
    </gc69249d4b4e407483d3df6921806e1c>
    <Audience xmlns="http://schemas.microsoft.com/sharepoint/v3" xsi:nil="true"/>
    <nfa767dced1144c9ba4888ceb93acca4 xmlns="0676cee9-fd60-4c1c-9e5b-5120ec0b3480">
      <Terms xmlns="http://schemas.microsoft.com/office/infopath/2007/PartnerControls"/>
    </nfa767dced1144c9ba4888ceb93acca4>
    <c6b051048b38471d8a88773837762ee7 xmlns="0676cee9-fd60-4c1c-9e5b-5120ec0b3480">
      <Terms xmlns="http://schemas.microsoft.com/office/infopath/2007/PartnerControls"/>
    </c6b051048b38471d8a88773837762ee7>
    <CategoryDescription xmlns="http://schemas.microsoft.com/sharepoint.v3" xsi:nil="true"/>
    <lf09a8a73540422dac4309c5f114ddb8 xmlns="0676cee9-fd60-4c1c-9e5b-5120ec0b3480">
      <Terms xmlns="http://schemas.microsoft.com/office/infopath/2007/PartnerControls"/>
    </lf09a8a73540422dac4309c5f114ddb8>
    <TaxCatchAll xmlns="0676cee9-fd60-4c1c-9e5b-5120ec0b3480"/>
    <_dlc_ExpireDateSaved xmlns="http://schemas.microsoft.com/sharepoint/v3" xsi:nil="true"/>
    <_dlc_ExpireDate xmlns="http://schemas.microsoft.com/sharepoint/v3" xsi:nil="true"/>
    <_dlc_DocId xmlns="0676cee9-fd60-4c1c-9e5b-5120ec0b3480">SFDVX333FYKN-46-1590</_dlc_DocId>
    <_dlc_DocIdUrl xmlns="0676cee9-fd60-4c1c-9e5b-5120ec0b3480">
      <Url>https://manyminds.achievementfirst.org/sites/NetworkSupport/Team SS/_layouts/15/DocIdRedir.aspx?ID=SFDVX333FYKN-46-1590</Url>
      <Description>SFDVX333FYKN-46-1590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4.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5.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204C2-D7DC-4E53-9C8F-DDEA1130B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76cee9-fd60-4c1c-9e5b-5120ec0b3480"/>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360400-B701-47AA-82B6-315D1FB94E54}">
  <ds:schemaRefs>
    <ds:schemaRef ds:uri="http://purl.org/dc/elements/1.1/"/>
    <ds:schemaRef ds:uri="http://purl.org/dc/terms/"/>
    <ds:schemaRef ds:uri="0676cee9-fd60-4c1c-9e5b-5120ec0b3480"/>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EF291089-0BFA-4AE7-8C29-F546E5912A5B}">
  <ds:schemaRefs>
    <ds:schemaRef ds:uri="http://schemas.microsoft.com/sharepoint/events"/>
  </ds:schemaRefs>
</ds:datastoreItem>
</file>

<file path=customXml/itemProps4.xml><?xml version="1.0" encoding="utf-8"?>
<ds:datastoreItem xmlns:ds="http://schemas.openxmlformats.org/officeDocument/2006/customXml" ds:itemID="{6E63AE84-DCDA-498C-82B5-8BBA07EDD7AB}">
  <ds:schemaRefs>
    <ds:schemaRef ds:uri="http://schemas.microsoft.com/office/2006/metadata/customXsn"/>
  </ds:schemaRefs>
</ds:datastoreItem>
</file>

<file path=customXml/itemProps5.xml><?xml version="1.0" encoding="utf-8"?>
<ds:datastoreItem xmlns:ds="http://schemas.openxmlformats.org/officeDocument/2006/customXml" ds:itemID="{E61D1AFE-F726-48F7-A347-AF5C1ADA4AC9}">
  <ds:schemaRefs>
    <ds:schemaRef ds:uri="office.server.policy"/>
  </ds:schemaRefs>
</ds:datastoreItem>
</file>

<file path=customXml/itemProps6.xml><?xml version="1.0" encoding="utf-8"?>
<ds:datastoreItem xmlns:ds="http://schemas.openxmlformats.org/officeDocument/2006/customXml" ds:itemID="{8A5E11CE-3531-41E9-9D30-B64230C563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3455</TotalTime>
  <Words>5925</Words>
  <Application>Microsoft Office PowerPoint</Application>
  <PresentationFormat>On-screen Show (4:3)</PresentationFormat>
  <Paragraphs>1322</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ＭＳ Ｐゴシック</vt:lpstr>
      <vt:lpstr>AbcDNManuscript</vt:lpstr>
      <vt:lpstr>Arial</vt:lpstr>
      <vt:lpstr>Calibri</vt:lpstr>
      <vt:lpstr>Symbol</vt:lpstr>
      <vt:lpstr>Times New Roman</vt:lpstr>
      <vt:lpstr>Wingdings</vt:lpstr>
      <vt:lpstr>Office Theme</vt:lpstr>
      <vt:lpstr>Authentic Compliance:  Beyond the Playbook ALT 2016 </vt:lpstr>
      <vt:lpstr>Do Now, Please </vt:lpstr>
      <vt:lpstr>PowerPoint Presentation</vt:lpstr>
      <vt:lpstr>PowerPoint Presentation</vt:lpstr>
      <vt:lpstr>PowerPoint Presentation</vt:lpstr>
      <vt:lpstr>PowerPoint Presentation</vt:lpstr>
      <vt:lpstr>PowerPoint Presentation</vt:lpstr>
      <vt:lpstr>PowerPoint Presentation</vt:lpstr>
      <vt:lpstr>Aims &amp; Agenda</vt:lpstr>
      <vt:lpstr>Aims &amp; Agenda</vt:lpstr>
      <vt:lpstr>Take 3, Find 3</vt:lpstr>
      <vt:lpstr>Airtight Activities and the Living the Learning Framework </vt:lpstr>
      <vt:lpstr>Criteria for an Effective AA</vt:lpstr>
      <vt:lpstr>Tactical vs. Authentic Compliance  AA Review </vt:lpstr>
      <vt:lpstr>AA #1: Clear Directions</vt:lpstr>
      <vt:lpstr>Criteria for Success: Clear Directions</vt:lpstr>
      <vt:lpstr>PowerPoint Presentation</vt:lpstr>
      <vt:lpstr>Practice Norms</vt:lpstr>
      <vt:lpstr>PowerPoint Presentation</vt:lpstr>
      <vt:lpstr>PowerPoint Presentation</vt:lpstr>
      <vt:lpstr>AA #2: Hunt, Don’t Fish</vt:lpstr>
      <vt:lpstr>Agenda</vt:lpstr>
      <vt:lpstr>Criteria for Success: Hunt, Don’t Fish</vt:lpstr>
      <vt:lpstr>PowerPoint Presentation</vt:lpstr>
      <vt:lpstr>PowerPoint Presentation</vt:lpstr>
      <vt:lpstr>AA #3: Facilitating Discussion</vt:lpstr>
      <vt:lpstr>Criteria for Success: Discussing the AA</vt:lpstr>
      <vt:lpstr>Criteria for Success: Framing Key Points</vt:lpstr>
      <vt:lpstr>PowerPoint Presentation</vt:lpstr>
      <vt:lpstr>PowerPoint Presentation</vt:lpstr>
      <vt:lpstr>PowerPoint Presentation</vt:lpstr>
      <vt:lpstr>Practice Norms</vt:lpstr>
      <vt:lpstr>PowerPoint Presentation</vt:lpstr>
      <vt:lpstr>The How A Tale of 2 Participants</vt:lpstr>
      <vt:lpstr>The How A Tale of 2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The How A Tale of 2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Time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 Compliance:  Beyond the Playbook ALT 2016 </dc:title>
  <dc:creator>Windows User</dc:creator>
  <cp:lastModifiedBy>Rene Morgan</cp:lastModifiedBy>
  <cp:revision>132</cp:revision>
  <dcterms:created xsi:type="dcterms:W3CDTF">2016-06-14T20:20:34Z</dcterms:created>
  <dcterms:modified xsi:type="dcterms:W3CDTF">2017-11-02T18:54:04Z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0x010100F05A691F7F882644BE96F06D9D88F8E100799D1D68EF776544B1EC6F38F228A220</vt:lpwstr>
  </property>
  <property fmtid="{D5CDD505-2E9C-101B-9397-08002B2CF9AE}" pid="3" name="_dlc_policyId">
    <vt:lpwstr>0x010100F05A691F7F882644BE96F06D9D88F8E1|2088864059</vt:lpwstr>
  </property>
  <property fmtid="{D5CDD505-2E9C-101B-9397-08002B2CF9AE}" pid="4" name="ItemRetentionFormula">
    <vt:lpwstr/>
  </property>
  <property fmtid="{D5CDD505-2E9C-101B-9397-08002B2CF9AE}" pid="5" name="_dlc_DocIdItemGuid">
    <vt:lpwstr>81fbae27-dda5-45a3-bacc-c8070b5c384d</vt:lpwstr>
  </property>
  <property fmtid="{D5CDD505-2E9C-101B-9397-08002B2CF9AE}" pid="6" name="Project">
    <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 Year">
    <vt:lpwstr/>
  </property>
  <property fmtid="{D5CDD505-2E9C-101B-9397-08002B2CF9AE}" pid="11" name="_dlc_LastRun">
    <vt:lpwstr>07/08/2017 23:00:58</vt:lpwstr>
  </property>
  <property fmtid="{D5CDD505-2E9C-101B-9397-08002B2CF9AE}" pid="12" name="_dlc_ItemStageId">
    <vt:lpwstr>1</vt:lpwstr>
  </property>
</Properties>
</file>