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2" r:id="rId6"/>
    <p:sldMasterId id="2147483685" r:id="rId7"/>
    <p:sldMasterId id="2147483697" r:id="rId8"/>
  </p:sldMasterIdLst>
  <p:notesMasterIdLst>
    <p:notesMasterId r:id="rId35"/>
  </p:notesMasterIdLst>
  <p:handoutMasterIdLst>
    <p:handoutMasterId r:id="rId36"/>
  </p:handoutMasterIdLst>
  <p:sldIdLst>
    <p:sldId id="581" r:id="rId9"/>
    <p:sldId id="274" r:id="rId10"/>
    <p:sldId id="515" r:id="rId11"/>
    <p:sldId id="517" r:id="rId12"/>
    <p:sldId id="514" r:id="rId13"/>
    <p:sldId id="518" r:id="rId14"/>
    <p:sldId id="522" r:id="rId15"/>
    <p:sldId id="571" r:id="rId16"/>
    <p:sldId id="577" r:id="rId17"/>
    <p:sldId id="523" r:id="rId18"/>
    <p:sldId id="525" r:id="rId19"/>
    <p:sldId id="527" r:id="rId20"/>
    <p:sldId id="529" r:id="rId21"/>
    <p:sldId id="534" r:id="rId22"/>
    <p:sldId id="545" r:id="rId23"/>
    <p:sldId id="555" r:id="rId24"/>
    <p:sldId id="557" r:id="rId25"/>
    <p:sldId id="572" r:id="rId26"/>
    <p:sldId id="578" r:id="rId27"/>
    <p:sldId id="579" r:id="rId28"/>
    <p:sldId id="580" r:id="rId29"/>
    <p:sldId id="573" r:id="rId30"/>
    <p:sldId id="574" r:id="rId31"/>
    <p:sldId id="558" r:id="rId32"/>
    <p:sldId id="575" r:id="rId33"/>
    <p:sldId id="576" r:id="rId3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Ann Braganza" initials="CAB" lastIdx="1" clrIdx="0">
    <p:extLst>
      <p:ext uri="{19B8F6BF-5375-455C-9EA6-DF929625EA0E}">
        <p15:presenceInfo xmlns:p15="http://schemas.microsoft.com/office/powerpoint/2012/main" userId="Christina Ann Braganz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5" autoAdjust="0"/>
    <p:restoredTop sz="73609" autoAdjust="0"/>
  </p:normalViewPr>
  <p:slideViewPr>
    <p:cSldViewPr showGuides="1">
      <p:cViewPr>
        <p:scale>
          <a:sx n="112" d="100"/>
          <a:sy n="112" d="100"/>
        </p:scale>
        <p:origin x="-306" y="-462"/>
      </p:cViewPr>
      <p:guideLst>
        <p:guide orient="horz" pos="2160"/>
        <p:guide pos="2880"/>
      </p:guideLst>
    </p:cSldViewPr>
  </p:slideViewPr>
  <p:notesTextViewPr>
    <p:cViewPr>
      <p:scale>
        <a:sx n="150" d="100"/>
        <a:sy n="150" d="100"/>
      </p:scale>
      <p:origin x="0" y="0"/>
    </p:cViewPr>
  </p:notesTextViewPr>
  <p:sorterViewPr>
    <p:cViewPr>
      <p:scale>
        <a:sx n="40" d="100"/>
        <a:sy n="40" d="100"/>
      </p:scale>
      <p:origin x="0" y="0"/>
    </p:cViewPr>
  </p:sorterViewPr>
  <p:notesViewPr>
    <p:cSldViewPr>
      <p:cViewPr varScale="1">
        <p:scale>
          <a:sx n="56" d="100"/>
          <a:sy n="56" d="100"/>
        </p:scale>
        <p:origin x="284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154" cy="463546"/>
          </a:xfrm>
          <a:prstGeom prst="rect">
            <a:avLst/>
          </a:prstGeom>
        </p:spPr>
        <p:txBody>
          <a:bodyPr vert="horz" lIns="92080" tIns="46040" rIns="92080" bIns="46040" rtlCol="0"/>
          <a:lstStyle>
            <a:lvl1pPr algn="l">
              <a:defRPr sz="1200"/>
            </a:lvl1pPr>
          </a:lstStyle>
          <a:p>
            <a:endParaRPr lang="en-US" dirty="0"/>
          </a:p>
        </p:txBody>
      </p:sp>
      <p:sp>
        <p:nvSpPr>
          <p:cNvPr id="3" name="Date Placeholder 2"/>
          <p:cNvSpPr>
            <a:spLocks noGrp="1"/>
          </p:cNvSpPr>
          <p:nvPr>
            <p:ph type="dt" sz="quarter" idx="1"/>
          </p:nvPr>
        </p:nvSpPr>
        <p:spPr>
          <a:xfrm>
            <a:off x="3956248" y="0"/>
            <a:ext cx="3027154" cy="463546"/>
          </a:xfrm>
          <a:prstGeom prst="rect">
            <a:avLst/>
          </a:prstGeom>
        </p:spPr>
        <p:txBody>
          <a:bodyPr vert="horz" lIns="92080" tIns="46040" rIns="92080" bIns="46040" rtlCol="0"/>
          <a:lstStyle>
            <a:lvl1pPr algn="r">
              <a:defRPr sz="1200"/>
            </a:lvl1pPr>
          </a:lstStyle>
          <a:p>
            <a:fld id="{C4476054-837B-49C6-A403-5AC911A2A616}" type="datetimeFigureOut">
              <a:rPr lang="en-US" smtClean="0"/>
              <a:t>8/18/2017</a:t>
            </a:fld>
            <a:endParaRPr lang="en-US" dirty="0"/>
          </a:p>
        </p:txBody>
      </p:sp>
      <p:sp>
        <p:nvSpPr>
          <p:cNvPr id="4" name="Footer Placeholder 3"/>
          <p:cNvSpPr>
            <a:spLocks noGrp="1"/>
          </p:cNvSpPr>
          <p:nvPr>
            <p:ph type="ftr" sz="quarter" idx="2"/>
          </p:nvPr>
        </p:nvSpPr>
        <p:spPr>
          <a:xfrm>
            <a:off x="0" y="8818557"/>
            <a:ext cx="3027154" cy="463546"/>
          </a:xfrm>
          <a:prstGeom prst="rect">
            <a:avLst/>
          </a:prstGeom>
        </p:spPr>
        <p:txBody>
          <a:bodyPr vert="horz" lIns="92080" tIns="46040" rIns="92080" bIns="4604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248" y="8818557"/>
            <a:ext cx="3027154" cy="463546"/>
          </a:xfrm>
          <a:prstGeom prst="rect">
            <a:avLst/>
          </a:prstGeom>
        </p:spPr>
        <p:txBody>
          <a:bodyPr vert="horz" lIns="92080" tIns="46040" rIns="92080" bIns="46040" rtlCol="0" anchor="b"/>
          <a:lstStyle>
            <a:lvl1pPr algn="r">
              <a:defRPr sz="1200"/>
            </a:lvl1pPr>
          </a:lstStyle>
          <a:p>
            <a:fld id="{BEB2E16C-FEE1-446E-8761-F7CE2992A088}" type="slidenum">
              <a:rPr lang="en-US" smtClean="0"/>
              <a:t>‹#›</a:t>
            </a:fld>
            <a:endParaRPr lang="en-US" dirty="0"/>
          </a:p>
        </p:txBody>
      </p:sp>
    </p:spTree>
    <p:extLst>
      <p:ext uri="{BB962C8B-B14F-4D97-AF65-F5344CB8AC3E}">
        <p14:creationId xmlns:p14="http://schemas.microsoft.com/office/powerpoint/2010/main" val="2770190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5" tIns="46477" rIns="92955" bIns="46477"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5" tIns="46477" rIns="92955" bIns="46477" rtlCol="0"/>
          <a:lstStyle>
            <a:lvl1pPr algn="r">
              <a:defRPr sz="1200"/>
            </a:lvl1pPr>
          </a:lstStyle>
          <a:p>
            <a:fld id="{2A47E65A-F192-42B3-BBC2-492AC6F830B9}" type="datetimeFigureOut">
              <a:rPr lang="en-US" smtClean="0"/>
              <a:t>8/18/2017</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5" tIns="46477" rIns="92955" bIns="46477"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5" tIns="46477" rIns="92955" bIns="464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5" tIns="46477" rIns="92955" bIns="464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5" tIns="46477" rIns="92955" bIns="46477" rtlCol="0" anchor="b"/>
          <a:lstStyle>
            <a:lvl1pPr algn="r">
              <a:defRPr sz="1200"/>
            </a:lvl1pPr>
          </a:lstStyle>
          <a:p>
            <a:fld id="{E0468FDE-B07F-43F1-80D6-843255EFBA98}" type="slidenum">
              <a:rPr lang="en-US" smtClean="0"/>
              <a:t>‹#›</a:t>
            </a:fld>
            <a:endParaRPr lang="en-US" dirty="0"/>
          </a:p>
        </p:txBody>
      </p:sp>
    </p:spTree>
    <p:extLst>
      <p:ext uri="{BB962C8B-B14F-4D97-AF65-F5344CB8AC3E}">
        <p14:creationId xmlns:p14="http://schemas.microsoft.com/office/powerpoint/2010/main" val="321109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 the past two years, we have collectively built skill in behavior intervention.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Two years ago, we focused on the structures, specifically setting up a GLCST and CST.  This past year, we focused on doing those structures consistently.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look</a:t>
            </a:r>
            <a:r>
              <a:rPr lang="en-US" sz="1200" kern="1200" baseline="0" dirty="0" smtClean="0">
                <a:solidFill>
                  <a:schemeClr val="tx1"/>
                </a:solidFill>
                <a:effectLst/>
                <a:latin typeface="+mn-lt"/>
                <a:ea typeface="+mn-ea"/>
                <a:cs typeface="+mn-cs"/>
              </a:rPr>
              <a:t> to next year, </a:t>
            </a:r>
            <a:r>
              <a:rPr lang="en-US" sz="1200" kern="1200" dirty="0" smtClean="0">
                <a:solidFill>
                  <a:schemeClr val="tx1"/>
                </a:solidFill>
                <a:effectLst/>
                <a:latin typeface="+mn-lt"/>
                <a:ea typeface="+mn-ea"/>
                <a:cs typeface="+mn-cs"/>
              </a:rPr>
              <a:t>we’re taking a step forward to focus on </a:t>
            </a:r>
            <a:r>
              <a:rPr lang="en-US" sz="1200" b="1" u="sng" kern="1200" dirty="0" smtClean="0">
                <a:solidFill>
                  <a:schemeClr val="tx1"/>
                </a:solidFill>
                <a:effectLst/>
                <a:latin typeface="+mn-lt"/>
                <a:ea typeface="+mn-ea"/>
                <a:cs typeface="+mn-cs"/>
              </a:rPr>
              <a:t>IMPLEMENTATION</a:t>
            </a:r>
            <a:r>
              <a:rPr lang="en-US" sz="1200" kern="1200" dirty="0" smtClean="0">
                <a:solidFill>
                  <a:schemeClr val="tx1"/>
                </a:solidFill>
                <a:effectLst/>
                <a:latin typeface="+mn-lt"/>
                <a:ea typeface="+mn-ea"/>
                <a:cs typeface="+mn-cs"/>
              </a:rPr>
              <a:t>.  Our big goal is to significantly improve the execution of behavior intervention by using FOUR simple plans and focusing on leader PRACTICING</a:t>
            </a:r>
            <a:r>
              <a:rPr lang="en-US" sz="1200" kern="1200" baseline="0" dirty="0" smtClean="0">
                <a:solidFill>
                  <a:schemeClr val="tx1"/>
                </a:solidFill>
                <a:effectLst/>
                <a:latin typeface="+mn-lt"/>
                <a:ea typeface="+mn-ea"/>
                <a:cs typeface="+mn-cs"/>
              </a:rPr>
              <a:t> implementation moves.</a:t>
            </a:r>
            <a:r>
              <a:rPr lang="en-US" sz="1200" kern="1200" dirty="0" smtClean="0">
                <a:solidFill>
                  <a:schemeClr val="tx1"/>
                </a:solidFill>
                <a:effectLst/>
                <a:latin typeface="+mn-lt"/>
                <a:ea typeface="+mn-ea"/>
                <a:cs typeface="+mn-cs"/>
              </a:rPr>
              <a:t>  In an emphasis to move from solid to great, emphasis on practice will enable us to identify where there are gaps in execution and target coaching to make our behavior intervention more effective and more efficient.</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Why are we focusing on this right now? (Adjust for your school.)</a:t>
            </a: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We are at a place where GLCSTs and CSTs are consistently meeting.  The structures are in place. </a:t>
            </a:r>
          </a:p>
          <a:p>
            <a:pPr marL="171450" lvl="0" indent="-171450">
              <a:buFontTx/>
              <a:buChar char="-"/>
            </a:pPr>
            <a:r>
              <a:rPr lang="en-US" sz="1200" kern="1200" dirty="0" smtClean="0">
                <a:solidFill>
                  <a:schemeClr val="tx1"/>
                </a:solidFill>
                <a:effectLst/>
                <a:latin typeface="+mn-lt"/>
                <a:ea typeface="+mn-ea"/>
                <a:cs typeface="+mn-cs"/>
              </a:rPr>
              <a:t>However, something is happening in the initiation/development of a plan on paper and behavior intervention on paper coming to life.  In the same way we would never say, “I taught the lesson but the kids didn’t get it,” we cannot just say “We put a behavior intervention in place and it just didn’t work.” </a:t>
            </a:r>
          </a:p>
          <a:p>
            <a:pPr marL="171450" lvl="0" indent="-171450">
              <a:buFontTx/>
              <a:buChar char="-"/>
            </a:pPr>
            <a:r>
              <a:rPr lang="en-US" sz="1200" kern="1200" dirty="0" smtClean="0">
                <a:solidFill>
                  <a:schemeClr val="tx1"/>
                </a:solidFill>
                <a:effectLst/>
                <a:latin typeface="+mn-lt"/>
                <a:ea typeface="+mn-ea"/>
                <a:cs typeface="+mn-cs"/>
              </a:rPr>
              <a:t>What we’re finding is that frequently behavior intervention plans aren’t working because of gaps in EXECUTION.  The fidelity breakdown is rarely because teachers do not want to implement the plans (everyone wants kids to do well!), it’s because they do not YET know how to execute the behavior intervention moves in a way that results in change (consistently and with finesse).  This will be the focus of our PD. </a:t>
            </a:r>
          </a:p>
          <a:p>
            <a:pPr marL="171450" lvl="0" indent="-171450">
              <a:buFontTx/>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468FDE-B07F-43F1-80D6-843255EFBA98}" type="slidenum">
              <a:rPr lang="en-US" smtClean="0"/>
              <a:t>3</a:t>
            </a:fld>
            <a:endParaRPr lang="en-US" dirty="0"/>
          </a:p>
        </p:txBody>
      </p:sp>
    </p:spTree>
    <p:extLst>
      <p:ext uri="{BB962C8B-B14F-4D97-AF65-F5344CB8AC3E}">
        <p14:creationId xmlns:p14="http://schemas.microsoft.com/office/powerpoint/2010/main" val="4236821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a:t>
            </a:r>
            <a:r>
              <a:rPr lang="en-US" dirty="0" smtClean="0"/>
              <a:t>plan is BIP Lite.</a:t>
            </a:r>
            <a:endParaRPr lang="en-US" baseline="0" dirty="0" smtClean="0"/>
          </a:p>
          <a:p>
            <a:endParaRPr lang="en-US" baseline="0" dirty="0" smtClean="0"/>
          </a:p>
          <a:p>
            <a:pPr marL="0" indent="0">
              <a:buNone/>
            </a:pPr>
            <a:r>
              <a:rPr lang="en-US" u="none" dirty="0" smtClean="0"/>
              <a:t>[Read</a:t>
            </a:r>
            <a:r>
              <a:rPr lang="en-US" u="none" baseline="0" dirty="0" smtClean="0"/>
              <a:t> aloud directions and then give GLLs time to read the template and cheat sheet, and annotate the sample.]</a:t>
            </a:r>
          </a:p>
          <a:p>
            <a:pPr marL="0" indent="0">
              <a:buNone/>
            </a:pPr>
            <a:endParaRPr lang="en-US" u="none" baseline="0" dirty="0" smtClean="0"/>
          </a:p>
          <a:p>
            <a:pPr marL="0" indent="0">
              <a:buNone/>
            </a:pPr>
            <a:r>
              <a:rPr lang="en-US" u="none" baseline="0" dirty="0" smtClean="0"/>
              <a:t>[Ask a volunteer to share the annotated sample using the CFS from the cheat sheet.]</a:t>
            </a:r>
            <a:endParaRPr lang="en-US" u="none"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13</a:t>
            </a:fld>
            <a:endParaRPr lang="en-US" dirty="0"/>
          </a:p>
        </p:txBody>
      </p:sp>
    </p:spTree>
    <p:extLst>
      <p:ext uri="{BB962C8B-B14F-4D97-AF65-F5344CB8AC3E}">
        <p14:creationId xmlns:p14="http://schemas.microsoft.com/office/powerpoint/2010/main" val="138338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let’s look at the Agreement.  This accompanies</a:t>
            </a:r>
            <a:r>
              <a:rPr lang="en-US" baseline="0" dirty="0" smtClean="0"/>
              <a:t> any and all of the Tier 2 plans.  </a:t>
            </a:r>
          </a:p>
          <a:p>
            <a:endParaRPr lang="en-US" baseline="0" dirty="0" smtClean="0"/>
          </a:p>
          <a:p>
            <a:pPr marL="0" indent="0">
              <a:buNone/>
            </a:pPr>
            <a:r>
              <a:rPr lang="en-US" u="none" dirty="0" smtClean="0"/>
              <a:t>[Give</a:t>
            </a:r>
            <a:r>
              <a:rPr lang="en-US" u="none" baseline="0" dirty="0" smtClean="0"/>
              <a:t> time to read.]</a:t>
            </a:r>
          </a:p>
          <a:p>
            <a:pPr marL="0" indent="0">
              <a:buNone/>
            </a:pPr>
            <a:endParaRPr lang="en-US"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Discussion: What is the impact of using this agreement every single time we put in place a Tier 2 plan?</a:t>
            </a:r>
          </a:p>
          <a:p>
            <a:pPr marL="0" indent="0">
              <a:buNone/>
            </a:pPr>
            <a:r>
              <a:rPr lang="en-US" dirty="0" smtClean="0"/>
              <a:t>Possible Answers:</a:t>
            </a:r>
          </a:p>
          <a:p>
            <a:pPr marL="171450" indent="-171450">
              <a:buFontTx/>
              <a:buChar char="-"/>
            </a:pPr>
            <a:r>
              <a:rPr lang="en-US" dirty="0" smtClean="0"/>
              <a:t>Clarity around what every stakeholder is committing to</a:t>
            </a:r>
          </a:p>
          <a:p>
            <a:pPr marL="171450" indent="-171450">
              <a:buFontTx/>
              <a:buChar char="-"/>
            </a:pPr>
            <a:r>
              <a:rPr lang="en-US" dirty="0" smtClean="0"/>
              <a:t>Investment</a:t>
            </a:r>
            <a:r>
              <a:rPr lang="en-US" baseline="0" dirty="0" smtClean="0"/>
              <a:t> of student and family</a:t>
            </a:r>
          </a:p>
          <a:p>
            <a:pPr marL="171450" indent="-171450">
              <a:buFontTx/>
              <a:buChar char="-"/>
            </a:pPr>
            <a:r>
              <a:rPr lang="en-US" baseline="0" dirty="0" smtClean="0"/>
              <a:t>Investment of teachers</a:t>
            </a:r>
            <a:endParaRPr lang="en-US" dirty="0" smtClean="0"/>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14</a:t>
            </a:fld>
            <a:endParaRPr lang="en-US" dirty="0"/>
          </a:p>
        </p:txBody>
      </p:sp>
    </p:spTree>
    <p:extLst>
      <p:ext uri="{BB962C8B-B14F-4D97-AF65-F5344CB8AC3E}">
        <p14:creationId xmlns:p14="http://schemas.microsoft.com/office/powerpoint/2010/main" val="2881459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now that you’ve seen the four SIMPLE</a:t>
            </a:r>
            <a:r>
              <a:rPr lang="en-US" baseline="0" dirty="0" smtClean="0"/>
              <a:t> </a:t>
            </a:r>
            <a:r>
              <a:rPr lang="en-US" dirty="0" smtClean="0"/>
              <a:t>Tier 2 plans,</a:t>
            </a:r>
            <a:r>
              <a:rPr lang="en-US" baseline="0" dirty="0" smtClean="0"/>
              <a:t> let’s talk about how we’ll roll these out at GLCSTs.</a:t>
            </a:r>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15</a:t>
            </a:fld>
            <a:endParaRPr lang="en-US" dirty="0"/>
          </a:p>
        </p:txBody>
      </p:sp>
    </p:spTree>
    <p:extLst>
      <p:ext uri="{BB962C8B-B14F-4D97-AF65-F5344CB8AC3E}">
        <p14:creationId xmlns:p14="http://schemas.microsoft.com/office/powerpoint/2010/main" val="3228599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to the group]  Why does behavior intervention implementation break down?</a:t>
            </a:r>
          </a:p>
          <a:p>
            <a:r>
              <a:rPr lang="en-US" baseline="0" dirty="0" smtClean="0"/>
              <a:t>Possible answers:</a:t>
            </a:r>
          </a:p>
          <a:p>
            <a:pPr marL="171450" indent="-171450">
              <a:buFontTx/>
              <a:buChar char="-"/>
            </a:pPr>
            <a:r>
              <a:rPr lang="en-US" baseline="0" dirty="0" smtClean="0"/>
              <a:t>Teachers forget</a:t>
            </a:r>
          </a:p>
          <a:p>
            <a:pPr marL="171450" indent="-171450">
              <a:buFontTx/>
              <a:buChar char="-"/>
            </a:pPr>
            <a:r>
              <a:rPr lang="en-US" baseline="0" dirty="0" smtClean="0"/>
              <a:t>Teachers implement inconsistently or aren’t sure what to do</a:t>
            </a:r>
          </a:p>
          <a:p>
            <a:pPr marL="171450" indent="-171450">
              <a:buFontTx/>
              <a:buChar char="-"/>
            </a:pPr>
            <a:endParaRPr lang="en-US" baseline="0" dirty="0" smtClean="0"/>
          </a:p>
          <a:p>
            <a:r>
              <a:rPr lang="en-US" baseline="0" dirty="0" smtClean="0"/>
              <a:t>One of the things about behavior intervention is that t</a:t>
            </a:r>
            <a:r>
              <a:rPr lang="en-US" dirty="0" smtClean="0"/>
              <a:t>he moment at which we implement Behavior Intervention moves is HIGH STAKES.  We also spend the least time practicing these moves.  Since teachers have the least at bats with these moves,</a:t>
            </a:r>
            <a:r>
              <a:rPr lang="en-US" baseline="0" dirty="0" smtClean="0"/>
              <a:t> it’s not surprising that implementation frequently breaks down. </a:t>
            </a:r>
            <a:endParaRPr lang="en-US" dirty="0" smtClean="0"/>
          </a:p>
          <a:p>
            <a:pPr marL="0" indent="0">
              <a:buNone/>
            </a:pPr>
            <a:endParaRPr lang="en-US" dirty="0" smtClean="0"/>
          </a:p>
          <a:p>
            <a:pPr marL="0" indent="0">
              <a:buNone/>
            </a:pPr>
            <a:r>
              <a:rPr lang="en-US" dirty="0" smtClean="0"/>
              <a:t>We can change that by practicing behavior intervention implementation moves.  </a:t>
            </a:r>
          </a:p>
          <a:p>
            <a:pPr marL="0" indent="0">
              <a:buNone/>
            </a:pPr>
            <a:endParaRPr lang="en-US"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E0468FDE-B07F-43F1-80D6-843255EFBA98}" type="slidenum">
              <a:rPr lang="en-US" smtClean="0"/>
              <a:t>16</a:t>
            </a:fld>
            <a:endParaRPr lang="en-US" dirty="0"/>
          </a:p>
        </p:txBody>
      </p:sp>
    </p:spTree>
    <p:extLst>
      <p:ext uri="{BB962C8B-B14F-4D97-AF65-F5344CB8AC3E}">
        <p14:creationId xmlns:p14="http://schemas.microsoft.com/office/powerpoint/2010/main" val="98390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 a look at the roll out tier 2 plan cheat sheet.  These are the components that are MOST</a:t>
            </a:r>
            <a:r>
              <a:rPr lang="en-US" baseline="0" dirty="0" smtClean="0"/>
              <a:t> IMPORTANT to rehearse when rolling out the plan.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Remember, “You haven’t taught it until they’ve learned it” doesn’t just apply to teachers and students.  It applies to GLLs</a:t>
            </a:r>
            <a:r>
              <a:rPr lang="en-US" sz="1200" i="1" kern="1200" baseline="0" dirty="0" smtClean="0">
                <a:solidFill>
                  <a:schemeClr val="tx1"/>
                </a:solidFill>
                <a:effectLst/>
                <a:latin typeface="+mn-lt"/>
                <a:ea typeface="+mn-ea"/>
                <a:cs typeface="+mn-cs"/>
              </a:rPr>
              <a:t> and coaches </a:t>
            </a:r>
            <a:r>
              <a:rPr lang="en-US" sz="1200" i="1" kern="1200" dirty="0" smtClean="0">
                <a:solidFill>
                  <a:schemeClr val="tx1"/>
                </a:solidFill>
                <a:effectLst/>
                <a:latin typeface="+mn-lt"/>
                <a:ea typeface="+mn-ea"/>
                <a:cs typeface="+mn-cs"/>
              </a:rPr>
              <a:t>as well.  If your teachers are not implementing behavior interventions, we haven’t taught them how to do this yet.  Practice will help us get</a:t>
            </a:r>
            <a:r>
              <a:rPr lang="en-US" sz="1200" i="1" kern="1200" baseline="0" dirty="0" smtClean="0">
                <a:solidFill>
                  <a:schemeClr val="tx1"/>
                </a:solidFill>
                <a:effectLst/>
                <a:latin typeface="+mn-lt"/>
                <a:ea typeface="+mn-ea"/>
                <a:cs typeface="+mn-cs"/>
              </a:rPr>
              <a:t> there.</a:t>
            </a:r>
            <a:endParaRPr lang="en-US" sz="1200" kern="1200" dirty="0" smtClean="0">
              <a:solidFill>
                <a:schemeClr val="tx1"/>
              </a:solidFill>
              <a:effectLst/>
              <a:latin typeface="+mn-lt"/>
              <a:ea typeface="+mn-ea"/>
              <a:cs typeface="+mn-cs"/>
            </a:endParaRP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17</a:t>
            </a:fld>
            <a:endParaRPr lang="en-US" dirty="0"/>
          </a:p>
        </p:txBody>
      </p:sp>
    </p:spTree>
    <p:extLst>
      <p:ext uri="{BB962C8B-B14F-4D97-AF65-F5344CB8AC3E}">
        <p14:creationId xmlns:p14="http://schemas.microsoft.com/office/powerpoint/2010/main" val="1299217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prepared a model of a roll out plan to show you what this looks like. I want you to notice that there is opportunity for teachers to practice implementing key components of the plan.</a:t>
            </a:r>
          </a:p>
          <a:p>
            <a:r>
              <a:rPr lang="en-US" dirty="0" smtClean="0"/>
              <a:t>[MODEL</a:t>
            </a:r>
            <a:r>
              <a:rPr lang="en-US" baseline="0" dirty="0" smtClean="0"/>
              <a:t> rolling out a Tier 2 Plan]</a:t>
            </a:r>
          </a:p>
          <a:p>
            <a:endParaRPr lang="en-US" baseline="0" dirty="0" smtClean="0"/>
          </a:p>
          <a:p>
            <a:r>
              <a:rPr lang="en-US" baseline="0" dirty="0" smtClean="0"/>
              <a:t>Let’s debrief:</a:t>
            </a:r>
          </a:p>
          <a:p>
            <a:pPr marL="228600" indent="-228600">
              <a:buAutoNum type="alphaLcParenR"/>
            </a:pPr>
            <a:r>
              <a:rPr lang="en-US" baseline="0" dirty="0" smtClean="0"/>
              <a:t>What did you notice?  How is this different than the way we’ve rolled out plans in the past?</a:t>
            </a:r>
          </a:p>
          <a:p>
            <a:pPr marL="228600" indent="-228600">
              <a:buAutoNum type="alphaLcParenR"/>
            </a:pPr>
            <a:r>
              <a:rPr lang="en-US" baseline="0" dirty="0" smtClean="0"/>
              <a:t>What would be the impact of this sort of practice?</a:t>
            </a:r>
          </a:p>
          <a:p>
            <a:pPr marL="228600" indent="-228600">
              <a:buAutoNum type="alphaLcParenR"/>
            </a:pPr>
            <a:r>
              <a:rPr lang="en-US" baseline="0" dirty="0" smtClean="0"/>
              <a:t>What feedback do you have for me?</a:t>
            </a:r>
            <a:endParaRPr lang="en-US" dirty="0" smtClean="0"/>
          </a:p>
        </p:txBody>
      </p:sp>
      <p:sp>
        <p:nvSpPr>
          <p:cNvPr id="4" name="Slide Number Placeholder 3"/>
          <p:cNvSpPr>
            <a:spLocks noGrp="1"/>
          </p:cNvSpPr>
          <p:nvPr>
            <p:ph type="sldNum" sz="quarter" idx="10"/>
          </p:nvPr>
        </p:nvSpPr>
        <p:spPr/>
        <p:txBody>
          <a:bodyPr/>
          <a:lstStyle/>
          <a:p>
            <a:fld id="{E0468FDE-B07F-43F1-80D6-843255EFBA98}" type="slidenum">
              <a:rPr lang="en-US" smtClean="0"/>
              <a:t>18</a:t>
            </a:fld>
            <a:endParaRPr lang="en-US" dirty="0"/>
          </a:p>
        </p:txBody>
      </p:sp>
    </p:spTree>
    <p:extLst>
      <p:ext uri="{BB962C8B-B14F-4D97-AF65-F5344CB8AC3E}">
        <p14:creationId xmlns:p14="http://schemas.microsoft.com/office/powerpoint/2010/main" val="2865592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19</a:t>
            </a:fld>
            <a:endParaRPr lang="en-US" dirty="0"/>
          </a:p>
        </p:txBody>
      </p:sp>
    </p:spTree>
    <p:extLst>
      <p:ext uri="{BB962C8B-B14F-4D97-AF65-F5344CB8AC3E}">
        <p14:creationId xmlns:p14="http://schemas.microsoft.com/office/powerpoint/2010/main" val="1107303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20</a:t>
            </a:fld>
            <a:endParaRPr lang="en-US" dirty="0"/>
          </a:p>
        </p:txBody>
      </p:sp>
    </p:spTree>
    <p:extLst>
      <p:ext uri="{BB962C8B-B14F-4D97-AF65-F5344CB8AC3E}">
        <p14:creationId xmlns:p14="http://schemas.microsoft.com/office/powerpoint/2010/main" val="2685495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21</a:t>
            </a:fld>
            <a:endParaRPr lang="en-US" dirty="0"/>
          </a:p>
        </p:txBody>
      </p:sp>
    </p:spTree>
    <p:extLst>
      <p:ext uri="{BB962C8B-B14F-4D97-AF65-F5344CB8AC3E}">
        <p14:creationId xmlns:p14="http://schemas.microsoft.com/office/powerpoint/2010/main" val="721750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rest of the </a:t>
            </a:r>
            <a:r>
              <a:rPr lang="en-US" dirty="0" err="1" smtClean="0"/>
              <a:t>ppt</a:t>
            </a:r>
            <a:r>
              <a:rPr lang="en-US" dirty="0" smtClean="0"/>
              <a:t> is for school based logistics.]</a:t>
            </a:r>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22</a:t>
            </a:fld>
            <a:endParaRPr lang="en-US" dirty="0"/>
          </a:p>
        </p:txBody>
      </p:sp>
    </p:spTree>
    <p:extLst>
      <p:ext uri="{BB962C8B-B14F-4D97-AF65-F5344CB8AC3E}">
        <p14:creationId xmlns:p14="http://schemas.microsoft.com/office/powerpoint/2010/main" val="350806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How will we close this EXECUTION GAP?</a:t>
            </a:r>
          </a:p>
          <a:p>
            <a:pPr lvl="0"/>
            <a:r>
              <a:rPr lang="en-US" sz="1200" kern="1200" dirty="0" smtClean="0">
                <a:solidFill>
                  <a:schemeClr val="tx1"/>
                </a:solidFill>
                <a:effectLst/>
                <a:latin typeface="+mn-lt"/>
                <a:ea typeface="+mn-ea"/>
                <a:cs typeface="+mn-cs"/>
              </a:rPr>
              <a:t>Therefore, this year we will be simplifying the playbook.  We will be</a:t>
            </a:r>
            <a:r>
              <a:rPr lang="en-US" sz="1200" kern="1200" baseline="0" dirty="0" smtClean="0">
                <a:solidFill>
                  <a:schemeClr val="tx1"/>
                </a:solidFill>
                <a:effectLst/>
                <a:latin typeface="+mn-lt"/>
                <a:ea typeface="+mn-ea"/>
                <a:cs typeface="+mn-cs"/>
              </a:rPr>
              <a:t> using four simple Tier 2 plans and then embedding PRACTICE in GLCSTs to ensure we have practiced implementation moves before using behavior intervention moves with students.</a:t>
            </a:r>
            <a:endParaRPr lang="en-US" dirty="0" smtClean="0"/>
          </a:p>
        </p:txBody>
      </p:sp>
      <p:sp>
        <p:nvSpPr>
          <p:cNvPr id="4" name="Slide Number Placeholder 3"/>
          <p:cNvSpPr>
            <a:spLocks noGrp="1"/>
          </p:cNvSpPr>
          <p:nvPr>
            <p:ph type="sldNum" sz="quarter" idx="10"/>
          </p:nvPr>
        </p:nvSpPr>
        <p:spPr/>
        <p:txBody>
          <a:bodyPr/>
          <a:lstStyle/>
          <a:p>
            <a:fld id="{E0468FDE-B07F-43F1-80D6-843255EFBA98}" type="slidenum">
              <a:rPr lang="en-US" smtClean="0"/>
              <a:t>4</a:t>
            </a:fld>
            <a:endParaRPr lang="en-US" dirty="0"/>
          </a:p>
        </p:txBody>
      </p:sp>
    </p:spTree>
    <p:extLst>
      <p:ext uri="{BB962C8B-B14F-4D97-AF65-F5344CB8AC3E}">
        <p14:creationId xmlns:p14="http://schemas.microsoft.com/office/powerpoint/2010/main" val="2335687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Adjust</a:t>
            </a:r>
            <a:r>
              <a:rPr lang="en-US" baseline="0" dirty="0" smtClean="0"/>
              <a:t> the R&amp;Rs for your school.</a:t>
            </a:r>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23</a:t>
            </a:fld>
            <a:endParaRPr lang="en-US" dirty="0"/>
          </a:p>
        </p:txBody>
      </p:sp>
    </p:spTree>
    <p:extLst>
      <p:ext uri="{BB962C8B-B14F-4D97-AF65-F5344CB8AC3E}">
        <p14:creationId xmlns:p14="http://schemas.microsoft.com/office/powerpoint/2010/main" val="3689204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24</a:t>
            </a:fld>
            <a:endParaRPr lang="en-US" dirty="0"/>
          </a:p>
        </p:txBody>
      </p:sp>
    </p:spTree>
    <p:extLst>
      <p:ext uri="{BB962C8B-B14F-4D97-AF65-F5344CB8AC3E}">
        <p14:creationId xmlns:p14="http://schemas.microsoft.com/office/powerpoint/2010/main" val="1473962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26</a:t>
            </a:fld>
            <a:endParaRPr lang="en-US" dirty="0"/>
          </a:p>
        </p:txBody>
      </p:sp>
    </p:spTree>
    <p:extLst>
      <p:ext uri="{BB962C8B-B14F-4D97-AF65-F5344CB8AC3E}">
        <p14:creationId xmlns:p14="http://schemas.microsoft.com/office/powerpoint/2010/main" val="1110497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AIMs and Agenda are …</a:t>
            </a:r>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5</a:t>
            </a:fld>
            <a:endParaRPr lang="en-US" dirty="0"/>
          </a:p>
        </p:txBody>
      </p:sp>
    </p:spTree>
    <p:extLst>
      <p:ext uri="{BB962C8B-B14F-4D97-AF65-F5344CB8AC3E}">
        <p14:creationId xmlns:p14="http://schemas.microsoft.com/office/powerpoint/2010/main" val="43552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simple plans.</a:t>
            </a:r>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6</a:t>
            </a:fld>
            <a:endParaRPr lang="en-US" dirty="0"/>
          </a:p>
        </p:txBody>
      </p:sp>
    </p:spTree>
    <p:extLst>
      <p:ext uri="{BB962C8B-B14F-4D97-AF65-F5344CB8AC3E}">
        <p14:creationId xmlns:p14="http://schemas.microsoft.com/office/powerpoint/2010/main" val="2589212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FOUR</a:t>
            </a:r>
            <a:r>
              <a:rPr lang="en-US" baseline="0" dirty="0" smtClean="0"/>
              <a:t> Tier 2 behavior Intervention Plans.</a:t>
            </a:r>
          </a:p>
          <a:p>
            <a:endParaRPr lang="en-US" baseline="0" dirty="0" smtClean="0"/>
          </a:p>
          <a:p>
            <a:r>
              <a:rPr lang="en-US" baseline="0" dirty="0" smtClean="0"/>
              <a:t>They are:</a:t>
            </a:r>
          </a:p>
          <a:p>
            <a:pPr marL="228600" indent="-228600">
              <a:buAutoNum type="alphaLcParenR"/>
            </a:pPr>
            <a:r>
              <a:rPr lang="en-US" baseline="0" dirty="0" smtClean="0"/>
              <a:t>All About You (a relationship building plan)</a:t>
            </a:r>
          </a:p>
          <a:p>
            <a:pPr marL="228600" indent="-228600">
              <a:buAutoNum type="alphaLcParenR"/>
            </a:pPr>
            <a:r>
              <a:rPr lang="en-US" baseline="0" dirty="0" smtClean="0"/>
              <a:t>CICO (checkin checkout)</a:t>
            </a:r>
          </a:p>
          <a:p>
            <a:pPr marL="228600" indent="-228600">
              <a:buAutoNum type="alphaLcParenR"/>
            </a:pPr>
            <a:r>
              <a:rPr lang="en-US" baseline="0" dirty="0" smtClean="0"/>
              <a:t>SKILL Building</a:t>
            </a:r>
          </a:p>
          <a:p>
            <a:pPr marL="228600" indent="-228600">
              <a:buAutoNum type="alphaLcParenR"/>
            </a:pPr>
            <a:r>
              <a:rPr lang="en-US" baseline="0" dirty="0" smtClean="0"/>
              <a:t>And BIP Lite</a:t>
            </a:r>
          </a:p>
          <a:p>
            <a:pPr marL="228600" indent="-228600">
              <a:buAutoNum type="alphaLcParenR"/>
            </a:pPr>
            <a:endParaRPr lang="en-US" baseline="0" dirty="0" smtClean="0"/>
          </a:p>
          <a:p>
            <a:pPr marL="0" indent="0">
              <a:buNone/>
            </a:pPr>
            <a:r>
              <a:rPr lang="en-US" baseline="0" dirty="0" smtClean="0"/>
              <a:t>They are ordered from least to most invasive.</a:t>
            </a:r>
          </a:p>
        </p:txBody>
      </p:sp>
      <p:sp>
        <p:nvSpPr>
          <p:cNvPr id="4" name="Slide Number Placeholder 3"/>
          <p:cNvSpPr>
            <a:spLocks noGrp="1"/>
          </p:cNvSpPr>
          <p:nvPr>
            <p:ph type="sldNum" sz="quarter" idx="10"/>
          </p:nvPr>
        </p:nvSpPr>
        <p:spPr/>
        <p:txBody>
          <a:bodyPr/>
          <a:lstStyle/>
          <a:p>
            <a:fld id="{E0468FDE-B07F-43F1-80D6-843255EFBA98}" type="slidenum">
              <a:rPr lang="en-US" smtClean="0"/>
              <a:t>7</a:t>
            </a:fld>
            <a:endParaRPr lang="en-US" dirty="0"/>
          </a:p>
        </p:txBody>
      </p:sp>
    </p:spTree>
    <p:extLst>
      <p:ext uri="{BB962C8B-B14F-4D97-AF65-F5344CB8AC3E}">
        <p14:creationId xmlns:p14="http://schemas.microsoft.com/office/powerpoint/2010/main" val="116050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first going to walk through all of the four plans.  You need 2 things in front</a:t>
            </a:r>
            <a:r>
              <a:rPr lang="en-US" baseline="0" dirty="0" smtClean="0"/>
              <a:t> of you.  First, the feedback cheat sheets and second, the packet.</a:t>
            </a:r>
          </a:p>
          <a:p>
            <a:endParaRPr lang="en-US" baseline="0" dirty="0" smtClean="0"/>
          </a:p>
          <a:p>
            <a:r>
              <a:rPr lang="en-US" dirty="0" smtClean="0"/>
              <a:t>[Make sure everyone has materials.]</a:t>
            </a:r>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8</a:t>
            </a:fld>
            <a:endParaRPr lang="en-US" dirty="0"/>
          </a:p>
        </p:txBody>
      </p:sp>
    </p:spTree>
    <p:extLst>
      <p:ext uri="{BB962C8B-B14F-4D97-AF65-F5344CB8AC3E}">
        <p14:creationId xmlns:p14="http://schemas.microsoft.com/office/powerpoint/2010/main" val="23452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plan is All</a:t>
            </a:r>
            <a:r>
              <a:rPr lang="en-US" baseline="0" dirty="0" smtClean="0"/>
              <a:t> about You (a relationship building plan).  </a:t>
            </a:r>
          </a:p>
          <a:p>
            <a:endParaRPr lang="en-US" baseline="0" dirty="0" smtClean="0"/>
          </a:p>
          <a:p>
            <a:pPr marL="0" indent="0">
              <a:buNone/>
            </a:pPr>
            <a:r>
              <a:rPr lang="en-US" u="none" dirty="0" smtClean="0"/>
              <a:t>[Read</a:t>
            </a:r>
            <a:r>
              <a:rPr lang="en-US" u="none" baseline="0" dirty="0" smtClean="0"/>
              <a:t> aloud directions and then give GLLs time to read the template and cheat sheet, and annotate the sample.]</a:t>
            </a:r>
          </a:p>
          <a:p>
            <a:pPr marL="0" indent="0">
              <a:buNone/>
            </a:pPr>
            <a:endParaRPr lang="en-US" u="none" baseline="0" dirty="0" smtClean="0"/>
          </a:p>
          <a:p>
            <a:pPr marL="0" indent="0">
              <a:buNone/>
            </a:pPr>
            <a:r>
              <a:rPr lang="en-US" u="none" baseline="0" dirty="0" smtClean="0"/>
              <a:t>[Ask a volunteer to share the annotated sample using the CFS from the cheat sheet.]</a:t>
            </a:r>
            <a:endParaRPr lang="en-US" u="none" dirty="0" smtClean="0"/>
          </a:p>
          <a:p>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10</a:t>
            </a:fld>
            <a:endParaRPr lang="en-US" dirty="0"/>
          </a:p>
        </p:txBody>
      </p:sp>
    </p:spTree>
    <p:extLst>
      <p:ext uri="{BB962C8B-B14F-4D97-AF65-F5344CB8AC3E}">
        <p14:creationId xmlns:p14="http://schemas.microsoft.com/office/powerpoint/2010/main" val="4249731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a:t>
            </a:r>
            <a:r>
              <a:rPr lang="en-US" dirty="0" smtClean="0"/>
              <a:t>plan is CICO.</a:t>
            </a:r>
            <a:endParaRPr lang="en-US" baseline="0" dirty="0" smtClean="0"/>
          </a:p>
          <a:p>
            <a:endParaRPr lang="en-US" baseline="0" dirty="0" smtClean="0"/>
          </a:p>
          <a:p>
            <a:pPr marL="0" indent="0">
              <a:buNone/>
            </a:pPr>
            <a:r>
              <a:rPr lang="en-US" u="none" dirty="0" smtClean="0"/>
              <a:t>[Read</a:t>
            </a:r>
            <a:r>
              <a:rPr lang="en-US" u="none" baseline="0" dirty="0" smtClean="0"/>
              <a:t> aloud directions and then give GLLs time to read the template and cheat sheet, and annotate the sample.]</a:t>
            </a:r>
          </a:p>
          <a:p>
            <a:pPr marL="0" indent="0">
              <a:buNone/>
            </a:pPr>
            <a:endParaRPr lang="en-US" u="none" baseline="0" dirty="0" smtClean="0"/>
          </a:p>
          <a:p>
            <a:pPr marL="0" indent="0">
              <a:buNone/>
            </a:pPr>
            <a:r>
              <a:rPr lang="en-US" u="none" baseline="0" dirty="0" smtClean="0"/>
              <a:t>[Ask a volunteer to share the annotated sample using the CFS from the cheat sheet.]</a:t>
            </a:r>
            <a:endParaRPr lang="en-US" u="none"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11</a:t>
            </a:fld>
            <a:endParaRPr lang="en-US" dirty="0"/>
          </a:p>
        </p:txBody>
      </p:sp>
    </p:spTree>
    <p:extLst>
      <p:ext uri="{BB962C8B-B14F-4D97-AF65-F5344CB8AC3E}">
        <p14:creationId xmlns:p14="http://schemas.microsoft.com/office/powerpoint/2010/main" val="2953566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plan is SKILL BUILDING.</a:t>
            </a:r>
            <a:endParaRPr lang="en-US" baseline="0" dirty="0" smtClean="0"/>
          </a:p>
          <a:p>
            <a:endParaRPr lang="en-US" baseline="0" dirty="0" smtClean="0"/>
          </a:p>
          <a:p>
            <a:pPr marL="0" indent="0">
              <a:buNone/>
            </a:pPr>
            <a:r>
              <a:rPr lang="en-US" u="none" dirty="0" smtClean="0"/>
              <a:t>[Read</a:t>
            </a:r>
            <a:r>
              <a:rPr lang="en-US" u="none" baseline="0" dirty="0" smtClean="0"/>
              <a:t> aloud directions and then give GLLs time to read the template and cheat sheet, and annotate the sample.]</a:t>
            </a:r>
          </a:p>
          <a:p>
            <a:pPr marL="0" indent="0">
              <a:buNone/>
            </a:pPr>
            <a:endParaRPr lang="en-US" u="none" baseline="0" dirty="0" smtClean="0"/>
          </a:p>
          <a:p>
            <a:pPr marL="0" indent="0">
              <a:buNone/>
            </a:pPr>
            <a:r>
              <a:rPr lang="en-US" u="none" baseline="0" dirty="0" smtClean="0"/>
              <a:t>[Ask a volunteer to share the annotated sample using the CFS from the cheat sheet.]</a:t>
            </a:r>
            <a:endParaRPr lang="en-US" u="none"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0468FDE-B07F-43F1-80D6-843255EFBA98}" type="slidenum">
              <a:rPr lang="en-US" smtClean="0"/>
              <a:t>12</a:t>
            </a:fld>
            <a:endParaRPr lang="en-US" dirty="0"/>
          </a:p>
        </p:txBody>
      </p:sp>
    </p:spTree>
    <p:extLst>
      <p:ext uri="{BB962C8B-B14F-4D97-AF65-F5344CB8AC3E}">
        <p14:creationId xmlns:p14="http://schemas.microsoft.com/office/powerpoint/2010/main" val="213876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299E36-DCBF-4571-A79B-681DA98AB093}"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39AF76-DE7F-4DEF-AF39-B3E49B9B8B80}" type="slidenum">
              <a:rPr lang="en-US" smtClean="0"/>
              <a:t>‹#›</a:t>
            </a:fld>
            <a:endParaRPr lang="en-US" dirty="0"/>
          </a:p>
        </p:txBody>
      </p:sp>
    </p:spTree>
    <p:extLst>
      <p:ext uri="{BB962C8B-B14F-4D97-AF65-F5344CB8AC3E}">
        <p14:creationId xmlns:p14="http://schemas.microsoft.com/office/powerpoint/2010/main" val="3339644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299E36-DCBF-4571-A79B-681DA98AB093}"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39AF76-DE7F-4DEF-AF39-B3E49B9B8B80}" type="slidenum">
              <a:rPr lang="en-US" smtClean="0"/>
              <a:t>‹#›</a:t>
            </a:fld>
            <a:endParaRPr lang="en-US" dirty="0"/>
          </a:p>
        </p:txBody>
      </p:sp>
    </p:spTree>
    <p:extLst>
      <p:ext uri="{BB962C8B-B14F-4D97-AF65-F5344CB8AC3E}">
        <p14:creationId xmlns:p14="http://schemas.microsoft.com/office/powerpoint/2010/main" val="27814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299E36-DCBF-4571-A79B-681DA98AB093}"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39AF76-DE7F-4DEF-AF39-B3E49B9B8B80}" type="slidenum">
              <a:rPr lang="en-US" smtClean="0"/>
              <a:t>‹#›</a:t>
            </a:fld>
            <a:endParaRPr lang="en-US" dirty="0"/>
          </a:p>
        </p:txBody>
      </p:sp>
    </p:spTree>
    <p:extLst>
      <p:ext uri="{BB962C8B-B14F-4D97-AF65-F5344CB8AC3E}">
        <p14:creationId xmlns:p14="http://schemas.microsoft.com/office/powerpoint/2010/main" val="1528548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3FF678-BF80-4E29-B1A1-772714EF78F3}" type="datetimeFigureOut">
              <a:rPr lang="en-US" smtClean="0"/>
              <a:t>8/18/2017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D78F82-CAE0-4933-9006-3D17DB4EAE84}" type="slidenum">
              <a:rPr lang="en-US" smtClean="0"/>
              <a:t>‹#›</a:t>
            </a:fld>
            <a:endParaRPr lang="en-US" dirty="0"/>
          </a:p>
        </p:txBody>
      </p:sp>
    </p:spTree>
    <p:extLst>
      <p:ext uri="{BB962C8B-B14F-4D97-AF65-F5344CB8AC3E}">
        <p14:creationId xmlns:p14="http://schemas.microsoft.com/office/powerpoint/2010/main" val="18189289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37616" y="4864608"/>
            <a:ext cx="5943600" cy="1447800"/>
          </a:xfrm>
        </p:spPr>
        <p:txBody>
          <a:bodyPr wrap="none"/>
          <a:lstStyle>
            <a:lvl1pPr>
              <a:defRPr sz="30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701710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31877C1-8CAF-4765-9726-D0CC8EDFEE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919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866EC07-CAD3-4394-8F21-148A9E8258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1257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22F5340-D532-47D1-A155-689C8F3245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8738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754934C-B621-4685-B96E-8CE2D7C942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03131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D6092D7-B439-4208-B237-A93A074997F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6086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60FBF77-3B93-4605-8BFE-2B9D5460C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670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299E36-DCBF-4571-A79B-681DA98AB093}"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39AF76-DE7F-4DEF-AF39-B3E49B9B8B80}" type="slidenum">
              <a:rPr lang="en-US" smtClean="0"/>
              <a:t>‹#›</a:t>
            </a:fld>
            <a:endParaRPr lang="en-US" dirty="0"/>
          </a:p>
        </p:txBody>
      </p:sp>
    </p:spTree>
    <p:extLst>
      <p:ext uri="{BB962C8B-B14F-4D97-AF65-F5344CB8AC3E}">
        <p14:creationId xmlns:p14="http://schemas.microsoft.com/office/powerpoint/2010/main" val="1722779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87422DC-EB92-472C-9A62-3A956DA63D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7746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425"/>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EBBC61C-3DCC-496A-B38E-C6E191F557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400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descr="PPT_LogoPage1.jpg"/>
          <p:cNvPicPr>
            <a:picLocks noChangeAspect="1"/>
          </p:cNvPicPr>
          <p:nvPr userDrawn="1"/>
        </p:nvPicPr>
        <p:blipFill>
          <a:blip r:embed="rId2"/>
          <a:stretch>
            <a:fillRect/>
          </a:stretch>
        </p:blipFill>
        <p:spPr>
          <a:xfrm>
            <a:off x="0" y="-1"/>
            <a:ext cx="6324600" cy="6903201"/>
          </a:xfrm>
          <a:prstGeom prst="rect">
            <a:avLst/>
          </a:prstGeom>
        </p:spPr>
      </p:pic>
      <p:sp>
        <p:nvSpPr>
          <p:cNvPr id="8194" name="Rectangle 2"/>
          <p:cNvSpPr>
            <a:spLocks noGrp="1" noChangeArrowheads="1"/>
          </p:cNvSpPr>
          <p:nvPr>
            <p:ph type="ctrTitle"/>
          </p:nvPr>
        </p:nvSpPr>
        <p:spPr>
          <a:xfrm>
            <a:off x="3016756" y="2971800"/>
            <a:ext cx="5562600" cy="1447800"/>
          </a:xfrm>
        </p:spPr>
        <p:txBody>
          <a:bodyPr wrap="none"/>
          <a:lstStyle>
            <a:lvl1pPr algn="r">
              <a:defRPr sz="3000">
                <a:solidFill>
                  <a:srgbClr val="0081C6"/>
                </a:solidFill>
              </a:defRPr>
            </a:lvl1pPr>
          </a:lstStyle>
          <a:p>
            <a:r>
              <a:rPr lang="en-US" dirty="0"/>
              <a:t>Click to edit Master title </a:t>
            </a:r>
            <a:r>
              <a:rPr lang="en-US" dirty="0" smtClean="0"/>
              <a:t>style</a:t>
            </a:r>
            <a:endParaRPr lang="en-US" dirty="0"/>
          </a:p>
        </p:txBody>
      </p:sp>
      <p:pic>
        <p:nvPicPr>
          <p:cNvPr id="4" name="Picture 5" descr="AF Logo.jpg"/>
          <p:cNvPicPr>
            <a:picLocks noChangeAspect="1"/>
          </p:cNvPicPr>
          <p:nvPr userDrawn="1"/>
        </p:nvPicPr>
        <p:blipFill>
          <a:blip r:embed="rId3"/>
          <a:srcRect/>
          <a:stretch>
            <a:fillRect/>
          </a:stretch>
        </p:blipFill>
        <p:spPr bwMode="auto">
          <a:xfrm>
            <a:off x="6619227" y="5773389"/>
            <a:ext cx="1915173" cy="733773"/>
          </a:xfrm>
          <a:prstGeom prst="rect">
            <a:avLst/>
          </a:prstGeom>
          <a:noFill/>
          <a:ln w="9525">
            <a:noFill/>
            <a:miter lim="800000"/>
            <a:headEnd/>
            <a:tailEnd/>
          </a:ln>
        </p:spPr>
      </p:pic>
    </p:spTree>
    <p:extLst>
      <p:ext uri="{BB962C8B-B14F-4D97-AF65-F5344CB8AC3E}">
        <p14:creationId xmlns:p14="http://schemas.microsoft.com/office/powerpoint/2010/main" val="3180439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533400" y="893763"/>
            <a:ext cx="8077200" cy="1587"/>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5" name="Picture 5" descr="AF Logo.jpg"/>
          <p:cNvPicPr>
            <a:picLocks noChangeAspect="1"/>
          </p:cNvPicPr>
          <p:nvPr userDrawn="1"/>
        </p:nvPicPr>
        <p:blipFill>
          <a:blip r:embed="rId2"/>
          <a:srcRect/>
          <a:stretch>
            <a:fillRect/>
          </a:stretch>
        </p:blipFill>
        <p:spPr bwMode="auto">
          <a:xfrm>
            <a:off x="3962400" y="6172200"/>
            <a:ext cx="1073150" cy="411163"/>
          </a:xfrm>
          <a:prstGeom prst="rect">
            <a:avLst/>
          </a:prstGeom>
          <a:noFill/>
          <a:ln w="9525">
            <a:noFill/>
            <a:miter lim="800000"/>
            <a:headEnd/>
            <a:tailEnd/>
          </a:ln>
        </p:spPr>
      </p:pic>
      <p:sp>
        <p:nvSpPr>
          <p:cNvPr id="2" name="Title 1"/>
          <p:cNvSpPr>
            <a:spLocks noGrp="1"/>
          </p:cNvSpPr>
          <p:nvPr>
            <p:ph type="title"/>
          </p:nvPr>
        </p:nvSpPr>
        <p:spPr>
          <a:xfrm>
            <a:off x="457200" y="273552"/>
            <a:ext cx="8229600" cy="533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10"/>
          </p:nvPr>
        </p:nvSpPr>
        <p:spPr/>
        <p:txBody>
          <a:bodyPr/>
          <a:lstStyle>
            <a:lvl1pPr>
              <a:defRPr/>
            </a:lvl1pPr>
          </a:lstStyle>
          <a:p>
            <a:fld id="{2B222675-D60C-450B-9FCA-BD218543B62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53537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6F4C0AC2-E0FB-4BA2-97ED-FACDA360BF8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72201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3645217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3697932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1037964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828046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397166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299E36-DCBF-4571-A79B-681DA98AB093}"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39AF76-DE7F-4DEF-AF39-B3E49B9B8B80}" type="slidenum">
              <a:rPr lang="en-US" smtClean="0"/>
              <a:t>‹#›</a:t>
            </a:fld>
            <a:endParaRPr lang="en-US" dirty="0"/>
          </a:p>
        </p:txBody>
      </p:sp>
    </p:spTree>
    <p:extLst>
      <p:ext uri="{BB962C8B-B14F-4D97-AF65-F5344CB8AC3E}">
        <p14:creationId xmlns:p14="http://schemas.microsoft.com/office/powerpoint/2010/main" val="932407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2711312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91613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425"/>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742144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descr="PPT_LogoPage1.jpg"/>
          <p:cNvPicPr>
            <a:picLocks noChangeAspect="1"/>
          </p:cNvPicPr>
          <p:nvPr userDrawn="1"/>
        </p:nvPicPr>
        <p:blipFill>
          <a:blip r:embed="rId2"/>
          <a:stretch>
            <a:fillRect/>
          </a:stretch>
        </p:blipFill>
        <p:spPr>
          <a:xfrm>
            <a:off x="0" y="-1"/>
            <a:ext cx="6324600" cy="6903201"/>
          </a:xfrm>
          <a:prstGeom prst="rect">
            <a:avLst/>
          </a:prstGeom>
        </p:spPr>
      </p:pic>
      <p:sp>
        <p:nvSpPr>
          <p:cNvPr id="8194" name="Rectangle 2"/>
          <p:cNvSpPr>
            <a:spLocks noGrp="1" noChangeArrowheads="1"/>
          </p:cNvSpPr>
          <p:nvPr>
            <p:ph type="ctrTitle"/>
          </p:nvPr>
        </p:nvSpPr>
        <p:spPr>
          <a:xfrm>
            <a:off x="3016756" y="2971800"/>
            <a:ext cx="5562600" cy="1447800"/>
          </a:xfrm>
        </p:spPr>
        <p:txBody>
          <a:bodyPr wrap="none"/>
          <a:lstStyle>
            <a:lvl1pPr algn="r">
              <a:defRPr sz="3000">
                <a:solidFill>
                  <a:srgbClr val="0081C6"/>
                </a:solidFill>
              </a:defRPr>
            </a:lvl1pPr>
          </a:lstStyle>
          <a:p>
            <a:r>
              <a:rPr lang="en-US" dirty="0"/>
              <a:t>Click to edit Master title </a:t>
            </a:r>
            <a:r>
              <a:rPr lang="en-US" dirty="0" smtClean="0"/>
              <a:t>style</a:t>
            </a:r>
            <a:endParaRPr lang="en-US" dirty="0"/>
          </a:p>
        </p:txBody>
      </p:sp>
      <p:pic>
        <p:nvPicPr>
          <p:cNvPr id="4" name="Picture 5" descr="AF Logo.jpg"/>
          <p:cNvPicPr>
            <a:picLocks noChangeAspect="1"/>
          </p:cNvPicPr>
          <p:nvPr userDrawn="1"/>
        </p:nvPicPr>
        <p:blipFill>
          <a:blip r:embed="rId3"/>
          <a:srcRect/>
          <a:stretch>
            <a:fillRect/>
          </a:stretch>
        </p:blipFill>
        <p:spPr bwMode="auto">
          <a:xfrm>
            <a:off x="6619227" y="5773389"/>
            <a:ext cx="1915173" cy="733773"/>
          </a:xfrm>
          <a:prstGeom prst="rect">
            <a:avLst/>
          </a:prstGeom>
          <a:noFill/>
          <a:ln w="9525">
            <a:noFill/>
            <a:miter lim="800000"/>
            <a:headEnd/>
            <a:tailEnd/>
          </a:ln>
        </p:spPr>
      </p:pic>
    </p:spTree>
    <p:extLst>
      <p:ext uri="{BB962C8B-B14F-4D97-AF65-F5344CB8AC3E}">
        <p14:creationId xmlns:p14="http://schemas.microsoft.com/office/powerpoint/2010/main" val="1358601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533400" y="893763"/>
            <a:ext cx="8077200" cy="1587"/>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5" name="Picture 5" descr="AF Logo.jpg"/>
          <p:cNvPicPr>
            <a:picLocks noChangeAspect="1"/>
          </p:cNvPicPr>
          <p:nvPr userDrawn="1"/>
        </p:nvPicPr>
        <p:blipFill>
          <a:blip r:embed="rId2"/>
          <a:srcRect/>
          <a:stretch>
            <a:fillRect/>
          </a:stretch>
        </p:blipFill>
        <p:spPr bwMode="auto">
          <a:xfrm>
            <a:off x="3962400" y="6172200"/>
            <a:ext cx="1073150" cy="411163"/>
          </a:xfrm>
          <a:prstGeom prst="rect">
            <a:avLst/>
          </a:prstGeom>
          <a:noFill/>
          <a:ln w="9525">
            <a:noFill/>
            <a:miter lim="800000"/>
            <a:headEnd/>
            <a:tailEnd/>
          </a:ln>
        </p:spPr>
      </p:pic>
      <p:sp>
        <p:nvSpPr>
          <p:cNvPr id="2" name="Title 1"/>
          <p:cNvSpPr>
            <a:spLocks noGrp="1"/>
          </p:cNvSpPr>
          <p:nvPr>
            <p:ph type="title"/>
          </p:nvPr>
        </p:nvSpPr>
        <p:spPr>
          <a:xfrm>
            <a:off x="457200" y="273552"/>
            <a:ext cx="8229600" cy="533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10"/>
          </p:nvPr>
        </p:nvSpPr>
        <p:spPr/>
        <p:txBody>
          <a:bodyPr/>
          <a:lstStyle>
            <a:lvl1pPr>
              <a:defRPr/>
            </a:lvl1pPr>
          </a:lstStyle>
          <a:p>
            <a:fld id="{2B222675-D60C-450B-9FCA-BD218543B62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4141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6F4C0AC2-E0FB-4BA2-97ED-FACDA360BF8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16048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842319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1798666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1231443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319850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299E36-DCBF-4571-A79B-681DA98AB093}" type="datetimeFigureOut">
              <a:rPr lang="en-US" smtClean="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39AF76-DE7F-4DEF-AF39-B3E49B9B8B80}" type="slidenum">
              <a:rPr lang="en-US" smtClean="0"/>
              <a:t>‹#›</a:t>
            </a:fld>
            <a:endParaRPr lang="en-US" dirty="0"/>
          </a:p>
        </p:txBody>
      </p:sp>
    </p:spTree>
    <p:extLst>
      <p:ext uri="{BB962C8B-B14F-4D97-AF65-F5344CB8AC3E}">
        <p14:creationId xmlns:p14="http://schemas.microsoft.com/office/powerpoint/2010/main" val="3170060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42339375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393102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29989604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425"/>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ea typeface="+mn-ea"/>
              </a:defRPr>
            </a:lvl1pPr>
          </a:lstStyle>
          <a:p>
            <a:pPr>
              <a:defRPr/>
            </a:pPr>
            <a:r>
              <a:rPr lang="en-US" dirty="0">
                <a:solidFill>
                  <a:srgbClr val="000000"/>
                </a:solidFill>
              </a:rPr>
              <a:t>1</a:t>
            </a:r>
          </a:p>
        </p:txBody>
      </p:sp>
    </p:spTree>
    <p:extLst>
      <p:ext uri="{BB962C8B-B14F-4D97-AF65-F5344CB8AC3E}">
        <p14:creationId xmlns:p14="http://schemas.microsoft.com/office/powerpoint/2010/main" val="111689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299E36-DCBF-4571-A79B-681DA98AB093}" type="datetimeFigureOut">
              <a:rPr lang="en-US" smtClean="0"/>
              <a:t>8/18/2017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39AF76-DE7F-4DEF-AF39-B3E49B9B8B80}" type="slidenum">
              <a:rPr lang="en-US" smtClean="0"/>
              <a:t>‹#›</a:t>
            </a:fld>
            <a:endParaRPr lang="en-US" dirty="0"/>
          </a:p>
        </p:txBody>
      </p:sp>
    </p:spTree>
    <p:extLst>
      <p:ext uri="{BB962C8B-B14F-4D97-AF65-F5344CB8AC3E}">
        <p14:creationId xmlns:p14="http://schemas.microsoft.com/office/powerpoint/2010/main" val="262965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299E36-DCBF-4571-A79B-681DA98AB093}" type="datetimeFigureOut">
              <a:rPr lang="en-US" smtClean="0"/>
              <a:t>8/18/2017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39AF76-DE7F-4DEF-AF39-B3E49B9B8B80}" type="slidenum">
              <a:rPr lang="en-US" smtClean="0"/>
              <a:t>‹#›</a:t>
            </a:fld>
            <a:endParaRPr lang="en-US" dirty="0"/>
          </a:p>
        </p:txBody>
      </p:sp>
    </p:spTree>
    <p:extLst>
      <p:ext uri="{BB962C8B-B14F-4D97-AF65-F5344CB8AC3E}">
        <p14:creationId xmlns:p14="http://schemas.microsoft.com/office/powerpoint/2010/main" val="47658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99E36-DCBF-4571-A79B-681DA98AB093}" type="datetimeFigureOut">
              <a:rPr lang="en-US" smtClean="0"/>
              <a:t>8/18/2017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39AF76-DE7F-4DEF-AF39-B3E49B9B8B80}" type="slidenum">
              <a:rPr lang="en-US" smtClean="0"/>
              <a:t>‹#›</a:t>
            </a:fld>
            <a:endParaRPr lang="en-US" dirty="0"/>
          </a:p>
        </p:txBody>
      </p:sp>
    </p:spTree>
    <p:extLst>
      <p:ext uri="{BB962C8B-B14F-4D97-AF65-F5344CB8AC3E}">
        <p14:creationId xmlns:p14="http://schemas.microsoft.com/office/powerpoint/2010/main" val="16667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299E36-DCBF-4571-A79B-681DA98AB093}" type="datetimeFigureOut">
              <a:rPr lang="en-US" smtClean="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39AF76-DE7F-4DEF-AF39-B3E49B9B8B80}" type="slidenum">
              <a:rPr lang="en-US" smtClean="0"/>
              <a:t>‹#›</a:t>
            </a:fld>
            <a:endParaRPr lang="en-US" dirty="0"/>
          </a:p>
        </p:txBody>
      </p:sp>
    </p:spTree>
    <p:extLst>
      <p:ext uri="{BB962C8B-B14F-4D97-AF65-F5344CB8AC3E}">
        <p14:creationId xmlns:p14="http://schemas.microsoft.com/office/powerpoint/2010/main" val="408915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299E36-DCBF-4571-A79B-681DA98AB093}" type="datetimeFigureOut">
              <a:rPr lang="en-US" smtClean="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39AF76-DE7F-4DEF-AF39-B3E49B9B8B80}" type="slidenum">
              <a:rPr lang="en-US" smtClean="0"/>
              <a:t>‹#›</a:t>
            </a:fld>
            <a:endParaRPr lang="en-US" dirty="0"/>
          </a:p>
        </p:txBody>
      </p:sp>
    </p:spTree>
    <p:extLst>
      <p:ext uri="{BB962C8B-B14F-4D97-AF65-F5344CB8AC3E}">
        <p14:creationId xmlns:p14="http://schemas.microsoft.com/office/powerpoint/2010/main" val="319585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99E36-DCBF-4571-A79B-681DA98AB093}" type="datetimeFigureOut">
              <a:rPr lang="en-US" smtClean="0"/>
              <a:t>8/18/2017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9AF76-DE7F-4DEF-AF39-B3E49B9B8B80}" type="slidenum">
              <a:rPr lang="en-US" smtClean="0"/>
              <a:t>‹#›</a:t>
            </a:fld>
            <a:endParaRPr lang="en-US" dirty="0"/>
          </a:p>
        </p:txBody>
      </p:sp>
    </p:spTree>
    <p:extLst>
      <p:ext uri="{BB962C8B-B14F-4D97-AF65-F5344CB8AC3E}">
        <p14:creationId xmlns:p14="http://schemas.microsoft.com/office/powerpoint/2010/main" val="1673097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8425"/>
            <a:ext cx="6934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906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sldNum" sz="quarter" idx="4"/>
          </p:nvPr>
        </p:nvSpPr>
        <p:spPr bwMode="auto">
          <a:xfrm>
            <a:off x="6553200" y="645795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78247DF3-73E7-4F10-8FEF-BA22559E8CFC}" type="slidenum">
              <a:rPr lang="en-US">
                <a:solidFill>
                  <a:srgbClr val="000000"/>
                </a:solidFill>
                <a:ea typeface="ＭＳ Ｐゴシック" charset="-128"/>
              </a:rPr>
              <a:pPr fontAlgn="base">
                <a:spcBef>
                  <a:spcPct val="0"/>
                </a:spcBef>
                <a:spcAft>
                  <a:spcPct val="0"/>
                </a:spcAft>
                <a:defRPr/>
              </a:pPr>
              <a:t>‹#›</a:t>
            </a:fld>
            <a:endParaRPr lang="en-US" dirty="0">
              <a:solidFill>
                <a:srgbClr val="000000"/>
              </a:solidFill>
              <a:ea typeface="ＭＳ Ｐゴシック" charset="-128"/>
            </a:endParaRPr>
          </a:p>
        </p:txBody>
      </p:sp>
    </p:spTree>
    <p:extLst>
      <p:ext uri="{BB962C8B-B14F-4D97-AF65-F5344CB8AC3E}">
        <p14:creationId xmlns:p14="http://schemas.microsoft.com/office/powerpoint/2010/main" val="24347907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sldNum="0" hdr="0" dt="0"/>
  <p:txStyles>
    <p:titleStyle>
      <a:lvl1pPr algn="l" rtl="0" eaLnBrk="0" fontAlgn="base" hangingPunct="0">
        <a:spcBef>
          <a:spcPct val="0"/>
        </a:spcBef>
        <a:spcAft>
          <a:spcPct val="0"/>
        </a:spcAft>
        <a:defRPr sz="28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2pPr>
      <a:lvl3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3pPr>
      <a:lvl4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4pPr>
      <a:lvl5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5pPr>
      <a:lvl6pPr marL="457200" algn="l" rtl="0" fontAlgn="base">
        <a:spcBef>
          <a:spcPct val="0"/>
        </a:spcBef>
        <a:spcAft>
          <a:spcPct val="0"/>
        </a:spcAft>
        <a:defRPr sz="2800">
          <a:solidFill>
            <a:schemeClr val="bg1"/>
          </a:solidFill>
          <a:latin typeface="Rockwell" charset="0"/>
        </a:defRPr>
      </a:lvl6pPr>
      <a:lvl7pPr marL="914400" algn="l" rtl="0" fontAlgn="base">
        <a:spcBef>
          <a:spcPct val="0"/>
        </a:spcBef>
        <a:spcAft>
          <a:spcPct val="0"/>
        </a:spcAft>
        <a:defRPr sz="2800">
          <a:solidFill>
            <a:schemeClr val="bg1"/>
          </a:solidFill>
          <a:latin typeface="Rockwell" charset="0"/>
        </a:defRPr>
      </a:lvl7pPr>
      <a:lvl8pPr marL="1371600" algn="l" rtl="0" fontAlgn="base">
        <a:spcBef>
          <a:spcPct val="0"/>
        </a:spcBef>
        <a:spcAft>
          <a:spcPct val="0"/>
        </a:spcAft>
        <a:defRPr sz="2800">
          <a:solidFill>
            <a:schemeClr val="bg1"/>
          </a:solidFill>
          <a:latin typeface="Rockwell" charset="0"/>
        </a:defRPr>
      </a:lvl8pPr>
      <a:lvl9pPr marL="1828800" algn="l" rtl="0" fontAlgn="base">
        <a:spcBef>
          <a:spcPct val="0"/>
        </a:spcBef>
        <a:spcAft>
          <a:spcPct val="0"/>
        </a:spcAft>
        <a:defRPr sz="2800">
          <a:solidFill>
            <a:schemeClr val="bg1"/>
          </a:solidFill>
          <a:latin typeface="Rockwell" charset="0"/>
        </a:defRPr>
      </a:lvl9pPr>
    </p:titleStyle>
    <p:bodyStyle>
      <a:lvl1pPr marL="342900" indent="-342900" algn="l" rtl="0" eaLnBrk="0" fontAlgn="base" hangingPunct="0">
        <a:spcBef>
          <a:spcPct val="20000"/>
        </a:spcBef>
        <a:spcAft>
          <a:spcPct val="0"/>
        </a:spcAft>
        <a:buBlip>
          <a:blip r:embed="rId12"/>
        </a:buBlip>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6pPr>
      <a:lvl7pPr marL="29718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7pPr>
      <a:lvl8pPr marL="34290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8pPr>
      <a:lvl9pPr marL="38862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8425"/>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906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sldNum" sz="quarter" idx="4"/>
          </p:nvPr>
        </p:nvSpPr>
        <p:spPr bwMode="auto">
          <a:xfrm>
            <a:off x="6553200" y="645795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00307364-D765-4535-94C0-31C26139817F}" type="slidenum">
              <a:rPr lang="en-US">
                <a:solidFill>
                  <a:srgbClr val="000000"/>
                </a:solidFill>
                <a:ea typeface="ＭＳ Ｐゴシック" charset="-128"/>
              </a:rPr>
              <a:pPr fontAlgn="base">
                <a:spcBef>
                  <a:spcPct val="0"/>
                </a:spcBef>
                <a:spcAft>
                  <a:spcPct val="0"/>
                </a:spcAft>
              </a:pPr>
              <a:t>‹#›</a:t>
            </a:fld>
            <a:endParaRPr lang="en-US" dirty="0">
              <a:solidFill>
                <a:srgbClr val="000000"/>
              </a:solidFill>
              <a:ea typeface="ＭＳ Ｐゴシック" charset="-128"/>
            </a:endParaRPr>
          </a:p>
        </p:txBody>
      </p:sp>
    </p:spTree>
    <p:extLst>
      <p:ext uri="{BB962C8B-B14F-4D97-AF65-F5344CB8AC3E}">
        <p14:creationId xmlns:p14="http://schemas.microsoft.com/office/powerpoint/2010/main" val="33103283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0" fontAlgn="base" hangingPunct="0">
        <a:spcBef>
          <a:spcPct val="0"/>
        </a:spcBef>
        <a:spcAft>
          <a:spcPct val="0"/>
        </a:spcAft>
        <a:defRPr sz="2800">
          <a:solidFill>
            <a:srgbClr val="0081C6"/>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2pPr>
      <a:lvl3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3pPr>
      <a:lvl4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4pPr>
      <a:lvl5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5pPr>
      <a:lvl6pPr marL="457200" algn="l" rtl="0" fontAlgn="base">
        <a:spcBef>
          <a:spcPct val="0"/>
        </a:spcBef>
        <a:spcAft>
          <a:spcPct val="0"/>
        </a:spcAft>
        <a:defRPr sz="2800">
          <a:solidFill>
            <a:schemeClr val="bg1"/>
          </a:solidFill>
          <a:latin typeface="Rockwell" charset="0"/>
        </a:defRPr>
      </a:lvl6pPr>
      <a:lvl7pPr marL="914400" algn="l" rtl="0" fontAlgn="base">
        <a:spcBef>
          <a:spcPct val="0"/>
        </a:spcBef>
        <a:spcAft>
          <a:spcPct val="0"/>
        </a:spcAft>
        <a:defRPr sz="2800">
          <a:solidFill>
            <a:schemeClr val="bg1"/>
          </a:solidFill>
          <a:latin typeface="Rockwell" charset="0"/>
        </a:defRPr>
      </a:lvl7pPr>
      <a:lvl8pPr marL="1371600" algn="l" rtl="0" fontAlgn="base">
        <a:spcBef>
          <a:spcPct val="0"/>
        </a:spcBef>
        <a:spcAft>
          <a:spcPct val="0"/>
        </a:spcAft>
        <a:defRPr sz="2800">
          <a:solidFill>
            <a:schemeClr val="bg1"/>
          </a:solidFill>
          <a:latin typeface="Rockwell" charset="0"/>
        </a:defRPr>
      </a:lvl8pPr>
      <a:lvl9pPr marL="1828800" algn="l" rtl="0" fontAlgn="base">
        <a:spcBef>
          <a:spcPct val="0"/>
        </a:spcBef>
        <a:spcAft>
          <a:spcPct val="0"/>
        </a:spcAft>
        <a:defRPr sz="2800">
          <a:solidFill>
            <a:schemeClr val="bg1"/>
          </a:solidFill>
          <a:latin typeface="Rockwell" charset="0"/>
        </a:defRPr>
      </a:lvl9pPr>
    </p:titleStyle>
    <p:bodyStyle>
      <a:lvl1pPr marL="342900" indent="-342900" algn="l" rtl="0" eaLnBrk="0" fontAlgn="base" hangingPunct="0">
        <a:spcBef>
          <a:spcPct val="20000"/>
        </a:spcBef>
        <a:spcAft>
          <a:spcPct val="0"/>
        </a:spcAft>
        <a:buBlip>
          <a:blip r:embed="rId13"/>
        </a:buBlip>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6pPr>
      <a:lvl7pPr marL="29718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7pPr>
      <a:lvl8pPr marL="34290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8pPr>
      <a:lvl9pPr marL="38862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8425"/>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906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sldNum" sz="quarter" idx="4"/>
          </p:nvPr>
        </p:nvSpPr>
        <p:spPr bwMode="auto">
          <a:xfrm>
            <a:off x="6553200" y="645795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00307364-D765-4535-94C0-31C26139817F}" type="slidenum">
              <a:rPr lang="en-US">
                <a:solidFill>
                  <a:srgbClr val="000000"/>
                </a:solidFill>
                <a:ea typeface="ＭＳ Ｐゴシック" charset="-128"/>
              </a:rPr>
              <a:pPr fontAlgn="base">
                <a:spcBef>
                  <a:spcPct val="0"/>
                </a:spcBef>
                <a:spcAft>
                  <a:spcPct val="0"/>
                </a:spcAft>
              </a:pPr>
              <a:t>‹#›</a:t>
            </a:fld>
            <a:endParaRPr lang="en-US" dirty="0">
              <a:solidFill>
                <a:srgbClr val="000000"/>
              </a:solidFill>
              <a:ea typeface="ＭＳ Ｐゴシック" charset="-128"/>
            </a:endParaRPr>
          </a:p>
        </p:txBody>
      </p:sp>
    </p:spTree>
    <p:extLst>
      <p:ext uri="{BB962C8B-B14F-4D97-AF65-F5344CB8AC3E}">
        <p14:creationId xmlns:p14="http://schemas.microsoft.com/office/powerpoint/2010/main" val="28221723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rtl="0" eaLnBrk="0" fontAlgn="base" hangingPunct="0">
        <a:spcBef>
          <a:spcPct val="0"/>
        </a:spcBef>
        <a:spcAft>
          <a:spcPct val="0"/>
        </a:spcAft>
        <a:defRPr sz="2800">
          <a:solidFill>
            <a:srgbClr val="0081C6"/>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2pPr>
      <a:lvl3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3pPr>
      <a:lvl4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4pPr>
      <a:lvl5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5pPr>
      <a:lvl6pPr marL="457200" algn="l" rtl="0" fontAlgn="base">
        <a:spcBef>
          <a:spcPct val="0"/>
        </a:spcBef>
        <a:spcAft>
          <a:spcPct val="0"/>
        </a:spcAft>
        <a:defRPr sz="2800">
          <a:solidFill>
            <a:schemeClr val="bg1"/>
          </a:solidFill>
          <a:latin typeface="Rockwell" charset="0"/>
        </a:defRPr>
      </a:lvl6pPr>
      <a:lvl7pPr marL="914400" algn="l" rtl="0" fontAlgn="base">
        <a:spcBef>
          <a:spcPct val="0"/>
        </a:spcBef>
        <a:spcAft>
          <a:spcPct val="0"/>
        </a:spcAft>
        <a:defRPr sz="2800">
          <a:solidFill>
            <a:schemeClr val="bg1"/>
          </a:solidFill>
          <a:latin typeface="Rockwell" charset="0"/>
        </a:defRPr>
      </a:lvl7pPr>
      <a:lvl8pPr marL="1371600" algn="l" rtl="0" fontAlgn="base">
        <a:spcBef>
          <a:spcPct val="0"/>
        </a:spcBef>
        <a:spcAft>
          <a:spcPct val="0"/>
        </a:spcAft>
        <a:defRPr sz="2800">
          <a:solidFill>
            <a:schemeClr val="bg1"/>
          </a:solidFill>
          <a:latin typeface="Rockwell" charset="0"/>
        </a:defRPr>
      </a:lvl8pPr>
      <a:lvl9pPr marL="1828800" algn="l" rtl="0" fontAlgn="base">
        <a:spcBef>
          <a:spcPct val="0"/>
        </a:spcBef>
        <a:spcAft>
          <a:spcPct val="0"/>
        </a:spcAft>
        <a:defRPr sz="2800">
          <a:solidFill>
            <a:schemeClr val="bg1"/>
          </a:solidFill>
          <a:latin typeface="Rockwell" charset="0"/>
        </a:defRPr>
      </a:lvl9pPr>
    </p:titleStyle>
    <p:bodyStyle>
      <a:lvl1pPr marL="342900" indent="-342900" algn="l" rtl="0" eaLnBrk="0" fontAlgn="base" hangingPunct="0">
        <a:spcBef>
          <a:spcPct val="20000"/>
        </a:spcBef>
        <a:spcAft>
          <a:spcPct val="0"/>
        </a:spcAft>
        <a:buBlip>
          <a:blip r:embed="rId13"/>
        </a:buBlip>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6pPr>
      <a:lvl7pPr marL="29718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7pPr>
      <a:lvl8pPr marL="34290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8pPr>
      <a:lvl9pPr marL="38862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5867400"/>
          </a:xfrm>
          <a:solidFill>
            <a:srgbClr val="FFFF00"/>
          </a:solidFill>
        </p:spPr>
        <p:txBody>
          <a:bodyPr>
            <a:normAutofit fontScale="70000" lnSpcReduction="20000"/>
          </a:bodyPr>
          <a:lstStyle/>
          <a:p>
            <a:pPr marL="0" indent="0">
              <a:buNone/>
            </a:pPr>
            <a:r>
              <a:rPr lang="en-US" b="1" u="sng" dirty="0" smtClean="0"/>
              <a:t>How to Use this Deck</a:t>
            </a:r>
          </a:p>
          <a:p>
            <a:pPr marL="0" indent="0">
              <a:buNone/>
            </a:pPr>
            <a:r>
              <a:rPr lang="en-US" sz="3900" dirty="0" smtClean="0"/>
              <a:t>This is a </a:t>
            </a:r>
            <a:r>
              <a:rPr lang="en-US" sz="3900" b="1" i="1" u="sng" dirty="0" smtClean="0"/>
              <a:t>starter</a:t>
            </a:r>
            <a:r>
              <a:rPr lang="en-US" sz="3900" dirty="0" smtClean="0"/>
              <a:t> deck so that you can more easily turnkey this information to your GLLs and GLCSTs.  Please individualize for your school</a:t>
            </a:r>
            <a:r>
              <a:rPr lang="en-US" sz="3900" smtClean="0"/>
              <a:t>.   </a:t>
            </a:r>
            <a:endParaRPr lang="en-US" sz="3900" dirty="0" smtClean="0"/>
          </a:p>
          <a:p>
            <a:pPr marL="0" indent="0">
              <a:buNone/>
            </a:pPr>
            <a:endParaRPr lang="en-US" sz="3900" dirty="0"/>
          </a:p>
          <a:p>
            <a:pPr marL="0" indent="0">
              <a:buNone/>
            </a:pPr>
            <a:r>
              <a:rPr lang="en-US" sz="3900" dirty="0" smtClean="0"/>
              <a:t>All materials for turn keying this to your teams are on the Tier 2 Many Minds site including:</a:t>
            </a:r>
          </a:p>
          <a:p>
            <a:pPr lvl="1"/>
            <a:r>
              <a:rPr lang="en-US" sz="3900" dirty="0" smtClean="0"/>
              <a:t>An agenda</a:t>
            </a:r>
          </a:p>
          <a:p>
            <a:pPr lvl="1"/>
            <a:r>
              <a:rPr lang="en-US" sz="3900" dirty="0" smtClean="0"/>
              <a:t>A resource packet</a:t>
            </a:r>
          </a:p>
          <a:p>
            <a:pPr lvl="1"/>
            <a:r>
              <a:rPr lang="en-US" sz="3900" dirty="0" smtClean="0"/>
              <a:t>Feedback cheat sheets</a:t>
            </a:r>
          </a:p>
          <a:p>
            <a:pPr lvl="1"/>
            <a:r>
              <a:rPr lang="en-US" sz="3900" dirty="0" smtClean="0"/>
              <a:t>Templates</a:t>
            </a:r>
          </a:p>
          <a:p>
            <a:pPr lvl="1"/>
            <a:endParaRPr lang="en-US" sz="3900" dirty="0" smtClean="0"/>
          </a:p>
          <a:p>
            <a:pPr marL="0" indent="0">
              <a:buNone/>
            </a:pPr>
            <a:r>
              <a:rPr lang="en-US" sz="3900" dirty="0" smtClean="0"/>
              <a:t>A tableau and google tracker will be available at the end of July.</a:t>
            </a:r>
          </a:p>
        </p:txBody>
      </p:sp>
    </p:spTree>
    <p:extLst>
      <p:ext uri="{BB962C8B-B14F-4D97-AF65-F5344CB8AC3E}">
        <p14:creationId xmlns:p14="http://schemas.microsoft.com/office/powerpoint/2010/main" val="3991461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#1 - All About You (Relationship Building Plan)</a:t>
            </a:r>
            <a:endParaRPr lang="en-US" dirty="0"/>
          </a:p>
        </p:txBody>
      </p:sp>
      <p:sp>
        <p:nvSpPr>
          <p:cNvPr id="3" name="Content Placeholder 2"/>
          <p:cNvSpPr>
            <a:spLocks noGrp="1"/>
          </p:cNvSpPr>
          <p:nvPr>
            <p:ph idx="1"/>
          </p:nvPr>
        </p:nvSpPr>
        <p:spPr/>
        <p:txBody>
          <a:bodyPr/>
          <a:lstStyle/>
          <a:p>
            <a:pPr marL="0" indent="0">
              <a:buNone/>
            </a:pPr>
            <a:r>
              <a:rPr lang="en-US" u="sng" dirty="0"/>
              <a:t>Directions</a:t>
            </a:r>
            <a:r>
              <a:rPr lang="en-US" dirty="0"/>
              <a:t>: </a:t>
            </a:r>
          </a:p>
          <a:p>
            <a:pPr lvl="0"/>
            <a:r>
              <a:rPr lang="en-US" dirty="0"/>
              <a:t>Look at the blank All About You </a:t>
            </a:r>
            <a:r>
              <a:rPr lang="en-US" dirty="0" smtClean="0"/>
              <a:t>template.</a:t>
            </a:r>
          </a:p>
          <a:p>
            <a:pPr lvl="0"/>
            <a:r>
              <a:rPr lang="en-US" dirty="0" smtClean="0"/>
              <a:t>Read the “All About You” section of the Writing Tier 2 Plans Feedback Cheat Sheet. </a:t>
            </a:r>
            <a:endParaRPr lang="en-US" dirty="0"/>
          </a:p>
          <a:p>
            <a:pPr lvl="0"/>
            <a:r>
              <a:rPr lang="en-US" dirty="0" smtClean="0"/>
              <a:t>Annotate Carlos</a:t>
            </a:r>
            <a:r>
              <a:rPr lang="en-US" dirty="0"/>
              <a:t>’ sample All About You plan </a:t>
            </a:r>
            <a:r>
              <a:rPr lang="en-US" dirty="0" smtClean="0"/>
              <a:t>using the CFS on the Feedback Cheat Sheet.</a:t>
            </a:r>
            <a:endParaRPr lang="en-US" dirty="0"/>
          </a:p>
          <a:p>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10</a:t>
            </a:fld>
            <a:endParaRPr lang="en-US" dirty="0">
              <a:solidFill>
                <a:srgbClr val="000000"/>
              </a:solidFill>
            </a:endParaRPr>
          </a:p>
        </p:txBody>
      </p:sp>
      <p:pic>
        <p:nvPicPr>
          <p:cNvPr id="6" name="Picture 5"/>
          <p:cNvPicPr>
            <a:picLocks noChangeAspect="1"/>
          </p:cNvPicPr>
          <p:nvPr/>
        </p:nvPicPr>
        <p:blipFill>
          <a:blip r:embed="rId3"/>
          <a:stretch>
            <a:fillRect/>
          </a:stretch>
        </p:blipFill>
        <p:spPr>
          <a:xfrm>
            <a:off x="152400" y="3976688"/>
            <a:ext cx="3810000" cy="1966058"/>
          </a:xfrm>
          <a:prstGeom prst="rect">
            <a:avLst/>
          </a:prstGeom>
        </p:spPr>
      </p:pic>
    </p:spTree>
    <p:extLst>
      <p:ext uri="{BB962C8B-B14F-4D97-AF65-F5344CB8AC3E}">
        <p14:creationId xmlns:p14="http://schemas.microsoft.com/office/powerpoint/2010/main" val="898383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#2 - CICO</a:t>
            </a:r>
            <a:endParaRPr lang="en-US" dirty="0"/>
          </a:p>
        </p:txBody>
      </p:sp>
      <p:sp>
        <p:nvSpPr>
          <p:cNvPr id="3" name="Content Placeholder 2"/>
          <p:cNvSpPr>
            <a:spLocks noGrp="1"/>
          </p:cNvSpPr>
          <p:nvPr>
            <p:ph idx="1"/>
          </p:nvPr>
        </p:nvSpPr>
        <p:spPr/>
        <p:txBody>
          <a:bodyPr/>
          <a:lstStyle/>
          <a:p>
            <a:pPr marL="0" indent="0">
              <a:buNone/>
            </a:pPr>
            <a:r>
              <a:rPr lang="en-US" sz="2800" b="1" u="sng" dirty="0"/>
              <a:t>Directions</a:t>
            </a:r>
            <a:r>
              <a:rPr lang="en-US" sz="2800" dirty="0"/>
              <a:t>: </a:t>
            </a:r>
          </a:p>
          <a:p>
            <a:pPr lvl="0"/>
            <a:r>
              <a:rPr lang="en-US" sz="2800" dirty="0"/>
              <a:t>Look at the blank CICO </a:t>
            </a:r>
            <a:r>
              <a:rPr lang="en-US" sz="2800" dirty="0" smtClean="0"/>
              <a:t>template.</a:t>
            </a:r>
          </a:p>
          <a:p>
            <a:r>
              <a:rPr lang="en-US" sz="2800" dirty="0"/>
              <a:t>Read the </a:t>
            </a:r>
            <a:r>
              <a:rPr lang="en-US" sz="2800" dirty="0" smtClean="0"/>
              <a:t>“CICO” </a:t>
            </a:r>
            <a:r>
              <a:rPr lang="en-US" sz="2800" dirty="0"/>
              <a:t>section of the Writing Tier 2 Plans Feedback Cheat Sheet. </a:t>
            </a:r>
          </a:p>
          <a:p>
            <a:r>
              <a:rPr lang="en-US" sz="2800" dirty="0" smtClean="0"/>
              <a:t>Annotate Jeremy’s </a:t>
            </a:r>
            <a:r>
              <a:rPr lang="en-US" sz="2800" dirty="0"/>
              <a:t>sample CICO plan </a:t>
            </a:r>
            <a:r>
              <a:rPr lang="en-US" sz="2800" dirty="0" smtClean="0"/>
              <a:t>using </a:t>
            </a:r>
            <a:r>
              <a:rPr lang="en-US" sz="2800" dirty="0"/>
              <a:t>the CFS on the Feedback Cheat Sheet.</a:t>
            </a:r>
          </a:p>
          <a:p>
            <a:pPr lvl="0"/>
            <a:endParaRPr lang="en-US" sz="2800"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11</a:t>
            </a:fld>
            <a:endParaRPr lang="en-US" dirty="0">
              <a:solidFill>
                <a:srgbClr val="000000"/>
              </a:solidFill>
            </a:endParaRPr>
          </a:p>
        </p:txBody>
      </p:sp>
      <p:pic>
        <p:nvPicPr>
          <p:cNvPr id="14338" name="Picture 2" descr="http://www.theexperimentalhome.com/wp-content/uploads/2013/04/checkINfinal-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173" y="3962400"/>
            <a:ext cx="575310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903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Building</a:t>
            </a:r>
            <a:endParaRPr lang="en-US" dirty="0"/>
          </a:p>
        </p:txBody>
      </p:sp>
      <p:sp>
        <p:nvSpPr>
          <p:cNvPr id="3" name="Content Placeholder 2"/>
          <p:cNvSpPr>
            <a:spLocks noGrp="1"/>
          </p:cNvSpPr>
          <p:nvPr>
            <p:ph idx="1"/>
          </p:nvPr>
        </p:nvSpPr>
        <p:spPr/>
        <p:txBody>
          <a:bodyPr/>
          <a:lstStyle/>
          <a:p>
            <a:pPr marL="0" indent="0">
              <a:buNone/>
            </a:pPr>
            <a:r>
              <a:rPr lang="en-US" u="sng" dirty="0"/>
              <a:t>Directions</a:t>
            </a:r>
            <a:r>
              <a:rPr lang="en-US" dirty="0"/>
              <a:t>: </a:t>
            </a:r>
          </a:p>
          <a:p>
            <a:pPr lvl="0"/>
            <a:r>
              <a:rPr lang="en-US" dirty="0"/>
              <a:t>Look at the blank Skill Building </a:t>
            </a:r>
            <a:r>
              <a:rPr lang="en-US" dirty="0" smtClean="0"/>
              <a:t>template. </a:t>
            </a:r>
          </a:p>
          <a:p>
            <a:r>
              <a:rPr lang="en-US" dirty="0"/>
              <a:t>Read the </a:t>
            </a:r>
            <a:r>
              <a:rPr lang="en-US" dirty="0" smtClean="0"/>
              <a:t>“SKILL Building” </a:t>
            </a:r>
            <a:r>
              <a:rPr lang="en-US" dirty="0"/>
              <a:t>section of the Writing Tier 2 Plans Feedback Cheat Sheet. </a:t>
            </a:r>
          </a:p>
          <a:p>
            <a:r>
              <a:rPr lang="en-US" dirty="0" smtClean="0"/>
              <a:t>Annotate Sonya’s </a:t>
            </a:r>
            <a:r>
              <a:rPr lang="en-US" dirty="0"/>
              <a:t>sample Skill Building plan using the CFS on the Feedback Cheat Sheet.</a:t>
            </a:r>
          </a:p>
          <a:p>
            <a:pPr marL="0" indent="0">
              <a:buNone/>
            </a:pPr>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12</a:t>
            </a:fld>
            <a:endParaRPr lang="en-US" dirty="0">
              <a:solidFill>
                <a:srgbClr val="000000"/>
              </a:solidFill>
            </a:endParaRPr>
          </a:p>
        </p:txBody>
      </p:sp>
      <p:pic>
        <p:nvPicPr>
          <p:cNvPr id="13314"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078" y="4019550"/>
            <a:ext cx="3573682" cy="282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011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BIP Lite</a:t>
            </a:r>
            <a:endParaRPr lang="en-US" dirty="0"/>
          </a:p>
        </p:txBody>
      </p:sp>
      <p:sp>
        <p:nvSpPr>
          <p:cNvPr id="3" name="Content Placeholder 2"/>
          <p:cNvSpPr>
            <a:spLocks noGrp="1"/>
          </p:cNvSpPr>
          <p:nvPr>
            <p:ph idx="1"/>
          </p:nvPr>
        </p:nvSpPr>
        <p:spPr/>
        <p:txBody>
          <a:bodyPr/>
          <a:lstStyle/>
          <a:p>
            <a:pPr marL="0" indent="0">
              <a:buNone/>
            </a:pPr>
            <a:r>
              <a:rPr lang="en-US" u="sng" dirty="0"/>
              <a:t>Directions</a:t>
            </a:r>
            <a:r>
              <a:rPr lang="en-US" dirty="0"/>
              <a:t>: </a:t>
            </a:r>
          </a:p>
          <a:p>
            <a:pPr lvl="0"/>
            <a:r>
              <a:rPr lang="en-US" dirty="0"/>
              <a:t>Look at the blank BIP Lite </a:t>
            </a:r>
            <a:r>
              <a:rPr lang="en-US" dirty="0" smtClean="0"/>
              <a:t>template.</a:t>
            </a:r>
          </a:p>
          <a:p>
            <a:r>
              <a:rPr lang="en-US" dirty="0"/>
              <a:t>Read the </a:t>
            </a:r>
            <a:r>
              <a:rPr lang="en-US" dirty="0" smtClean="0"/>
              <a:t>“BIP Lite” </a:t>
            </a:r>
            <a:r>
              <a:rPr lang="en-US" dirty="0"/>
              <a:t>section of the Writing Tier 2 Plans Feedback Cheat Sheet. </a:t>
            </a:r>
          </a:p>
          <a:p>
            <a:r>
              <a:rPr lang="en-US" dirty="0"/>
              <a:t>Annotate </a:t>
            </a:r>
            <a:r>
              <a:rPr lang="en-US" dirty="0" smtClean="0"/>
              <a:t>Jay’s </a:t>
            </a:r>
            <a:r>
              <a:rPr lang="en-US" dirty="0"/>
              <a:t>sample plan using the CFS on the Feedback Cheat Sheet.</a:t>
            </a:r>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1353251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Agreement</a:t>
            </a:r>
            <a:endParaRPr lang="en-US" dirty="0"/>
          </a:p>
        </p:txBody>
      </p:sp>
      <p:sp>
        <p:nvSpPr>
          <p:cNvPr id="3" name="Content Placeholder 2"/>
          <p:cNvSpPr>
            <a:spLocks noGrp="1"/>
          </p:cNvSpPr>
          <p:nvPr>
            <p:ph idx="1"/>
          </p:nvPr>
        </p:nvSpPr>
        <p:spPr/>
        <p:txBody>
          <a:bodyPr/>
          <a:lstStyle/>
          <a:p>
            <a:pPr marL="0" indent="0">
              <a:buNone/>
            </a:pPr>
            <a:r>
              <a:rPr lang="en-US" u="sng" dirty="0" smtClean="0"/>
              <a:t>Directions</a:t>
            </a:r>
            <a:r>
              <a:rPr lang="en-US" dirty="0"/>
              <a:t>: </a:t>
            </a:r>
          </a:p>
          <a:p>
            <a:pPr lvl="0"/>
            <a:r>
              <a:rPr lang="en-US" dirty="0"/>
              <a:t>Read the agreement </a:t>
            </a:r>
            <a:r>
              <a:rPr lang="en-US" dirty="0" smtClean="0"/>
              <a:t>template.</a:t>
            </a:r>
            <a:endParaRPr lang="en-US" dirty="0"/>
          </a:p>
          <a:p>
            <a:pPr lvl="0"/>
            <a:r>
              <a:rPr lang="en-US" dirty="0" smtClean="0"/>
              <a:t>QUESTION: What is the impact of using this agreement every single time we put in place a Tier 2 plan?</a:t>
            </a:r>
            <a:endParaRPr lang="en-US" dirty="0"/>
          </a:p>
          <a:p>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14</a:t>
            </a:fld>
            <a:endParaRPr lang="en-US" dirty="0">
              <a:solidFill>
                <a:srgbClr val="000000"/>
              </a:solidFill>
            </a:endParaRPr>
          </a:p>
        </p:txBody>
      </p:sp>
      <p:pic>
        <p:nvPicPr>
          <p:cNvPr id="5" name="Picture 4"/>
          <p:cNvPicPr>
            <a:picLocks noChangeAspect="1"/>
          </p:cNvPicPr>
          <p:nvPr/>
        </p:nvPicPr>
        <p:blipFill rotWithShape="1">
          <a:blip r:embed="rId3"/>
          <a:srcRect t="3708"/>
          <a:stretch/>
        </p:blipFill>
        <p:spPr>
          <a:xfrm>
            <a:off x="2895600" y="2781494"/>
            <a:ext cx="5962650" cy="4076506"/>
          </a:xfrm>
          <a:prstGeom prst="rect">
            <a:avLst/>
          </a:prstGeom>
        </p:spPr>
      </p:pic>
    </p:spTree>
    <p:extLst>
      <p:ext uri="{BB962C8B-B14F-4D97-AF65-F5344CB8AC3E}">
        <p14:creationId xmlns:p14="http://schemas.microsoft.com/office/powerpoint/2010/main" val="1875343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dirty="0" smtClean="0">
                <a:solidFill>
                  <a:srgbClr val="000000"/>
                </a:solidFill>
              </a:rPr>
              <a:t>1</a:t>
            </a:r>
            <a:endParaRPr lang="en-US" dirty="0">
              <a:solidFill>
                <a:srgbClr val="000000"/>
              </a:solidFill>
            </a:endParaRPr>
          </a:p>
        </p:txBody>
      </p:sp>
      <p:pic>
        <p:nvPicPr>
          <p:cNvPr id="3" name="Picture 2" descr="http://traincommune.com/wp-content/uploads/2015/10/si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 y="228600"/>
            <a:ext cx="419608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www.ihatepresentations.com/wp-content/uploads/2012/10/practic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7143" b="42857"/>
          <a:stretch/>
        </p:blipFill>
        <p:spPr bwMode="auto">
          <a:xfrm>
            <a:off x="4572000" y="342900"/>
            <a:ext cx="44196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51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moment at which teachers implement Behavior Intervention moves is HIGH STAKES.</a:t>
            </a:r>
          </a:p>
          <a:p>
            <a:r>
              <a:rPr lang="en-US" dirty="0" smtClean="0"/>
              <a:t>Teachers spend the least time practicing these moves.</a:t>
            </a:r>
          </a:p>
          <a:p>
            <a:r>
              <a:rPr lang="en-US" dirty="0" smtClean="0"/>
              <a:t>Teachers have the least at </a:t>
            </a:r>
          </a:p>
          <a:p>
            <a:pPr marL="0" indent="0">
              <a:buNone/>
            </a:pPr>
            <a:r>
              <a:rPr lang="en-US" dirty="0"/>
              <a:t>b</a:t>
            </a:r>
            <a:r>
              <a:rPr lang="en-US" dirty="0" smtClean="0"/>
              <a:t>ats with these moves.</a:t>
            </a:r>
          </a:p>
          <a:p>
            <a:pPr marL="0" indent="0">
              <a:buNone/>
            </a:pPr>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16</a:t>
            </a:fld>
            <a:endParaRPr lang="en-US" dirty="0">
              <a:solidFill>
                <a:srgbClr val="000000"/>
              </a:solidFill>
            </a:endParaRPr>
          </a:p>
        </p:txBody>
      </p:sp>
      <p:pic>
        <p:nvPicPr>
          <p:cNvPr id="5" name="Picture 10" descr="https://images-na.ssl-images-amazon.com/images/I/51xpwtu7d2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86000"/>
            <a:ext cx="2362200" cy="354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452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85233"/>
            <a:ext cx="7772400" cy="1362075"/>
          </a:xfrm>
        </p:spPr>
        <p:txBody>
          <a:bodyPr/>
          <a:lstStyle/>
          <a:p>
            <a:r>
              <a:rPr lang="en-US" i="1" u="sng" dirty="0"/>
              <a:t>Rolling Out Tier 2 Plans</a:t>
            </a:r>
            <a:r>
              <a:rPr lang="en-US" i="1" dirty="0"/>
              <a:t>: </a:t>
            </a:r>
            <a:r>
              <a:rPr lang="en-US" i="1" dirty="0">
                <a:solidFill>
                  <a:srgbClr val="FF0000"/>
                </a:solidFill>
              </a:rPr>
              <a:t>Behavior Intervention </a:t>
            </a:r>
            <a:r>
              <a:rPr lang="en-US" dirty="0">
                <a:solidFill>
                  <a:srgbClr val="FF0000"/>
                </a:solidFill>
              </a:rPr>
              <a:t>Feedback Cheat Sheet</a:t>
            </a:r>
            <a:br>
              <a:rPr lang="en-US" dirty="0">
                <a:solidFill>
                  <a:srgbClr val="FF0000"/>
                </a:solidFill>
              </a:rPr>
            </a:br>
            <a:endParaRPr lang="en-US" dirty="0">
              <a:solidFill>
                <a:srgbClr val="FF0000"/>
              </a:solidFill>
            </a:endParaRPr>
          </a:p>
        </p:txBody>
      </p:sp>
      <p:sp>
        <p:nvSpPr>
          <p:cNvPr id="3" name="Text Placeholder 2"/>
          <p:cNvSpPr>
            <a:spLocks noGrp="1"/>
          </p:cNvSpPr>
          <p:nvPr>
            <p:ph type="body" idx="1"/>
          </p:nvPr>
        </p:nvSpPr>
        <p:spPr>
          <a:xfrm>
            <a:off x="304800" y="3429000"/>
            <a:ext cx="8382000" cy="2719387"/>
          </a:xfrm>
          <a:ln>
            <a:solidFill>
              <a:srgbClr val="92D050"/>
            </a:solidFill>
          </a:ln>
        </p:spPr>
        <p:txBody>
          <a:bodyPr/>
          <a:lstStyle/>
          <a:p>
            <a:r>
              <a:rPr lang="en-US" sz="3000" dirty="0" smtClean="0"/>
              <a:t>The Roll Out Tier 2 Plan Feedback cheat sheet outlines</a:t>
            </a:r>
            <a:r>
              <a:rPr lang="en-US" sz="3200" dirty="0" smtClean="0"/>
              <a:t> </a:t>
            </a:r>
            <a:r>
              <a:rPr lang="en-US" sz="3200" dirty="0"/>
              <a:t>the components that are MOST IMPORTANT to rehearse when rolling out </a:t>
            </a:r>
            <a:r>
              <a:rPr lang="en-US" sz="3200" dirty="0" smtClean="0"/>
              <a:t>a plan</a:t>
            </a:r>
            <a:r>
              <a:rPr lang="en-US" sz="3200" dirty="0"/>
              <a:t>.  </a:t>
            </a:r>
          </a:p>
        </p:txBody>
      </p:sp>
      <p:sp>
        <p:nvSpPr>
          <p:cNvPr id="4" name="Slide Number Placeholder 3"/>
          <p:cNvSpPr>
            <a:spLocks noGrp="1"/>
          </p:cNvSpPr>
          <p:nvPr>
            <p:ph type="sldNum" sz="quarter" idx="10"/>
          </p:nvPr>
        </p:nvSpPr>
        <p:spPr/>
        <p:txBody>
          <a:bodyPr/>
          <a:lstStyle/>
          <a:p>
            <a:fld id="{6F4C0AC2-E0FB-4BA2-97ED-FACDA360BF8C}"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2749823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me!</a:t>
            </a:r>
            <a:endParaRPr lang="en-US" dirty="0"/>
          </a:p>
        </p:txBody>
      </p:sp>
      <p:sp>
        <p:nvSpPr>
          <p:cNvPr id="3" name="Content Placeholder 2"/>
          <p:cNvSpPr>
            <a:spLocks noGrp="1"/>
          </p:cNvSpPr>
          <p:nvPr>
            <p:ph idx="1"/>
          </p:nvPr>
        </p:nvSpPr>
        <p:spPr/>
        <p:txBody>
          <a:bodyPr/>
          <a:lstStyle/>
          <a:p>
            <a:r>
              <a:rPr lang="en-US" dirty="0" smtClean="0"/>
              <a:t>Notice that there is opportunity for teachers to practice implementing key components of the plan.</a:t>
            </a:r>
          </a:p>
          <a:p>
            <a:r>
              <a:rPr lang="en-US" i="1" u="sng" dirty="0" smtClean="0"/>
              <a:t>Question</a:t>
            </a:r>
            <a:r>
              <a:rPr lang="en-US" dirty="0" smtClean="0"/>
              <a:t>: What will be the impact of practicing key behavior intervention implementation moves?</a:t>
            </a:r>
          </a:p>
          <a:p>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18</a:t>
            </a:fld>
            <a:endParaRPr lang="en-US" dirty="0">
              <a:solidFill>
                <a:srgbClr val="000000"/>
              </a:solidFill>
            </a:endParaRPr>
          </a:p>
        </p:txBody>
      </p:sp>
      <p:sp>
        <p:nvSpPr>
          <p:cNvPr id="5" name="Title 1"/>
          <p:cNvSpPr txBox="1">
            <a:spLocks/>
          </p:cNvSpPr>
          <p:nvPr/>
        </p:nvSpPr>
        <p:spPr bwMode="auto">
          <a:xfrm>
            <a:off x="722313" y="4406900"/>
            <a:ext cx="7772400" cy="1362075"/>
          </a:xfrm>
          <a:prstGeom prst="rect">
            <a:avLst/>
          </a:prstGeom>
          <a:noFill/>
          <a:ln w="9525">
            <a:solidFill>
              <a:srgbClr val="92D050"/>
            </a:solid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0081C6"/>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2pPr>
            <a:lvl3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3pPr>
            <a:lvl4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4pPr>
            <a:lvl5pPr algn="l" rtl="0" eaLnBrk="0" fontAlgn="base" hangingPunct="0">
              <a:spcBef>
                <a:spcPct val="0"/>
              </a:spcBef>
              <a:spcAft>
                <a:spcPct val="0"/>
              </a:spcAft>
              <a:defRPr sz="2800">
                <a:solidFill>
                  <a:srgbClr val="0081C6"/>
                </a:solidFill>
                <a:latin typeface="Rockwell" charset="0"/>
                <a:ea typeface="ＭＳ Ｐゴシック" charset="-128"/>
                <a:cs typeface="ＭＳ Ｐゴシック" charset="-128"/>
              </a:defRPr>
            </a:lvl5pPr>
            <a:lvl6pPr marL="457200" algn="l" rtl="0" fontAlgn="base">
              <a:spcBef>
                <a:spcPct val="0"/>
              </a:spcBef>
              <a:spcAft>
                <a:spcPct val="0"/>
              </a:spcAft>
              <a:defRPr sz="2800">
                <a:solidFill>
                  <a:schemeClr val="bg1"/>
                </a:solidFill>
                <a:latin typeface="Rockwell" charset="0"/>
              </a:defRPr>
            </a:lvl6pPr>
            <a:lvl7pPr marL="914400" algn="l" rtl="0" fontAlgn="base">
              <a:spcBef>
                <a:spcPct val="0"/>
              </a:spcBef>
              <a:spcAft>
                <a:spcPct val="0"/>
              </a:spcAft>
              <a:defRPr sz="2800">
                <a:solidFill>
                  <a:schemeClr val="bg1"/>
                </a:solidFill>
                <a:latin typeface="Rockwell" charset="0"/>
              </a:defRPr>
            </a:lvl7pPr>
            <a:lvl8pPr marL="1371600" algn="l" rtl="0" fontAlgn="base">
              <a:spcBef>
                <a:spcPct val="0"/>
              </a:spcBef>
              <a:spcAft>
                <a:spcPct val="0"/>
              </a:spcAft>
              <a:defRPr sz="2800">
                <a:solidFill>
                  <a:schemeClr val="bg1"/>
                </a:solidFill>
                <a:latin typeface="Rockwell" charset="0"/>
              </a:defRPr>
            </a:lvl8pPr>
            <a:lvl9pPr marL="1828800" algn="l" rtl="0" fontAlgn="base">
              <a:spcBef>
                <a:spcPct val="0"/>
              </a:spcBef>
              <a:spcAft>
                <a:spcPct val="0"/>
              </a:spcAft>
              <a:defRPr sz="2800">
                <a:solidFill>
                  <a:schemeClr val="bg1"/>
                </a:solidFill>
                <a:latin typeface="Rockwell" charset="0"/>
              </a:defRPr>
            </a:lvl9pPr>
          </a:lstStyle>
          <a:p>
            <a:pPr algn="ctr"/>
            <a:r>
              <a:rPr lang="en-US" kern="0" dirty="0" smtClean="0"/>
              <a:t>MODEL</a:t>
            </a:r>
            <a:endParaRPr lang="en-US" kern="0" dirty="0"/>
          </a:p>
        </p:txBody>
      </p:sp>
    </p:spTree>
    <p:extLst>
      <p:ext uri="{BB962C8B-B14F-4D97-AF65-F5344CB8AC3E}">
        <p14:creationId xmlns:p14="http://schemas.microsoft.com/office/powerpoint/2010/main" val="2545183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Part I</a:t>
            </a:r>
            <a:endParaRPr lang="en-US" dirty="0"/>
          </a:p>
        </p:txBody>
      </p:sp>
      <p:sp>
        <p:nvSpPr>
          <p:cNvPr id="3" name="Content Placeholder 2"/>
          <p:cNvSpPr>
            <a:spLocks noGrp="1"/>
          </p:cNvSpPr>
          <p:nvPr>
            <p:ph idx="1"/>
          </p:nvPr>
        </p:nvSpPr>
        <p:spPr/>
        <p:txBody>
          <a:bodyPr/>
          <a:lstStyle/>
          <a:p>
            <a:pPr marL="0" indent="0">
              <a:buNone/>
            </a:pPr>
            <a:r>
              <a:rPr lang="en-US" u="sng" dirty="0"/>
              <a:t>Directions</a:t>
            </a:r>
            <a:r>
              <a:rPr lang="en-US" dirty="0"/>
              <a:t>: </a:t>
            </a:r>
          </a:p>
          <a:p>
            <a:pPr lvl="0"/>
            <a:r>
              <a:rPr lang="en-US" dirty="0"/>
              <a:t>Choose a student who you know will need a Tier 2 plan on Day 1.</a:t>
            </a:r>
          </a:p>
          <a:p>
            <a:pPr lvl="0"/>
            <a:r>
              <a:rPr lang="en-US" dirty="0"/>
              <a:t>Using the templates and resources in front of you, create:</a:t>
            </a:r>
          </a:p>
          <a:p>
            <a:pPr lvl="1"/>
            <a:r>
              <a:rPr lang="en-US" dirty="0"/>
              <a:t>A Tier 2 Plan (filled in!)</a:t>
            </a:r>
          </a:p>
          <a:p>
            <a:pPr lvl="0"/>
            <a:r>
              <a:rPr lang="en-US" dirty="0" smtClean="0"/>
              <a:t>Be </a:t>
            </a:r>
            <a:r>
              <a:rPr lang="en-US" dirty="0"/>
              <a:t>ready to </a:t>
            </a:r>
            <a:r>
              <a:rPr lang="en-US" dirty="0" smtClean="0"/>
              <a:t>get feedback </a:t>
            </a:r>
            <a:r>
              <a:rPr lang="en-US" dirty="0"/>
              <a:t>in 8</a:t>
            </a:r>
            <a:r>
              <a:rPr lang="en-US" dirty="0" smtClean="0"/>
              <a:t> </a:t>
            </a:r>
            <a:r>
              <a:rPr lang="en-US" dirty="0"/>
              <a:t>minutes!</a:t>
            </a:r>
          </a:p>
          <a:p>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19</a:t>
            </a:fld>
            <a:endParaRPr lang="en-US" dirty="0">
              <a:solidFill>
                <a:srgbClr val="000000"/>
              </a:solidFill>
            </a:endParaRPr>
          </a:p>
        </p:txBody>
      </p:sp>
      <p:pic>
        <p:nvPicPr>
          <p:cNvPr id="2050" name="Picture 2" descr="http://gamude.com/nr/wp-content/uploads/2015/05/8_minutes_title-e14325798411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4305300"/>
            <a:ext cx="8572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891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720" b="7395"/>
          <a:stretch/>
        </p:blipFill>
        <p:spPr bwMode="auto">
          <a:xfrm>
            <a:off x="1" y="19050"/>
            <a:ext cx="9448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txBox="1">
            <a:spLocks noChangeArrowheads="1"/>
          </p:cNvSpPr>
          <p:nvPr/>
        </p:nvSpPr>
        <p:spPr>
          <a:xfrm>
            <a:off x="-76200" y="-25400"/>
            <a:ext cx="8408665" cy="3149600"/>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pPr algn="l"/>
            <a:r>
              <a:rPr lang="en-US" sz="3800" dirty="0" smtClean="0">
                <a:solidFill>
                  <a:srgbClr val="0081C6"/>
                </a:solidFill>
                <a:latin typeface="Georgia" panose="02040502050405020303" pitchFamily="18" charset="0"/>
              </a:rPr>
              <a:t>Tier 2</a:t>
            </a:r>
          </a:p>
          <a:p>
            <a:pPr algn="l"/>
            <a:r>
              <a:rPr lang="en-US" sz="3800" dirty="0" smtClean="0">
                <a:solidFill>
                  <a:srgbClr val="0081C6"/>
                </a:solidFill>
                <a:latin typeface="Georgia" panose="02040502050405020303" pitchFamily="18" charset="0"/>
              </a:rPr>
              <a:t>Behavior Intervention</a:t>
            </a:r>
          </a:p>
          <a:p>
            <a:pPr algn="l"/>
            <a:r>
              <a:rPr lang="en-US" sz="3800" dirty="0" smtClean="0">
                <a:solidFill>
                  <a:srgbClr val="0081C6"/>
                </a:solidFill>
                <a:latin typeface="Georgia" panose="02040502050405020303" pitchFamily="18" charset="0"/>
              </a:rPr>
              <a:t>at AF __________ </a:t>
            </a:r>
            <a:endParaRPr lang="en-US" sz="3800" dirty="0">
              <a:solidFill>
                <a:srgbClr val="0081C6"/>
              </a:solidFill>
              <a:latin typeface="Georgia" panose="02040502050405020303" pitchFamily="18" charset="0"/>
            </a:endParaRPr>
          </a:p>
          <a:p>
            <a:pPr algn="l"/>
            <a:endParaRPr lang="en-US" sz="3200" b="1" dirty="0" smtClean="0">
              <a:latin typeface="Segoe UI Light" panose="020B0502040204020203" pitchFamily="34" charset="0"/>
              <a:ea typeface="Segoe UI" panose="020B0502040204020203" pitchFamily="34" charset="0"/>
              <a:cs typeface="Segoe UI" panose="020B0502040204020203" pitchFamily="34" charset="0"/>
            </a:endParaRPr>
          </a:p>
          <a:p>
            <a:pPr algn="l"/>
            <a:endParaRPr lang="en-US" sz="3200" b="1" dirty="0" smtClean="0">
              <a:latin typeface="Segoe UI Light" panose="020B0502040204020203" pitchFamily="34" charset="0"/>
              <a:ea typeface="Segoe UI" panose="020B0502040204020203" pitchFamily="34" charset="0"/>
              <a:cs typeface="Segoe UI" panose="020B0502040204020203" pitchFamily="34" charset="0"/>
            </a:endParaRPr>
          </a:p>
        </p:txBody>
      </p:sp>
      <p:pic>
        <p:nvPicPr>
          <p:cNvPr id="9" name="Picture 2" descr="http://www.achievementfirst.org/fileadmin/af/home/2012_New_Site/Marketing_and_Communications/School_Toolboxes/AFLogos/AchievementFirstLogo_Color.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909574" y="5969000"/>
            <a:ext cx="1005826"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198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Part II</a:t>
            </a:r>
            <a:endParaRPr lang="en-US" dirty="0"/>
          </a:p>
        </p:txBody>
      </p:sp>
      <p:sp>
        <p:nvSpPr>
          <p:cNvPr id="3" name="Content Placeholder 2"/>
          <p:cNvSpPr>
            <a:spLocks noGrp="1"/>
          </p:cNvSpPr>
          <p:nvPr>
            <p:ph idx="1"/>
          </p:nvPr>
        </p:nvSpPr>
        <p:spPr/>
        <p:txBody>
          <a:bodyPr/>
          <a:lstStyle/>
          <a:p>
            <a:pPr marL="0" indent="0">
              <a:buNone/>
            </a:pPr>
            <a:r>
              <a:rPr lang="en-US" u="sng" dirty="0"/>
              <a:t>Directions</a:t>
            </a:r>
            <a:r>
              <a:rPr lang="en-US" dirty="0"/>
              <a:t>: </a:t>
            </a:r>
          </a:p>
          <a:p>
            <a:pPr lvl="0"/>
            <a:r>
              <a:rPr lang="en-US" dirty="0" smtClean="0"/>
              <a:t>Using </a:t>
            </a:r>
            <a:r>
              <a:rPr lang="en-US" dirty="0"/>
              <a:t>the </a:t>
            </a:r>
            <a:r>
              <a:rPr lang="en-US" dirty="0" smtClean="0"/>
              <a:t>Rolling Out Tier 2 Plans Cheat Sheet, </a:t>
            </a:r>
            <a:r>
              <a:rPr lang="en-US" dirty="0"/>
              <a:t>create:</a:t>
            </a:r>
          </a:p>
          <a:p>
            <a:pPr lvl="1"/>
            <a:r>
              <a:rPr lang="en-US" dirty="0"/>
              <a:t>A </a:t>
            </a:r>
            <a:r>
              <a:rPr lang="en-US" dirty="0" smtClean="0"/>
              <a:t>Roll Out Plan for the Tier 2 plan you just made</a:t>
            </a:r>
            <a:endParaRPr lang="en-US" dirty="0"/>
          </a:p>
          <a:p>
            <a:pPr lvl="0"/>
            <a:r>
              <a:rPr lang="en-US" dirty="0" smtClean="0"/>
              <a:t>Be </a:t>
            </a:r>
            <a:r>
              <a:rPr lang="en-US" dirty="0"/>
              <a:t>ready to </a:t>
            </a:r>
            <a:r>
              <a:rPr lang="en-US" dirty="0" smtClean="0"/>
              <a:t>get feedback </a:t>
            </a:r>
            <a:r>
              <a:rPr lang="en-US" dirty="0"/>
              <a:t>in 8</a:t>
            </a:r>
            <a:r>
              <a:rPr lang="en-US" dirty="0" smtClean="0"/>
              <a:t> </a:t>
            </a:r>
            <a:r>
              <a:rPr lang="en-US" dirty="0"/>
              <a:t>minutes!</a:t>
            </a:r>
          </a:p>
          <a:p>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20</a:t>
            </a:fld>
            <a:endParaRPr lang="en-US" dirty="0">
              <a:solidFill>
                <a:srgbClr val="000000"/>
              </a:solidFill>
            </a:endParaRPr>
          </a:p>
        </p:txBody>
      </p:sp>
      <p:pic>
        <p:nvPicPr>
          <p:cNvPr id="5" name="Picture 4"/>
          <p:cNvPicPr>
            <a:picLocks noChangeAspect="1"/>
          </p:cNvPicPr>
          <p:nvPr/>
        </p:nvPicPr>
        <p:blipFill>
          <a:blip r:embed="rId3"/>
          <a:stretch>
            <a:fillRect/>
          </a:stretch>
        </p:blipFill>
        <p:spPr>
          <a:xfrm>
            <a:off x="1495425" y="3562350"/>
            <a:ext cx="6153150" cy="2381250"/>
          </a:xfrm>
          <a:prstGeom prst="rect">
            <a:avLst/>
          </a:prstGeom>
        </p:spPr>
      </p:pic>
      <p:sp>
        <p:nvSpPr>
          <p:cNvPr id="6" name="Rectangle 5"/>
          <p:cNvSpPr/>
          <p:nvPr/>
        </p:nvSpPr>
        <p:spPr>
          <a:xfrm>
            <a:off x="457200" y="3124200"/>
            <a:ext cx="52578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b="1" dirty="0" smtClean="0"/>
              <a:t>Get ready to …</a:t>
            </a:r>
            <a:endParaRPr lang="en-US" sz="3000" b="1" dirty="0"/>
          </a:p>
        </p:txBody>
      </p:sp>
    </p:spTree>
    <p:extLst>
      <p:ext uri="{BB962C8B-B14F-4D97-AF65-F5344CB8AC3E}">
        <p14:creationId xmlns:p14="http://schemas.microsoft.com/office/powerpoint/2010/main" val="3731446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Drill</a:t>
            </a:r>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21</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57009685"/>
              </p:ext>
            </p:extLst>
          </p:nvPr>
        </p:nvGraphicFramePr>
        <p:xfrm>
          <a:off x="152400" y="1021081"/>
          <a:ext cx="8686799" cy="5693856"/>
        </p:xfrm>
        <a:graphic>
          <a:graphicData uri="http://schemas.openxmlformats.org/drawingml/2006/table">
            <a:tbl>
              <a:tblPr firstRow="1" bandRow="1"/>
              <a:tblGrid>
                <a:gridCol w="4515847"/>
                <a:gridCol w="4170952"/>
              </a:tblGrid>
              <a:tr h="1262245">
                <a:tc>
                  <a:txBody>
                    <a:bodyPr/>
                    <a:lstStyle/>
                    <a:p>
                      <a:pPr lvl="0"/>
                      <a:r>
                        <a:rPr lang="en-US" sz="2000" b="1" dirty="0">
                          <a:effectLst/>
                          <a:latin typeface="Calibri" panose="020F0502020204030204" pitchFamily="34" charset="0"/>
                          <a:ea typeface="Times New Roman" panose="02020603050405020304" pitchFamily="18" charset="0"/>
                          <a:cs typeface="Calibri" panose="020F0502020204030204" pitchFamily="34" charset="0"/>
                        </a:rPr>
                        <a:t>Aim: </a:t>
                      </a:r>
                      <a:r>
                        <a:rPr lang="en-US" sz="2000" dirty="0" smtClean="0"/>
                        <a:t>Practice rolling out the plan, including modeling key components of the plan (to ensure strong implementation).</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Practice Length: </a:t>
                      </a:r>
                      <a:r>
                        <a:rPr lang="en-US" sz="2000" b="0" dirty="0" smtClean="0">
                          <a:effectLst/>
                          <a:latin typeface="Calibri" panose="020F0502020204030204" pitchFamily="34" charset="0"/>
                          <a:ea typeface="Times New Roman" panose="02020603050405020304" pitchFamily="18" charset="0"/>
                          <a:cs typeface="Calibri" panose="020F0502020204030204" pitchFamily="34" charset="0"/>
                        </a:rPr>
                        <a:t>12</a:t>
                      </a:r>
                      <a:r>
                        <a:rPr lang="en-US" sz="200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2000" dirty="0">
                          <a:effectLst/>
                          <a:latin typeface="Calibri" panose="020F0502020204030204" pitchFamily="34" charset="0"/>
                          <a:ea typeface="Times New Roman" panose="02020603050405020304" pitchFamily="18" charset="0"/>
                          <a:cs typeface="Calibri" panose="020F0502020204030204" pitchFamily="34" charset="0"/>
                        </a:rPr>
                        <a:t>min</a:t>
                      </a:r>
                      <a:endParaRPr lang="en-US" sz="20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36426">
                <a:tc>
                  <a:txBody>
                    <a:bodyPr/>
                    <a:lstStyle/>
                    <a:p>
                      <a:pPr marL="0" marR="0">
                        <a:spcBef>
                          <a:spcPts val="0"/>
                        </a:spcBef>
                        <a:spcAft>
                          <a:spcPts val="0"/>
                        </a:spcAft>
                      </a:pPr>
                      <a:r>
                        <a:rPr lang="en-US" sz="2000" b="1" dirty="0">
                          <a:effectLst/>
                          <a:latin typeface="Calibri" panose="020F0502020204030204" pitchFamily="34" charset="0"/>
                          <a:ea typeface="Times New Roman" panose="02020603050405020304" pitchFamily="18" charset="0"/>
                        </a:rPr>
                        <a:t>Participants</a:t>
                      </a:r>
                      <a:endParaRPr lang="en-US" sz="2000" dirty="0">
                        <a:effectLst/>
                        <a:latin typeface="Calibri" panose="020F0502020204030204" pitchFamily="34" charset="0"/>
                        <a:ea typeface="Times New Roman" panose="02020603050405020304" pitchFamily="18" charset="0"/>
                      </a:endParaRPr>
                    </a:p>
                    <a:p>
                      <a:pPr marL="342900" lvl="0" indent="-342900">
                        <a:buFont typeface="Corbel" panose="020B0503020204020204" pitchFamily="34" charset="0"/>
                        <a:buChar cha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Teacher 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orbel" panose="020B0503020204020204" pitchFamily="34" charset="0"/>
                        <a:buChar cha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GLL / GLCST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Protocol:</a:t>
                      </a:r>
                      <a:endParaRPr lang="en-US" sz="20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Practice </a:t>
                      </a:r>
                    </a:p>
                    <a:p>
                      <a:pPr marL="342900" lvl="0" indent="-342900">
                        <a:buFont typeface="Brush Script MT" panose="03060802040406070304" pitchFamily="66" charset="0"/>
                        <a:buChar char="O"/>
                      </a:pPr>
                      <a:r>
                        <a:rPr lang="en-US" sz="2000" dirty="0">
                          <a:effectLst/>
                          <a:latin typeface="Calibri" panose="020F0502020204030204" pitchFamily="34" charset="0"/>
                        </a:rPr>
                        <a:t>3</a:t>
                      </a:r>
                      <a:r>
                        <a:rPr lang="en-US" sz="2000" dirty="0" smtClean="0">
                          <a:effectLst/>
                          <a:latin typeface="Calibri" panose="020F0502020204030204" pitchFamily="34" charset="0"/>
                        </a:rPr>
                        <a:t>m </a:t>
                      </a:r>
                      <a:r>
                        <a:rPr lang="en-US" sz="2000" dirty="0">
                          <a:effectLst/>
                          <a:latin typeface="Calibri" panose="020F0502020204030204" pitchFamily="34" charset="0"/>
                        </a:rPr>
                        <a:t>Practice</a:t>
                      </a:r>
                    </a:p>
                    <a:p>
                      <a:pPr marL="342900" lvl="0" indent="-342900">
                        <a:buFont typeface="Brush Script MT" panose="03060802040406070304" pitchFamily="66" charset="0"/>
                        <a:buChar char="O"/>
                      </a:pPr>
                      <a:r>
                        <a:rPr lang="en-US" sz="2000" dirty="0" smtClean="0">
                          <a:effectLst/>
                          <a:latin typeface="Calibri" panose="020F0502020204030204" pitchFamily="34" charset="0"/>
                        </a:rPr>
                        <a:t>1m </a:t>
                      </a:r>
                      <a:r>
                        <a:rPr lang="en-US" sz="2000" dirty="0">
                          <a:effectLst/>
                          <a:latin typeface="Calibri" panose="020F0502020204030204" pitchFamily="34" charset="0"/>
                        </a:rPr>
                        <a:t>Feedback</a:t>
                      </a:r>
                    </a:p>
                    <a:p>
                      <a:pPr marL="342900" lvl="0" indent="-342900">
                        <a:buFont typeface="Brush Script MT" panose="03060802040406070304" pitchFamily="66" charset="0"/>
                        <a:buChar char="O"/>
                      </a:pPr>
                      <a:r>
                        <a:rPr lang="en-US" sz="2000" dirty="0" smtClean="0">
                          <a:effectLst/>
                          <a:latin typeface="Calibri" panose="020F0502020204030204" pitchFamily="34" charset="0"/>
                        </a:rPr>
                        <a:t>2</a:t>
                      </a:r>
                      <a:r>
                        <a:rPr lang="en-US" sz="2000" baseline="0" dirty="0" smtClean="0">
                          <a:effectLst/>
                          <a:latin typeface="Calibri" panose="020F0502020204030204" pitchFamily="34" charset="0"/>
                        </a:rPr>
                        <a:t> min</a:t>
                      </a:r>
                      <a:r>
                        <a:rPr lang="en-US" sz="2000" dirty="0" smtClean="0">
                          <a:effectLst/>
                          <a:latin typeface="Calibri" panose="020F0502020204030204" pitchFamily="34" charset="0"/>
                        </a:rPr>
                        <a:t> </a:t>
                      </a:r>
                      <a:r>
                        <a:rPr lang="en-US" sz="2000" dirty="0">
                          <a:effectLst/>
                          <a:latin typeface="Calibri" panose="020F0502020204030204" pitchFamily="34" charset="0"/>
                        </a:rPr>
                        <a:t>Re-do</a:t>
                      </a:r>
                    </a:p>
                    <a:p>
                      <a:pPr marL="0" marR="0">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8699">
                <a:tc gridSpan="2">
                  <a:txBody>
                    <a:bodyPr/>
                    <a:lstStyle/>
                    <a:p>
                      <a:pPr marL="0" marR="0">
                        <a:spcBef>
                          <a:spcPts val="0"/>
                        </a:spcBef>
                        <a:spcAft>
                          <a:spcPts val="0"/>
                        </a:spcAft>
                      </a:pPr>
                      <a:r>
                        <a:rPr lang="en-US" sz="2000" b="1" dirty="0" smtClean="0">
                          <a:effectLst/>
                          <a:latin typeface="Calibri" panose="020F0502020204030204" pitchFamily="34" charset="0"/>
                          <a:ea typeface="Times New Roman" panose="02020603050405020304" pitchFamily="18" charset="0"/>
                        </a:rPr>
                        <a:t>When selection a</a:t>
                      </a:r>
                      <a:r>
                        <a:rPr lang="en-US" sz="2000" b="1" baseline="0" dirty="0" smtClean="0">
                          <a:effectLst/>
                          <a:latin typeface="Calibri" panose="020F0502020204030204" pitchFamily="34" charset="0"/>
                          <a:ea typeface="Times New Roman" panose="02020603050405020304" pitchFamily="18" charset="0"/>
                        </a:rPr>
                        <a:t> part to rehearse</a:t>
                      </a:r>
                      <a:r>
                        <a:rPr lang="en-US" sz="2000" b="1" dirty="0" smtClean="0">
                          <a:effectLst/>
                          <a:latin typeface="Calibri" panose="020F0502020204030204" pitchFamily="34" charset="0"/>
                          <a:ea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r>
                        <a:rPr lang="en-US" sz="2000" b="0" dirty="0" smtClean="0">
                          <a:effectLst/>
                          <a:latin typeface="Calibri" panose="020F0502020204030204" pitchFamily="34" charset="0"/>
                          <a:ea typeface="Times New Roman" panose="02020603050405020304" pitchFamily="18" charset="0"/>
                        </a:rPr>
                        <a:t>Select the portion</a:t>
                      </a:r>
                      <a:r>
                        <a:rPr lang="en-US" sz="2000" b="0" baseline="0" dirty="0" smtClean="0">
                          <a:effectLst/>
                          <a:latin typeface="Calibri" panose="020F0502020204030204" pitchFamily="34" charset="0"/>
                          <a:ea typeface="Times New Roman" panose="02020603050405020304" pitchFamily="18" charset="0"/>
                        </a:rPr>
                        <a:t> where you’re modelling and facilitating PRACTICE with your grade level team.</a:t>
                      </a:r>
                      <a:endParaRPr lang="en-US" sz="2000" b="0" dirty="0">
                        <a:effectLst/>
                        <a:latin typeface="Calibri" panose="020F0502020204030204" pitchFamily="34" charset="0"/>
                        <a:ea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40950">
                <a:tc gridSpan="2">
                  <a:txBody>
                    <a:bodyPr/>
                    <a:lstStyle/>
                    <a:p>
                      <a:pPr marL="0" marR="0">
                        <a:spcBef>
                          <a:spcPts val="0"/>
                        </a:spcBef>
                        <a:spcAft>
                          <a:spcPts val="0"/>
                        </a:spcAft>
                      </a:pPr>
                      <a:r>
                        <a:rPr lang="en-US" sz="2000" b="1" dirty="0" smtClean="0">
                          <a:effectLst/>
                          <a:latin typeface="Calibri" panose="020F0502020204030204" pitchFamily="34" charset="0"/>
                          <a:ea typeface="Times New Roman" panose="02020603050405020304" pitchFamily="18" charset="0"/>
                          <a:cs typeface="Calibri" panose="020F0502020204030204" pitchFamily="34" charset="0"/>
                        </a:rPr>
                        <a:t>Feedback / CFS: </a:t>
                      </a:r>
                      <a:endParaRPr lang="en-US" sz="2000" dirty="0">
                        <a:effectLst/>
                        <a:latin typeface="Calibri" panose="020F0502020204030204" pitchFamily="34" charset="0"/>
                        <a:ea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Use the</a:t>
                      </a:r>
                      <a:r>
                        <a:rPr lang="en-US" sz="2000" kern="1200" baseline="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Rolling Out Tier 2 Plans: Behavior Intervention” Feedback Cheat Sheet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262035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based Logistics!</a:t>
            </a:r>
            <a:endParaRPr lang="en-US" dirty="0"/>
          </a:p>
        </p:txBody>
      </p:sp>
      <p:sp>
        <p:nvSpPr>
          <p:cNvPr id="4" name="Slide Number Placeholder 3"/>
          <p:cNvSpPr>
            <a:spLocks noGrp="1"/>
          </p:cNvSpPr>
          <p:nvPr>
            <p:ph type="sldNum" sz="quarter" idx="10"/>
          </p:nvPr>
        </p:nvSpPr>
        <p:spPr/>
        <p:txBody>
          <a:bodyPr/>
          <a:lstStyle/>
          <a:p>
            <a:fld id="{6F4C0AC2-E0FB-4BA2-97ED-FACDA360BF8C}" type="slidenum">
              <a:rPr lang="en-US" smtClean="0">
                <a:solidFill>
                  <a:srgbClr val="000000"/>
                </a:solidFill>
              </a:rPr>
              <a:pPr/>
              <a:t>22</a:t>
            </a:fld>
            <a:endParaRPr lang="en-US" dirty="0">
              <a:solidFill>
                <a:srgbClr val="000000"/>
              </a:solidFill>
            </a:endParaRPr>
          </a:p>
        </p:txBody>
      </p:sp>
      <p:pic>
        <p:nvPicPr>
          <p:cNvPr id="3074" name="Picture 2" descr="https://media.licdn.com/mpr/mpr/AAEAAQAAAAAAAAKNAAAAJDgwNzQ1OTkxLTYxOTctNDJiNS04ZTMyLTU4NDk0OTk3Mjc4Z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0"/>
            <a:ext cx="6019800" cy="4148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094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R&amp;Rs: Who does what?</a:t>
            </a:r>
            <a:endParaRPr lang="en-US" dirty="0"/>
          </a:p>
        </p:txBody>
      </p:sp>
      <p:sp>
        <p:nvSpPr>
          <p:cNvPr id="3" name="Text Placeholder 2"/>
          <p:cNvSpPr>
            <a:spLocks noGrp="1"/>
          </p:cNvSpPr>
          <p:nvPr>
            <p:ph type="body" idx="1"/>
          </p:nvPr>
        </p:nvSpPr>
        <p:spPr/>
        <p:txBody>
          <a:bodyPr/>
          <a:lstStyle/>
          <a:p>
            <a:r>
              <a:rPr lang="en-US" dirty="0" smtClean="0"/>
              <a:t>BI Owner</a:t>
            </a:r>
            <a:endParaRPr lang="en-US" dirty="0"/>
          </a:p>
        </p:txBody>
      </p:sp>
      <p:sp>
        <p:nvSpPr>
          <p:cNvPr id="4" name="Content Placeholder 3"/>
          <p:cNvSpPr>
            <a:spLocks noGrp="1"/>
          </p:cNvSpPr>
          <p:nvPr>
            <p:ph sz="half" idx="2"/>
          </p:nvPr>
        </p:nvSpPr>
        <p:spPr/>
        <p:txBody>
          <a:bodyPr/>
          <a:lstStyle/>
          <a:p>
            <a:r>
              <a:rPr lang="en-US" dirty="0" smtClean="0"/>
              <a:t>Review trigger data weekly</a:t>
            </a:r>
          </a:p>
          <a:p>
            <a:r>
              <a:rPr lang="en-US" dirty="0" smtClean="0"/>
              <a:t>Assign students who need Tier 2 plans to GLLs weekly</a:t>
            </a:r>
          </a:p>
          <a:p>
            <a:r>
              <a:rPr lang="en-US" dirty="0" smtClean="0"/>
              <a:t>Provide feedback on Tier 2 plans</a:t>
            </a:r>
          </a:p>
          <a:p>
            <a:r>
              <a:rPr lang="en-US" dirty="0" smtClean="0"/>
              <a:t>Co-do plan roll agendas at the beginning of the year</a:t>
            </a:r>
            <a:endParaRPr lang="en-US" dirty="0"/>
          </a:p>
        </p:txBody>
      </p:sp>
      <p:sp>
        <p:nvSpPr>
          <p:cNvPr id="5" name="Text Placeholder 4"/>
          <p:cNvSpPr>
            <a:spLocks noGrp="1"/>
          </p:cNvSpPr>
          <p:nvPr>
            <p:ph type="body" sz="quarter" idx="3"/>
          </p:nvPr>
        </p:nvSpPr>
        <p:spPr/>
        <p:txBody>
          <a:bodyPr/>
          <a:lstStyle/>
          <a:p>
            <a:r>
              <a:rPr lang="en-US" dirty="0" smtClean="0"/>
              <a:t>GLLs</a:t>
            </a:r>
            <a:endParaRPr lang="en-US" dirty="0"/>
          </a:p>
        </p:txBody>
      </p:sp>
      <p:sp>
        <p:nvSpPr>
          <p:cNvPr id="6" name="Content Placeholder 5"/>
          <p:cNvSpPr>
            <a:spLocks noGrp="1"/>
          </p:cNvSpPr>
          <p:nvPr>
            <p:ph sz="quarter" idx="4"/>
          </p:nvPr>
        </p:nvSpPr>
        <p:spPr/>
        <p:txBody>
          <a:bodyPr/>
          <a:lstStyle/>
          <a:p>
            <a:r>
              <a:rPr lang="en-US" dirty="0" smtClean="0"/>
              <a:t>Create Tier 2 plans</a:t>
            </a:r>
          </a:p>
          <a:p>
            <a:r>
              <a:rPr lang="en-US" dirty="0" smtClean="0"/>
              <a:t>Roll out Tier 2 plans to Grade Level</a:t>
            </a:r>
          </a:p>
          <a:p>
            <a:r>
              <a:rPr lang="en-US" dirty="0" smtClean="0"/>
              <a:t>Act as the Plan Owner (unless otherwise specified)</a:t>
            </a:r>
            <a:endParaRPr lang="en-US" dirty="0"/>
          </a:p>
        </p:txBody>
      </p:sp>
      <p:sp>
        <p:nvSpPr>
          <p:cNvPr id="7" name="Slide Number Placeholder 6"/>
          <p:cNvSpPr>
            <a:spLocks noGrp="1"/>
          </p:cNvSpPr>
          <p:nvPr>
            <p:ph type="sldNum" sz="quarter" idx="10"/>
          </p:nvPr>
        </p:nvSpPr>
        <p:spPr/>
        <p:txBody>
          <a:bodyPr/>
          <a:lstStyle/>
          <a:p>
            <a:pPr>
              <a:defRPr/>
            </a:pPr>
            <a:r>
              <a:rPr lang="en-US" smtClean="0">
                <a:solidFill>
                  <a:srgbClr val="000000"/>
                </a:solidFill>
              </a:rPr>
              <a:t>1</a:t>
            </a:r>
            <a:endParaRPr lang="en-US" dirty="0">
              <a:solidFill>
                <a:srgbClr val="000000"/>
              </a:solidFill>
            </a:endParaRPr>
          </a:p>
        </p:txBody>
      </p:sp>
      <p:sp>
        <p:nvSpPr>
          <p:cNvPr id="8" name="Rectangle 7"/>
          <p:cNvSpPr/>
          <p:nvPr/>
        </p:nvSpPr>
        <p:spPr>
          <a:xfrm>
            <a:off x="9525000" y="1905000"/>
            <a:ext cx="5181600" cy="12954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Determine who monitors implementation.  This differs school to school. </a:t>
            </a:r>
            <a:endParaRPr lang="en-US" dirty="0">
              <a:solidFill>
                <a:schemeClr val="tx1"/>
              </a:solidFill>
            </a:endParaRPr>
          </a:p>
        </p:txBody>
      </p:sp>
    </p:spTree>
    <p:extLst>
      <p:ext uri="{BB962C8B-B14F-4D97-AF65-F5344CB8AC3E}">
        <p14:creationId xmlns:p14="http://schemas.microsoft.com/office/powerpoint/2010/main" val="734173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Student Gets a Tier 2 Plan</a:t>
            </a:r>
            <a:endParaRPr lang="en-US" dirty="0"/>
          </a:p>
        </p:txBody>
      </p:sp>
      <p:sp>
        <p:nvSpPr>
          <p:cNvPr id="3" name="Content Placeholder 2"/>
          <p:cNvSpPr>
            <a:spLocks noGrp="1"/>
          </p:cNvSpPr>
          <p:nvPr>
            <p:ph idx="1"/>
          </p:nvPr>
        </p:nvSpPr>
        <p:spPr>
          <a:xfrm>
            <a:off x="457200" y="990600"/>
            <a:ext cx="8229600" cy="5867400"/>
          </a:xfrm>
          <a:solidFill>
            <a:schemeClr val="bg1"/>
          </a:solidFill>
        </p:spPr>
        <p:txBody>
          <a:bodyPr/>
          <a:lstStyle/>
          <a:p>
            <a:r>
              <a:rPr lang="en-US" dirty="0"/>
              <a:t>The Behavior Intervention Owner will </a:t>
            </a:r>
            <a:r>
              <a:rPr lang="en-US" dirty="0" smtClean="0"/>
              <a:t>review behavior data weekly and identify students who are triggered for Tier 2 plans.</a:t>
            </a:r>
          </a:p>
          <a:p>
            <a:r>
              <a:rPr lang="en-US" dirty="0" smtClean="0"/>
              <a:t>The Behavior Intervention Owner will send GLLs the names of students who need Tier 2 plans by _____ each week in preparation for the GLCST.  He/she will also recommend which plan to use.</a:t>
            </a:r>
          </a:p>
          <a:p>
            <a:r>
              <a:rPr lang="en-US" dirty="0" smtClean="0"/>
              <a:t>GLLs should use the Tier 2 templates and create a Tier 2 plan for that student.  This should take no more than 10 min per plan.</a:t>
            </a:r>
          </a:p>
          <a:p>
            <a:r>
              <a:rPr lang="en-US" dirty="0" smtClean="0"/>
              <a:t>GLLs are responsible for rolling out the plans.  For </a:t>
            </a:r>
            <a:r>
              <a:rPr lang="en-US" dirty="0"/>
              <a:t>the first several Tier 2 plans, </a:t>
            </a:r>
            <a:r>
              <a:rPr lang="en-US" dirty="0" smtClean="0"/>
              <a:t>we will roll </a:t>
            </a:r>
            <a:r>
              <a:rPr lang="en-US" dirty="0"/>
              <a:t>out Tier 2 plans together</a:t>
            </a:r>
            <a:r>
              <a:rPr lang="en-US" dirty="0" smtClean="0"/>
              <a:t>.</a:t>
            </a:r>
          </a:p>
          <a:p>
            <a:r>
              <a:rPr lang="en-US" dirty="0" smtClean="0"/>
              <a:t>[include other details about monitoring implementation]</a:t>
            </a:r>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24</a:t>
            </a:fld>
            <a:endParaRPr lang="en-US" dirty="0">
              <a:solidFill>
                <a:srgbClr val="000000"/>
              </a:solidFill>
            </a:endParaRPr>
          </a:p>
        </p:txBody>
      </p:sp>
    </p:spTree>
    <p:extLst>
      <p:ext uri="{BB962C8B-B14F-4D97-AF65-F5344CB8AC3E}">
        <p14:creationId xmlns:p14="http://schemas.microsoft.com/office/powerpoint/2010/main" val="1352357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Logistics</a:t>
            </a:r>
            <a:endParaRPr lang="en-US" dirty="0"/>
          </a:p>
        </p:txBody>
      </p:sp>
      <p:sp>
        <p:nvSpPr>
          <p:cNvPr id="3" name="Content Placeholder 2"/>
          <p:cNvSpPr>
            <a:spLocks noGrp="1"/>
          </p:cNvSpPr>
          <p:nvPr>
            <p:ph idx="1"/>
          </p:nvPr>
        </p:nvSpPr>
        <p:spPr/>
        <p:txBody>
          <a:bodyPr/>
          <a:lstStyle/>
          <a:p>
            <a:r>
              <a:rPr lang="en-US" dirty="0" smtClean="0"/>
              <a:t>Trackers should be kept … (suggestions: on a section sheet clipboard, on a clipboard on a hook by the door, in a plastic sheet cover on a teacher’s desk, with a buddy, etc.)</a:t>
            </a:r>
          </a:p>
          <a:p>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25</a:t>
            </a:fld>
            <a:endParaRPr lang="en-US" dirty="0">
              <a:solidFill>
                <a:srgbClr val="000000"/>
              </a:solidFill>
            </a:endParaRPr>
          </a:p>
        </p:txBody>
      </p:sp>
    </p:spTree>
    <p:extLst>
      <p:ext uri="{BB962C8B-B14F-4D97-AF65-F5344CB8AC3E}">
        <p14:creationId xmlns:p14="http://schemas.microsoft.com/office/powerpoint/2010/main" val="2011082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2987642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dirty="0" smtClean="0">
                <a:solidFill>
                  <a:srgbClr val="000000"/>
                </a:solidFill>
              </a:rPr>
              <a:t>1</a:t>
            </a:r>
            <a:endParaRPr lang="en-US" dirty="0">
              <a:solidFill>
                <a:srgbClr val="000000"/>
              </a:solidFill>
            </a:endParaRPr>
          </a:p>
        </p:txBody>
      </p:sp>
      <p:pic>
        <p:nvPicPr>
          <p:cNvPr id="3074" name="Picture 2" descr="https://c2.staticflickr.com/8/7147/6451155043_9a2d5c8a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102972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13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dirty="0" smtClean="0">
                <a:solidFill>
                  <a:srgbClr val="000000"/>
                </a:solidFill>
              </a:rPr>
              <a:t>1</a:t>
            </a:r>
            <a:endParaRPr lang="en-US" dirty="0">
              <a:solidFill>
                <a:srgbClr val="000000"/>
              </a:solidFill>
            </a:endParaRPr>
          </a:p>
        </p:txBody>
      </p:sp>
      <p:pic>
        <p:nvPicPr>
          <p:cNvPr id="3" name="Picture 2" descr="http://traincommune.com/wp-content/uploads/2015/10/si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 y="228600"/>
            <a:ext cx="419608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www.ihatepresentations.com/wp-content/uploads/2012/10/practic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7143" b="42857"/>
          <a:stretch/>
        </p:blipFill>
        <p:spPr bwMode="auto">
          <a:xfrm>
            <a:off x="4572000" y="342900"/>
            <a:ext cx="44196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829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0345" y="1547092"/>
            <a:ext cx="3877945" cy="1171574"/>
          </a:xfrm>
        </p:spPr>
        <p:txBody>
          <a:bodyPr/>
          <a:lstStyle/>
          <a:p>
            <a:r>
              <a:rPr lang="en-US" dirty="0" smtClean="0"/>
              <a:t>AIMs</a:t>
            </a:r>
            <a:endParaRPr lang="en-US" dirty="0"/>
          </a:p>
        </p:txBody>
      </p:sp>
      <p:sp>
        <p:nvSpPr>
          <p:cNvPr id="4" name="Content Placeholder 3"/>
          <p:cNvSpPr>
            <a:spLocks noGrp="1"/>
          </p:cNvSpPr>
          <p:nvPr>
            <p:ph sz="half" idx="2"/>
          </p:nvPr>
        </p:nvSpPr>
        <p:spPr>
          <a:xfrm>
            <a:off x="228600" y="2706687"/>
            <a:ext cx="4040188" cy="3951288"/>
          </a:xfrm>
        </p:spPr>
        <p:txBody>
          <a:bodyPr/>
          <a:lstStyle/>
          <a:p>
            <a:pPr marL="0" indent="0">
              <a:buNone/>
            </a:pPr>
            <a:r>
              <a:rPr lang="en-US" sz="1800" dirty="0" smtClean="0"/>
              <a:t>GLLs WBAT </a:t>
            </a:r>
            <a:r>
              <a:rPr lang="en-US" sz="1800" dirty="0"/>
              <a:t>…</a:t>
            </a:r>
          </a:p>
          <a:p>
            <a:pPr lvl="0"/>
            <a:r>
              <a:rPr lang="en-US" sz="1800" dirty="0" smtClean="0"/>
              <a:t>Understand how to read the four standard Tier 2 plans.</a:t>
            </a:r>
            <a:endParaRPr lang="en-US" sz="1800" dirty="0"/>
          </a:p>
          <a:p>
            <a:pPr lvl="0"/>
            <a:r>
              <a:rPr lang="en-US" sz="1800" dirty="0"/>
              <a:t>Practice rolling out </a:t>
            </a:r>
            <a:r>
              <a:rPr lang="en-US" sz="1800" dirty="0" smtClean="0"/>
              <a:t>one plan</a:t>
            </a:r>
            <a:r>
              <a:rPr lang="en-US" sz="1800" dirty="0"/>
              <a:t>, including modeling key components of the plan (to ensure strong implementation</a:t>
            </a:r>
            <a:r>
              <a:rPr lang="en-US" sz="1800" dirty="0" smtClean="0"/>
              <a:t>).</a:t>
            </a:r>
            <a:endParaRPr lang="en-US" sz="1800" dirty="0"/>
          </a:p>
        </p:txBody>
      </p:sp>
      <p:sp>
        <p:nvSpPr>
          <p:cNvPr id="5" name="Text Placeholder 4"/>
          <p:cNvSpPr>
            <a:spLocks noGrp="1"/>
          </p:cNvSpPr>
          <p:nvPr>
            <p:ph type="body" sz="quarter" idx="3"/>
          </p:nvPr>
        </p:nvSpPr>
        <p:spPr>
          <a:xfrm>
            <a:off x="4653280" y="2078904"/>
            <a:ext cx="4041775" cy="639762"/>
          </a:xfrm>
        </p:spPr>
        <p:txBody>
          <a:bodyPr/>
          <a:lstStyle/>
          <a:p>
            <a:r>
              <a:rPr lang="en-US" dirty="0" smtClean="0"/>
              <a:t>Agenda</a:t>
            </a:r>
            <a:endParaRPr lang="en-US" dirty="0"/>
          </a:p>
        </p:txBody>
      </p:sp>
      <p:sp>
        <p:nvSpPr>
          <p:cNvPr id="6" name="Content Placeholder 5"/>
          <p:cNvSpPr>
            <a:spLocks noGrp="1"/>
          </p:cNvSpPr>
          <p:nvPr>
            <p:ph sz="quarter" idx="4"/>
          </p:nvPr>
        </p:nvSpPr>
        <p:spPr>
          <a:xfrm>
            <a:off x="4645025" y="2718666"/>
            <a:ext cx="4041775" cy="3951288"/>
          </a:xfrm>
        </p:spPr>
        <p:txBody>
          <a:bodyPr/>
          <a:lstStyle/>
          <a:p>
            <a:r>
              <a:rPr lang="en-US" dirty="0" smtClean="0"/>
              <a:t>The Plans</a:t>
            </a:r>
          </a:p>
          <a:p>
            <a:r>
              <a:rPr lang="en-US" dirty="0" smtClean="0"/>
              <a:t>Practice Rolling out One Plan</a:t>
            </a:r>
          </a:p>
          <a:p>
            <a:r>
              <a:rPr lang="en-US" dirty="0" smtClean="0"/>
              <a:t>Tier 2 Plans at Our School - Logistics</a:t>
            </a:r>
          </a:p>
          <a:p>
            <a:r>
              <a:rPr lang="en-US" dirty="0" smtClean="0"/>
              <a:t>Next Steps </a:t>
            </a:r>
            <a:endParaRPr lang="en-US" dirty="0"/>
          </a:p>
        </p:txBody>
      </p:sp>
      <p:sp>
        <p:nvSpPr>
          <p:cNvPr id="7" name="Slide Number Placeholder 6"/>
          <p:cNvSpPr>
            <a:spLocks noGrp="1"/>
          </p:cNvSpPr>
          <p:nvPr>
            <p:ph type="sldNum" sz="quarter" idx="10"/>
          </p:nvPr>
        </p:nvSpPr>
        <p:spPr/>
        <p:txBody>
          <a:bodyPr/>
          <a:lstStyle/>
          <a:p>
            <a:pPr>
              <a:defRPr/>
            </a:pPr>
            <a:r>
              <a:rPr lang="en-US" dirty="0" smtClean="0">
                <a:solidFill>
                  <a:srgbClr val="000000"/>
                </a:solidFill>
              </a:rPr>
              <a:t>1</a:t>
            </a:r>
            <a:endParaRPr lang="en-US" dirty="0">
              <a:solidFill>
                <a:srgbClr val="000000"/>
              </a:solidFill>
            </a:endParaRPr>
          </a:p>
        </p:txBody>
      </p:sp>
      <p:sp>
        <p:nvSpPr>
          <p:cNvPr id="8" name="Title 7"/>
          <p:cNvSpPr>
            <a:spLocks noGrp="1"/>
          </p:cNvSpPr>
          <p:nvPr>
            <p:ph type="title"/>
          </p:nvPr>
        </p:nvSpPr>
        <p:spPr/>
        <p:txBody>
          <a:bodyPr/>
          <a:lstStyle/>
          <a:p>
            <a:endParaRPr lang="en-US" dirty="0"/>
          </a:p>
        </p:txBody>
      </p:sp>
      <p:pic>
        <p:nvPicPr>
          <p:cNvPr id="9" name="Picture 8" descr="http://traincommune.com/wp-content/uploads/2015/10/si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9604"/>
            <a:ext cx="419608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www.ihatepresentations.com/wp-content/uploads/2012/10/practic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7143" b="42857"/>
          <a:stretch/>
        </p:blipFill>
        <p:spPr bwMode="auto">
          <a:xfrm>
            <a:off x="4577080" y="173904"/>
            <a:ext cx="44196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892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dirty="0" smtClean="0">
                <a:solidFill>
                  <a:srgbClr val="000000"/>
                </a:solidFill>
              </a:rPr>
              <a:t>1</a:t>
            </a:r>
            <a:endParaRPr lang="en-US" dirty="0">
              <a:solidFill>
                <a:srgbClr val="000000"/>
              </a:solidFill>
            </a:endParaRPr>
          </a:p>
        </p:txBody>
      </p:sp>
      <p:pic>
        <p:nvPicPr>
          <p:cNvPr id="3" name="Picture 2" descr="http://traincommune.com/wp-content/uploads/2015/10/si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 y="228600"/>
            <a:ext cx="419608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559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dirty="0" smtClean="0">
                <a:solidFill>
                  <a:srgbClr val="000000"/>
                </a:solidFill>
              </a:rPr>
              <a:t>1</a:t>
            </a:r>
            <a:endParaRPr lang="en-US" dirty="0">
              <a:solidFill>
                <a:srgbClr val="000000"/>
              </a:solidFill>
            </a:endParaRPr>
          </a:p>
        </p:txBody>
      </p:sp>
      <p:pic>
        <p:nvPicPr>
          <p:cNvPr id="3" name="Picture 2"/>
          <p:cNvPicPr/>
          <p:nvPr/>
        </p:nvPicPr>
        <p:blipFill>
          <a:blip r:embed="rId3"/>
          <a:stretch>
            <a:fillRect/>
          </a:stretch>
        </p:blipFill>
        <p:spPr>
          <a:xfrm>
            <a:off x="104775" y="914400"/>
            <a:ext cx="8934450" cy="5029200"/>
          </a:xfrm>
          <a:prstGeom prst="rect">
            <a:avLst/>
          </a:prstGeom>
        </p:spPr>
      </p:pic>
      <p:sp>
        <p:nvSpPr>
          <p:cNvPr id="4" name="Right Triangle 3"/>
          <p:cNvSpPr/>
          <p:nvPr/>
        </p:nvSpPr>
        <p:spPr>
          <a:xfrm>
            <a:off x="7315200" y="-381000"/>
            <a:ext cx="2409825" cy="1857375"/>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Network Triggers</a:t>
            </a:r>
            <a:endParaRPr lang="en-US" sz="2000" b="1" dirty="0">
              <a:solidFill>
                <a:schemeClr val="tx1"/>
              </a:solidFill>
            </a:endParaRPr>
          </a:p>
        </p:txBody>
      </p:sp>
      <p:sp>
        <p:nvSpPr>
          <p:cNvPr id="5" name="TextBox 4"/>
          <p:cNvSpPr txBox="1"/>
          <p:nvPr/>
        </p:nvSpPr>
        <p:spPr>
          <a:xfrm>
            <a:off x="3733800" y="1107043"/>
            <a:ext cx="990600" cy="369332"/>
          </a:xfrm>
          <a:prstGeom prst="rect">
            <a:avLst/>
          </a:prstGeom>
          <a:solidFill>
            <a:srgbClr val="548235"/>
          </a:solidFill>
        </p:spPr>
        <p:txBody>
          <a:bodyPr wrap="square" rtlCol="0">
            <a:spAutoFit/>
          </a:bodyPr>
          <a:lstStyle/>
          <a:p>
            <a:endParaRPr lang="en-US" dirty="0"/>
          </a:p>
        </p:txBody>
      </p:sp>
      <p:sp>
        <p:nvSpPr>
          <p:cNvPr id="6" name="TextBox 5"/>
          <p:cNvSpPr txBox="1"/>
          <p:nvPr/>
        </p:nvSpPr>
        <p:spPr>
          <a:xfrm>
            <a:off x="3429000" y="1291709"/>
            <a:ext cx="1935040" cy="246221"/>
          </a:xfrm>
          <a:prstGeom prst="rect">
            <a:avLst/>
          </a:prstGeom>
          <a:noFill/>
        </p:spPr>
        <p:txBody>
          <a:bodyPr wrap="square" rtlCol="0">
            <a:spAutoFit/>
          </a:bodyPr>
          <a:lstStyle/>
          <a:p>
            <a:r>
              <a:rPr lang="en-US" sz="1000" dirty="0" smtClean="0">
                <a:solidFill>
                  <a:schemeClr val="bg1"/>
                </a:solidFill>
              </a:rPr>
              <a:t>BSP (Behavior Support Plan)</a:t>
            </a:r>
            <a:endParaRPr lang="en-US" sz="1000" dirty="0">
              <a:solidFill>
                <a:schemeClr val="bg1"/>
              </a:solidFill>
            </a:endParaRPr>
          </a:p>
        </p:txBody>
      </p:sp>
    </p:spTree>
    <p:extLst>
      <p:ext uri="{BB962C8B-B14F-4D97-AF65-F5344CB8AC3E}">
        <p14:creationId xmlns:p14="http://schemas.microsoft.com/office/powerpoint/2010/main" val="3653070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you need</a:t>
            </a:r>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8</a:t>
            </a:fld>
            <a:endParaRPr lang="en-US" dirty="0">
              <a:solidFill>
                <a:srgbClr val="000000"/>
              </a:solidFill>
            </a:endParaRPr>
          </a:p>
        </p:txBody>
      </p:sp>
      <p:pic>
        <p:nvPicPr>
          <p:cNvPr id="5" name="Picture 4"/>
          <p:cNvPicPr>
            <a:picLocks noChangeAspect="1"/>
          </p:cNvPicPr>
          <p:nvPr/>
        </p:nvPicPr>
        <p:blipFill>
          <a:blip r:embed="rId3"/>
          <a:stretch>
            <a:fillRect/>
          </a:stretch>
        </p:blipFill>
        <p:spPr>
          <a:xfrm>
            <a:off x="472440" y="1184526"/>
            <a:ext cx="3799578" cy="4895850"/>
          </a:xfrm>
          <a:prstGeom prst="rect">
            <a:avLst/>
          </a:prstGeom>
        </p:spPr>
      </p:pic>
      <p:sp>
        <p:nvSpPr>
          <p:cNvPr id="6" name="Rectangle 5"/>
          <p:cNvSpPr/>
          <p:nvPr/>
        </p:nvSpPr>
        <p:spPr>
          <a:xfrm>
            <a:off x="5181600" y="1371600"/>
            <a:ext cx="3429000" cy="47087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5000" dirty="0" smtClean="0"/>
              <a:t>Resource Packet</a:t>
            </a:r>
            <a:endParaRPr lang="en-US" sz="5000" dirty="0"/>
          </a:p>
        </p:txBody>
      </p:sp>
      <p:sp>
        <p:nvSpPr>
          <p:cNvPr id="7" name="Rectangle 6"/>
          <p:cNvSpPr/>
          <p:nvPr/>
        </p:nvSpPr>
        <p:spPr>
          <a:xfrm>
            <a:off x="1076829" y="2362200"/>
            <a:ext cx="2590800" cy="1676400"/>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Feedback Cheat Sheets</a:t>
            </a:r>
            <a:endParaRPr lang="en-US" dirty="0"/>
          </a:p>
        </p:txBody>
      </p:sp>
    </p:spTree>
    <p:extLst>
      <p:ext uri="{BB962C8B-B14F-4D97-AF65-F5344CB8AC3E}">
        <p14:creationId xmlns:p14="http://schemas.microsoft.com/office/powerpoint/2010/main" val="3318593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a:t>
            </a:r>
            <a:endParaRPr lang="en-US" dirty="0"/>
          </a:p>
        </p:txBody>
      </p:sp>
      <p:sp>
        <p:nvSpPr>
          <p:cNvPr id="3" name="Content Placeholder 2"/>
          <p:cNvSpPr>
            <a:spLocks noGrp="1"/>
          </p:cNvSpPr>
          <p:nvPr>
            <p:ph idx="1"/>
          </p:nvPr>
        </p:nvSpPr>
        <p:spPr/>
        <p:txBody>
          <a:bodyPr/>
          <a:lstStyle/>
          <a:p>
            <a:pPr lvl="0"/>
            <a:r>
              <a:rPr lang="en-US" dirty="0" smtClean="0"/>
              <a:t>There </a:t>
            </a:r>
            <a:r>
              <a:rPr lang="en-US" dirty="0"/>
              <a:t>are two materials you’ll need: the resource packet and the Creating Tier 2 Plan </a:t>
            </a:r>
            <a:r>
              <a:rPr lang="en-US" dirty="0" smtClean="0"/>
              <a:t>Feedback Cheat </a:t>
            </a:r>
            <a:r>
              <a:rPr lang="en-US" dirty="0"/>
              <a:t>sheets.  </a:t>
            </a:r>
          </a:p>
          <a:p>
            <a:pPr lvl="0"/>
            <a:r>
              <a:rPr lang="en-US" dirty="0"/>
              <a:t>For each of the type of plan, I’ll give you 3 minutes to independently use the feedback cheat sheet to annotate the sample plan and template.  Then, you’ll have 2 minutes to review with a neighbor before we come back together to review.</a:t>
            </a:r>
          </a:p>
          <a:p>
            <a:pPr lvl="0"/>
            <a:r>
              <a:rPr lang="en-US" dirty="0"/>
              <a:t>The purpose of this time is to understand the 4 Tier 2 plans well.</a:t>
            </a:r>
          </a:p>
          <a:p>
            <a:endParaRPr lang="en-US" dirty="0"/>
          </a:p>
        </p:txBody>
      </p:sp>
      <p:sp>
        <p:nvSpPr>
          <p:cNvPr id="4" name="Slide Number Placeholder 3"/>
          <p:cNvSpPr>
            <a:spLocks noGrp="1"/>
          </p:cNvSpPr>
          <p:nvPr>
            <p:ph type="sldNum" sz="quarter" idx="10"/>
          </p:nvPr>
        </p:nvSpPr>
        <p:spPr/>
        <p:txBody>
          <a:bodyPr/>
          <a:lstStyle/>
          <a:p>
            <a:fld id="{2B222675-D60C-450B-9FCA-BD218543B627}"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779411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676cee9-fd60-4c1c-9e5b-5120ec0b3480">SFDVX333FYKN-373-130</_dlc_DocId>
    <_dlc_DocIdUrl xmlns="0676cee9-fd60-4c1c-9e5b-5120ec0b3480">
      <Url>https://manyminds.achievementfirst.org/sites/NetworkSupport/Team%20SS/_layouts/15/DocIdRedir.aspx?ID=SFDVX333FYKN-373-130</Url>
      <Description>SFDVX333FYKN-373-130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B9BB8E77BB954EB80DA2852B32C828" ma:contentTypeVersion="0" ma:contentTypeDescription="Create a new document." ma:contentTypeScope="" ma:versionID="02d1634e395c785a2206980cf1853125">
  <xsd:schema xmlns:xsd="http://www.w3.org/2001/XMLSchema" xmlns:xs="http://www.w3.org/2001/XMLSchema" xmlns:p="http://schemas.microsoft.com/office/2006/metadata/properties" xmlns:ns2="0676cee9-fd60-4c1c-9e5b-5120ec0b3480" targetNamespace="http://schemas.microsoft.com/office/2006/metadata/properties" ma:root="true" ma:fieldsID="6e198ec2e13161b0beab3e14b0738033" ns2:_="">
    <xsd:import namespace="0676cee9-fd60-4c1c-9e5b-5120ec0b348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76cee9-fd60-4c1c-9e5b-5120ec0b348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D8F35A5-1A08-4ACD-8245-E7D2C3630464}">
  <ds:schemaRefs>
    <ds:schemaRef ds:uri="http://purl.org/dc/terms/"/>
    <ds:schemaRef ds:uri="http://purl.org/dc/dcmitype/"/>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0676cee9-fd60-4c1c-9e5b-5120ec0b3480"/>
  </ds:schemaRefs>
</ds:datastoreItem>
</file>

<file path=customXml/itemProps2.xml><?xml version="1.0" encoding="utf-8"?>
<ds:datastoreItem xmlns:ds="http://schemas.openxmlformats.org/officeDocument/2006/customXml" ds:itemID="{3D0328CE-F3CC-4039-B583-E8B675F9C038}">
  <ds:schemaRefs>
    <ds:schemaRef ds:uri="http://schemas.microsoft.com/sharepoint/v3/contenttype/forms"/>
  </ds:schemaRefs>
</ds:datastoreItem>
</file>

<file path=customXml/itemProps3.xml><?xml version="1.0" encoding="utf-8"?>
<ds:datastoreItem xmlns:ds="http://schemas.openxmlformats.org/officeDocument/2006/customXml" ds:itemID="{336C7B2E-6375-46DE-B369-37D905673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76cee9-fd60-4c1c-9e5b-5120ec0b34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4C9179C-CA48-490B-AEAD-7FF1C223738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9726</TotalTime>
  <Words>1851</Words>
  <Application>Microsoft Office PowerPoint</Application>
  <PresentationFormat>On-screen Show (4:3)</PresentationFormat>
  <Paragraphs>240</Paragraphs>
  <Slides>26</Slides>
  <Notes>22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26</vt:i4>
      </vt:variant>
    </vt:vector>
  </HeadingPairs>
  <TitlesOfParts>
    <vt:vector size="41" baseType="lpstr">
      <vt:lpstr>ＭＳ Ｐゴシック</vt:lpstr>
      <vt:lpstr>Arial</vt:lpstr>
      <vt:lpstr>Brush Script MT</vt:lpstr>
      <vt:lpstr>Calibri</vt:lpstr>
      <vt:lpstr>Corbel</vt:lpstr>
      <vt:lpstr>Georgia</vt:lpstr>
      <vt:lpstr>Rockwell</vt:lpstr>
      <vt:lpstr>Segoe UI</vt:lpstr>
      <vt:lpstr>Segoe UI Light</vt:lpstr>
      <vt:lpstr>Symbol</vt:lpstr>
      <vt:lpstr>Times New Roman</vt:lpstr>
      <vt:lpstr>Office Theme</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Materials you need</vt:lpstr>
      <vt:lpstr>Directions</vt:lpstr>
      <vt:lpstr>Plan #1 - All About You (Relationship Building Plan)</vt:lpstr>
      <vt:lpstr>Plan #2 - CICO</vt:lpstr>
      <vt:lpstr>SKILL Building</vt:lpstr>
      <vt:lpstr>BIP Lite</vt:lpstr>
      <vt:lpstr>Agreement</vt:lpstr>
      <vt:lpstr>PowerPoint Presentation</vt:lpstr>
      <vt:lpstr>PowerPoint Presentation</vt:lpstr>
      <vt:lpstr>Rolling Out Tier 2 Plans: Behavior Intervention Feedback Cheat Sheet </vt:lpstr>
      <vt:lpstr>Watch me!</vt:lpstr>
      <vt:lpstr>Application Part I</vt:lpstr>
      <vt:lpstr>Application Part II</vt:lpstr>
      <vt:lpstr>Practice Drill</vt:lpstr>
      <vt:lpstr>School based Logistics!</vt:lpstr>
      <vt:lpstr>R&amp;Rs: Who does what?</vt:lpstr>
      <vt:lpstr>How a Student Gets a Tier 2 Plan</vt:lpstr>
      <vt:lpstr>Other Logistics</vt:lpstr>
      <vt:lpstr>Next Steps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Carmen Martin</cp:lastModifiedBy>
  <cp:revision>327</cp:revision>
  <cp:lastPrinted>2016-05-09T12:30:39Z</cp:lastPrinted>
  <dcterms:created xsi:type="dcterms:W3CDTF">2016-02-22T21:01:15Z</dcterms:created>
  <dcterms:modified xsi:type="dcterms:W3CDTF">2017-08-18T13:08:11Z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0x0101006EB9BB8E77BB954EB80DA2852B32C828</vt:lpwstr>
  </property>
  <property fmtid="{D5CDD505-2E9C-101B-9397-08002B2CF9AE}" pid="3" name="_dlc_DocIdItemGuid">
    <vt:lpwstr>1d038f2f-a2df-4791-94db-292c84cc91a3</vt:lpwstr>
  </property>
</Properties>
</file>