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0"/>
  </p:notesMasterIdLst>
  <p:handoutMasterIdLst>
    <p:handoutMasterId r:id="rId41"/>
  </p:handoutMasterIdLst>
  <p:sldIdLst>
    <p:sldId id="256" r:id="rId8"/>
    <p:sldId id="277" r:id="rId9"/>
    <p:sldId id="295" r:id="rId10"/>
    <p:sldId id="279" r:id="rId11"/>
    <p:sldId id="257" r:id="rId12"/>
    <p:sldId id="282" r:id="rId13"/>
    <p:sldId id="288" r:id="rId14"/>
    <p:sldId id="289" r:id="rId15"/>
    <p:sldId id="290" r:id="rId16"/>
    <p:sldId id="280" r:id="rId17"/>
    <p:sldId id="283" r:id="rId18"/>
    <p:sldId id="293" r:id="rId19"/>
    <p:sldId id="273" r:id="rId20"/>
    <p:sldId id="284" r:id="rId21"/>
    <p:sldId id="275" r:id="rId22"/>
    <p:sldId id="286" r:id="rId23"/>
    <p:sldId id="271" r:id="rId24"/>
    <p:sldId id="281" r:id="rId25"/>
    <p:sldId id="259" r:id="rId26"/>
    <p:sldId id="260" r:id="rId27"/>
    <p:sldId id="274" r:id="rId28"/>
    <p:sldId id="262" r:id="rId29"/>
    <p:sldId id="264" r:id="rId30"/>
    <p:sldId id="296" r:id="rId31"/>
    <p:sldId id="297" r:id="rId32"/>
    <p:sldId id="298" r:id="rId33"/>
    <p:sldId id="299" r:id="rId34"/>
    <p:sldId id="287" r:id="rId35"/>
    <p:sldId id="270" r:id="rId36"/>
    <p:sldId id="291" r:id="rId37"/>
    <p:sldId id="292" r:id="rId38"/>
    <p:sldId id="272"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77975" autoAdjust="0"/>
  </p:normalViewPr>
  <p:slideViewPr>
    <p:cSldViewPr>
      <p:cViewPr>
        <p:scale>
          <a:sx n="62" d="100"/>
          <a:sy n="62" d="100"/>
        </p:scale>
        <p:origin x="-52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customXml" Target="../customXml/item6.xml"/><Relationship Id="rId7" Type="http://schemas.openxmlformats.org/officeDocument/2006/relationships/slideMaster" Target="slideMasters/slideMaster1.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59FA0-9D1A-4403-A5D0-DAA521CA82AF}"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FFC21D70-8FAC-45A5-94A7-9C437D3EF7CA}">
      <dgm:prSet phldrT="[Text]" custT="1"/>
      <dgm:spPr/>
      <dgm:t>
        <a:bodyPr/>
        <a:lstStyle/>
        <a:p>
          <a:r>
            <a:rPr lang="en-US" sz="3500" dirty="0" smtClean="0">
              <a:latin typeface="Rockwell" pitchFamily="18" charset="0"/>
            </a:rPr>
            <a:t>Pre-College</a:t>
          </a:r>
          <a:endParaRPr lang="en-US" sz="3500" dirty="0">
            <a:latin typeface="Rockwell" pitchFamily="18" charset="0"/>
          </a:endParaRPr>
        </a:p>
      </dgm:t>
    </dgm:pt>
    <dgm:pt modelId="{BE83E4AF-02D6-413A-9323-CC35AFED4D99}" type="parTrans" cxnId="{9835C733-83B9-4022-848A-794BE49D40DE}">
      <dgm:prSet/>
      <dgm:spPr/>
      <dgm:t>
        <a:bodyPr/>
        <a:lstStyle/>
        <a:p>
          <a:endParaRPr lang="en-US"/>
        </a:p>
      </dgm:t>
    </dgm:pt>
    <dgm:pt modelId="{2FCCBB94-C80C-4A84-8314-C5ED14E3F4C5}" type="sibTrans" cxnId="{9835C733-83B9-4022-848A-794BE49D40DE}">
      <dgm:prSet/>
      <dgm:spPr/>
      <dgm:t>
        <a:bodyPr/>
        <a:lstStyle/>
        <a:p>
          <a:r>
            <a:rPr lang="en-US" dirty="0" smtClean="0"/>
            <a:t>OR</a:t>
          </a:r>
          <a:endParaRPr lang="en-US" dirty="0"/>
        </a:p>
      </dgm:t>
    </dgm:pt>
    <dgm:pt modelId="{2B83A2EC-646B-4551-881A-4E2D073DC061}">
      <dgm:prSet phldrT="[Text]" custT="1"/>
      <dgm:spPr/>
      <dgm:t>
        <a:bodyPr/>
        <a:lstStyle/>
        <a:p>
          <a:r>
            <a:rPr lang="en-US" sz="3000" dirty="0" smtClean="0">
              <a:latin typeface="Rockwell" pitchFamily="18" charset="0"/>
            </a:rPr>
            <a:t>Internships/ Growth Opportunities</a:t>
          </a:r>
          <a:endParaRPr lang="en-US" sz="3000" dirty="0">
            <a:latin typeface="Rockwell" pitchFamily="18" charset="0"/>
          </a:endParaRPr>
        </a:p>
      </dgm:t>
    </dgm:pt>
    <dgm:pt modelId="{2374640E-5DDB-4A40-B84C-ED5F1A4D9396}" type="parTrans" cxnId="{6D94A727-C553-4677-A67F-974562A0F078}">
      <dgm:prSet/>
      <dgm:spPr/>
      <dgm:t>
        <a:bodyPr/>
        <a:lstStyle/>
        <a:p>
          <a:endParaRPr lang="en-US"/>
        </a:p>
      </dgm:t>
    </dgm:pt>
    <dgm:pt modelId="{1581C55C-B30F-4898-A316-47313852B8B5}" type="sibTrans" cxnId="{6D94A727-C553-4677-A67F-974562A0F078}">
      <dgm:prSet/>
      <dgm:spPr/>
      <dgm:t>
        <a:bodyPr/>
        <a:lstStyle/>
        <a:p>
          <a:r>
            <a:rPr lang="en-US" dirty="0" smtClean="0"/>
            <a:t>OR</a:t>
          </a:r>
          <a:endParaRPr lang="en-US" dirty="0"/>
        </a:p>
      </dgm:t>
    </dgm:pt>
    <dgm:pt modelId="{37E545B5-06E5-4CF7-8CF4-788FD65F27EA}">
      <dgm:prSet phldrT="[Text]" custT="1"/>
      <dgm:spPr/>
      <dgm:t>
        <a:bodyPr/>
        <a:lstStyle/>
        <a:p>
          <a:r>
            <a:rPr lang="en-US" sz="3500" dirty="0" smtClean="0">
              <a:latin typeface="Rockwell" pitchFamily="18" charset="0"/>
            </a:rPr>
            <a:t>Summer Academy</a:t>
          </a:r>
          <a:endParaRPr lang="en-US" sz="3500" dirty="0">
            <a:latin typeface="Rockwell" pitchFamily="18" charset="0"/>
          </a:endParaRPr>
        </a:p>
      </dgm:t>
    </dgm:pt>
    <dgm:pt modelId="{8E9A586A-64A7-43E6-8E6A-2E0750A60761}" type="parTrans" cxnId="{44BFAEAE-BCF0-4392-ABF8-FD4529675F34}">
      <dgm:prSet/>
      <dgm:spPr/>
      <dgm:t>
        <a:bodyPr/>
        <a:lstStyle/>
        <a:p>
          <a:endParaRPr lang="en-US"/>
        </a:p>
      </dgm:t>
    </dgm:pt>
    <dgm:pt modelId="{E3498B0E-6924-49B1-90F4-658E0172D5DD}" type="sibTrans" cxnId="{44BFAEAE-BCF0-4392-ABF8-FD4529675F34}">
      <dgm:prSet/>
      <dgm:spPr/>
      <dgm:t>
        <a:bodyPr/>
        <a:lstStyle/>
        <a:p>
          <a:endParaRPr lang="en-US"/>
        </a:p>
      </dgm:t>
    </dgm:pt>
    <dgm:pt modelId="{3D94BF3A-82B1-4EB3-96A5-35D88EFA4C05}" type="pres">
      <dgm:prSet presAssocID="{17A59FA0-9D1A-4403-A5D0-DAA521CA82AF}" presName="outerComposite" presStyleCnt="0">
        <dgm:presLayoutVars>
          <dgm:chMax val="5"/>
          <dgm:dir/>
          <dgm:resizeHandles val="exact"/>
        </dgm:presLayoutVars>
      </dgm:prSet>
      <dgm:spPr/>
      <dgm:t>
        <a:bodyPr/>
        <a:lstStyle/>
        <a:p>
          <a:endParaRPr lang="en-US"/>
        </a:p>
      </dgm:t>
    </dgm:pt>
    <dgm:pt modelId="{4391A318-E5E8-451B-BE52-1FDCB00A645F}" type="pres">
      <dgm:prSet presAssocID="{17A59FA0-9D1A-4403-A5D0-DAA521CA82AF}" presName="dummyMaxCanvas" presStyleCnt="0">
        <dgm:presLayoutVars/>
      </dgm:prSet>
      <dgm:spPr/>
    </dgm:pt>
    <dgm:pt modelId="{E0130419-512C-4CFF-8805-6F060F369305}" type="pres">
      <dgm:prSet presAssocID="{17A59FA0-9D1A-4403-A5D0-DAA521CA82AF}" presName="ThreeNodes_1" presStyleLbl="node1" presStyleIdx="0" presStyleCnt="3" custLinFactNeighborX="-1238">
        <dgm:presLayoutVars>
          <dgm:bulletEnabled val="1"/>
        </dgm:presLayoutVars>
      </dgm:prSet>
      <dgm:spPr/>
      <dgm:t>
        <a:bodyPr/>
        <a:lstStyle/>
        <a:p>
          <a:endParaRPr lang="en-US"/>
        </a:p>
      </dgm:t>
    </dgm:pt>
    <dgm:pt modelId="{719EF8BB-10DF-4C58-A375-3E20B4CDAEE0}" type="pres">
      <dgm:prSet presAssocID="{17A59FA0-9D1A-4403-A5D0-DAA521CA82AF}" presName="ThreeNodes_2" presStyleLbl="node1" presStyleIdx="1" presStyleCnt="3">
        <dgm:presLayoutVars>
          <dgm:bulletEnabled val="1"/>
        </dgm:presLayoutVars>
      </dgm:prSet>
      <dgm:spPr/>
      <dgm:t>
        <a:bodyPr/>
        <a:lstStyle/>
        <a:p>
          <a:endParaRPr lang="en-US"/>
        </a:p>
      </dgm:t>
    </dgm:pt>
    <dgm:pt modelId="{794A804F-A78D-4E9D-9647-30E775B1E70F}" type="pres">
      <dgm:prSet presAssocID="{17A59FA0-9D1A-4403-A5D0-DAA521CA82AF}" presName="ThreeNodes_3" presStyleLbl="node1" presStyleIdx="2" presStyleCnt="3" custLinFactNeighborY="6803">
        <dgm:presLayoutVars>
          <dgm:bulletEnabled val="1"/>
        </dgm:presLayoutVars>
      </dgm:prSet>
      <dgm:spPr/>
      <dgm:t>
        <a:bodyPr/>
        <a:lstStyle/>
        <a:p>
          <a:endParaRPr lang="en-US"/>
        </a:p>
      </dgm:t>
    </dgm:pt>
    <dgm:pt modelId="{624ECBC1-6E1B-4005-B21C-09EDA7A61ABF}" type="pres">
      <dgm:prSet presAssocID="{17A59FA0-9D1A-4403-A5D0-DAA521CA82AF}" presName="ThreeConn_1-2" presStyleLbl="fgAccFollowNode1" presStyleIdx="0" presStyleCnt="2">
        <dgm:presLayoutVars>
          <dgm:bulletEnabled val="1"/>
        </dgm:presLayoutVars>
      </dgm:prSet>
      <dgm:spPr/>
      <dgm:t>
        <a:bodyPr/>
        <a:lstStyle/>
        <a:p>
          <a:endParaRPr lang="en-US"/>
        </a:p>
      </dgm:t>
    </dgm:pt>
    <dgm:pt modelId="{6A2BA570-1BE5-4F7E-AF8B-D244F480F260}" type="pres">
      <dgm:prSet presAssocID="{17A59FA0-9D1A-4403-A5D0-DAA521CA82AF}" presName="ThreeConn_2-3" presStyleLbl="fgAccFollowNode1" presStyleIdx="1" presStyleCnt="2">
        <dgm:presLayoutVars>
          <dgm:bulletEnabled val="1"/>
        </dgm:presLayoutVars>
      </dgm:prSet>
      <dgm:spPr/>
      <dgm:t>
        <a:bodyPr/>
        <a:lstStyle/>
        <a:p>
          <a:endParaRPr lang="en-US"/>
        </a:p>
      </dgm:t>
    </dgm:pt>
    <dgm:pt modelId="{C315DFB4-AAD1-41B4-A820-4B12A29CF123}" type="pres">
      <dgm:prSet presAssocID="{17A59FA0-9D1A-4403-A5D0-DAA521CA82AF}" presName="ThreeNodes_1_text" presStyleLbl="node1" presStyleIdx="2" presStyleCnt="3">
        <dgm:presLayoutVars>
          <dgm:bulletEnabled val="1"/>
        </dgm:presLayoutVars>
      </dgm:prSet>
      <dgm:spPr/>
      <dgm:t>
        <a:bodyPr/>
        <a:lstStyle/>
        <a:p>
          <a:endParaRPr lang="en-US"/>
        </a:p>
      </dgm:t>
    </dgm:pt>
    <dgm:pt modelId="{F70FE3AC-3C1A-4BB5-804F-5FFB6E2530F8}" type="pres">
      <dgm:prSet presAssocID="{17A59FA0-9D1A-4403-A5D0-DAA521CA82AF}" presName="ThreeNodes_2_text" presStyleLbl="node1" presStyleIdx="2" presStyleCnt="3">
        <dgm:presLayoutVars>
          <dgm:bulletEnabled val="1"/>
        </dgm:presLayoutVars>
      </dgm:prSet>
      <dgm:spPr/>
      <dgm:t>
        <a:bodyPr/>
        <a:lstStyle/>
        <a:p>
          <a:endParaRPr lang="en-US"/>
        </a:p>
      </dgm:t>
    </dgm:pt>
    <dgm:pt modelId="{E5A743FB-96D7-4AD2-AE66-0F37B0404372}" type="pres">
      <dgm:prSet presAssocID="{17A59FA0-9D1A-4403-A5D0-DAA521CA82AF}" presName="ThreeNodes_3_text" presStyleLbl="node1" presStyleIdx="2" presStyleCnt="3">
        <dgm:presLayoutVars>
          <dgm:bulletEnabled val="1"/>
        </dgm:presLayoutVars>
      </dgm:prSet>
      <dgm:spPr/>
      <dgm:t>
        <a:bodyPr/>
        <a:lstStyle/>
        <a:p>
          <a:endParaRPr lang="en-US"/>
        </a:p>
      </dgm:t>
    </dgm:pt>
  </dgm:ptLst>
  <dgm:cxnLst>
    <dgm:cxn modelId="{44BFAEAE-BCF0-4392-ABF8-FD4529675F34}" srcId="{17A59FA0-9D1A-4403-A5D0-DAA521CA82AF}" destId="{37E545B5-06E5-4CF7-8CF4-788FD65F27EA}" srcOrd="2" destOrd="0" parTransId="{8E9A586A-64A7-43E6-8E6A-2E0750A60761}" sibTransId="{E3498B0E-6924-49B1-90F4-658E0172D5DD}"/>
    <dgm:cxn modelId="{E50CEC98-B272-41EA-A5DC-13BAE1A1E241}" type="presOf" srcId="{37E545B5-06E5-4CF7-8CF4-788FD65F27EA}" destId="{794A804F-A78D-4E9D-9647-30E775B1E70F}" srcOrd="0" destOrd="0" presId="urn:microsoft.com/office/officeart/2005/8/layout/vProcess5"/>
    <dgm:cxn modelId="{4216B2C7-F012-47D0-B3B8-60C88F650B9C}" type="presOf" srcId="{2B83A2EC-646B-4551-881A-4E2D073DC061}" destId="{719EF8BB-10DF-4C58-A375-3E20B4CDAEE0}" srcOrd="0" destOrd="0" presId="urn:microsoft.com/office/officeart/2005/8/layout/vProcess5"/>
    <dgm:cxn modelId="{F137BB73-6361-4035-B29B-2604BAA97715}" type="presOf" srcId="{17A59FA0-9D1A-4403-A5D0-DAA521CA82AF}" destId="{3D94BF3A-82B1-4EB3-96A5-35D88EFA4C05}" srcOrd="0" destOrd="0" presId="urn:microsoft.com/office/officeart/2005/8/layout/vProcess5"/>
    <dgm:cxn modelId="{B5A38E67-7B7E-4578-85AD-356C4DBDFADC}" type="presOf" srcId="{37E545B5-06E5-4CF7-8CF4-788FD65F27EA}" destId="{E5A743FB-96D7-4AD2-AE66-0F37B0404372}" srcOrd="1" destOrd="0" presId="urn:microsoft.com/office/officeart/2005/8/layout/vProcess5"/>
    <dgm:cxn modelId="{092FD7D1-6899-42FA-BFE3-7244246E2EFE}" type="presOf" srcId="{FFC21D70-8FAC-45A5-94A7-9C437D3EF7CA}" destId="{C315DFB4-AAD1-41B4-A820-4B12A29CF123}" srcOrd="1" destOrd="0" presId="urn:microsoft.com/office/officeart/2005/8/layout/vProcess5"/>
    <dgm:cxn modelId="{9835C733-83B9-4022-848A-794BE49D40DE}" srcId="{17A59FA0-9D1A-4403-A5D0-DAA521CA82AF}" destId="{FFC21D70-8FAC-45A5-94A7-9C437D3EF7CA}" srcOrd="0" destOrd="0" parTransId="{BE83E4AF-02D6-413A-9323-CC35AFED4D99}" sibTransId="{2FCCBB94-C80C-4A84-8314-C5ED14E3F4C5}"/>
    <dgm:cxn modelId="{7CCFC3C2-A111-41FA-993E-3B32E3C6ACE3}" type="presOf" srcId="{2FCCBB94-C80C-4A84-8314-C5ED14E3F4C5}" destId="{624ECBC1-6E1B-4005-B21C-09EDA7A61ABF}" srcOrd="0" destOrd="0" presId="urn:microsoft.com/office/officeart/2005/8/layout/vProcess5"/>
    <dgm:cxn modelId="{761AD52E-6D24-4625-A0B0-CFEE8CA4A5F9}" type="presOf" srcId="{1581C55C-B30F-4898-A316-47313852B8B5}" destId="{6A2BA570-1BE5-4F7E-AF8B-D244F480F260}" srcOrd="0" destOrd="0" presId="urn:microsoft.com/office/officeart/2005/8/layout/vProcess5"/>
    <dgm:cxn modelId="{6D94A727-C553-4677-A67F-974562A0F078}" srcId="{17A59FA0-9D1A-4403-A5D0-DAA521CA82AF}" destId="{2B83A2EC-646B-4551-881A-4E2D073DC061}" srcOrd="1" destOrd="0" parTransId="{2374640E-5DDB-4A40-B84C-ED5F1A4D9396}" sibTransId="{1581C55C-B30F-4898-A316-47313852B8B5}"/>
    <dgm:cxn modelId="{CC6C082A-0B44-4199-84B7-1241234F9A3E}" type="presOf" srcId="{2B83A2EC-646B-4551-881A-4E2D073DC061}" destId="{F70FE3AC-3C1A-4BB5-804F-5FFB6E2530F8}" srcOrd="1" destOrd="0" presId="urn:microsoft.com/office/officeart/2005/8/layout/vProcess5"/>
    <dgm:cxn modelId="{BC3AB3A4-8DA0-4AEB-99CE-4B2E88F83F54}" type="presOf" srcId="{FFC21D70-8FAC-45A5-94A7-9C437D3EF7CA}" destId="{E0130419-512C-4CFF-8805-6F060F369305}" srcOrd="0" destOrd="0" presId="urn:microsoft.com/office/officeart/2005/8/layout/vProcess5"/>
    <dgm:cxn modelId="{5A4B5B7D-8BE4-40E1-BE8F-FCBC7FA4A763}" type="presParOf" srcId="{3D94BF3A-82B1-4EB3-96A5-35D88EFA4C05}" destId="{4391A318-E5E8-451B-BE52-1FDCB00A645F}" srcOrd="0" destOrd="0" presId="urn:microsoft.com/office/officeart/2005/8/layout/vProcess5"/>
    <dgm:cxn modelId="{8B6661D7-6D02-428D-9ECB-274D52A4017C}" type="presParOf" srcId="{3D94BF3A-82B1-4EB3-96A5-35D88EFA4C05}" destId="{E0130419-512C-4CFF-8805-6F060F369305}" srcOrd="1" destOrd="0" presId="urn:microsoft.com/office/officeart/2005/8/layout/vProcess5"/>
    <dgm:cxn modelId="{F7DF21FB-2A3F-4F06-99DD-0CF06EB78CF9}" type="presParOf" srcId="{3D94BF3A-82B1-4EB3-96A5-35D88EFA4C05}" destId="{719EF8BB-10DF-4C58-A375-3E20B4CDAEE0}" srcOrd="2" destOrd="0" presId="urn:microsoft.com/office/officeart/2005/8/layout/vProcess5"/>
    <dgm:cxn modelId="{2B90C8F2-120D-4C8E-A71E-C298A87D191F}" type="presParOf" srcId="{3D94BF3A-82B1-4EB3-96A5-35D88EFA4C05}" destId="{794A804F-A78D-4E9D-9647-30E775B1E70F}" srcOrd="3" destOrd="0" presId="urn:microsoft.com/office/officeart/2005/8/layout/vProcess5"/>
    <dgm:cxn modelId="{43EE64A8-C526-4BCF-9D88-1CC23EE2DA43}" type="presParOf" srcId="{3D94BF3A-82B1-4EB3-96A5-35D88EFA4C05}" destId="{624ECBC1-6E1B-4005-B21C-09EDA7A61ABF}" srcOrd="4" destOrd="0" presId="urn:microsoft.com/office/officeart/2005/8/layout/vProcess5"/>
    <dgm:cxn modelId="{0F80D577-BA92-4A90-8569-581BD9588E2C}" type="presParOf" srcId="{3D94BF3A-82B1-4EB3-96A5-35D88EFA4C05}" destId="{6A2BA570-1BE5-4F7E-AF8B-D244F480F260}" srcOrd="5" destOrd="0" presId="urn:microsoft.com/office/officeart/2005/8/layout/vProcess5"/>
    <dgm:cxn modelId="{A06F18E4-4621-4216-BC3E-711577992C65}" type="presParOf" srcId="{3D94BF3A-82B1-4EB3-96A5-35D88EFA4C05}" destId="{C315DFB4-AAD1-41B4-A820-4B12A29CF123}" srcOrd="6" destOrd="0" presId="urn:microsoft.com/office/officeart/2005/8/layout/vProcess5"/>
    <dgm:cxn modelId="{F4FE345A-B741-4CCD-80B5-6D3D1B0AE00E}" type="presParOf" srcId="{3D94BF3A-82B1-4EB3-96A5-35D88EFA4C05}" destId="{F70FE3AC-3C1A-4BB5-804F-5FFB6E2530F8}" srcOrd="7" destOrd="0" presId="urn:microsoft.com/office/officeart/2005/8/layout/vProcess5"/>
    <dgm:cxn modelId="{3C4C8C2A-3BF8-4AD7-A1C9-032FFD57071A}" type="presParOf" srcId="{3D94BF3A-82B1-4EB3-96A5-35D88EFA4C05}" destId="{E5A743FB-96D7-4AD2-AE66-0F37B040437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BFE79E-16FB-43E3-8611-8109F25B480B}" type="doc">
      <dgm:prSet loTypeId="urn:microsoft.com/office/officeart/2005/8/layout/arrow2" loCatId="process" qsTypeId="urn:microsoft.com/office/officeart/2005/8/quickstyle/simple1" qsCatId="simple" csTypeId="urn:microsoft.com/office/officeart/2005/8/colors/colorful5" csCatId="colorful" phldr="1"/>
      <dgm:spPr/>
    </dgm:pt>
    <dgm:pt modelId="{E64D80E1-9D5F-42C5-93FC-87C29A10A94B}">
      <dgm:prSet phldrT="[Text]" custT="1"/>
      <dgm:spPr/>
      <dgm:t>
        <a:bodyPr/>
        <a:lstStyle/>
        <a:p>
          <a:pPr algn="ctr"/>
          <a:r>
            <a:rPr lang="en-US" sz="1600" b="1" dirty="0" smtClean="0">
              <a:latin typeface="Century Gothic" pitchFamily="34" charset="0"/>
            </a:rPr>
            <a:t>College </a:t>
          </a:r>
          <a:br>
            <a:rPr lang="en-US" sz="1600" b="1" dirty="0" smtClean="0">
              <a:latin typeface="Century Gothic" pitchFamily="34" charset="0"/>
            </a:rPr>
          </a:br>
          <a:r>
            <a:rPr lang="en-US" sz="1600" b="1" dirty="0" smtClean="0">
              <a:latin typeface="Century Gothic" pitchFamily="34" charset="0"/>
            </a:rPr>
            <a:t>Readiness </a:t>
          </a:r>
          <a:br>
            <a:rPr lang="en-US" sz="1600" b="1" dirty="0" smtClean="0">
              <a:latin typeface="Century Gothic" pitchFamily="34" charset="0"/>
            </a:rPr>
          </a:br>
          <a:r>
            <a:rPr lang="en-US" sz="1600" b="1" dirty="0" smtClean="0">
              <a:latin typeface="Century Gothic" pitchFamily="34" charset="0"/>
            </a:rPr>
            <a:t>Class</a:t>
          </a:r>
          <a:endParaRPr lang="en-US" sz="1600" b="1" dirty="0">
            <a:latin typeface="Century Gothic" pitchFamily="34" charset="0"/>
          </a:endParaRPr>
        </a:p>
      </dgm:t>
    </dgm:pt>
    <dgm:pt modelId="{27E6DDE9-FC7C-4221-86F5-5681F7A5156C}" type="parTrans" cxnId="{85086F97-A094-4470-8B6F-B25F659EA122}">
      <dgm:prSet/>
      <dgm:spPr/>
      <dgm:t>
        <a:bodyPr/>
        <a:lstStyle/>
        <a:p>
          <a:endParaRPr lang="en-US"/>
        </a:p>
      </dgm:t>
    </dgm:pt>
    <dgm:pt modelId="{82E909F1-FA75-4217-A0E0-F31303930790}" type="sibTrans" cxnId="{85086F97-A094-4470-8B6F-B25F659EA122}">
      <dgm:prSet/>
      <dgm:spPr/>
      <dgm:t>
        <a:bodyPr/>
        <a:lstStyle/>
        <a:p>
          <a:endParaRPr lang="en-US"/>
        </a:p>
      </dgm:t>
    </dgm:pt>
    <dgm:pt modelId="{EB35726C-F117-4E2A-BE8C-532E2E5E87A7}">
      <dgm:prSet phldrT="[Text]" custT="1"/>
      <dgm:spPr/>
      <dgm:t>
        <a:bodyPr/>
        <a:lstStyle/>
        <a:p>
          <a:pPr algn="ctr"/>
          <a:r>
            <a:rPr lang="en-US" sz="1600" b="1" dirty="0" smtClean="0">
              <a:latin typeface="Century Gothic" pitchFamily="34" charset="0"/>
            </a:rPr>
            <a:t>College Board Testing</a:t>
          </a:r>
          <a:endParaRPr lang="en-US" sz="1600" b="1" dirty="0">
            <a:latin typeface="Century Gothic" pitchFamily="34" charset="0"/>
          </a:endParaRPr>
        </a:p>
      </dgm:t>
    </dgm:pt>
    <dgm:pt modelId="{1DA9FF13-E29A-4949-A418-4F9A1DEE7842}" type="parTrans" cxnId="{5C18DEC3-0E1A-4050-BB64-BB1D4C9FD714}">
      <dgm:prSet/>
      <dgm:spPr/>
      <dgm:t>
        <a:bodyPr/>
        <a:lstStyle/>
        <a:p>
          <a:endParaRPr lang="en-US"/>
        </a:p>
      </dgm:t>
    </dgm:pt>
    <dgm:pt modelId="{E39BAF21-889F-4A4E-9FEE-569E4F316994}" type="sibTrans" cxnId="{5C18DEC3-0E1A-4050-BB64-BB1D4C9FD714}">
      <dgm:prSet/>
      <dgm:spPr/>
      <dgm:t>
        <a:bodyPr/>
        <a:lstStyle/>
        <a:p>
          <a:endParaRPr lang="en-US"/>
        </a:p>
      </dgm:t>
    </dgm:pt>
    <dgm:pt modelId="{7596786E-4223-40CB-A740-CBD777213020}">
      <dgm:prSet phldrT="[Text]" phldr="1"/>
      <dgm:spPr/>
      <dgm:t>
        <a:bodyPr/>
        <a:lstStyle/>
        <a:p>
          <a:endParaRPr lang="en-US"/>
        </a:p>
      </dgm:t>
    </dgm:pt>
    <dgm:pt modelId="{864DB9E3-2854-4896-87BA-AEBFCE74DEC6}" type="parTrans" cxnId="{016BF832-70BF-4BE0-A40E-D915E13FE768}">
      <dgm:prSet/>
      <dgm:spPr/>
      <dgm:t>
        <a:bodyPr/>
        <a:lstStyle/>
        <a:p>
          <a:endParaRPr lang="en-US"/>
        </a:p>
      </dgm:t>
    </dgm:pt>
    <dgm:pt modelId="{22F1335F-5ACF-4311-BDEC-14BE1918EC8D}" type="sibTrans" cxnId="{016BF832-70BF-4BE0-A40E-D915E13FE768}">
      <dgm:prSet/>
      <dgm:spPr/>
      <dgm:t>
        <a:bodyPr/>
        <a:lstStyle/>
        <a:p>
          <a:endParaRPr lang="en-US"/>
        </a:p>
      </dgm:t>
    </dgm:pt>
    <dgm:pt modelId="{41109437-4D56-416A-9C5C-1B3F57F2DB84}">
      <dgm:prSet/>
      <dgm:spPr/>
      <dgm:t>
        <a:bodyPr/>
        <a:lstStyle/>
        <a:p>
          <a:endParaRPr lang="en-US"/>
        </a:p>
      </dgm:t>
    </dgm:pt>
    <dgm:pt modelId="{E1C8250C-21EA-40B6-9ACE-D3F8A1508494}" type="parTrans" cxnId="{A75F885E-A8D2-4CED-A98C-774444757304}">
      <dgm:prSet/>
      <dgm:spPr/>
      <dgm:t>
        <a:bodyPr/>
        <a:lstStyle/>
        <a:p>
          <a:endParaRPr lang="en-US"/>
        </a:p>
      </dgm:t>
    </dgm:pt>
    <dgm:pt modelId="{0A9A6221-403D-41C5-9825-43E8117BFC25}" type="sibTrans" cxnId="{A75F885E-A8D2-4CED-A98C-774444757304}">
      <dgm:prSet/>
      <dgm:spPr/>
      <dgm:t>
        <a:bodyPr/>
        <a:lstStyle/>
        <a:p>
          <a:endParaRPr lang="en-US"/>
        </a:p>
      </dgm:t>
    </dgm:pt>
    <dgm:pt modelId="{2C736463-ED00-4A30-B09A-B1C679AF9BAD}">
      <dgm:prSet/>
      <dgm:spPr/>
      <dgm:t>
        <a:bodyPr/>
        <a:lstStyle/>
        <a:p>
          <a:endParaRPr lang="en-US"/>
        </a:p>
      </dgm:t>
    </dgm:pt>
    <dgm:pt modelId="{2356794B-4A32-461E-B7CA-4EE5260C5320}" type="parTrans" cxnId="{A08142EE-DBBF-4C3F-9797-A3B82C715350}">
      <dgm:prSet/>
      <dgm:spPr/>
      <dgm:t>
        <a:bodyPr/>
        <a:lstStyle/>
        <a:p>
          <a:endParaRPr lang="en-US"/>
        </a:p>
      </dgm:t>
    </dgm:pt>
    <dgm:pt modelId="{EDFAA131-15C4-43EA-A0EA-ACD2810306F1}" type="sibTrans" cxnId="{A08142EE-DBBF-4C3F-9797-A3B82C715350}">
      <dgm:prSet/>
      <dgm:spPr/>
      <dgm:t>
        <a:bodyPr/>
        <a:lstStyle/>
        <a:p>
          <a:endParaRPr lang="en-US"/>
        </a:p>
      </dgm:t>
    </dgm:pt>
    <dgm:pt modelId="{061B8201-0FB8-4CEA-90E4-7D3FBF846C26}">
      <dgm:prSet phldrT="[Text]" custT="1"/>
      <dgm:spPr/>
      <dgm:t>
        <a:bodyPr/>
        <a:lstStyle/>
        <a:p>
          <a:pPr algn="ctr"/>
          <a:r>
            <a:rPr lang="en-US" sz="1600" b="1" dirty="0" smtClean="0">
              <a:latin typeface="Century Gothic" pitchFamily="34" charset="0"/>
            </a:rPr>
            <a:t>Summer </a:t>
          </a:r>
          <a:br>
            <a:rPr lang="en-US" sz="1600" b="1" dirty="0" smtClean="0">
              <a:latin typeface="Century Gothic" pitchFamily="34" charset="0"/>
            </a:rPr>
          </a:br>
          <a:r>
            <a:rPr lang="en-US" sz="1600" b="1" dirty="0" smtClean="0">
              <a:latin typeface="Century Gothic" pitchFamily="34" charset="0"/>
            </a:rPr>
            <a:t>Programs</a:t>
          </a:r>
          <a:endParaRPr lang="en-US" sz="1600" b="1" dirty="0">
            <a:latin typeface="Century Gothic" pitchFamily="34" charset="0"/>
          </a:endParaRPr>
        </a:p>
      </dgm:t>
    </dgm:pt>
    <dgm:pt modelId="{7E4F9D19-4831-4B64-85F7-E225506EA4C6}" type="parTrans" cxnId="{C8616388-A04B-40E4-9046-F430FC09F871}">
      <dgm:prSet/>
      <dgm:spPr/>
      <dgm:t>
        <a:bodyPr/>
        <a:lstStyle/>
        <a:p>
          <a:endParaRPr lang="en-US"/>
        </a:p>
      </dgm:t>
    </dgm:pt>
    <dgm:pt modelId="{93ED08AD-4F51-404A-A811-E03D8AB894C2}" type="sibTrans" cxnId="{C8616388-A04B-40E4-9046-F430FC09F871}">
      <dgm:prSet/>
      <dgm:spPr/>
      <dgm:t>
        <a:bodyPr/>
        <a:lstStyle/>
        <a:p>
          <a:endParaRPr lang="en-US"/>
        </a:p>
      </dgm:t>
    </dgm:pt>
    <dgm:pt modelId="{F84E5995-975E-419D-9634-4B3C83A92723}">
      <dgm:prSet phldrT="[Text]" custT="1"/>
      <dgm:spPr/>
      <dgm:t>
        <a:bodyPr/>
        <a:lstStyle/>
        <a:p>
          <a:pPr algn="ctr"/>
          <a:r>
            <a:rPr lang="en-US" sz="1600" b="1" dirty="0" smtClean="0">
              <a:latin typeface="Century Gothic" pitchFamily="34" charset="0"/>
            </a:rPr>
            <a:t>College </a:t>
          </a:r>
          <a:br>
            <a:rPr lang="en-US" sz="1600" b="1" dirty="0" smtClean="0">
              <a:latin typeface="Century Gothic" pitchFamily="34" charset="0"/>
            </a:rPr>
          </a:br>
          <a:r>
            <a:rPr lang="en-US" sz="1600" b="1" dirty="0" smtClean="0">
              <a:latin typeface="Century Gothic" pitchFamily="34" charset="0"/>
            </a:rPr>
            <a:t>Counseling</a:t>
          </a:r>
          <a:endParaRPr lang="en-US" sz="1600" b="1" dirty="0">
            <a:latin typeface="Century Gothic" pitchFamily="34" charset="0"/>
          </a:endParaRPr>
        </a:p>
      </dgm:t>
    </dgm:pt>
    <dgm:pt modelId="{65359107-8D48-47D9-80CD-1C12F64EB0A7}" type="parTrans" cxnId="{6A6756B3-187F-44E4-83D6-5DF38D22E9A9}">
      <dgm:prSet/>
      <dgm:spPr/>
      <dgm:t>
        <a:bodyPr/>
        <a:lstStyle/>
        <a:p>
          <a:endParaRPr lang="en-US"/>
        </a:p>
      </dgm:t>
    </dgm:pt>
    <dgm:pt modelId="{2E734F63-FF96-48BB-AABC-F2FF2269550C}" type="sibTrans" cxnId="{6A6756B3-187F-44E4-83D6-5DF38D22E9A9}">
      <dgm:prSet/>
      <dgm:spPr/>
      <dgm:t>
        <a:bodyPr/>
        <a:lstStyle/>
        <a:p>
          <a:endParaRPr lang="en-US"/>
        </a:p>
      </dgm:t>
    </dgm:pt>
    <dgm:pt modelId="{E60F3C09-B97E-47AF-9E1B-A0261DCA84DC}">
      <dgm:prSet phldrT="[Text]" custT="1"/>
      <dgm:spPr/>
      <dgm:t>
        <a:bodyPr/>
        <a:lstStyle/>
        <a:p>
          <a:pPr algn="ctr"/>
          <a:r>
            <a:rPr lang="en-US" sz="1600" b="1" dirty="0" smtClean="0">
              <a:latin typeface="Century Gothic" pitchFamily="34" charset="0"/>
            </a:rPr>
            <a:t>College </a:t>
          </a:r>
          <a:br>
            <a:rPr lang="en-US" sz="1600" b="1" dirty="0" smtClean="0">
              <a:latin typeface="Century Gothic" pitchFamily="34" charset="0"/>
            </a:rPr>
          </a:br>
          <a:r>
            <a:rPr lang="en-US" sz="1600" b="1" dirty="0" smtClean="0">
              <a:latin typeface="Century Gothic" pitchFamily="34" charset="0"/>
            </a:rPr>
            <a:t>Trips</a:t>
          </a:r>
          <a:endParaRPr lang="en-US" sz="1600" b="1" dirty="0">
            <a:latin typeface="Century Gothic" pitchFamily="34" charset="0"/>
          </a:endParaRPr>
        </a:p>
      </dgm:t>
    </dgm:pt>
    <dgm:pt modelId="{45981C8F-FB7C-46D4-B5EF-5284D7BC5633}" type="parTrans" cxnId="{32209EE6-4374-468F-B3F4-15B6AD021A36}">
      <dgm:prSet/>
      <dgm:spPr/>
      <dgm:t>
        <a:bodyPr/>
        <a:lstStyle/>
        <a:p>
          <a:endParaRPr lang="en-US"/>
        </a:p>
      </dgm:t>
    </dgm:pt>
    <dgm:pt modelId="{D479FB70-7737-4CE3-A34A-D48803AD1000}" type="sibTrans" cxnId="{32209EE6-4374-468F-B3F4-15B6AD021A36}">
      <dgm:prSet/>
      <dgm:spPr/>
      <dgm:t>
        <a:bodyPr/>
        <a:lstStyle/>
        <a:p>
          <a:endParaRPr lang="en-US"/>
        </a:p>
      </dgm:t>
    </dgm:pt>
    <dgm:pt modelId="{4FDC35F3-0761-427E-9EEB-9B2C6618FDF2}" type="pres">
      <dgm:prSet presAssocID="{C5BFE79E-16FB-43E3-8611-8109F25B480B}" presName="arrowDiagram" presStyleCnt="0">
        <dgm:presLayoutVars>
          <dgm:chMax val="5"/>
          <dgm:dir/>
          <dgm:resizeHandles val="exact"/>
        </dgm:presLayoutVars>
      </dgm:prSet>
      <dgm:spPr/>
    </dgm:pt>
    <dgm:pt modelId="{3442961B-6381-4135-A99A-E018D07157C6}" type="pres">
      <dgm:prSet presAssocID="{C5BFE79E-16FB-43E3-8611-8109F25B480B}" presName="arrow" presStyleLbl="bgShp" presStyleIdx="0" presStyleCnt="1" custAng="3043756" custLinFactNeighborX="1424" custLinFactNeighborY="-36686"/>
      <dgm:spPr/>
    </dgm:pt>
    <dgm:pt modelId="{AC276584-AFA2-43B1-929D-97E33AE20B5B}" type="pres">
      <dgm:prSet presAssocID="{C5BFE79E-16FB-43E3-8611-8109F25B480B}" presName="arrowDiagram5" presStyleCnt="0"/>
      <dgm:spPr/>
    </dgm:pt>
    <dgm:pt modelId="{5BE6C37B-3871-41C1-B7D9-292A90153F23}" type="pres">
      <dgm:prSet presAssocID="{E64D80E1-9D5F-42C5-93FC-87C29A10A94B}" presName="bullet5a" presStyleLbl="node1" presStyleIdx="0" presStyleCnt="5" custLinFactY="-770144" custLinFactNeighborX="76125" custLinFactNeighborY="-800000"/>
      <dgm:spPr/>
    </dgm:pt>
    <dgm:pt modelId="{6C33B5EE-8042-4632-96F8-721D0FC8D7B1}" type="pres">
      <dgm:prSet presAssocID="{E64D80E1-9D5F-42C5-93FC-87C29A10A94B}" presName="textBox5a" presStyleLbl="revTx" presStyleIdx="0" presStyleCnt="5" custScaleX="248092" custScaleY="121734" custLinFactY="-95203" custLinFactNeighborX="79738" custLinFactNeighborY="-100000">
        <dgm:presLayoutVars>
          <dgm:bulletEnabled val="1"/>
        </dgm:presLayoutVars>
      </dgm:prSet>
      <dgm:spPr/>
      <dgm:t>
        <a:bodyPr/>
        <a:lstStyle/>
        <a:p>
          <a:endParaRPr lang="en-US"/>
        </a:p>
      </dgm:t>
    </dgm:pt>
    <dgm:pt modelId="{B3AB7AFC-695F-4183-98A0-DE02AA9BF4AF}" type="pres">
      <dgm:prSet presAssocID="{E60F3C09-B97E-47AF-9E1B-A0261DCA84DC}" presName="bullet5b" presStyleLbl="node1" presStyleIdx="1" presStyleCnt="5" custLinFactY="-300000" custLinFactNeighborX="95953" custLinFactNeighborY="-336900"/>
      <dgm:spPr/>
    </dgm:pt>
    <dgm:pt modelId="{0E328F97-8BBD-4A57-97A6-8502E514A530}" type="pres">
      <dgm:prSet presAssocID="{E60F3C09-B97E-47AF-9E1B-A0261DCA84DC}" presName="textBox5b" presStyleLbl="revTx" presStyleIdx="1" presStyleCnt="5" custScaleX="124612" custScaleY="39876" custLinFactX="-14049" custLinFactY="-16260" custLinFactNeighborX="-100000" custLinFactNeighborY="-100000">
        <dgm:presLayoutVars>
          <dgm:bulletEnabled val="1"/>
        </dgm:presLayoutVars>
      </dgm:prSet>
      <dgm:spPr/>
      <dgm:t>
        <a:bodyPr/>
        <a:lstStyle/>
        <a:p>
          <a:endParaRPr lang="en-US"/>
        </a:p>
      </dgm:t>
    </dgm:pt>
    <dgm:pt modelId="{C69671BA-6368-49EA-928E-2E26060C3E6C}" type="pres">
      <dgm:prSet presAssocID="{EB35726C-F117-4E2A-BE8C-532E2E5E87A7}" presName="bullet5c" presStyleLbl="node1" presStyleIdx="2" presStyleCnt="5" custLinFactX="20277" custLinFactY="-44279" custLinFactNeighborX="100000" custLinFactNeighborY="-100000"/>
      <dgm:spPr/>
    </dgm:pt>
    <dgm:pt modelId="{E8C1739C-AD85-498A-92C3-694A5C784C9E}" type="pres">
      <dgm:prSet presAssocID="{EB35726C-F117-4E2A-BE8C-532E2E5E87A7}" presName="textBox5c" presStyleLbl="revTx" presStyleIdx="2" presStyleCnt="5" custScaleY="50914" custLinFactNeighborX="62145" custLinFactNeighborY="-2006">
        <dgm:presLayoutVars>
          <dgm:bulletEnabled val="1"/>
        </dgm:presLayoutVars>
      </dgm:prSet>
      <dgm:spPr/>
      <dgm:t>
        <a:bodyPr/>
        <a:lstStyle/>
        <a:p>
          <a:endParaRPr lang="en-US"/>
        </a:p>
      </dgm:t>
    </dgm:pt>
    <dgm:pt modelId="{28C7EB5C-6F1F-4D44-99BE-7AE2D4B5359B}" type="pres">
      <dgm:prSet presAssocID="{F84E5995-975E-419D-9634-4B3C83A92723}" presName="bullet5d" presStyleLbl="node1" presStyleIdx="3" presStyleCnt="5" custLinFactY="64885" custLinFactNeighborX="71204" custLinFactNeighborY="100000"/>
      <dgm:spPr/>
    </dgm:pt>
    <dgm:pt modelId="{7315C47A-5B08-459F-ACFA-15A37C687FBF}" type="pres">
      <dgm:prSet presAssocID="{F84E5995-975E-419D-9634-4B3C83A92723}" presName="textBox5d" presStyleLbl="revTx" presStyleIdx="3" presStyleCnt="5" custScaleY="28667" custLinFactNeighborX="44289" custLinFactNeighborY="29877">
        <dgm:presLayoutVars>
          <dgm:bulletEnabled val="1"/>
        </dgm:presLayoutVars>
      </dgm:prSet>
      <dgm:spPr/>
      <dgm:t>
        <a:bodyPr/>
        <a:lstStyle/>
        <a:p>
          <a:endParaRPr lang="en-US"/>
        </a:p>
      </dgm:t>
    </dgm:pt>
    <dgm:pt modelId="{BE2CC054-0422-4216-9599-4EDC0FADC44D}" type="pres">
      <dgm:prSet presAssocID="{061B8201-0FB8-4CEA-90E4-7D3FBF846C26}" presName="bullet5e" presStyleLbl="node1" presStyleIdx="4" presStyleCnt="5" custLinFactY="145832" custLinFactNeighborX="31722" custLinFactNeighborY="200000"/>
      <dgm:spPr/>
    </dgm:pt>
    <dgm:pt modelId="{AD52C8C8-6052-4329-AA03-175926994CCC}" type="pres">
      <dgm:prSet presAssocID="{061B8201-0FB8-4CEA-90E4-7D3FBF846C26}" presName="textBox5e" presStyleLbl="revTx" presStyleIdx="4" presStyleCnt="5" custScaleY="29722" custLinFactX="-100000" custLinFactNeighborX="-122737" custLinFactNeighborY="-17715">
        <dgm:presLayoutVars>
          <dgm:bulletEnabled val="1"/>
        </dgm:presLayoutVars>
      </dgm:prSet>
      <dgm:spPr/>
      <dgm:t>
        <a:bodyPr/>
        <a:lstStyle/>
        <a:p>
          <a:endParaRPr lang="en-US"/>
        </a:p>
      </dgm:t>
    </dgm:pt>
  </dgm:ptLst>
  <dgm:cxnLst>
    <dgm:cxn modelId="{C8616388-A04B-40E4-9046-F430FC09F871}" srcId="{C5BFE79E-16FB-43E3-8611-8109F25B480B}" destId="{061B8201-0FB8-4CEA-90E4-7D3FBF846C26}" srcOrd="4" destOrd="0" parTransId="{7E4F9D19-4831-4B64-85F7-E225506EA4C6}" sibTransId="{93ED08AD-4F51-404A-A811-E03D8AB894C2}"/>
    <dgm:cxn modelId="{78AE06FB-5167-4CF2-ADE6-7DA9F0E63AD0}" type="presOf" srcId="{E60F3C09-B97E-47AF-9E1B-A0261DCA84DC}" destId="{0E328F97-8BBD-4A57-97A6-8502E514A530}" srcOrd="0" destOrd="0" presId="urn:microsoft.com/office/officeart/2005/8/layout/arrow2"/>
    <dgm:cxn modelId="{D17B0DA1-1C5C-46E5-BCAE-DAECFC3808B5}" type="presOf" srcId="{F84E5995-975E-419D-9634-4B3C83A92723}" destId="{7315C47A-5B08-459F-ACFA-15A37C687FBF}" srcOrd="0" destOrd="0" presId="urn:microsoft.com/office/officeart/2005/8/layout/arrow2"/>
    <dgm:cxn modelId="{6A6756B3-187F-44E4-83D6-5DF38D22E9A9}" srcId="{C5BFE79E-16FB-43E3-8611-8109F25B480B}" destId="{F84E5995-975E-419D-9634-4B3C83A92723}" srcOrd="3" destOrd="0" parTransId="{65359107-8D48-47D9-80CD-1C12F64EB0A7}" sibTransId="{2E734F63-FF96-48BB-AABC-F2FF2269550C}"/>
    <dgm:cxn modelId="{5C18DEC3-0E1A-4050-BB64-BB1D4C9FD714}" srcId="{C5BFE79E-16FB-43E3-8611-8109F25B480B}" destId="{EB35726C-F117-4E2A-BE8C-532E2E5E87A7}" srcOrd="2" destOrd="0" parTransId="{1DA9FF13-E29A-4949-A418-4F9A1DEE7842}" sibTransId="{E39BAF21-889F-4A4E-9FEE-569E4F316994}"/>
    <dgm:cxn modelId="{74179F2B-7DEF-4F0D-840D-8020374B2BE2}" type="presOf" srcId="{C5BFE79E-16FB-43E3-8611-8109F25B480B}" destId="{4FDC35F3-0761-427E-9EEB-9B2C6618FDF2}" srcOrd="0" destOrd="0" presId="urn:microsoft.com/office/officeart/2005/8/layout/arrow2"/>
    <dgm:cxn modelId="{FF3F2A9A-00E7-40F6-9E0C-3A4C7C0D3831}" type="presOf" srcId="{E64D80E1-9D5F-42C5-93FC-87C29A10A94B}" destId="{6C33B5EE-8042-4632-96F8-721D0FC8D7B1}" srcOrd="0" destOrd="0" presId="urn:microsoft.com/office/officeart/2005/8/layout/arrow2"/>
    <dgm:cxn modelId="{016BF832-70BF-4BE0-A40E-D915E13FE768}" srcId="{C5BFE79E-16FB-43E3-8611-8109F25B480B}" destId="{7596786E-4223-40CB-A740-CBD777213020}" srcOrd="6" destOrd="0" parTransId="{864DB9E3-2854-4896-87BA-AEBFCE74DEC6}" sibTransId="{22F1335F-5ACF-4311-BDEC-14BE1918EC8D}"/>
    <dgm:cxn modelId="{A08142EE-DBBF-4C3F-9797-A3B82C715350}" srcId="{C5BFE79E-16FB-43E3-8611-8109F25B480B}" destId="{2C736463-ED00-4A30-B09A-B1C679AF9BAD}" srcOrd="7" destOrd="0" parTransId="{2356794B-4A32-461E-B7CA-4EE5260C5320}" sibTransId="{EDFAA131-15C4-43EA-A0EA-ACD2810306F1}"/>
    <dgm:cxn modelId="{32209EE6-4374-468F-B3F4-15B6AD021A36}" srcId="{C5BFE79E-16FB-43E3-8611-8109F25B480B}" destId="{E60F3C09-B97E-47AF-9E1B-A0261DCA84DC}" srcOrd="1" destOrd="0" parTransId="{45981C8F-FB7C-46D4-B5EF-5284D7BC5633}" sibTransId="{D479FB70-7737-4CE3-A34A-D48803AD1000}"/>
    <dgm:cxn modelId="{A75F885E-A8D2-4CED-A98C-774444757304}" srcId="{C5BFE79E-16FB-43E3-8611-8109F25B480B}" destId="{41109437-4D56-416A-9C5C-1B3F57F2DB84}" srcOrd="5" destOrd="0" parTransId="{E1C8250C-21EA-40B6-9ACE-D3F8A1508494}" sibTransId="{0A9A6221-403D-41C5-9825-43E8117BFC25}"/>
    <dgm:cxn modelId="{85086F97-A094-4470-8B6F-B25F659EA122}" srcId="{C5BFE79E-16FB-43E3-8611-8109F25B480B}" destId="{E64D80E1-9D5F-42C5-93FC-87C29A10A94B}" srcOrd="0" destOrd="0" parTransId="{27E6DDE9-FC7C-4221-86F5-5681F7A5156C}" sibTransId="{82E909F1-FA75-4217-A0E0-F31303930790}"/>
    <dgm:cxn modelId="{1537ED9F-335F-44D1-8AE0-D85880EA11D2}" type="presOf" srcId="{EB35726C-F117-4E2A-BE8C-532E2E5E87A7}" destId="{E8C1739C-AD85-498A-92C3-694A5C784C9E}" srcOrd="0" destOrd="0" presId="urn:microsoft.com/office/officeart/2005/8/layout/arrow2"/>
    <dgm:cxn modelId="{F48CAFCD-C864-4517-BD56-590B87910E8E}" type="presOf" srcId="{061B8201-0FB8-4CEA-90E4-7D3FBF846C26}" destId="{AD52C8C8-6052-4329-AA03-175926994CCC}" srcOrd="0" destOrd="0" presId="urn:microsoft.com/office/officeart/2005/8/layout/arrow2"/>
    <dgm:cxn modelId="{C4F8F955-FAA4-407C-90DF-A27330404F57}" type="presParOf" srcId="{4FDC35F3-0761-427E-9EEB-9B2C6618FDF2}" destId="{3442961B-6381-4135-A99A-E018D07157C6}" srcOrd="0" destOrd="0" presId="urn:microsoft.com/office/officeart/2005/8/layout/arrow2"/>
    <dgm:cxn modelId="{755B9C92-6070-4A4C-9DB1-EFD42A85CF93}" type="presParOf" srcId="{4FDC35F3-0761-427E-9EEB-9B2C6618FDF2}" destId="{AC276584-AFA2-43B1-929D-97E33AE20B5B}" srcOrd="1" destOrd="0" presId="urn:microsoft.com/office/officeart/2005/8/layout/arrow2"/>
    <dgm:cxn modelId="{398FA20C-69D9-4E5F-9407-ADC22B5EF4BC}" type="presParOf" srcId="{AC276584-AFA2-43B1-929D-97E33AE20B5B}" destId="{5BE6C37B-3871-41C1-B7D9-292A90153F23}" srcOrd="0" destOrd="0" presId="urn:microsoft.com/office/officeart/2005/8/layout/arrow2"/>
    <dgm:cxn modelId="{50BD6438-C0CD-4328-AAC5-A81F3948C287}" type="presParOf" srcId="{AC276584-AFA2-43B1-929D-97E33AE20B5B}" destId="{6C33B5EE-8042-4632-96F8-721D0FC8D7B1}" srcOrd="1" destOrd="0" presId="urn:microsoft.com/office/officeart/2005/8/layout/arrow2"/>
    <dgm:cxn modelId="{32298323-11E9-48A4-B726-2BC24625F356}" type="presParOf" srcId="{AC276584-AFA2-43B1-929D-97E33AE20B5B}" destId="{B3AB7AFC-695F-4183-98A0-DE02AA9BF4AF}" srcOrd="2" destOrd="0" presId="urn:microsoft.com/office/officeart/2005/8/layout/arrow2"/>
    <dgm:cxn modelId="{A3352B28-7523-4AA8-892D-06191B4FAED7}" type="presParOf" srcId="{AC276584-AFA2-43B1-929D-97E33AE20B5B}" destId="{0E328F97-8BBD-4A57-97A6-8502E514A530}" srcOrd="3" destOrd="0" presId="urn:microsoft.com/office/officeart/2005/8/layout/arrow2"/>
    <dgm:cxn modelId="{26FB9466-499B-49FA-8111-DE62E478BCAB}" type="presParOf" srcId="{AC276584-AFA2-43B1-929D-97E33AE20B5B}" destId="{C69671BA-6368-49EA-928E-2E26060C3E6C}" srcOrd="4" destOrd="0" presId="urn:microsoft.com/office/officeart/2005/8/layout/arrow2"/>
    <dgm:cxn modelId="{413C8483-9877-43D8-9F54-47701F4A7F75}" type="presParOf" srcId="{AC276584-AFA2-43B1-929D-97E33AE20B5B}" destId="{E8C1739C-AD85-498A-92C3-694A5C784C9E}" srcOrd="5" destOrd="0" presId="urn:microsoft.com/office/officeart/2005/8/layout/arrow2"/>
    <dgm:cxn modelId="{9BA03644-7F24-45A2-B492-DA723D9AC777}" type="presParOf" srcId="{AC276584-AFA2-43B1-929D-97E33AE20B5B}" destId="{28C7EB5C-6F1F-4D44-99BE-7AE2D4B5359B}" srcOrd="6" destOrd="0" presId="urn:microsoft.com/office/officeart/2005/8/layout/arrow2"/>
    <dgm:cxn modelId="{92B407D8-7C77-4EF2-8686-82AADA69BFEF}" type="presParOf" srcId="{AC276584-AFA2-43B1-929D-97E33AE20B5B}" destId="{7315C47A-5B08-459F-ACFA-15A37C687FBF}" srcOrd="7" destOrd="0" presId="urn:microsoft.com/office/officeart/2005/8/layout/arrow2"/>
    <dgm:cxn modelId="{0EA0BAD9-AB5D-4CEB-A2C3-74F9F37B7653}" type="presParOf" srcId="{AC276584-AFA2-43B1-929D-97E33AE20B5B}" destId="{BE2CC054-0422-4216-9599-4EDC0FADC44D}" srcOrd="8" destOrd="0" presId="urn:microsoft.com/office/officeart/2005/8/layout/arrow2"/>
    <dgm:cxn modelId="{6129D90A-F25F-4E5A-8FBD-467ECFD849EA}" type="presParOf" srcId="{AC276584-AFA2-43B1-929D-97E33AE20B5B}" destId="{AD52C8C8-6052-4329-AA03-175926994CCC}"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30419-512C-4CFF-8805-6F060F369305}">
      <dsp:nvSpPr>
        <dsp:cNvPr id="0" name=""/>
        <dsp:cNvSpPr/>
      </dsp:nvSpPr>
      <dsp:spPr>
        <a:xfrm>
          <a:off x="0" y="0"/>
          <a:ext cx="4145280" cy="1120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latin typeface="Rockwell" pitchFamily="18" charset="0"/>
            </a:rPr>
            <a:t>Pre-College</a:t>
          </a:r>
          <a:endParaRPr lang="en-US" sz="3500" kern="1200" dirty="0">
            <a:latin typeface="Rockwell" pitchFamily="18" charset="0"/>
          </a:endParaRPr>
        </a:p>
      </dsp:txBody>
      <dsp:txXfrm>
        <a:off x="32808" y="32808"/>
        <a:ext cx="2936561" cy="1054524"/>
      </dsp:txXfrm>
    </dsp:sp>
    <dsp:sp modelId="{719EF8BB-10DF-4C58-A375-3E20B4CDAEE0}">
      <dsp:nvSpPr>
        <dsp:cNvPr id="0" name=""/>
        <dsp:cNvSpPr/>
      </dsp:nvSpPr>
      <dsp:spPr>
        <a:xfrm>
          <a:off x="365759" y="1306829"/>
          <a:ext cx="4145280" cy="1120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latin typeface="Rockwell" pitchFamily="18" charset="0"/>
            </a:rPr>
            <a:t>Internships/ Growth Opportunities</a:t>
          </a:r>
          <a:endParaRPr lang="en-US" sz="3000" kern="1200" dirty="0">
            <a:latin typeface="Rockwell" pitchFamily="18" charset="0"/>
          </a:endParaRPr>
        </a:p>
      </dsp:txBody>
      <dsp:txXfrm>
        <a:off x="398567" y="1339637"/>
        <a:ext cx="2985813" cy="1054524"/>
      </dsp:txXfrm>
    </dsp:sp>
    <dsp:sp modelId="{794A804F-A78D-4E9D-9647-30E775B1E70F}">
      <dsp:nvSpPr>
        <dsp:cNvPr id="0" name=""/>
        <dsp:cNvSpPr/>
      </dsp:nvSpPr>
      <dsp:spPr>
        <a:xfrm>
          <a:off x="731519" y="2613659"/>
          <a:ext cx="4145280" cy="1120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latin typeface="Rockwell" pitchFamily="18" charset="0"/>
            </a:rPr>
            <a:t>Summer Academy</a:t>
          </a:r>
          <a:endParaRPr lang="en-US" sz="3500" kern="1200" dirty="0">
            <a:latin typeface="Rockwell" pitchFamily="18" charset="0"/>
          </a:endParaRPr>
        </a:p>
      </dsp:txBody>
      <dsp:txXfrm>
        <a:off x="764327" y="2646467"/>
        <a:ext cx="2985813" cy="1054524"/>
      </dsp:txXfrm>
    </dsp:sp>
    <dsp:sp modelId="{624ECBC1-6E1B-4005-B21C-09EDA7A61ABF}">
      <dsp:nvSpPr>
        <dsp:cNvPr id="0" name=""/>
        <dsp:cNvSpPr/>
      </dsp:nvSpPr>
      <dsp:spPr>
        <a:xfrm>
          <a:off x="3417189" y="849439"/>
          <a:ext cx="728091" cy="72809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OR</a:t>
          </a:r>
          <a:endParaRPr lang="en-US" sz="2200" kern="1200" dirty="0"/>
        </a:p>
      </dsp:txBody>
      <dsp:txXfrm>
        <a:off x="3581009" y="849439"/>
        <a:ext cx="400451" cy="547888"/>
      </dsp:txXfrm>
    </dsp:sp>
    <dsp:sp modelId="{6A2BA570-1BE5-4F7E-AF8B-D244F480F260}">
      <dsp:nvSpPr>
        <dsp:cNvPr id="0" name=""/>
        <dsp:cNvSpPr/>
      </dsp:nvSpPr>
      <dsp:spPr>
        <a:xfrm>
          <a:off x="3782949" y="2148801"/>
          <a:ext cx="728091" cy="72809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OR</a:t>
          </a:r>
          <a:endParaRPr lang="en-US" sz="2200" kern="1200" dirty="0"/>
        </a:p>
      </dsp:txBody>
      <dsp:txXfrm>
        <a:off x="3946769" y="2148801"/>
        <a:ext cx="400451" cy="547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2961B-6381-4135-A99A-E018D07157C6}">
      <dsp:nvSpPr>
        <dsp:cNvPr id="0" name=""/>
        <dsp:cNvSpPr/>
      </dsp:nvSpPr>
      <dsp:spPr>
        <a:xfrm rot="3043756">
          <a:off x="413116" y="-57153"/>
          <a:ext cx="7071360" cy="44196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6C37B-3871-41C1-B7D9-292A90153F23}">
      <dsp:nvSpPr>
        <dsp:cNvPr id="0" name=""/>
        <dsp:cNvSpPr/>
      </dsp:nvSpPr>
      <dsp:spPr>
        <a:xfrm>
          <a:off x="1132759" y="675559"/>
          <a:ext cx="162641" cy="1626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3B5EE-8042-4632-96F8-721D0FC8D7B1}">
      <dsp:nvSpPr>
        <dsp:cNvPr id="0" name=""/>
        <dsp:cNvSpPr/>
      </dsp:nvSpPr>
      <dsp:spPr>
        <a:xfrm>
          <a:off x="1142997" y="1143004"/>
          <a:ext cx="2298195" cy="128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0" tIns="0" rIns="0" bIns="0" numCol="1" spcCol="1270" anchor="t" anchorCtr="0">
          <a:noAutofit/>
        </a:bodyPr>
        <a:lstStyle/>
        <a:p>
          <a:pPr lvl="0" algn="ctr" defTabSz="711200">
            <a:lnSpc>
              <a:spcPct val="90000"/>
            </a:lnSpc>
            <a:spcBef>
              <a:spcPct val="0"/>
            </a:spcBef>
            <a:spcAft>
              <a:spcPct val="35000"/>
            </a:spcAft>
          </a:pPr>
          <a:r>
            <a:rPr lang="en-US" sz="1600" b="1" kern="1200" dirty="0" smtClean="0">
              <a:latin typeface="Century Gothic" pitchFamily="34" charset="0"/>
            </a:rPr>
            <a:t>College </a:t>
          </a:r>
          <a:br>
            <a:rPr lang="en-US" sz="1600" b="1" kern="1200" dirty="0" smtClean="0">
              <a:latin typeface="Century Gothic" pitchFamily="34" charset="0"/>
            </a:rPr>
          </a:br>
          <a:r>
            <a:rPr lang="en-US" sz="1600" b="1" kern="1200" dirty="0" smtClean="0">
              <a:latin typeface="Century Gothic" pitchFamily="34" charset="0"/>
            </a:rPr>
            <a:t>Readiness </a:t>
          </a:r>
          <a:br>
            <a:rPr lang="en-US" sz="1600" b="1" kern="1200" dirty="0" smtClean="0">
              <a:latin typeface="Century Gothic" pitchFamily="34" charset="0"/>
            </a:rPr>
          </a:br>
          <a:r>
            <a:rPr lang="en-US" sz="1600" b="1" kern="1200" dirty="0" smtClean="0">
              <a:latin typeface="Century Gothic" pitchFamily="34" charset="0"/>
            </a:rPr>
            <a:t>Class</a:t>
          </a:r>
          <a:endParaRPr lang="en-US" sz="1600" b="1" kern="1200" dirty="0">
            <a:latin typeface="Century Gothic" pitchFamily="34" charset="0"/>
          </a:endParaRPr>
        </a:p>
      </dsp:txBody>
      <dsp:txXfrm>
        <a:off x="1142997" y="1143004"/>
        <a:ext cx="2298195" cy="1280477"/>
      </dsp:txXfrm>
    </dsp:sp>
    <dsp:sp modelId="{B3AB7AFC-695F-4183-98A0-DE02AA9BF4AF}">
      <dsp:nvSpPr>
        <dsp:cNvPr id="0" name=""/>
        <dsp:cNvSpPr/>
      </dsp:nvSpPr>
      <dsp:spPr>
        <a:xfrm>
          <a:off x="2133599" y="762000"/>
          <a:ext cx="254568" cy="254568"/>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28F97-8BBD-4A57-97A6-8502E514A530}">
      <dsp:nvSpPr>
        <dsp:cNvPr id="0" name=""/>
        <dsp:cNvSpPr/>
      </dsp:nvSpPr>
      <dsp:spPr>
        <a:xfrm>
          <a:off x="533404" y="914409"/>
          <a:ext cx="1462752" cy="73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91" tIns="0" rIns="0" bIns="0" numCol="1" spcCol="1270" anchor="t" anchorCtr="0">
          <a:noAutofit/>
        </a:bodyPr>
        <a:lstStyle/>
        <a:p>
          <a:pPr lvl="0" algn="ctr" defTabSz="711200">
            <a:lnSpc>
              <a:spcPct val="90000"/>
            </a:lnSpc>
            <a:spcBef>
              <a:spcPct val="0"/>
            </a:spcBef>
            <a:spcAft>
              <a:spcPct val="35000"/>
            </a:spcAft>
          </a:pPr>
          <a:r>
            <a:rPr lang="en-US" sz="1600" b="1" kern="1200" dirty="0" smtClean="0">
              <a:latin typeface="Century Gothic" pitchFamily="34" charset="0"/>
            </a:rPr>
            <a:t>College </a:t>
          </a:r>
          <a:br>
            <a:rPr lang="en-US" sz="1600" b="1" kern="1200" dirty="0" smtClean="0">
              <a:latin typeface="Century Gothic" pitchFamily="34" charset="0"/>
            </a:rPr>
          </a:br>
          <a:r>
            <a:rPr lang="en-US" sz="1600" b="1" kern="1200" dirty="0" smtClean="0">
              <a:latin typeface="Century Gothic" pitchFamily="34" charset="0"/>
            </a:rPr>
            <a:t>Trips</a:t>
          </a:r>
          <a:endParaRPr lang="en-US" sz="1600" b="1" kern="1200" dirty="0">
            <a:latin typeface="Century Gothic" pitchFamily="34" charset="0"/>
          </a:endParaRPr>
        </a:p>
      </dsp:txBody>
      <dsp:txXfrm>
        <a:off x="533404" y="914409"/>
        <a:ext cx="1462752" cy="738428"/>
      </dsp:txXfrm>
    </dsp:sp>
    <dsp:sp modelId="{C69671BA-6368-49EA-928E-2E26060C3E6C}">
      <dsp:nvSpPr>
        <dsp:cNvPr id="0" name=""/>
        <dsp:cNvSpPr/>
      </dsp:nvSpPr>
      <dsp:spPr>
        <a:xfrm>
          <a:off x="3429001" y="1219199"/>
          <a:ext cx="339425" cy="33942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1739C-AD85-498A-92C3-694A5C784C9E}">
      <dsp:nvSpPr>
        <dsp:cNvPr id="0" name=""/>
        <dsp:cNvSpPr/>
      </dsp:nvSpPr>
      <dsp:spPr>
        <a:xfrm>
          <a:off x="4038601" y="2438409"/>
          <a:ext cx="1364772" cy="12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4" tIns="0" rIns="0" bIns="0" numCol="1" spcCol="1270" anchor="t" anchorCtr="0">
          <a:noAutofit/>
        </a:bodyPr>
        <a:lstStyle/>
        <a:p>
          <a:pPr lvl="0" algn="ctr" defTabSz="711200">
            <a:lnSpc>
              <a:spcPct val="90000"/>
            </a:lnSpc>
            <a:spcBef>
              <a:spcPct val="0"/>
            </a:spcBef>
            <a:spcAft>
              <a:spcPct val="35000"/>
            </a:spcAft>
          </a:pPr>
          <a:r>
            <a:rPr lang="en-US" sz="1600" b="1" kern="1200" dirty="0" smtClean="0">
              <a:latin typeface="Century Gothic" pitchFamily="34" charset="0"/>
            </a:rPr>
            <a:t>College Board Testing</a:t>
          </a:r>
          <a:endParaRPr lang="en-US" sz="1600" b="1" kern="1200" dirty="0">
            <a:latin typeface="Century Gothic" pitchFamily="34" charset="0"/>
          </a:endParaRPr>
        </a:p>
      </dsp:txBody>
      <dsp:txXfrm>
        <a:off x="4038601" y="2438409"/>
        <a:ext cx="1364772" cy="1264609"/>
      </dsp:txXfrm>
    </dsp:sp>
    <dsp:sp modelId="{28C7EB5C-6F1F-4D44-99BE-7AE2D4B5359B}">
      <dsp:nvSpPr>
        <dsp:cNvPr id="0" name=""/>
        <dsp:cNvSpPr/>
      </dsp:nvSpPr>
      <dsp:spPr>
        <a:xfrm>
          <a:off x="4648199" y="1904998"/>
          <a:ext cx="438424" cy="438424"/>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5C47A-5B08-459F-ACFA-15A37C687FBF}">
      <dsp:nvSpPr>
        <dsp:cNvPr id="0" name=""/>
        <dsp:cNvSpPr/>
      </dsp:nvSpPr>
      <dsp:spPr>
        <a:xfrm>
          <a:off x="5181602" y="3342144"/>
          <a:ext cx="1414272" cy="84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312" tIns="0" rIns="0" bIns="0" numCol="1" spcCol="1270" anchor="t" anchorCtr="0">
          <a:noAutofit/>
        </a:bodyPr>
        <a:lstStyle/>
        <a:p>
          <a:pPr lvl="0" algn="ctr" defTabSz="711200">
            <a:lnSpc>
              <a:spcPct val="90000"/>
            </a:lnSpc>
            <a:spcBef>
              <a:spcPct val="0"/>
            </a:spcBef>
            <a:spcAft>
              <a:spcPct val="35000"/>
            </a:spcAft>
          </a:pPr>
          <a:r>
            <a:rPr lang="en-US" sz="1600" b="1" kern="1200" dirty="0" smtClean="0">
              <a:latin typeface="Century Gothic" pitchFamily="34" charset="0"/>
            </a:rPr>
            <a:t>College </a:t>
          </a:r>
          <a:br>
            <a:rPr lang="en-US" sz="1600" b="1" kern="1200" dirty="0" smtClean="0">
              <a:latin typeface="Century Gothic" pitchFamily="34" charset="0"/>
            </a:rPr>
          </a:br>
          <a:r>
            <a:rPr lang="en-US" sz="1600" b="1" kern="1200" dirty="0" smtClean="0">
              <a:latin typeface="Century Gothic" pitchFamily="34" charset="0"/>
            </a:rPr>
            <a:t>Counseling</a:t>
          </a:r>
          <a:endParaRPr lang="en-US" sz="1600" b="1" kern="1200" dirty="0">
            <a:latin typeface="Century Gothic" pitchFamily="34" charset="0"/>
          </a:endParaRPr>
        </a:p>
      </dsp:txBody>
      <dsp:txXfrm>
        <a:off x="5181602" y="3342144"/>
        <a:ext cx="1414272" cy="848867"/>
      </dsp:txXfrm>
    </dsp:sp>
    <dsp:sp modelId="{BE2CC054-0422-4216-9599-4EDC0FADC44D}">
      <dsp:nvSpPr>
        <dsp:cNvPr id="0" name=""/>
        <dsp:cNvSpPr/>
      </dsp:nvSpPr>
      <dsp:spPr>
        <a:xfrm>
          <a:off x="5867400" y="2762249"/>
          <a:ext cx="558637" cy="55863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2C8C8-6052-4329-AA03-175926994CCC}">
      <dsp:nvSpPr>
        <dsp:cNvPr id="0" name=""/>
        <dsp:cNvSpPr/>
      </dsp:nvSpPr>
      <dsp:spPr>
        <a:xfrm>
          <a:off x="2819400" y="1676393"/>
          <a:ext cx="1414272" cy="96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010" tIns="0" rIns="0" bIns="0" numCol="1" spcCol="1270" anchor="t" anchorCtr="0">
          <a:noAutofit/>
        </a:bodyPr>
        <a:lstStyle/>
        <a:p>
          <a:pPr lvl="0" algn="ctr" defTabSz="711200">
            <a:lnSpc>
              <a:spcPct val="90000"/>
            </a:lnSpc>
            <a:spcBef>
              <a:spcPct val="0"/>
            </a:spcBef>
            <a:spcAft>
              <a:spcPct val="35000"/>
            </a:spcAft>
          </a:pPr>
          <a:r>
            <a:rPr lang="en-US" sz="1600" b="1" kern="1200" dirty="0" smtClean="0">
              <a:latin typeface="Century Gothic" pitchFamily="34" charset="0"/>
            </a:rPr>
            <a:t>Summer </a:t>
          </a:r>
          <a:br>
            <a:rPr lang="en-US" sz="1600" b="1" kern="1200" dirty="0" smtClean="0">
              <a:latin typeface="Century Gothic" pitchFamily="34" charset="0"/>
            </a:rPr>
          </a:br>
          <a:r>
            <a:rPr lang="en-US" sz="1600" b="1" kern="1200" dirty="0" smtClean="0">
              <a:latin typeface="Century Gothic" pitchFamily="34" charset="0"/>
            </a:rPr>
            <a:t>Programs</a:t>
          </a:r>
          <a:endParaRPr lang="en-US" sz="1600" b="1" kern="1200" dirty="0">
            <a:latin typeface="Century Gothic" pitchFamily="34" charset="0"/>
          </a:endParaRPr>
        </a:p>
      </dsp:txBody>
      <dsp:txXfrm>
        <a:off x="2819400" y="1676393"/>
        <a:ext cx="1414272" cy="9668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DE9F729-77C6-4891-9311-93658026C8D4}" type="datetimeFigureOut">
              <a:rPr lang="en-US" smtClean="0"/>
              <a:pPr/>
              <a:t>5/6/15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AD54132-745E-41CD-84C9-A20B9D59A646}" type="slidenum">
              <a:rPr lang="en-US" smtClean="0"/>
              <a:pPr/>
              <a:t>‹#›</a:t>
            </a:fld>
            <a:endParaRPr lang="en-US"/>
          </a:p>
        </p:txBody>
      </p:sp>
    </p:spTree>
    <p:extLst>
      <p:ext uri="{BB962C8B-B14F-4D97-AF65-F5344CB8AC3E}">
        <p14:creationId xmlns:p14="http://schemas.microsoft.com/office/powerpoint/2010/main" val="149577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BB6BC9D-9826-4B77-A81F-9FFC5319885D}" type="datetimeFigureOut">
              <a:rPr lang="en-US" smtClean="0"/>
              <a:pPr/>
              <a:t>5/6/15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48C5C62-8640-440B-9EF1-0883851BE8CA}" type="slidenum">
              <a:rPr lang="en-US" smtClean="0"/>
              <a:pPr/>
              <a:t>‹#›</a:t>
            </a:fld>
            <a:endParaRPr lang="en-US" dirty="0"/>
          </a:p>
        </p:txBody>
      </p:sp>
    </p:spTree>
    <p:extLst>
      <p:ext uri="{BB962C8B-B14F-4D97-AF65-F5344CB8AC3E}">
        <p14:creationId xmlns:p14="http://schemas.microsoft.com/office/powerpoint/2010/main" val="34915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meant for the fall Summer Programs information</a:t>
            </a:r>
            <a:r>
              <a:rPr lang="en-US" baseline="0" dirty="0" smtClean="0"/>
              <a:t>/dinner meeting. The presentation reviews the summer program graduation requirements, how they work and why they are so important to a scholar’s resume.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a:t>
            </a:fld>
            <a:endParaRPr lang="en-US" dirty="0"/>
          </a:p>
        </p:txBody>
      </p:sp>
    </p:spTree>
    <p:extLst>
      <p:ext uri="{BB962C8B-B14F-4D97-AF65-F5344CB8AC3E}">
        <p14:creationId xmlns:p14="http://schemas.microsoft.com/office/powerpoint/2010/main" val="385332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in 2010, AF AHS college counselor had the chance to sit on the admissions committee at Bates College. She got an inside look at the things they were really focused on, what college admissions committees flagged in applications and how we could make our scholars as competitive as possible. These five areas were the things that Ms. Sykes deduced lead to the most consistent college acceptances (and the levers of AF Through College).</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 </a:t>
            </a:r>
            <a:r>
              <a:rPr lang="en-US" baseline="0" dirty="0" smtClean="0"/>
              <a:t>only 8% of first generation low income scholars earned a college degree in six years. That’s just not good enough.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13</a:t>
            </a:fld>
            <a:endParaRPr lang="en-US" dirty="0"/>
          </a:p>
        </p:txBody>
      </p:sp>
    </p:spTree>
    <p:extLst>
      <p:ext uri="{BB962C8B-B14F-4D97-AF65-F5344CB8AC3E}">
        <p14:creationId xmlns:p14="http://schemas.microsoft.com/office/powerpoint/2010/main" val="298849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a:t>
            </a:r>
            <a:r>
              <a:rPr lang="en-US" baseline="0" dirty="0" smtClean="0"/>
              <a:t> scholar is on a college campus watching all of their dreams come true as a result of their hard work and determination, it’s totally worth it.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17</a:t>
            </a:fld>
            <a:endParaRPr lang="en-US" dirty="0"/>
          </a:p>
        </p:txBody>
      </p:sp>
    </p:spTree>
    <p:extLst>
      <p:ext uri="{BB962C8B-B14F-4D97-AF65-F5344CB8AC3E}">
        <p14:creationId xmlns:p14="http://schemas.microsoft.com/office/powerpoint/2010/main" val="221340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scholar</a:t>
            </a:r>
            <a:r>
              <a:rPr lang="en-US" baseline="0" dirty="0" smtClean="0"/>
              <a:t> gets to the finish line alone– they need the support of their community to get there. All of these people play an important role in Amber’s success.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18</a:t>
            </a:fld>
            <a:endParaRPr lang="en-US" dirty="0"/>
          </a:p>
        </p:txBody>
      </p:sp>
    </p:spTree>
    <p:extLst>
      <p:ext uri="{BB962C8B-B14F-4D97-AF65-F5344CB8AC3E}">
        <p14:creationId xmlns:p14="http://schemas.microsoft.com/office/powerpoint/2010/main" val="403064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hard and fast rule, but this is usually how I decide where scholars</a:t>
            </a:r>
            <a:r>
              <a:rPr lang="en-US" baseline="0" dirty="0" smtClean="0"/>
              <a:t> may look for their summer programs:</a:t>
            </a:r>
          </a:p>
          <a:p>
            <a:endParaRPr lang="en-US" baseline="0" dirty="0" smtClean="0"/>
          </a:p>
          <a:p>
            <a:r>
              <a:rPr lang="en-US" baseline="0" dirty="0" smtClean="0"/>
              <a:t>Summer 1: Within the state</a:t>
            </a:r>
          </a:p>
          <a:p>
            <a:r>
              <a:rPr lang="en-US" baseline="0" dirty="0" smtClean="0"/>
              <a:t>Summer 2: Within the United States</a:t>
            </a:r>
          </a:p>
          <a:p>
            <a:r>
              <a:rPr lang="en-US" baseline="0" dirty="0" smtClean="0"/>
              <a:t>Summer 3: Anywhere.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19</a:t>
            </a:fld>
            <a:endParaRPr lang="en-US" dirty="0"/>
          </a:p>
        </p:txBody>
      </p:sp>
    </p:spTree>
    <p:extLst>
      <p:ext uri="{BB962C8B-B14F-4D97-AF65-F5344CB8AC3E}">
        <p14:creationId xmlns:p14="http://schemas.microsoft.com/office/powerpoint/2010/main" val="62024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example of how a financial plan can work for a family of a pre-college scholar.</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26</a:t>
            </a:fld>
            <a:endParaRPr lang="en-US" dirty="0"/>
          </a:p>
        </p:txBody>
      </p:sp>
    </p:spTree>
    <p:extLst>
      <p:ext uri="{BB962C8B-B14F-4D97-AF65-F5344CB8AC3E}">
        <p14:creationId xmlns:p14="http://schemas.microsoft.com/office/powerpoint/2010/main" val="326070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chart outlining how we have been financial champions for our scholars, making these programs accessible to them.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27</a:t>
            </a:fld>
            <a:endParaRPr lang="en-US" dirty="0"/>
          </a:p>
        </p:txBody>
      </p:sp>
    </p:spTree>
    <p:extLst>
      <p:ext uri="{BB962C8B-B14F-4D97-AF65-F5344CB8AC3E}">
        <p14:creationId xmlns:p14="http://schemas.microsoft.com/office/powerpoint/2010/main" val="268206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Summer Programs are essential: These are essential as</a:t>
            </a:r>
            <a:r>
              <a:rPr lang="en-US" baseline="0" dirty="0" smtClean="0"/>
              <a:t> they are graduation requirements, but it goes even further than that. Scholars not only need to have good grades, but they also need to be able to present themselves to prospective colleges as well-rounded, involved scholars. Summer programs give scholars the opportunity to do this.</a:t>
            </a:r>
            <a:br>
              <a:rPr lang="en-US" baseline="0" dirty="0" smtClean="0"/>
            </a:br>
            <a:endParaRPr lang="en-US" dirty="0" smtClean="0"/>
          </a:p>
          <a:p>
            <a:pPr marL="228600" indent="-228600">
              <a:buAutoNum type="arabicPeriod"/>
            </a:pPr>
            <a:r>
              <a:rPr lang="en-US" dirty="0" smtClean="0"/>
              <a:t>Parent/Program</a:t>
            </a:r>
            <a:r>
              <a:rPr lang="en-US" baseline="0" dirty="0" smtClean="0"/>
              <a:t> Partnerships: Partnerships with parents are crucial because scholars need support to be able to go away from home—sometimes for the first time. Partnerships with programs are important because scholars might potentially be interested in attending the college where their program is held, and summer programs are a great way to make an initial connection with the school.</a:t>
            </a:r>
            <a:br>
              <a:rPr lang="en-US" baseline="0" dirty="0" smtClean="0"/>
            </a:br>
            <a:endParaRPr lang="en-US" baseline="0" dirty="0" smtClean="0"/>
          </a:p>
          <a:p>
            <a:pPr marL="228600" indent="-228600">
              <a:buAutoNum type="arabicPeriod"/>
            </a:pPr>
            <a:r>
              <a:rPr lang="en-US" baseline="0" dirty="0" smtClean="0"/>
              <a:t>It’s important to invest in success: College is not something you start preparing for in the fall of your senior year– it starts the minute you begin your high school career.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3</a:t>
            </a:fld>
            <a:endParaRPr lang="en-US" dirty="0"/>
          </a:p>
        </p:txBody>
      </p:sp>
    </p:spTree>
    <p:extLst>
      <p:ext uri="{BB962C8B-B14F-4D97-AF65-F5344CB8AC3E}">
        <p14:creationId xmlns:p14="http://schemas.microsoft.com/office/powerpoint/2010/main" val="223086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Summer Program tier is associated</a:t>
            </a:r>
            <a:r>
              <a:rPr lang="en-US" baseline="0" dirty="0" smtClean="0"/>
              <a:t> with particular standards:</a:t>
            </a:r>
          </a:p>
          <a:p>
            <a:endParaRPr lang="en-US" baseline="0" dirty="0" smtClean="0"/>
          </a:p>
          <a:p>
            <a:r>
              <a:rPr lang="en-US" baseline="0" dirty="0" smtClean="0"/>
              <a:t>Tier 1, Pre-College Programs: For scholars who have a 2.8 GPA, are passing College Readiness and are in good character standing in the AF AHS community.</a:t>
            </a:r>
          </a:p>
          <a:p>
            <a:r>
              <a:rPr lang="en-US" baseline="0" dirty="0" smtClean="0"/>
              <a:t>Tier 2, Internships: For scholars who have GPAs between 2.5 and 2.8, are passing College Readiness and are in good character standing in the AF AHS community.</a:t>
            </a:r>
          </a:p>
          <a:p>
            <a:r>
              <a:rPr lang="en-US" baseline="0" dirty="0" smtClean="0"/>
              <a:t>Tier 3, Growth Opportunities: For scholars who have passed all of their classes but do not have a 2.5 GPA.</a:t>
            </a:r>
          </a:p>
          <a:p>
            <a:r>
              <a:rPr lang="en-US" baseline="0" dirty="0" smtClean="0"/>
              <a:t>Tier 4, Summer Academy: For scholars who do not pass all of their classes during the school year.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4</a:t>
            </a:fld>
            <a:endParaRPr lang="en-US" dirty="0"/>
          </a:p>
        </p:txBody>
      </p:sp>
    </p:spTree>
    <p:extLst>
      <p:ext uri="{BB962C8B-B14F-4D97-AF65-F5344CB8AC3E}">
        <p14:creationId xmlns:p14="http://schemas.microsoft.com/office/powerpoint/2010/main" val="97171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Programs are an amazing chance for scholars</a:t>
            </a:r>
            <a:r>
              <a:rPr lang="en-US" baseline="0" dirty="0" smtClean="0"/>
              <a:t> to take all of the things that they learn during the school year and apply them to real life situations. It gives them the opportunity to interact with other people and gives them a good sense of what they are up against when it comes time for applying to college.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6</a:t>
            </a:fld>
            <a:endParaRPr lang="en-US" dirty="0"/>
          </a:p>
        </p:txBody>
      </p:sp>
    </p:spTree>
    <p:extLst>
      <p:ext uri="{BB962C8B-B14F-4D97-AF65-F5344CB8AC3E}">
        <p14:creationId xmlns:p14="http://schemas.microsoft.com/office/powerpoint/2010/main" val="133933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Alicia Hopkins was a good student, but not a straight-A student. She earned</a:t>
            </a:r>
            <a:r>
              <a:rPr lang="en-US" baseline="0" dirty="0" smtClean="0"/>
              <a:t> a spot as a Tier 2, internship scholar and worked for a non-profit in Fairfield. She did an amazing job and they invited her back the following summer. Her internship site supervisor wrote a personal letter of recommendation to each of the colleges that Alicia applied to. In the end, Alicia would up being admitted to seven colleges and earned a full scholarship to Providence College. Today, Alicia is attending Providence College and doing beautifully.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7</a:t>
            </a:fld>
            <a:endParaRPr lang="en-US" dirty="0"/>
          </a:p>
        </p:txBody>
      </p:sp>
    </p:spTree>
    <p:extLst>
      <p:ext uri="{BB962C8B-B14F-4D97-AF65-F5344CB8AC3E}">
        <p14:creationId xmlns:p14="http://schemas.microsoft.com/office/powerpoint/2010/main" val="212337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Anabelle Marty,</a:t>
            </a:r>
            <a:r>
              <a:rPr lang="en-US" baseline="0" dirty="0" smtClean="0"/>
              <a:t> AF AHS class of 2012, took part in the Yale Ivy Scholars program two summers in a row. Anabelle excelled at the program and developed a very close relationship with the program and the university. In her senior year, Anabelle Marty became the first Achievement First scholar to be admitted to Yale University.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8</a:t>
            </a:fld>
            <a:endParaRPr lang="en-US" dirty="0"/>
          </a:p>
        </p:txBody>
      </p:sp>
    </p:spTree>
    <p:extLst>
      <p:ext uri="{BB962C8B-B14F-4D97-AF65-F5344CB8AC3E}">
        <p14:creationId xmlns:p14="http://schemas.microsoft.com/office/powerpoint/2010/main" val="253520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Langley,</a:t>
            </a:r>
            <a:r>
              <a:rPr lang="en-US" baseline="0" dirty="0" smtClean="0"/>
              <a:t> AF AHS Class of 2014, took part in the World Scholar Athlete Games in the Summer of 2011. At that pre-college program, he had the opportunity to meet and spend time with General Colin Powell and speak at the opening ceremonies in front of 10,000 people. This was the summer between William’s freshman and sophomore year– which means he only moved up from there for the remaining two summers!</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9</a:t>
            </a:fld>
            <a:endParaRPr lang="en-US" dirty="0"/>
          </a:p>
        </p:txBody>
      </p:sp>
    </p:spTree>
    <p:extLst>
      <p:ext uri="{BB962C8B-B14F-4D97-AF65-F5344CB8AC3E}">
        <p14:creationId xmlns:p14="http://schemas.microsoft.com/office/powerpoint/2010/main" val="71695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Emery Sykes, with Christopher Gibbs,</a:t>
            </a:r>
            <a:r>
              <a:rPr lang="en-US" baseline="0" dirty="0" smtClean="0"/>
              <a:t> Class of 2012. Ms. Sykes is the College Counselor at AF AHS, and she has had 100% of our seniors admitted to college three years in a row. The secret? Well rounded scholars with amazing resumes that have matching grades and SAT scores. </a:t>
            </a:r>
            <a:endParaRPr lang="en-US" dirty="0"/>
          </a:p>
        </p:txBody>
      </p:sp>
      <p:sp>
        <p:nvSpPr>
          <p:cNvPr id="4" name="Slide Number Placeholder 3"/>
          <p:cNvSpPr>
            <a:spLocks noGrp="1"/>
          </p:cNvSpPr>
          <p:nvPr>
            <p:ph type="sldNum" sz="quarter" idx="10"/>
          </p:nvPr>
        </p:nvSpPr>
        <p:spPr/>
        <p:txBody>
          <a:bodyPr/>
          <a:lstStyle/>
          <a:p>
            <a:fld id="{648C5C62-8640-440B-9EF1-0883851BE8CA}" type="slidenum">
              <a:rPr lang="en-US" smtClean="0"/>
              <a:pPr/>
              <a:t>11</a:t>
            </a:fld>
            <a:endParaRPr lang="en-US" dirty="0"/>
          </a:p>
        </p:txBody>
      </p:sp>
    </p:spTree>
    <p:extLst>
      <p:ext uri="{BB962C8B-B14F-4D97-AF65-F5344CB8AC3E}">
        <p14:creationId xmlns:p14="http://schemas.microsoft.com/office/powerpoint/2010/main" val="294069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5205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38410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34171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2931" y="0"/>
            <a:ext cx="9149862"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50731" y="11724"/>
            <a:ext cx="6248400" cy="1131276"/>
          </a:xfrm>
        </p:spPr>
        <p:txBody>
          <a:bodyPr>
            <a:normAutofit/>
          </a:bodyPr>
          <a:lstStyle>
            <a:lvl1pPr algn="l">
              <a:defRPr sz="3200" b="1">
                <a:solidFill>
                  <a:schemeClr val="bg1"/>
                </a:solidFill>
                <a:latin typeface="Rockwell"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71600"/>
            <a:ext cx="7696200" cy="4525963"/>
          </a:xfrm>
        </p:spPr>
        <p:txBody>
          <a:bodyPr/>
          <a:lstStyle>
            <a:lvl1pPr>
              <a:defRPr>
                <a:latin typeface="Rockwell" pitchFamily="18"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8D530-E49C-42E4-9762-D2BDEB02F5DE}"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0"/>
            <a:ext cx="1148862" cy="1148862"/>
          </a:xfrm>
          <a:prstGeom prst="rect">
            <a:avLst/>
          </a:prstGeom>
        </p:spPr>
      </p:pic>
      <p:pic>
        <p:nvPicPr>
          <p:cNvPr id="1026" name="Picture 1" descr="http://www.4refuel.com/images/Sun%20graphi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92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7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407465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1143000"/>
            <a:ext cx="6781800" cy="5715000"/>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934200" y="1600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8D530-E49C-42E4-9762-D2BDEB02F5DE}" type="slidenum">
              <a:rPr lang="en-US" smtClean="0"/>
              <a:pPr/>
              <a:t>‹#›</a:t>
            </a:fld>
            <a:endParaRPr lang="en-US" dirty="0"/>
          </a:p>
        </p:txBody>
      </p:sp>
      <p:sp>
        <p:nvSpPr>
          <p:cNvPr id="12" name="Rectangle 11"/>
          <p:cNvSpPr/>
          <p:nvPr userDrawn="1"/>
        </p:nvSpPr>
        <p:spPr>
          <a:xfrm>
            <a:off x="-2931" y="0"/>
            <a:ext cx="9149862"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450731" y="11724"/>
            <a:ext cx="6248400" cy="1131276"/>
          </a:xfrm>
        </p:spPr>
        <p:txBody>
          <a:bodyPr>
            <a:normAutofit/>
          </a:bodyPr>
          <a:lstStyle>
            <a:lvl1pPr algn="l">
              <a:defRPr sz="3200" b="1">
                <a:solidFill>
                  <a:schemeClr val="bg1"/>
                </a:solidFill>
                <a:latin typeface="Rockwell" pitchFamily="18" charset="0"/>
              </a:defRPr>
            </a:lvl1pPr>
          </a:lstStyle>
          <a:p>
            <a:r>
              <a:rPr lang="en-US" dirty="0" smtClean="0"/>
              <a:t>Click to edit Master title style</a:t>
            </a:r>
            <a:endParaRPr lang="en-US" dirty="0"/>
          </a:p>
        </p:txBody>
      </p:sp>
      <p:pic>
        <p:nvPicPr>
          <p:cNvPr id="15" name="Picture 1" descr="http://www.4refuel.com/images/Sun%20graphi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692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3" cstate="print"/>
          <a:srcRect/>
          <a:stretch>
            <a:fillRect/>
          </a:stretch>
        </p:blipFill>
        <p:spPr bwMode="auto">
          <a:xfrm>
            <a:off x="8083042" y="0"/>
            <a:ext cx="1060958" cy="1143000"/>
          </a:xfrm>
          <a:prstGeom prst="rect">
            <a:avLst/>
          </a:prstGeom>
          <a:noFill/>
          <a:ln w="9525">
            <a:noFill/>
            <a:miter lim="800000"/>
            <a:headEnd/>
            <a:tailEnd/>
          </a:ln>
          <a:effectLst/>
        </p:spPr>
      </p:pic>
    </p:spTree>
    <p:extLst>
      <p:ext uri="{BB962C8B-B14F-4D97-AF65-F5344CB8AC3E}">
        <p14:creationId xmlns:p14="http://schemas.microsoft.com/office/powerpoint/2010/main" val="149907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3846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189843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82936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13384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BE355-A973-42DD-9C7A-B57907FEEB80}" type="datetimeFigureOut">
              <a:rPr lang="en-US" smtClean="0"/>
              <a:pPr/>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4836471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BE355-A973-42DD-9C7A-B57907FEEB80}" type="datetimeFigureOut">
              <a:rPr lang="en-US" smtClean="0"/>
              <a:pPr/>
              <a:t>5/6/15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D530-E49C-42E4-9762-D2BDEB02F5DE}" type="slidenum">
              <a:rPr lang="en-US" smtClean="0"/>
              <a:pPr/>
              <a:t>‹#›</a:t>
            </a:fld>
            <a:endParaRPr lang="en-US" dirty="0"/>
          </a:p>
        </p:txBody>
      </p:sp>
    </p:spTree>
    <p:extLst>
      <p:ext uri="{BB962C8B-B14F-4D97-AF65-F5344CB8AC3E}">
        <p14:creationId xmlns:p14="http://schemas.microsoft.com/office/powerpoint/2010/main" val="106927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rot="20961100">
            <a:off x="688954" y="1871476"/>
            <a:ext cx="3352800" cy="4470400"/>
          </a:xfrm>
          <a:prstGeom prst="rect">
            <a:avLst/>
          </a:prstGeom>
          <a:ln w="228600" cap="sq" cmpd="thickThin">
            <a:solidFill>
              <a:srgbClr val="000000"/>
            </a:solidFill>
            <a:prstDash val="solid"/>
            <a:miter lim="800000"/>
          </a:ln>
          <a:effectLst>
            <a:innerShdw blurRad="76200">
              <a:srgbClr val="000000"/>
            </a:innerShdw>
          </a:effectLst>
        </p:spPr>
      </p:pic>
      <p:sp>
        <p:nvSpPr>
          <p:cNvPr id="8" name="Content Placeholder 7"/>
          <p:cNvSpPr>
            <a:spLocks noGrp="1"/>
          </p:cNvSpPr>
          <p:nvPr>
            <p:ph sz="half" idx="2"/>
          </p:nvPr>
        </p:nvSpPr>
        <p:spPr>
          <a:xfrm>
            <a:off x="3505200" y="1066800"/>
            <a:ext cx="5867400" cy="2438400"/>
          </a:xfrm>
        </p:spPr>
        <p:txBody>
          <a:bodyPr>
            <a:noAutofit/>
          </a:bodyPr>
          <a:lstStyle/>
          <a:p>
            <a:pPr algn="ctr">
              <a:buNone/>
            </a:pPr>
            <a:r>
              <a:rPr lang="en-US" sz="4100" dirty="0" smtClean="0">
                <a:latin typeface="Impact Label" pitchFamily="2" charset="0"/>
                <a:ea typeface="Impact Label" pitchFamily="2" charset="0"/>
              </a:rPr>
              <a:t/>
            </a:r>
            <a:br>
              <a:rPr lang="en-US" sz="4100" dirty="0" smtClean="0">
                <a:latin typeface="Impact Label" pitchFamily="2" charset="0"/>
                <a:ea typeface="Impact Label" pitchFamily="2" charset="0"/>
              </a:rPr>
            </a:br>
            <a:r>
              <a:rPr lang="en-US" sz="4100" dirty="0" smtClean="0">
                <a:latin typeface="Impact Label" pitchFamily="2" charset="0"/>
                <a:ea typeface="Impact Label" pitchFamily="2" charset="0"/>
              </a:rPr>
              <a:t> Summer Programs</a:t>
            </a:r>
          </a:p>
          <a:p>
            <a:pPr algn="ctr">
              <a:buNone/>
            </a:pPr>
            <a:r>
              <a:rPr lang="en-US" sz="4100" dirty="0" smtClean="0">
                <a:latin typeface="Impact Label" pitchFamily="2" charset="0"/>
                <a:ea typeface="Impact Label" pitchFamily="2" charset="0"/>
              </a:rPr>
              <a:t>Summer 2012</a:t>
            </a:r>
            <a:br>
              <a:rPr lang="en-US" sz="4100" dirty="0" smtClean="0">
                <a:latin typeface="Impact Label" pitchFamily="2" charset="0"/>
                <a:ea typeface="Impact Label" pitchFamily="2" charset="0"/>
              </a:rPr>
            </a:br>
            <a:endParaRPr lang="en-US" sz="4100" dirty="0" smtClean="0">
              <a:latin typeface="Impact Label" pitchFamily="2" charset="0"/>
              <a:ea typeface="Impact Label" pitchFamily="2" charset="0"/>
            </a:endParaRPr>
          </a:p>
          <a:p>
            <a:pPr algn="ctr">
              <a:buNone/>
            </a:pPr>
            <a:r>
              <a:rPr lang="en-US" sz="4100" dirty="0" smtClean="0">
                <a:latin typeface="Impact Label" pitchFamily="2" charset="0"/>
                <a:ea typeface="Impact Label" pitchFamily="2" charset="0"/>
              </a:rPr>
              <a:t>It’s college </a:t>
            </a:r>
            <a:br>
              <a:rPr lang="en-US" sz="4100" dirty="0" smtClean="0">
                <a:latin typeface="Impact Label" pitchFamily="2" charset="0"/>
                <a:ea typeface="Impact Label" pitchFamily="2" charset="0"/>
              </a:rPr>
            </a:br>
            <a:r>
              <a:rPr lang="en-US" sz="4100" dirty="0" smtClean="0">
                <a:latin typeface="Impact Label" pitchFamily="2" charset="0"/>
                <a:ea typeface="Impact Label" pitchFamily="2" charset="0"/>
              </a:rPr>
              <a:t>time.</a:t>
            </a:r>
            <a:endParaRPr lang="en-US" sz="4100" dirty="0">
              <a:latin typeface="Impact Label" pitchFamily="2" charset="0"/>
              <a:ea typeface="Impact Label" pitchFamily="2" charset="0"/>
            </a:endParaRPr>
          </a:p>
        </p:txBody>
      </p:sp>
      <p:sp>
        <p:nvSpPr>
          <p:cNvPr id="6" name="Title 5"/>
          <p:cNvSpPr>
            <a:spLocks noGrp="1"/>
          </p:cNvSpPr>
          <p:nvPr>
            <p:ph type="title"/>
          </p:nvPr>
        </p:nvSpPr>
        <p:spPr>
          <a:xfrm>
            <a:off x="1219200" y="11724"/>
            <a:ext cx="6400800" cy="1055076"/>
          </a:xfrm>
        </p:spPr>
        <p:txBody>
          <a:bodyPr/>
          <a:lstStyle/>
          <a:p>
            <a:pPr algn="ctr"/>
            <a:r>
              <a:rPr lang="en-US" dirty="0" smtClean="0"/>
              <a:t>AF Amistad High School</a:t>
            </a:r>
            <a:endParaRPr lang="en-US" dirty="0"/>
          </a:p>
        </p:txBody>
      </p:sp>
      <p:cxnSp>
        <p:nvCxnSpPr>
          <p:cNvPr id="10" name="Straight Arrow Connector 9"/>
          <p:cNvCxnSpPr/>
          <p:nvPr/>
        </p:nvCxnSpPr>
        <p:spPr>
          <a:xfrm rot="10800000">
            <a:off x="4495800" y="4876800"/>
            <a:ext cx="762000"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245229">
            <a:off x="4842840" y="5354904"/>
            <a:ext cx="3733800" cy="13280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Christine Wright, AF AHS alumna, at her pre-college summer program at Carleton College in Minnesota, Summer 2010</a:t>
            </a:r>
            <a:endParaRPr lang="en-US" dirty="0"/>
          </a:p>
        </p:txBody>
      </p:sp>
    </p:spTree>
    <p:extLst>
      <p:ext uri="{BB962C8B-B14F-4D97-AF65-F5344CB8AC3E}">
        <p14:creationId xmlns:p14="http://schemas.microsoft.com/office/powerpoint/2010/main" val="957748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 AHS </a:t>
            </a:r>
            <a:br>
              <a:rPr lang="en-US" dirty="0" smtClean="0"/>
            </a:br>
            <a:r>
              <a:rPr lang="en-US" dirty="0" smtClean="0"/>
              <a:t>Summer Program Stats</a:t>
            </a:r>
            <a:endParaRPr lang="en-US" dirty="0"/>
          </a:p>
        </p:txBody>
      </p:sp>
      <p:sp>
        <p:nvSpPr>
          <p:cNvPr id="6" name="Rounded Rectangle 5"/>
          <p:cNvSpPr/>
          <p:nvPr/>
        </p:nvSpPr>
        <p:spPr>
          <a:xfrm>
            <a:off x="152400" y="1219200"/>
            <a:ext cx="3886200" cy="5486400"/>
          </a:xfrm>
          <a:prstGeom prst="roundRect">
            <a:avLst/>
          </a:prstGeom>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500" b="1" u="sng" dirty="0" smtClean="0">
                <a:solidFill>
                  <a:srgbClr val="C00000"/>
                </a:solidFill>
                <a:latin typeface="Rockwell" pitchFamily="18" charset="0"/>
              </a:rPr>
              <a:t>100%</a:t>
            </a:r>
            <a:r>
              <a:rPr lang="en-US" b="1" u="sng" dirty="0" smtClean="0">
                <a:solidFill>
                  <a:schemeClr val="bg1"/>
                </a:solidFill>
                <a:latin typeface="Rockwell" pitchFamily="18" charset="0"/>
              </a:rPr>
              <a:t> </a:t>
            </a:r>
            <a:r>
              <a:rPr lang="en-US" dirty="0" smtClean="0">
                <a:solidFill>
                  <a:schemeClr val="bg1"/>
                </a:solidFill>
                <a:latin typeface="Rockwell" pitchFamily="18" charset="0"/>
              </a:rPr>
              <a:t/>
            </a:r>
            <a:br>
              <a:rPr lang="en-US" dirty="0" smtClean="0">
                <a:solidFill>
                  <a:schemeClr val="bg1"/>
                </a:solidFill>
                <a:latin typeface="Rockwell" pitchFamily="18" charset="0"/>
              </a:rPr>
            </a:br>
            <a:r>
              <a:rPr lang="en-US" sz="3500" dirty="0" smtClean="0">
                <a:solidFill>
                  <a:schemeClr val="bg1"/>
                </a:solidFill>
                <a:latin typeface="Impact Label" pitchFamily="2" charset="0"/>
                <a:ea typeface="Impact Label" pitchFamily="2" charset="0"/>
              </a:rPr>
              <a:t>of our scholars participated in a summer program during the summer of 2010</a:t>
            </a:r>
            <a:r>
              <a:rPr lang="en-US" dirty="0" smtClean="0">
                <a:solidFill>
                  <a:schemeClr val="bg1"/>
                </a:solidFill>
                <a:latin typeface="Impact Label" pitchFamily="2" charset="0"/>
                <a:ea typeface="Impact Label" pitchFamily="2" charset="0"/>
              </a:rPr>
              <a:t>.</a:t>
            </a:r>
          </a:p>
          <a:p>
            <a:pPr lvl="0" algn="ctr"/>
            <a:endParaRPr lang="en-US" dirty="0" smtClean="0">
              <a:solidFill>
                <a:schemeClr val="bg1"/>
              </a:solidFill>
              <a:latin typeface="Rockwell" pitchFamily="18" charset="0"/>
            </a:endParaRPr>
          </a:p>
        </p:txBody>
      </p:sp>
      <p:sp>
        <p:nvSpPr>
          <p:cNvPr id="7" name="Rounded Rectangle 6"/>
          <p:cNvSpPr/>
          <p:nvPr/>
        </p:nvSpPr>
        <p:spPr>
          <a:xfrm>
            <a:off x="5410200" y="1524000"/>
            <a:ext cx="3581400" cy="4876800"/>
          </a:xfrm>
          <a:prstGeom prst="roundRect">
            <a:avLst/>
          </a:prstGeom>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500" b="1" u="sng" dirty="0" smtClean="0">
                <a:solidFill>
                  <a:srgbClr val="C00000"/>
                </a:solidFill>
                <a:latin typeface="Rockwell" pitchFamily="18" charset="0"/>
              </a:rPr>
              <a:t>60% </a:t>
            </a:r>
            <a:r>
              <a:rPr lang="en-US" dirty="0" smtClean="0">
                <a:solidFill>
                  <a:schemeClr val="bg1"/>
                </a:solidFill>
                <a:latin typeface="Rockwell" pitchFamily="18" charset="0"/>
              </a:rPr>
              <a:t/>
            </a:r>
            <a:br>
              <a:rPr lang="en-US" dirty="0" smtClean="0">
                <a:solidFill>
                  <a:schemeClr val="bg1"/>
                </a:solidFill>
                <a:latin typeface="Rockwell" pitchFamily="18" charset="0"/>
              </a:rPr>
            </a:br>
            <a:r>
              <a:rPr lang="en-US" sz="3500" dirty="0" smtClean="0">
                <a:solidFill>
                  <a:schemeClr val="bg1"/>
                </a:solidFill>
                <a:latin typeface="Impact Label" pitchFamily="2" charset="0"/>
                <a:ea typeface="Impact Label" pitchFamily="2" charset="0"/>
              </a:rPr>
              <a:t>of those Summer Programs were </a:t>
            </a:r>
            <a:br>
              <a:rPr lang="en-US" sz="3500" dirty="0" smtClean="0">
                <a:solidFill>
                  <a:schemeClr val="bg1"/>
                </a:solidFill>
                <a:latin typeface="Impact Label" pitchFamily="2" charset="0"/>
                <a:ea typeface="Impact Label" pitchFamily="2" charset="0"/>
              </a:rPr>
            </a:br>
            <a:r>
              <a:rPr lang="en-US" sz="3500" dirty="0" smtClean="0">
                <a:solidFill>
                  <a:schemeClr val="bg1"/>
                </a:solidFill>
                <a:latin typeface="Impact Label" pitchFamily="2" charset="0"/>
                <a:ea typeface="Impact Label" pitchFamily="2" charset="0"/>
              </a:rPr>
              <a:t>pre-college programs.</a:t>
            </a:r>
          </a:p>
        </p:txBody>
      </p:sp>
      <p:sp>
        <p:nvSpPr>
          <p:cNvPr id="8" name="Right Arrow 7"/>
          <p:cNvSpPr/>
          <p:nvPr/>
        </p:nvSpPr>
        <p:spPr>
          <a:xfrm>
            <a:off x="4114800" y="3200400"/>
            <a:ext cx="1219200" cy="6858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Programs + </a:t>
            </a:r>
            <a:br>
              <a:rPr lang="en-US" dirty="0" smtClean="0"/>
            </a:br>
            <a:r>
              <a:rPr lang="en-US" dirty="0" smtClean="0"/>
              <a:t>College Application Process</a:t>
            </a:r>
            <a:endParaRPr lang="en-US" dirty="0"/>
          </a:p>
        </p:txBody>
      </p:sp>
      <p:pic>
        <p:nvPicPr>
          <p:cNvPr id="4" name="Picture 2"/>
          <p:cNvPicPr>
            <a:picLocks noChangeAspect="1" noChangeArrowheads="1"/>
          </p:cNvPicPr>
          <p:nvPr/>
        </p:nvPicPr>
        <p:blipFill>
          <a:blip r:embed="rId3" cstate="print"/>
          <a:srcRect/>
          <a:stretch>
            <a:fillRect/>
          </a:stretch>
        </p:blipFill>
        <p:spPr bwMode="auto">
          <a:xfrm rot="21329728">
            <a:off x="1046884" y="1858135"/>
            <a:ext cx="4768005" cy="356128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100% of graduates in 4-year colleges</a:t>
            </a:r>
            <a:endParaRPr lang="en-US" dirty="0"/>
          </a:p>
        </p:txBody>
      </p:sp>
      <p:graphicFrame>
        <p:nvGraphicFramePr>
          <p:cNvPr id="4" name="Diagram 3"/>
          <p:cNvGraphicFramePr/>
          <p:nvPr/>
        </p:nvGraphicFramePr>
        <p:xfrm>
          <a:off x="0" y="1219200"/>
          <a:ext cx="7696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1215206">
            <a:off x="5539344" y="4533305"/>
            <a:ext cx="3886200" cy="3111818"/>
          </a:xfrm>
          <a:prstGeom prst="irregularSeal1">
            <a:avLst/>
          </a:prstGeom>
          <a:noFill/>
          <a:ln w="76200">
            <a:solidFill>
              <a:srgbClr val="FFFF00"/>
            </a:solidFill>
          </a:ln>
        </p:spPr>
        <p:txBody>
          <a:bodyPr wrap="square" rtlCol="0">
            <a:spAutoFit/>
          </a:bodyPr>
          <a:lstStyle/>
          <a:p>
            <a:pPr algn="ctr"/>
            <a:r>
              <a:rPr lang="en-US" sz="2200" dirty="0" smtClean="0">
                <a:latin typeface="Century Gothic" pitchFamily="34" charset="0"/>
              </a:rPr>
              <a:t>100% </a:t>
            </a:r>
            <a:br>
              <a:rPr lang="en-US" sz="2200" dirty="0" smtClean="0">
                <a:latin typeface="Century Gothic" pitchFamily="34" charset="0"/>
              </a:rPr>
            </a:br>
            <a:r>
              <a:rPr lang="en-US" sz="2200" dirty="0" smtClean="0">
                <a:latin typeface="Century Gothic" pitchFamily="34" charset="0"/>
              </a:rPr>
              <a:t>College Acceptance</a:t>
            </a:r>
            <a:endParaRPr lang="en-US" sz="2200" dirty="0">
              <a:latin typeface="Century Gothic" pitchFamily="34" charset="0"/>
            </a:endParaRPr>
          </a:p>
        </p:txBody>
      </p:sp>
      <p:pic>
        <p:nvPicPr>
          <p:cNvPr id="9218" name="Picture 2"/>
          <p:cNvPicPr>
            <a:picLocks noChangeAspect="1" noChangeArrowheads="1"/>
          </p:cNvPicPr>
          <p:nvPr/>
        </p:nvPicPr>
        <p:blipFill>
          <a:blip r:embed="rId8" cstate="print"/>
          <a:srcRect l="9468" t="5634" r="20049" b="15493"/>
          <a:stretch>
            <a:fillRect/>
          </a:stretch>
        </p:blipFill>
        <p:spPr bwMode="auto">
          <a:xfrm>
            <a:off x="228600" y="3788391"/>
            <a:ext cx="3399064" cy="2841009"/>
          </a:xfrm>
          <a:prstGeom prst="rect">
            <a:avLst/>
          </a:prstGeom>
          <a:ln w="228600" cap="sq" cmpd="thickThin">
            <a:solidFill>
              <a:srgbClr val="000000"/>
            </a:solidFill>
            <a:prstDash val="solid"/>
            <a:miter lim="800000"/>
          </a:ln>
          <a:effectLst>
            <a:innerShdw blurRad="76200">
              <a:srgbClr val="000000"/>
            </a:innerShdw>
          </a:effectLst>
        </p:spPr>
      </p:pic>
      <p:pic>
        <p:nvPicPr>
          <p:cNvPr id="9219" name="Picture 3"/>
          <p:cNvPicPr>
            <a:picLocks noChangeAspect="1" noChangeArrowheads="1"/>
          </p:cNvPicPr>
          <p:nvPr/>
        </p:nvPicPr>
        <p:blipFill>
          <a:blip r:embed="rId9" cstate="print"/>
          <a:srcRect l="6224" t="8333" r="23234"/>
          <a:stretch>
            <a:fillRect/>
          </a:stretch>
        </p:blipFill>
        <p:spPr bwMode="auto">
          <a:xfrm>
            <a:off x="6629400" y="1371600"/>
            <a:ext cx="2286000" cy="221876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this important?</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50273" y="1676400"/>
            <a:ext cx="8312727" cy="4572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Program Benefits</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5029200" y="1905000"/>
            <a:ext cx="3804331" cy="3315745"/>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0" y="1613386"/>
            <a:ext cx="4572000" cy="4939814"/>
          </a:xfrm>
          <a:prstGeom prst="rect">
            <a:avLst/>
          </a:prstGeom>
        </p:spPr>
        <p:txBody>
          <a:bodyPr wrap="square">
            <a:spAutoFit/>
          </a:bodyPr>
          <a:lstStyle/>
          <a:p>
            <a:pPr marL="342900" indent="-342900">
              <a:buAutoNum type="arabicPeriod"/>
            </a:pPr>
            <a:r>
              <a:rPr lang="en-US" sz="2100" dirty="0" smtClean="0">
                <a:latin typeface="Tw Cen MT" pitchFamily="34" charset="0"/>
              </a:rPr>
              <a:t>This is the beginning of a relationship between your scholar and the college network.</a:t>
            </a:r>
          </a:p>
          <a:p>
            <a:pPr marL="342900" indent="-342900">
              <a:buAutoNum type="arabicPeriod"/>
            </a:pPr>
            <a:r>
              <a:rPr lang="en-US" sz="2100" dirty="0" smtClean="0">
                <a:latin typeface="Tw Cen MT" pitchFamily="34" charset="0"/>
              </a:rPr>
              <a:t>This is an incestuous business. Everybody talks to </a:t>
            </a:r>
            <a:r>
              <a:rPr lang="en-US" sz="2100" i="1" dirty="0" smtClean="0">
                <a:latin typeface="Tw Cen MT" pitchFamily="34" charset="0"/>
              </a:rPr>
              <a:t>everybody.</a:t>
            </a:r>
            <a:endParaRPr lang="en-US" sz="2100" dirty="0" smtClean="0">
              <a:latin typeface="Tw Cen MT" pitchFamily="34" charset="0"/>
            </a:endParaRPr>
          </a:p>
          <a:p>
            <a:pPr marL="342900" indent="-342900">
              <a:buAutoNum type="arabicPeriod"/>
            </a:pPr>
            <a:r>
              <a:rPr lang="en-US" sz="2100" dirty="0" smtClean="0">
                <a:latin typeface="Tw Cen MT" pitchFamily="34" charset="0"/>
              </a:rPr>
              <a:t>Informal interview</a:t>
            </a:r>
          </a:p>
          <a:p>
            <a:pPr marL="342900" indent="-342900">
              <a:buAutoNum type="arabicPeriod"/>
            </a:pPr>
            <a:r>
              <a:rPr lang="en-US" sz="2100" dirty="0" smtClean="0">
                <a:latin typeface="Tw Cen MT" pitchFamily="34" charset="0"/>
              </a:rPr>
              <a:t>Begins a relationship with that college</a:t>
            </a:r>
          </a:p>
          <a:p>
            <a:pPr marL="342900" indent="-342900">
              <a:buAutoNum type="arabicPeriod"/>
            </a:pPr>
            <a:r>
              <a:rPr lang="en-US" sz="2100" dirty="0" smtClean="0">
                <a:latin typeface="Tw Cen MT" pitchFamily="34" charset="0"/>
              </a:rPr>
              <a:t>Success in a pre-college program increases self-esteem when preparing college applications their senior year</a:t>
            </a:r>
          </a:p>
          <a:p>
            <a:pPr marL="342900" indent="-342900">
              <a:buAutoNum type="arabicPeriod"/>
            </a:pPr>
            <a:r>
              <a:rPr lang="en-US" sz="2100" dirty="0" smtClean="0">
                <a:latin typeface="Tw Cen MT" pitchFamily="34" charset="0"/>
              </a:rPr>
              <a:t>There is a direct correlation between a scholar’s participation in a pre-college program and their success/happiness and college</a:t>
            </a:r>
            <a:br>
              <a:rPr lang="en-US" sz="2100" dirty="0" smtClean="0">
                <a:latin typeface="Tw Cen MT" pitchFamily="34" charset="0"/>
              </a:rPr>
            </a:br>
            <a:r>
              <a:rPr lang="en-US" sz="2100" dirty="0" smtClean="0">
                <a:latin typeface="Impact Label" pitchFamily="2" charset="0"/>
                <a:ea typeface="Impact Label" pitchFamily="2" charset="0"/>
              </a:rPr>
              <a:t>…and it’s fun!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8600" y="1143000"/>
            <a:ext cx="4267200" cy="5410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0" i="0" u="none" strike="noStrike" cap="none" normalizeH="0" baseline="0" dirty="0" smtClean="0">
                <a:ln>
                  <a:noFill/>
                </a:ln>
                <a:solidFill>
                  <a:schemeClr val="tx1"/>
                </a:solidFill>
                <a:effectLst/>
                <a:latin typeface="Impact Label" pitchFamily="2" charset="0"/>
              </a:rPr>
              <a:t>Where do AF</a:t>
            </a:r>
            <a:r>
              <a:rPr kumimoji="0" lang="en-US" sz="3200" b="0" i="0" u="none" strike="noStrike" cap="none" normalizeH="0" dirty="0" smtClean="0">
                <a:ln>
                  <a:noFill/>
                </a:ln>
                <a:solidFill>
                  <a:schemeClr val="tx1"/>
                </a:solidFill>
                <a:effectLst/>
                <a:latin typeface="Impact Label" pitchFamily="2" charset="0"/>
              </a:rPr>
              <a:t> AHS</a:t>
            </a:r>
            <a:r>
              <a:rPr kumimoji="0" lang="en-US" sz="3200" b="0" i="0" u="none" strike="noStrike" cap="none" normalizeH="0" baseline="0" dirty="0" smtClean="0">
                <a:ln>
                  <a:noFill/>
                </a:ln>
                <a:solidFill>
                  <a:schemeClr val="tx1"/>
                </a:solidFill>
                <a:effectLst/>
                <a:latin typeface="Impact Label" pitchFamily="2" charset="0"/>
              </a:rPr>
              <a:t> Scholars go?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w Cen MT" pitchFamily="34" charset="0"/>
              </a:rPr>
              <a:t>Last year we sent over 24 students to pre-college programs throughout the country! They went to:</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Penn State University</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University of Maryland</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US Coast Guard</a:t>
            </a:r>
            <a:r>
              <a:rPr kumimoji="0" lang="en-US" sz="2500" b="1" i="1" u="none" strike="noStrike" cap="none" normalizeH="0" dirty="0" smtClean="0">
                <a:ln>
                  <a:noFill/>
                </a:ln>
                <a:solidFill>
                  <a:schemeClr val="tx1"/>
                </a:solidFill>
                <a:effectLst/>
                <a:latin typeface="Tw Cen MT" pitchFamily="34" charset="0"/>
              </a:rPr>
              <a:t> Academy</a:t>
            </a:r>
            <a:endParaRPr kumimoji="0" lang="en-US" sz="2500" b="1" i="1" u="none" strike="noStrike" cap="none" normalizeH="0" baseline="0" dirty="0" smtClean="0">
              <a:ln>
                <a:noFill/>
              </a:ln>
              <a:solidFill>
                <a:schemeClr val="tx1"/>
              </a:solidFill>
              <a:effectLst/>
              <a:latin typeface="Tw Cen MT"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UCONN</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Northwestern University	</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Barnard College</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500" b="1" i="1" u="none" strike="noStrike" cap="none" normalizeH="0" baseline="0" dirty="0" smtClean="0">
                <a:ln>
                  <a:noFill/>
                </a:ln>
                <a:solidFill>
                  <a:schemeClr val="tx1"/>
                </a:solidFill>
                <a:effectLst/>
                <a:latin typeface="Tw Cen MT" pitchFamily="34" charset="0"/>
              </a:rPr>
              <a:t>Carleton College</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1400" b="1" i="1" u="none" strike="noStrike" cap="none" normalizeH="0" baseline="0" dirty="0" smtClean="0">
                <a:ln>
                  <a:noFill/>
                </a:ln>
                <a:solidFill>
                  <a:schemeClr val="tx1"/>
                </a:solidFill>
                <a:effectLst/>
                <a:latin typeface="Tw Cen MT" pitchFamily="34" charset="0"/>
              </a:rPr>
              <a:t>	</a:t>
            </a:r>
            <a:endParaRPr kumimoji="0" lang="en-US" sz="1600" b="0" i="0" u="none" strike="noStrike" cap="none" normalizeH="0" baseline="0" dirty="0" smtClean="0">
              <a:ln>
                <a:noFill/>
              </a:ln>
              <a:solidFill>
                <a:schemeClr val="tx1"/>
              </a:solidFill>
              <a:effectLst/>
              <a:latin typeface="Tw Cen M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 name="Title 1"/>
          <p:cNvSpPr>
            <a:spLocks noGrp="1"/>
          </p:cNvSpPr>
          <p:nvPr>
            <p:ph type="title"/>
          </p:nvPr>
        </p:nvSpPr>
        <p:spPr/>
        <p:txBody>
          <a:bodyPr/>
          <a:lstStyle/>
          <a:p>
            <a:pPr algn="ctr"/>
            <a:r>
              <a:rPr lang="en-US" dirty="0" smtClean="0"/>
              <a:t>Pre-Collegiate Alumni</a:t>
            </a:r>
            <a:endParaRPr lang="en-US" dirty="0"/>
          </a:p>
        </p:txBody>
      </p:sp>
      <p:sp>
        <p:nvSpPr>
          <p:cNvPr id="6" name="TextBox 5"/>
          <p:cNvSpPr txBox="1"/>
          <p:nvPr/>
        </p:nvSpPr>
        <p:spPr>
          <a:xfrm>
            <a:off x="3581400" y="4724400"/>
            <a:ext cx="3886200" cy="2015936"/>
          </a:xfrm>
          <a:prstGeom prst="rect">
            <a:avLst/>
          </a:prstGeom>
          <a:noFill/>
        </p:spPr>
        <p:txBody>
          <a:bodyPr wrap="square" rtlCol="0">
            <a:spAutoFit/>
          </a:bodyPr>
          <a:lstStyle/>
          <a:p>
            <a:pPr lvl="0" fontAlgn="base">
              <a:spcBef>
                <a:spcPct val="0"/>
              </a:spcBef>
              <a:spcAft>
                <a:spcPts val="1000"/>
              </a:spcAft>
            </a:pPr>
            <a:r>
              <a:rPr lang="en-US" sz="2500" b="1" i="1" dirty="0" smtClean="0">
                <a:latin typeface="Tw Cen MT" pitchFamily="34" charset="0"/>
              </a:rPr>
              <a:t>Bryn </a:t>
            </a:r>
            <a:r>
              <a:rPr lang="en-US" sz="2500" b="1" i="1" dirty="0" err="1" smtClean="0">
                <a:latin typeface="Tw Cen MT" pitchFamily="34" charset="0"/>
              </a:rPr>
              <a:t>Mawr</a:t>
            </a:r>
            <a:r>
              <a:rPr lang="en-US" sz="2500" b="1" i="1" dirty="0" smtClean="0">
                <a:latin typeface="Tw Cen MT" pitchFamily="34" charset="0"/>
              </a:rPr>
              <a:t> College</a:t>
            </a:r>
          </a:p>
          <a:p>
            <a:pPr lvl="0" fontAlgn="base">
              <a:spcBef>
                <a:spcPct val="0"/>
              </a:spcBef>
              <a:spcAft>
                <a:spcPts val="1000"/>
              </a:spcAft>
            </a:pPr>
            <a:r>
              <a:rPr lang="en-US" sz="2500" b="1" i="1" dirty="0" smtClean="0">
                <a:latin typeface="Tw Cen MT" pitchFamily="34" charset="0"/>
              </a:rPr>
              <a:t>Ithaca College</a:t>
            </a:r>
          </a:p>
          <a:p>
            <a:pPr lvl="0" fontAlgn="base">
              <a:spcBef>
                <a:spcPct val="0"/>
              </a:spcBef>
              <a:spcAft>
                <a:spcPts val="1000"/>
              </a:spcAft>
            </a:pPr>
            <a:r>
              <a:rPr lang="en-US" sz="2500" b="1" i="1" dirty="0" smtClean="0">
                <a:latin typeface="Tw Cen MT" pitchFamily="34" charset="0"/>
              </a:rPr>
              <a:t>Yale University</a:t>
            </a:r>
          </a:p>
          <a:p>
            <a:pPr lvl="0" fontAlgn="base">
              <a:spcBef>
                <a:spcPct val="0"/>
              </a:spcBef>
              <a:spcAft>
                <a:spcPts val="1000"/>
              </a:spcAft>
            </a:pPr>
            <a:r>
              <a:rPr lang="en-US" sz="2500" b="1" i="1" dirty="0" smtClean="0">
                <a:latin typeface="Tw Cen MT" pitchFamily="34" charset="0"/>
              </a:rPr>
              <a:t>Boston University</a:t>
            </a:r>
            <a:endParaRPr lang="en-US" sz="2500" dirty="0"/>
          </a:p>
        </p:txBody>
      </p:sp>
      <p:pic>
        <p:nvPicPr>
          <p:cNvPr id="5122" name="Picture 2"/>
          <p:cNvPicPr>
            <a:picLocks noChangeAspect="1" noChangeArrowheads="1"/>
          </p:cNvPicPr>
          <p:nvPr/>
        </p:nvPicPr>
        <p:blipFill>
          <a:blip r:embed="rId2" cstate="print"/>
          <a:srcRect/>
          <a:stretch>
            <a:fillRect/>
          </a:stretch>
        </p:blipFill>
        <p:spPr bwMode="auto">
          <a:xfrm>
            <a:off x="4191000" y="1200150"/>
            <a:ext cx="4597400" cy="34480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 Support</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rot="170656">
            <a:off x="3200400" y="1618506"/>
            <a:ext cx="5410200" cy="4040952"/>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28600" y="1524000"/>
            <a:ext cx="2667000" cy="4324261"/>
          </a:xfrm>
          <a:prstGeom prst="rect">
            <a:avLst/>
          </a:prstGeom>
          <a:noFill/>
        </p:spPr>
        <p:txBody>
          <a:bodyPr wrap="square" rtlCol="0">
            <a:spAutoFit/>
          </a:bodyPr>
          <a:lstStyle/>
          <a:p>
            <a:pPr algn="ctr"/>
            <a:r>
              <a:rPr lang="en-US" sz="2500" dirty="0" smtClean="0">
                <a:latin typeface="Tw Cen MT" pitchFamily="34" charset="0"/>
              </a:rPr>
              <a:t>A big part of Summer Programs is parent empowerment. You are your child’s biggest champion and we want to make sure you are in a position to be their  main source of information!</a:t>
            </a:r>
            <a:endParaRPr lang="en-US" sz="2500" dirty="0">
              <a:latin typeface="Tw Cen M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it worth it?</a:t>
            </a:r>
            <a:endParaRPr lang="en-US" dirty="0"/>
          </a:p>
        </p:txBody>
      </p:sp>
      <p:sp>
        <p:nvSpPr>
          <p:cNvPr id="5" name="TextBox 4"/>
          <p:cNvSpPr txBox="1"/>
          <p:nvPr/>
        </p:nvSpPr>
        <p:spPr>
          <a:xfrm>
            <a:off x="1219200" y="5867400"/>
            <a:ext cx="6858000" cy="715089"/>
          </a:xfrm>
          <a:prstGeom prst="roundRect">
            <a:avLst/>
          </a:prstGeom>
          <a:noFill/>
          <a:ln w="57150">
            <a:solidFill>
              <a:schemeClr val="tx1"/>
            </a:solidFill>
          </a:ln>
        </p:spPr>
        <p:txBody>
          <a:bodyPr wrap="square" rtlCol="0">
            <a:spAutoFit/>
          </a:bodyPr>
          <a:lstStyle/>
          <a:p>
            <a:pPr algn="ctr"/>
            <a:r>
              <a:rPr lang="en-US" b="1" dirty="0" smtClean="0"/>
              <a:t>College Counselor Emery Sykes and the Class of 2012 visiting AF AHS alumni at UCONN this fall.</a:t>
            </a:r>
            <a:endParaRPr lang="en-US" b="1" dirty="0"/>
          </a:p>
        </p:txBody>
      </p:sp>
      <p:sp>
        <p:nvSpPr>
          <p:cNvPr id="6" name="U-Turn Arrow 5"/>
          <p:cNvSpPr/>
          <p:nvPr/>
        </p:nvSpPr>
        <p:spPr>
          <a:xfrm rot="16200000">
            <a:off x="342901" y="5372100"/>
            <a:ext cx="914400" cy="838200"/>
          </a:xfrm>
          <a:prstGeom prst="uturnArrow">
            <a:avLst>
              <a:gd name="adj1" fmla="val 25000"/>
              <a:gd name="adj2" fmla="val 25000"/>
              <a:gd name="adj3" fmla="val 25000"/>
              <a:gd name="adj4" fmla="val 43750"/>
              <a:gd name="adj5" fmla="val 7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097" name="Picture 1"/>
          <p:cNvPicPr>
            <a:picLocks noChangeAspect="1" noChangeArrowheads="1"/>
          </p:cNvPicPr>
          <p:nvPr/>
        </p:nvPicPr>
        <p:blipFill>
          <a:blip r:embed="rId3" cstate="print"/>
          <a:srcRect/>
          <a:stretch>
            <a:fillRect/>
          </a:stretch>
        </p:blipFill>
        <p:spPr bwMode="auto">
          <a:xfrm>
            <a:off x="1447800" y="1143000"/>
            <a:ext cx="6248400" cy="46670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College is a team sport</a:t>
            </a:r>
            <a:endParaRPr lang="en-US" dirty="0"/>
          </a:p>
        </p:txBody>
      </p:sp>
      <p:cxnSp>
        <p:nvCxnSpPr>
          <p:cNvPr id="6" name="Straight Arrow Connector 5"/>
          <p:cNvCxnSpPr/>
          <p:nvPr/>
        </p:nvCxnSpPr>
        <p:spPr>
          <a:xfrm>
            <a:off x="6781800" y="3429000"/>
            <a:ext cx="609600" cy="3063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2133600" y="3200400"/>
            <a:ext cx="381000" cy="228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2057400" y="2514600"/>
            <a:ext cx="533400" cy="152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1800" y="2590800"/>
            <a:ext cx="5334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2057400" y="5105400"/>
            <a:ext cx="4572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819900" y="4914900"/>
            <a:ext cx="4572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419600" y="5715000"/>
            <a:ext cx="457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1066800"/>
            <a:ext cx="9144000" cy="1015663"/>
          </a:xfrm>
          <a:prstGeom prst="rect">
            <a:avLst/>
          </a:prstGeom>
          <a:noFill/>
        </p:spPr>
        <p:txBody>
          <a:bodyPr wrap="square" rtlCol="0">
            <a:spAutoFit/>
          </a:bodyPr>
          <a:lstStyle/>
          <a:p>
            <a:pPr algn="ctr"/>
            <a:r>
              <a:rPr lang="en-US" sz="3000" dirty="0" smtClean="0">
                <a:latin typeface="Impact Label" pitchFamily="2" charset="0"/>
                <a:ea typeface="Impact Label" pitchFamily="2" charset="0"/>
              </a:rPr>
              <a:t>This is Amber Reed:</a:t>
            </a:r>
            <a:br>
              <a:rPr lang="en-US" sz="3000" dirty="0" smtClean="0">
                <a:latin typeface="Impact Label" pitchFamily="2" charset="0"/>
                <a:ea typeface="Impact Label" pitchFamily="2" charset="0"/>
              </a:rPr>
            </a:br>
            <a:r>
              <a:rPr lang="en-US" sz="3000" dirty="0" smtClean="0">
                <a:latin typeface="Impact Label" pitchFamily="2" charset="0"/>
                <a:ea typeface="Impact Label" pitchFamily="2" charset="0"/>
              </a:rPr>
              <a:t>AF AHS Class of 2012 and pre-college all-star.</a:t>
            </a:r>
            <a:endParaRPr lang="en-US" sz="3000" dirty="0">
              <a:latin typeface="Impact Label" pitchFamily="2" charset="0"/>
              <a:ea typeface="Impact Label" pitchFamily="2" charset="0"/>
            </a:endParaRPr>
          </a:p>
        </p:txBody>
      </p:sp>
      <p:sp>
        <p:nvSpPr>
          <p:cNvPr id="24" name="TextBox 23"/>
          <p:cNvSpPr txBox="1"/>
          <p:nvPr/>
        </p:nvSpPr>
        <p:spPr>
          <a:xfrm>
            <a:off x="457200" y="2286000"/>
            <a:ext cx="1524000" cy="612934"/>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US" sz="3000" dirty="0" smtClean="0">
                <a:latin typeface="Rockwell" pitchFamily="18" charset="0"/>
              </a:rPr>
              <a:t>Family</a:t>
            </a:r>
            <a:endParaRPr lang="en-US" sz="3000" dirty="0">
              <a:latin typeface="Rockwell" pitchFamily="18" charset="0"/>
            </a:endParaRPr>
          </a:p>
        </p:txBody>
      </p:sp>
      <p:sp>
        <p:nvSpPr>
          <p:cNvPr id="25" name="TextBox 24"/>
          <p:cNvSpPr txBox="1"/>
          <p:nvPr/>
        </p:nvSpPr>
        <p:spPr>
          <a:xfrm>
            <a:off x="152400" y="3581400"/>
            <a:ext cx="2438400" cy="1123712"/>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US" sz="3000" dirty="0" smtClean="0">
                <a:latin typeface="Rockwell" pitchFamily="18" charset="0"/>
              </a:rPr>
              <a:t>Friends/</a:t>
            </a:r>
            <a:br>
              <a:rPr lang="en-US" sz="3000" dirty="0" smtClean="0">
                <a:latin typeface="Rockwell" pitchFamily="18" charset="0"/>
              </a:rPr>
            </a:br>
            <a:r>
              <a:rPr lang="en-US" sz="3000" dirty="0" smtClean="0">
                <a:latin typeface="Rockwell" pitchFamily="18" charset="0"/>
              </a:rPr>
              <a:t>Teammates</a:t>
            </a:r>
            <a:endParaRPr lang="en-US" sz="3000" dirty="0">
              <a:latin typeface="Rockwell" pitchFamily="18" charset="0"/>
            </a:endParaRPr>
          </a:p>
        </p:txBody>
      </p:sp>
      <p:sp>
        <p:nvSpPr>
          <p:cNvPr id="26" name="TextBox 25"/>
          <p:cNvSpPr txBox="1"/>
          <p:nvPr/>
        </p:nvSpPr>
        <p:spPr>
          <a:xfrm>
            <a:off x="152400" y="5334000"/>
            <a:ext cx="1828800" cy="1123712"/>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000" dirty="0" smtClean="0">
                <a:latin typeface="Rockwell" pitchFamily="18" charset="0"/>
              </a:rPr>
              <a:t>AF AHS Staff</a:t>
            </a:r>
            <a:endParaRPr lang="en-US" sz="3000" dirty="0">
              <a:latin typeface="Rockwell" pitchFamily="18" charset="0"/>
            </a:endParaRPr>
          </a:p>
        </p:txBody>
      </p:sp>
      <p:sp>
        <p:nvSpPr>
          <p:cNvPr id="27" name="TextBox 26"/>
          <p:cNvSpPr txBox="1"/>
          <p:nvPr/>
        </p:nvSpPr>
        <p:spPr>
          <a:xfrm>
            <a:off x="2514600" y="5943600"/>
            <a:ext cx="3886200" cy="612934"/>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000" dirty="0" smtClean="0">
                <a:latin typeface="Rockwell" pitchFamily="18" charset="0"/>
              </a:rPr>
              <a:t>College Counselor</a:t>
            </a:r>
            <a:endParaRPr lang="en-US" sz="3000" dirty="0">
              <a:latin typeface="Rockwell" pitchFamily="18" charset="0"/>
            </a:endParaRPr>
          </a:p>
        </p:txBody>
      </p:sp>
      <p:sp>
        <p:nvSpPr>
          <p:cNvPr id="28" name="TextBox 27"/>
          <p:cNvSpPr txBox="1"/>
          <p:nvPr/>
        </p:nvSpPr>
        <p:spPr>
          <a:xfrm>
            <a:off x="6629400" y="5562600"/>
            <a:ext cx="2362200" cy="612934"/>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US" sz="3000" dirty="0" smtClean="0">
                <a:latin typeface="Rockwell" pitchFamily="18" charset="0"/>
              </a:rPr>
              <a:t>Community</a:t>
            </a:r>
            <a:endParaRPr lang="en-US" sz="3000" dirty="0">
              <a:latin typeface="Rockwell" pitchFamily="18" charset="0"/>
            </a:endParaRPr>
          </a:p>
        </p:txBody>
      </p:sp>
      <p:sp>
        <p:nvSpPr>
          <p:cNvPr id="29" name="TextBox 28"/>
          <p:cNvSpPr txBox="1"/>
          <p:nvPr/>
        </p:nvSpPr>
        <p:spPr>
          <a:xfrm>
            <a:off x="7010400" y="3962400"/>
            <a:ext cx="1981200" cy="612934"/>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US" sz="3000" dirty="0" smtClean="0">
                <a:latin typeface="Rockwell" pitchFamily="18" charset="0"/>
              </a:rPr>
              <a:t>Teachers</a:t>
            </a:r>
            <a:endParaRPr lang="en-US" sz="3000" dirty="0">
              <a:latin typeface="Rockwell" pitchFamily="18" charset="0"/>
            </a:endParaRPr>
          </a:p>
        </p:txBody>
      </p:sp>
      <p:sp>
        <p:nvSpPr>
          <p:cNvPr id="30" name="TextBox 29"/>
          <p:cNvSpPr txBox="1"/>
          <p:nvPr/>
        </p:nvSpPr>
        <p:spPr>
          <a:xfrm>
            <a:off x="7391400" y="2133600"/>
            <a:ext cx="1600200" cy="1123712"/>
          </a:xfrm>
          <a:prstGeom prst="roundRect">
            <a:avLst/>
          </a:prstGeom>
          <a:effectLst>
            <a:glow rad="101600">
              <a:srgbClr val="92D05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000" dirty="0" smtClean="0">
                <a:latin typeface="Rockwell" pitchFamily="18" charset="0"/>
              </a:rPr>
              <a:t>Amber Reed</a:t>
            </a:r>
            <a:endParaRPr lang="en-US" sz="3000" dirty="0">
              <a:latin typeface="Rockwell" pitchFamily="18" charset="0"/>
            </a:endParaRPr>
          </a:p>
        </p:txBody>
      </p:sp>
      <p:pic>
        <p:nvPicPr>
          <p:cNvPr id="18434" name="Picture 2"/>
          <p:cNvPicPr>
            <a:picLocks noChangeAspect="1" noChangeArrowheads="1"/>
          </p:cNvPicPr>
          <p:nvPr/>
        </p:nvPicPr>
        <p:blipFill>
          <a:blip r:embed="rId3" cstate="print"/>
          <a:srcRect/>
          <a:stretch>
            <a:fillRect/>
          </a:stretch>
        </p:blipFill>
        <p:spPr bwMode="auto">
          <a:xfrm>
            <a:off x="3429000" y="2362200"/>
            <a:ext cx="2362200" cy="293563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our scholars go?</a:t>
            </a:r>
            <a:endParaRPr lang="en-US" dirty="0"/>
          </a:p>
        </p:txBody>
      </p:sp>
      <p:pic>
        <p:nvPicPr>
          <p:cNvPr id="20482" name="Picture 2" descr="http://www.wantjobgotjob.com/images/sce/globe.jpg"/>
          <p:cNvPicPr>
            <a:picLocks noChangeAspect="1" noChangeArrowheads="1"/>
          </p:cNvPicPr>
          <p:nvPr/>
        </p:nvPicPr>
        <p:blipFill>
          <a:blip r:embed="rId3" cstate="print"/>
          <a:srcRect/>
          <a:stretch>
            <a:fillRect/>
          </a:stretch>
        </p:blipFill>
        <p:spPr bwMode="auto">
          <a:xfrm>
            <a:off x="5486400" y="4953001"/>
            <a:ext cx="1828800" cy="1676400"/>
          </a:xfrm>
          <a:prstGeom prst="rect">
            <a:avLst/>
          </a:prstGeom>
          <a:ln w="228600" cap="sq" cmpd="thickThin">
            <a:solidFill>
              <a:srgbClr val="000000"/>
            </a:solidFill>
            <a:prstDash val="solid"/>
            <a:miter lim="800000"/>
          </a:ln>
          <a:effectLst>
            <a:innerShdw blurRad="76200">
              <a:srgbClr val="000000"/>
            </a:innerShdw>
          </a:effectLst>
        </p:spPr>
      </p:pic>
      <p:pic>
        <p:nvPicPr>
          <p:cNvPr id="20484" name="Picture 4" descr="http://www.yellowmaps.com/maps/img/US/blank-base/usa.jpg"/>
          <p:cNvPicPr>
            <a:picLocks noChangeAspect="1" noChangeArrowheads="1"/>
          </p:cNvPicPr>
          <p:nvPr/>
        </p:nvPicPr>
        <p:blipFill>
          <a:blip r:embed="rId4" cstate="print"/>
          <a:srcRect/>
          <a:stretch>
            <a:fillRect/>
          </a:stretch>
        </p:blipFill>
        <p:spPr bwMode="auto">
          <a:xfrm>
            <a:off x="2286000" y="3429000"/>
            <a:ext cx="2590800" cy="1951310"/>
          </a:xfrm>
          <a:prstGeom prst="rect">
            <a:avLst/>
          </a:prstGeom>
          <a:ln w="228600" cap="sq" cmpd="thickThin">
            <a:solidFill>
              <a:srgbClr val="000000"/>
            </a:solidFill>
            <a:prstDash val="solid"/>
            <a:miter lim="800000"/>
          </a:ln>
          <a:effectLst>
            <a:innerShdw blurRad="76200">
              <a:srgbClr val="000000"/>
            </a:innerShdw>
          </a:effectLst>
        </p:spPr>
      </p:pic>
      <p:pic>
        <p:nvPicPr>
          <p:cNvPr id="20486" name="Picture 6" descr="http://images.statemaster.com/images/motw/united_states/connecticut_90.jpg"/>
          <p:cNvPicPr>
            <a:picLocks noChangeAspect="1" noChangeArrowheads="1"/>
          </p:cNvPicPr>
          <p:nvPr/>
        </p:nvPicPr>
        <p:blipFill>
          <a:blip r:embed="rId5" cstate="print"/>
          <a:srcRect/>
          <a:stretch>
            <a:fillRect/>
          </a:stretch>
        </p:blipFill>
        <p:spPr bwMode="auto">
          <a:xfrm>
            <a:off x="533400" y="1371600"/>
            <a:ext cx="2236049" cy="1999593"/>
          </a:xfrm>
          <a:prstGeom prst="rect">
            <a:avLst/>
          </a:prstGeom>
          <a:ln w="22860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a:off x="2971800" y="2057400"/>
            <a:ext cx="11430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1655058"/>
            <a:ext cx="3733800" cy="630942"/>
          </a:xfrm>
          <a:prstGeom prst="rect">
            <a:avLst/>
          </a:prstGeom>
          <a:noFill/>
        </p:spPr>
        <p:txBody>
          <a:bodyPr wrap="square" rtlCol="0">
            <a:spAutoFit/>
          </a:bodyPr>
          <a:lstStyle/>
          <a:p>
            <a:r>
              <a:rPr lang="en-US" sz="3500" dirty="0" smtClean="0">
                <a:latin typeface="Impact Label" pitchFamily="2" charset="0"/>
                <a:ea typeface="Impact Label" pitchFamily="2" charset="0"/>
              </a:rPr>
              <a:t>Freshman year</a:t>
            </a:r>
            <a:endParaRPr lang="en-US" sz="3500" dirty="0">
              <a:latin typeface="Impact Label" pitchFamily="2" charset="0"/>
              <a:ea typeface="Impact Label" pitchFamily="2" charset="0"/>
            </a:endParaRPr>
          </a:p>
        </p:txBody>
      </p:sp>
      <p:cxnSp>
        <p:nvCxnSpPr>
          <p:cNvPr id="10" name="Straight Arrow Connector 9"/>
          <p:cNvCxnSpPr/>
          <p:nvPr/>
        </p:nvCxnSpPr>
        <p:spPr>
          <a:xfrm flipV="1">
            <a:off x="5105400" y="3581400"/>
            <a:ext cx="6096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2874258"/>
            <a:ext cx="4191000" cy="630942"/>
          </a:xfrm>
          <a:prstGeom prst="rect">
            <a:avLst/>
          </a:prstGeom>
          <a:noFill/>
        </p:spPr>
        <p:txBody>
          <a:bodyPr wrap="square" rtlCol="0">
            <a:spAutoFit/>
          </a:bodyPr>
          <a:lstStyle/>
          <a:p>
            <a:r>
              <a:rPr lang="en-US" sz="3500" dirty="0" smtClean="0">
                <a:latin typeface="Impact Label" pitchFamily="2" charset="0"/>
                <a:ea typeface="Impact Label" pitchFamily="2" charset="0"/>
              </a:rPr>
              <a:t>Sophomore Year</a:t>
            </a:r>
            <a:endParaRPr lang="en-US" sz="3500" dirty="0">
              <a:latin typeface="Impact Label" pitchFamily="2" charset="0"/>
              <a:ea typeface="Impact Label" pitchFamily="2" charset="0"/>
            </a:endParaRPr>
          </a:p>
        </p:txBody>
      </p:sp>
      <p:cxnSp>
        <p:nvCxnSpPr>
          <p:cNvPr id="15" name="Straight Arrow Connector 14"/>
          <p:cNvCxnSpPr/>
          <p:nvPr/>
        </p:nvCxnSpPr>
        <p:spPr>
          <a:xfrm rot="10800000">
            <a:off x="4419600" y="5943600"/>
            <a:ext cx="7620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5486400"/>
            <a:ext cx="4191000" cy="1169551"/>
          </a:xfrm>
          <a:prstGeom prst="rect">
            <a:avLst/>
          </a:prstGeom>
          <a:noFill/>
        </p:spPr>
        <p:txBody>
          <a:bodyPr wrap="square" rtlCol="0">
            <a:spAutoFit/>
          </a:bodyPr>
          <a:lstStyle/>
          <a:p>
            <a:pPr algn="r"/>
            <a:r>
              <a:rPr lang="en-US" sz="3500" dirty="0" smtClean="0">
                <a:latin typeface="Impact Label" pitchFamily="2" charset="0"/>
                <a:ea typeface="Impact Label" pitchFamily="2" charset="0"/>
              </a:rPr>
              <a:t>Senior year (and beyond)</a:t>
            </a:r>
            <a:endParaRPr lang="en-US" sz="3500" dirty="0">
              <a:latin typeface="Impact Label" pitchFamily="2" charset="0"/>
              <a:ea typeface="Impact Label"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08314">
            <a:off x="5383095" y="1357081"/>
            <a:ext cx="3036498" cy="4688712"/>
          </a:xfrm>
          <a:prstGeom prst="rect">
            <a:avLst/>
          </a:prstGeom>
          <a:ln w="228600" cap="sq" cmpd="thickThin">
            <a:solidFill>
              <a:srgbClr val="000000"/>
            </a:solidFill>
            <a:prstDash val="solid"/>
            <a:miter lim="800000"/>
          </a:ln>
          <a:effectLst>
            <a:innerShdw blurRad="76200">
              <a:srgbClr val="000000"/>
            </a:innerShdw>
          </a:effectLst>
        </p:spPr>
      </p:pic>
      <p:sp>
        <p:nvSpPr>
          <p:cNvPr id="2" name="Content Placeholder 1"/>
          <p:cNvSpPr>
            <a:spLocks noGrp="1"/>
          </p:cNvSpPr>
          <p:nvPr>
            <p:ph sz="half" idx="1"/>
          </p:nvPr>
        </p:nvSpPr>
        <p:spPr>
          <a:xfrm>
            <a:off x="152400" y="1295400"/>
            <a:ext cx="4572000" cy="5334000"/>
          </a:xfrm>
          <a:prstGeom prst="flowChartAlternateProcess">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pPr lvl="0"/>
            <a:r>
              <a:rPr lang="en-US" sz="2600" dirty="0" smtClean="0">
                <a:latin typeface="Tw Cen MT" pitchFamily="34" charset="0"/>
              </a:rPr>
              <a:t>What are summer programs?</a:t>
            </a:r>
          </a:p>
          <a:p>
            <a:pPr lvl="0"/>
            <a:r>
              <a:rPr lang="en-US" sz="2600" dirty="0" smtClean="0">
                <a:latin typeface="Tw Cen MT" pitchFamily="34" charset="0"/>
              </a:rPr>
              <a:t>Why summer programs?</a:t>
            </a:r>
          </a:p>
          <a:p>
            <a:pPr lvl="0"/>
            <a:r>
              <a:rPr lang="en-US" sz="2600" dirty="0" smtClean="0">
                <a:latin typeface="Tw Cen MT" pitchFamily="34" charset="0"/>
              </a:rPr>
              <a:t>Summer programs and the College Application Process</a:t>
            </a:r>
          </a:p>
          <a:p>
            <a:r>
              <a:rPr lang="en-US" sz="2600" dirty="0" smtClean="0">
                <a:latin typeface="Tw Cen MT" pitchFamily="34" charset="0"/>
              </a:rPr>
              <a:t>Benefits of Summer Programs</a:t>
            </a:r>
          </a:p>
          <a:p>
            <a:pPr lvl="0"/>
            <a:r>
              <a:rPr lang="en-US" sz="2600" dirty="0" smtClean="0">
                <a:latin typeface="Tw Cen MT" pitchFamily="34" charset="0"/>
              </a:rPr>
              <a:t>Fundraising</a:t>
            </a:r>
          </a:p>
          <a:p>
            <a:pPr lvl="0"/>
            <a:r>
              <a:rPr lang="en-US" sz="2600" dirty="0" smtClean="0">
                <a:latin typeface="Tw Cen MT" pitchFamily="34" charset="0"/>
              </a:rPr>
              <a:t>Parent Support</a:t>
            </a:r>
          </a:p>
        </p:txBody>
      </p:sp>
      <p:sp>
        <p:nvSpPr>
          <p:cNvPr id="4" name="Title 3"/>
          <p:cNvSpPr>
            <a:spLocks noGrp="1"/>
          </p:cNvSpPr>
          <p:nvPr>
            <p:ph type="title"/>
          </p:nvPr>
        </p:nvSpPr>
        <p:spPr/>
        <p:txBody>
          <a:bodyPr/>
          <a:lstStyle/>
          <a:p>
            <a:pPr algn="ctr"/>
            <a:r>
              <a:rPr lang="en-US" dirty="0" smtClean="0"/>
              <a:t>Agenda</a:t>
            </a:r>
            <a:endParaRPr lang="en-US" dirty="0"/>
          </a:p>
        </p:txBody>
      </p:sp>
      <p:cxnSp>
        <p:nvCxnSpPr>
          <p:cNvPr id="7" name="Straight Arrow Connector 6"/>
          <p:cNvCxnSpPr/>
          <p:nvPr/>
        </p:nvCxnSpPr>
        <p:spPr>
          <a:xfrm rot="5400000" flipH="1" flipV="1">
            <a:off x="4381500" y="4762500"/>
            <a:ext cx="533400" cy="457200"/>
          </a:xfrm>
          <a:prstGeom prst="straightConnector1">
            <a:avLst/>
          </a:prstGeom>
          <a:ln w="76200">
            <a:tailEnd type="arrow"/>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505200" y="5393769"/>
            <a:ext cx="2438400" cy="146423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err="1" smtClean="0">
                <a:latin typeface="+mj-lt"/>
              </a:rPr>
              <a:t>Carlina</a:t>
            </a:r>
            <a:r>
              <a:rPr lang="en-US" sz="1600" b="1" dirty="0" smtClean="0">
                <a:latin typeface="+mj-lt"/>
              </a:rPr>
              <a:t> Jenkins, AF AHS senior, at Phillips Exeter Academy in </a:t>
            </a:r>
            <a:br>
              <a:rPr lang="en-US" sz="1600" b="1" dirty="0" smtClean="0">
                <a:latin typeface="+mj-lt"/>
              </a:rPr>
            </a:br>
            <a:r>
              <a:rPr lang="en-US" sz="1600" b="1" dirty="0" smtClean="0">
                <a:latin typeface="+mj-lt"/>
              </a:rPr>
              <a:t>New Hampshire</a:t>
            </a:r>
            <a:endParaRPr lang="en-US" sz="1400" b="1" dirty="0" smtClean="0">
              <a:latin typeface="+mj-lt"/>
            </a:endParaRPr>
          </a:p>
          <a:p>
            <a:pPr algn="ctr"/>
            <a:r>
              <a:rPr lang="en-US" sz="1600" b="1" dirty="0" smtClean="0">
                <a:latin typeface="+mj-lt"/>
              </a:rPr>
              <a:t>Summer 2010 </a:t>
            </a:r>
            <a:endParaRPr lang="en-US" sz="1600" b="1"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would they be gone?</a:t>
            </a:r>
            <a:endParaRPr lang="en-US" dirty="0"/>
          </a:p>
        </p:txBody>
      </p:sp>
      <p:sp>
        <p:nvSpPr>
          <p:cNvPr id="5" name="TextBox 4"/>
          <p:cNvSpPr txBox="1"/>
          <p:nvPr/>
        </p:nvSpPr>
        <p:spPr>
          <a:xfrm>
            <a:off x="4114800" y="1524000"/>
            <a:ext cx="4572000" cy="1169551"/>
          </a:xfrm>
          <a:prstGeom prst="rect">
            <a:avLst/>
          </a:prstGeom>
          <a:noFill/>
        </p:spPr>
        <p:txBody>
          <a:bodyPr wrap="square" rtlCol="0">
            <a:spAutoFit/>
          </a:bodyPr>
          <a:lstStyle/>
          <a:p>
            <a:pPr algn="ctr"/>
            <a:r>
              <a:rPr lang="en-US" sz="3500" dirty="0" smtClean="0">
                <a:latin typeface="Impact Label" pitchFamily="2" charset="0"/>
                <a:ea typeface="Impact Label" pitchFamily="2" charset="0"/>
              </a:rPr>
              <a:t>Summer Programs vary in length.</a:t>
            </a:r>
            <a:endParaRPr lang="en-US" sz="3500" dirty="0">
              <a:latin typeface="Impact Label" pitchFamily="2" charset="0"/>
              <a:ea typeface="Impact Label" pitchFamily="2" charset="0"/>
            </a:endParaRPr>
          </a:p>
        </p:txBody>
      </p:sp>
      <p:sp>
        <p:nvSpPr>
          <p:cNvPr id="6" name="TextBox 5"/>
          <p:cNvSpPr txBox="1"/>
          <p:nvPr/>
        </p:nvSpPr>
        <p:spPr>
          <a:xfrm>
            <a:off x="4419600" y="3429000"/>
            <a:ext cx="4343400" cy="2246769"/>
          </a:xfrm>
          <a:prstGeom prst="rect">
            <a:avLst/>
          </a:prstGeom>
          <a:noFill/>
        </p:spPr>
        <p:txBody>
          <a:bodyPr wrap="square" rtlCol="0">
            <a:spAutoFit/>
          </a:bodyPr>
          <a:lstStyle/>
          <a:p>
            <a:pPr algn="ctr"/>
            <a:r>
              <a:rPr lang="en-US" sz="3500" dirty="0" smtClean="0">
                <a:latin typeface="Rockwell" pitchFamily="18" charset="0"/>
              </a:rPr>
              <a:t>Summer programs  can last anywhere from a few days to six weeks. </a:t>
            </a:r>
            <a:r>
              <a:rPr lang="en-US" sz="3500" dirty="0" smtClean="0">
                <a:latin typeface="Rockwell" pitchFamily="18" charset="0"/>
                <a:sym typeface="Wingdings" pitchFamily="2" charset="2"/>
              </a:rPr>
              <a:t></a:t>
            </a:r>
            <a:endParaRPr lang="en-US" sz="3500" dirty="0">
              <a:latin typeface="Rockwell" pitchFamily="18" charset="0"/>
            </a:endParaRPr>
          </a:p>
        </p:txBody>
      </p:sp>
      <p:pic>
        <p:nvPicPr>
          <p:cNvPr id="16385" name="Picture 1"/>
          <p:cNvPicPr>
            <a:picLocks noChangeAspect="1" noChangeArrowheads="1"/>
          </p:cNvPicPr>
          <p:nvPr/>
        </p:nvPicPr>
        <p:blipFill>
          <a:blip r:embed="rId2" cstate="print"/>
          <a:srcRect/>
          <a:stretch>
            <a:fillRect/>
          </a:stretch>
        </p:blipFill>
        <p:spPr bwMode="auto">
          <a:xfrm rot="21431947">
            <a:off x="457200" y="1676400"/>
            <a:ext cx="3468511" cy="46437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will they get there?</a:t>
            </a:r>
            <a:endParaRPr lang="en-US" dirty="0"/>
          </a:p>
        </p:txBody>
      </p:sp>
      <p:pic>
        <p:nvPicPr>
          <p:cNvPr id="6145" name="Picture 1"/>
          <p:cNvPicPr>
            <a:picLocks noChangeAspect="1" noChangeArrowheads="1"/>
          </p:cNvPicPr>
          <p:nvPr/>
        </p:nvPicPr>
        <p:blipFill>
          <a:blip r:embed="rId2" cstate="print"/>
          <a:srcRect/>
          <a:stretch>
            <a:fillRect/>
          </a:stretch>
        </p:blipFill>
        <p:spPr bwMode="auto">
          <a:xfrm rot="21130103">
            <a:off x="609600" y="1828800"/>
            <a:ext cx="3086100" cy="4114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648200" y="1295400"/>
            <a:ext cx="3810000" cy="4658826"/>
          </a:xfrm>
          <a:prstGeom prst="roundRect">
            <a:avLst/>
          </a:prstGeom>
          <a:effectLst>
            <a:glow rad="101600">
              <a:srgbClr val="92D050">
                <a:alpha val="60000"/>
              </a:srgbClr>
            </a:glo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500" dirty="0" smtClean="0">
                <a:latin typeface="Tw Cen MT" pitchFamily="34" charset="0"/>
              </a:rPr>
              <a:t>The Summer Programs Director (Ms. Holland) will organize travel between scholars, their families and their pre-college program. Ms. Holland and families will have a logistical meeting before the end of the school year where we review travel plans. </a:t>
            </a:r>
            <a:endParaRPr lang="en-US" sz="2500" dirty="0">
              <a:latin typeface="Tw Cen MT" pitchFamily="34" charset="0"/>
            </a:endParaRPr>
          </a:p>
        </p:txBody>
      </p:sp>
      <p:sp>
        <p:nvSpPr>
          <p:cNvPr id="6" name="TextBox 5"/>
          <p:cNvSpPr txBox="1"/>
          <p:nvPr/>
        </p:nvSpPr>
        <p:spPr>
          <a:xfrm>
            <a:off x="4191000" y="6070937"/>
            <a:ext cx="4724400" cy="1015663"/>
          </a:xfrm>
          <a:prstGeom prst="rect">
            <a:avLst/>
          </a:prstGeom>
          <a:noFill/>
        </p:spPr>
        <p:txBody>
          <a:bodyPr wrap="square" rtlCol="0">
            <a:spAutoFit/>
          </a:bodyPr>
          <a:lstStyle/>
          <a:p>
            <a:pPr algn="ctr"/>
            <a:r>
              <a:rPr lang="en-US" sz="2500" dirty="0" smtClean="0">
                <a:latin typeface="Impact Label" pitchFamily="2" charset="0"/>
                <a:ea typeface="Impact Label" pitchFamily="2" charset="0"/>
              </a:rPr>
              <a:t>Safety is our </a:t>
            </a:r>
            <a:r>
              <a:rPr lang="en-US" sz="3500" dirty="0" smtClean="0">
                <a:latin typeface="Impact Label" pitchFamily="2" charset="0"/>
                <a:ea typeface="Impact Label" pitchFamily="2" charset="0"/>
              </a:rPr>
              <a:t>#1 </a:t>
            </a:r>
            <a:r>
              <a:rPr lang="en-US" sz="2500" dirty="0" smtClean="0">
                <a:latin typeface="Impact Label" pitchFamily="2" charset="0"/>
                <a:ea typeface="Impact Label" pitchFamily="2" charset="0"/>
              </a:rPr>
              <a:t>priority</a:t>
            </a:r>
            <a:endParaRPr lang="en-US" sz="2500" dirty="0">
              <a:latin typeface="Impact Label" pitchFamily="2" charset="0"/>
              <a:ea typeface="Impact Label"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OK…so how much?</a:t>
            </a:r>
            <a:endParaRPr lang="en-US" dirty="0"/>
          </a:p>
        </p:txBody>
      </p:sp>
      <p:sp>
        <p:nvSpPr>
          <p:cNvPr id="5" name="TextBox 4"/>
          <p:cNvSpPr txBox="1"/>
          <p:nvPr/>
        </p:nvSpPr>
        <p:spPr>
          <a:xfrm>
            <a:off x="228600" y="2209800"/>
            <a:ext cx="3429000" cy="4014788"/>
          </a:xfrm>
          <a:prstGeom prst="round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600" dirty="0" smtClean="0">
                <a:latin typeface="Rockwell" pitchFamily="18" charset="0"/>
              </a:rPr>
              <a:t>Pre-College Programs are expensive– but cost should NOT be a prohibitive factor when working towards pre-college programs</a:t>
            </a:r>
            <a:endParaRPr lang="en-US" sz="2600" dirty="0">
              <a:latin typeface="Rockwell"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267200" y="1600200"/>
            <a:ext cx="6019170"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There’s no better investment than education.</a:t>
            </a:r>
            <a:endParaRPr lang="en-US" dirty="0"/>
          </a:p>
        </p:txBody>
      </p:sp>
      <p:sp>
        <p:nvSpPr>
          <p:cNvPr id="3" name="Content Placeholder 2"/>
          <p:cNvSpPr>
            <a:spLocks noGrp="1"/>
          </p:cNvSpPr>
          <p:nvPr>
            <p:ph idx="1"/>
          </p:nvPr>
        </p:nvSpPr>
        <p:spPr>
          <a:xfrm>
            <a:off x="228600" y="1371600"/>
            <a:ext cx="4114800" cy="5105400"/>
          </a:xfrm>
        </p:spPr>
        <p:txBody>
          <a:bodyPr>
            <a:normAutofit/>
          </a:bodyPr>
          <a:lstStyle/>
          <a:p>
            <a:pPr algn="ctr">
              <a:buNone/>
            </a:pPr>
            <a:r>
              <a:rPr lang="en-US" dirty="0" smtClean="0">
                <a:latin typeface="Impact Label" pitchFamily="2" charset="0"/>
                <a:ea typeface="Impact Label" pitchFamily="2" charset="0"/>
              </a:rPr>
              <a:t>AF AHS will work to provide loans to scholars.</a:t>
            </a:r>
            <a:br>
              <a:rPr lang="en-US" dirty="0" smtClean="0">
                <a:latin typeface="Impact Label" pitchFamily="2" charset="0"/>
                <a:ea typeface="Impact Label" pitchFamily="2" charset="0"/>
              </a:rPr>
            </a:br>
            <a:endParaRPr lang="en-US" dirty="0" smtClean="0">
              <a:latin typeface="Impact Label" pitchFamily="2" charset="0"/>
              <a:ea typeface="Impact Label" pitchFamily="2" charset="0"/>
            </a:endParaRPr>
          </a:p>
          <a:p>
            <a:pPr algn="ctr">
              <a:buNone/>
            </a:pPr>
            <a:r>
              <a:rPr lang="en-US" dirty="0" smtClean="0"/>
              <a:t>These are not loans they will have to pay back with money, but with service.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343400" y="2343150"/>
            <a:ext cx="4495800" cy="33718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Cost…and then some.</a:t>
            </a:r>
            <a:endParaRPr lang="en-US" dirty="0"/>
          </a:p>
        </p:txBody>
      </p:sp>
      <p:pic>
        <p:nvPicPr>
          <p:cNvPr id="11266" name="Picture 2"/>
          <p:cNvPicPr>
            <a:picLocks noChangeAspect="1" noChangeArrowheads="1"/>
          </p:cNvPicPr>
          <p:nvPr/>
        </p:nvPicPr>
        <p:blipFill>
          <a:blip r:embed="rId2" cstate="print"/>
          <a:srcRect l="21774" r="10484"/>
          <a:stretch>
            <a:fillRect/>
          </a:stretch>
        </p:blipFill>
        <p:spPr bwMode="auto">
          <a:xfrm>
            <a:off x="381000" y="1676400"/>
            <a:ext cx="4038600" cy="447130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724400" y="1447800"/>
            <a:ext cx="4114800" cy="4708981"/>
          </a:xfrm>
          <a:prstGeom prst="rect">
            <a:avLst/>
          </a:prstGeom>
          <a:noFill/>
        </p:spPr>
        <p:txBody>
          <a:bodyPr wrap="square" rtlCol="0">
            <a:spAutoFit/>
          </a:bodyPr>
          <a:lstStyle/>
          <a:p>
            <a:pPr algn="ctr"/>
            <a:r>
              <a:rPr lang="en-US" sz="3000" dirty="0" smtClean="0">
                <a:latin typeface="Tw Cen MT" pitchFamily="34" charset="0"/>
              </a:rPr>
              <a:t>The minimum cost for all summer programs is </a:t>
            </a:r>
            <a:r>
              <a:rPr lang="en-US" sz="3000" b="1" dirty="0" smtClean="0">
                <a:solidFill>
                  <a:srgbClr val="FF0000"/>
                </a:solidFill>
                <a:latin typeface="Tw Cen MT" pitchFamily="34" charset="0"/>
              </a:rPr>
              <a:t>$100.00</a:t>
            </a:r>
            <a:endParaRPr lang="en-US" sz="3000" dirty="0" smtClean="0">
              <a:latin typeface="Tw Cen MT" pitchFamily="34" charset="0"/>
            </a:endParaRPr>
          </a:p>
          <a:p>
            <a:pPr algn="ctr"/>
            <a:endParaRPr lang="en-US" sz="3000" dirty="0" smtClean="0">
              <a:latin typeface="Tw Cen MT" pitchFamily="34" charset="0"/>
            </a:endParaRPr>
          </a:p>
          <a:p>
            <a:pPr algn="ctr"/>
            <a:r>
              <a:rPr lang="en-US" sz="3000" dirty="0" smtClean="0">
                <a:latin typeface="Tw Cen MT" pitchFamily="34" charset="0"/>
              </a:rPr>
              <a:t>In addition to the flat rate cost of $100.00, the total cost of the summer program will have the Estimated Family Contribution</a:t>
            </a:r>
            <a:endParaRPr lang="en-US" sz="3000" dirty="0">
              <a:latin typeface="Tw Cen M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724"/>
            <a:ext cx="6781800" cy="1131276"/>
          </a:xfrm>
        </p:spPr>
        <p:txBody>
          <a:bodyPr/>
          <a:lstStyle/>
          <a:p>
            <a:r>
              <a:rPr lang="en-US" dirty="0" smtClean="0"/>
              <a:t>Estimated Family Contributions</a:t>
            </a:r>
            <a:endParaRPr lang="en-US" dirty="0"/>
          </a:p>
        </p:txBody>
      </p:sp>
      <p:sp>
        <p:nvSpPr>
          <p:cNvPr id="4" name="Rectangle 3"/>
          <p:cNvSpPr/>
          <p:nvPr/>
        </p:nvSpPr>
        <p:spPr>
          <a:xfrm>
            <a:off x="3352800" y="1752600"/>
            <a:ext cx="5638800" cy="3939540"/>
          </a:xfrm>
          <a:prstGeom prst="rect">
            <a:avLst/>
          </a:prstGeom>
        </p:spPr>
        <p:txBody>
          <a:bodyPr wrap="square">
            <a:spAutoFit/>
          </a:bodyPr>
          <a:lstStyle/>
          <a:p>
            <a:pPr algn="ctr"/>
            <a:r>
              <a:rPr lang="en-US" sz="2500" dirty="0" smtClean="0">
                <a:latin typeface="Tw Cen MT" pitchFamily="34" charset="0"/>
              </a:rPr>
              <a:t>The Expected Family Contribution (EFC) is how much money your family is expected to contribute to your college education for one year.</a:t>
            </a:r>
            <a:br>
              <a:rPr lang="en-US" sz="2500" dirty="0" smtClean="0">
                <a:latin typeface="Tw Cen MT" pitchFamily="34" charset="0"/>
              </a:rPr>
            </a:br>
            <a:endParaRPr lang="en-US" sz="2500" dirty="0" smtClean="0">
              <a:latin typeface="Tw Cen MT" pitchFamily="34" charset="0"/>
            </a:endParaRPr>
          </a:p>
          <a:p>
            <a:pPr algn="ctr"/>
            <a:r>
              <a:rPr lang="en-US" sz="2500" dirty="0" smtClean="0">
                <a:latin typeface="Tw Cen MT" pitchFamily="34" charset="0"/>
              </a:rPr>
              <a:t>Typically, the lower your EFC, the more financial aid you will receive. Factors such as family size, number of family members in college, family savings, and current earnings are used to calculate this figure.</a:t>
            </a:r>
            <a:endParaRPr lang="en-US" sz="2500" dirty="0">
              <a:latin typeface="Tw Cen MT" pitchFamily="34" charset="0"/>
            </a:endParaRPr>
          </a:p>
        </p:txBody>
      </p:sp>
      <p:pic>
        <p:nvPicPr>
          <p:cNvPr id="5" name="Picture 2"/>
          <p:cNvPicPr>
            <a:picLocks noChangeAspect="1" noChangeArrowheads="1"/>
          </p:cNvPicPr>
          <p:nvPr/>
        </p:nvPicPr>
        <p:blipFill>
          <a:blip r:embed="rId2" cstate="print"/>
          <a:srcRect l="14093" t="14474" r="26011" b="3947"/>
          <a:stretch>
            <a:fillRect/>
          </a:stretch>
        </p:blipFill>
        <p:spPr bwMode="auto">
          <a:xfrm rot="21359948">
            <a:off x="466457" y="1456226"/>
            <a:ext cx="2590800" cy="4724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 Programs Math</a:t>
            </a:r>
            <a:endParaRPr lang="en-US" dirty="0"/>
          </a:p>
        </p:txBody>
      </p:sp>
      <p:sp>
        <p:nvSpPr>
          <p:cNvPr id="4" name="TextBox 3"/>
          <p:cNvSpPr txBox="1"/>
          <p:nvPr/>
        </p:nvSpPr>
        <p:spPr>
          <a:xfrm>
            <a:off x="990600" y="1219200"/>
            <a:ext cx="7162800" cy="630942"/>
          </a:xfrm>
          <a:prstGeom prst="rect">
            <a:avLst/>
          </a:prstGeom>
          <a:noFill/>
        </p:spPr>
        <p:txBody>
          <a:bodyPr wrap="square" rtlCol="0">
            <a:spAutoFit/>
          </a:bodyPr>
          <a:lstStyle/>
          <a:p>
            <a:pPr algn="ctr"/>
            <a:r>
              <a:rPr lang="en-US" sz="3500" b="1" dirty="0" smtClean="0">
                <a:latin typeface="Tw Cen MT" pitchFamily="34" charset="0"/>
              </a:rPr>
              <a:t>Yale Ivy Scholars Program </a:t>
            </a:r>
            <a:endParaRPr lang="en-US" sz="3500" b="1" dirty="0">
              <a:latin typeface="Tw Cen MT" pitchFamily="34" charset="0"/>
            </a:endParaRPr>
          </a:p>
        </p:txBody>
      </p:sp>
      <p:graphicFrame>
        <p:nvGraphicFramePr>
          <p:cNvPr id="5" name="Table 4"/>
          <p:cNvGraphicFramePr>
            <a:graphicFrameLocks noGrp="1"/>
          </p:cNvGraphicFramePr>
          <p:nvPr/>
        </p:nvGraphicFramePr>
        <p:xfrm>
          <a:off x="1143000" y="1981199"/>
          <a:ext cx="7239000" cy="3581401"/>
        </p:xfrm>
        <a:graphic>
          <a:graphicData uri="http://schemas.openxmlformats.org/drawingml/2006/table">
            <a:tbl>
              <a:tblPr firstRow="1" bandRow="1">
                <a:tableStyleId>{5C22544A-7EE6-4342-B048-85BDC9FD1C3A}</a:tableStyleId>
              </a:tblPr>
              <a:tblGrid>
                <a:gridCol w="3619500"/>
                <a:gridCol w="3619500"/>
              </a:tblGrid>
              <a:tr h="555079">
                <a:tc>
                  <a:txBody>
                    <a:bodyPr/>
                    <a:lstStyle/>
                    <a:p>
                      <a:pPr algn="ctr"/>
                      <a:r>
                        <a:rPr lang="en-US" dirty="0" smtClean="0">
                          <a:latin typeface="Century Gothic" pitchFamily="34" charset="0"/>
                        </a:rPr>
                        <a:t>Total Cost of Program</a:t>
                      </a:r>
                      <a:endParaRPr lang="en-US"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smtClean="0">
                          <a:latin typeface="Tw Cen MT" pitchFamily="34" charset="0"/>
                        </a:rPr>
                        <a:t>$8,000.00</a:t>
                      </a:r>
                      <a:endParaRPr lang="en-US" sz="2500" dirty="0">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8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Century Gothic" pitchFamily="34" charset="0"/>
                        </a:rPr>
                        <a:t>Ms. Holland’s “Discount”</a:t>
                      </a:r>
                    </a:p>
                    <a:p>
                      <a:pPr algn="ctr"/>
                      <a:endParaRPr lang="en-US" b="1"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smtClean="0">
                          <a:latin typeface="Tw Cen MT" pitchFamily="34" charset="0"/>
                        </a:rPr>
                        <a:t>$5,500.00</a:t>
                      </a:r>
                      <a:endParaRPr lang="en-US" sz="2500" dirty="0">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8082">
                <a:tc>
                  <a:txBody>
                    <a:bodyPr/>
                    <a:lstStyle/>
                    <a:p>
                      <a:pPr algn="ctr"/>
                      <a:r>
                        <a:rPr lang="en-US" b="1" dirty="0" smtClean="0">
                          <a:latin typeface="Century Gothic" pitchFamily="34" charset="0"/>
                        </a:rPr>
                        <a:t>Estimated Family Contribution</a:t>
                      </a:r>
                      <a:endParaRPr lang="en-US" b="1"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smtClean="0">
                          <a:latin typeface="Tw Cen MT" pitchFamily="34" charset="0"/>
                        </a:rPr>
                        <a:t>$400.00</a:t>
                      </a:r>
                      <a:endParaRPr lang="en-US" sz="2500" dirty="0">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079">
                <a:tc>
                  <a:txBody>
                    <a:bodyPr/>
                    <a:lstStyle/>
                    <a:p>
                      <a:pPr algn="ctr"/>
                      <a:r>
                        <a:rPr lang="en-US" b="1" dirty="0" smtClean="0">
                          <a:latin typeface="Century Gothic" pitchFamily="34" charset="0"/>
                        </a:rPr>
                        <a:t>AF AHS Loan</a:t>
                      </a:r>
                      <a:endParaRPr lang="en-US" b="1"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smtClean="0">
                          <a:latin typeface="Tw Cen MT" pitchFamily="34" charset="0"/>
                        </a:rPr>
                        <a:t>$2,100.00</a:t>
                      </a:r>
                      <a:endParaRPr lang="en-US" sz="2500" dirty="0">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079">
                <a:tc>
                  <a:txBody>
                    <a:bodyPr/>
                    <a:lstStyle/>
                    <a:p>
                      <a:pPr algn="ctr"/>
                      <a:r>
                        <a:rPr lang="en-US" b="1" dirty="0" smtClean="0">
                          <a:latin typeface="Century Gothic" pitchFamily="34" charset="0"/>
                        </a:rPr>
                        <a:t>Balance Remaining</a:t>
                      </a:r>
                      <a:endParaRPr lang="en-US" b="1"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500" dirty="0" smtClean="0">
                          <a:latin typeface="Tw Cen MT" pitchFamily="34" charset="0"/>
                        </a:rPr>
                        <a:t>$0.00</a:t>
                      </a:r>
                      <a:endParaRPr lang="en-US" sz="2500" dirty="0">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 Programs: </a:t>
            </a:r>
            <a:br>
              <a:rPr lang="en-US" dirty="0" smtClean="0"/>
            </a:br>
            <a:r>
              <a:rPr lang="en-US" dirty="0" smtClean="0"/>
              <a:t>By the Numbers</a:t>
            </a:r>
            <a:endParaRPr lang="en-US" dirty="0"/>
          </a:p>
        </p:txBody>
      </p:sp>
      <p:graphicFrame>
        <p:nvGraphicFramePr>
          <p:cNvPr id="4" name="Table 3"/>
          <p:cNvGraphicFramePr>
            <a:graphicFrameLocks noGrp="1"/>
          </p:cNvGraphicFramePr>
          <p:nvPr/>
        </p:nvGraphicFramePr>
        <p:xfrm>
          <a:off x="761999" y="1371600"/>
          <a:ext cx="7772401" cy="4800600"/>
        </p:xfrm>
        <a:graphic>
          <a:graphicData uri="http://schemas.openxmlformats.org/drawingml/2006/table">
            <a:tbl>
              <a:tblPr firstRow="1" bandRow="1">
                <a:tableStyleId>{93296810-A885-4BE3-A3E7-6D5BEEA58F35}</a:tableStyleId>
              </a:tblPr>
              <a:tblGrid>
                <a:gridCol w="3571659"/>
                <a:gridCol w="2045563"/>
                <a:gridCol w="2155179"/>
              </a:tblGrid>
              <a:tr h="634862">
                <a:tc>
                  <a:txBody>
                    <a:bodyPr/>
                    <a:lstStyle/>
                    <a:p>
                      <a:pPr algn="ctr"/>
                      <a:r>
                        <a:rPr lang="en-US" dirty="0" smtClean="0">
                          <a:latin typeface="Rockwell" pitchFamily="18" charset="0"/>
                        </a:rPr>
                        <a:t>Summer</a:t>
                      </a:r>
                      <a:r>
                        <a:rPr lang="en-US" baseline="0" dirty="0" smtClean="0">
                          <a:latin typeface="Rockwell" pitchFamily="18" charset="0"/>
                        </a:rPr>
                        <a:t> Program</a:t>
                      </a:r>
                      <a:endParaRPr lang="en-US"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Rockwell" pitchFamily="18" charset="0"/>
                        </a:rPr>
                        <a:t>Summer 2010</a:t>
                      </a:r>
                      <a:endParaRPr lang="en-US"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Rockwell" pitchFamily="18" charset="0"/>
                        </a:rPr>
                        <a:t>Summer 2011</a:t>
                      </a:r>
                      <a:endParaRPr lang="en-US"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862">
                <a:tc>
                  <a:txBody>
                    <a:bodyPr/>
                    <a:lstStyle/>
                    <a:p>
                      <a:pPr algn="ctr"/>
                      <a:r>
                        <a:rPr lang="en-US" sz="1600" dirty="0" smtClean="0">
                          <a:latin typeface="Rockwell" pitchFamily="18" charset="0"/>
                        </a:rPr>
                        <a:t>Pre-College</a:t>
                      </a:r>
                      <a:r>
                        <a:rPr lang="en-US" sz="1600" baseline="0" dirty="0" smtClean="0">
                          <a:latin typeface="Rockwell" pitchFamily="18" charset="0"/>
                        </a:rPr>
                        <a:t> Programs</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Rockwell" pitchFamily="18" charset="0"/>
                        </a:rPr>
                        <a:t>$23,000.00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Rockwell" pitchFamily="18" charset="0"/>
                        </a:rPr>
                        <a:t>$60,760.00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862">
                <a:tc>
                  <a:txBody>
                    <a:bodyPr/>
                    <a:lstStyle/>
                    <a:p>
                      <a:pPr algn="ctr"/>
                      <a:r>
                        <a:rPr lang="en-US" sz="1600" dirty="0" smtClean="0">
                          <a:latin typeface="Rockwell" pitchFamily="18" charset="0"/>
                        </a:rPr>
                        <a:t>Internships</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Rockwell" pitchFamily="18" charset="0"/>
                        </a:rPr>
                        <a:t>$0.00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Rockwell" pitchFamily="18" charset="0"/>
                        </a:rPr>
                        <a:t>$0.00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862">
                <a:tc>
                  <a:txBody>
                    <a:bodyPr/>
                    <a:lstStyle/>
                    <a:p>
                      <a:pPr algn="ctr"/>
                      <a:r>
                        <a:rPr lang="en-US" sz="1600" dirty="0" smtClean="0">
                          <a:latin typeface="Rockwell" pitchFamily="18" charset="0"/>
                        </a:rPr>
                        <a:t>Growth Opportunities</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Rockwell" pitchFamily="18" charset="0"/>
                        </a:rPr>
                        <a:t>$6,000.00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Rockwell" pitchFamily="18" charset="0"/>
                        </a:rPr>
                        <a:t>$4,500.00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862">
                <a:tc>
                  <a:txBody>
                    <a:bodyPr/>
                    <a:lstStyle/>
                    <a:p>
                      <a:pPr algn="ctr"/>
                      <a:r>
                        <a:rPr lang="en-US" sz="1600" dirty="0" smtClean="0">
                          <a:latin typeface="Rockwell" pitchFamily="18" charset="0"/>
                        </a:rPr>
                        <a:t>Summer Program</a:t>
                      </a:r>
                      <a:r>
                        <a:rPr lang="en-US" sz="1600" baseline="0" dirty="0" smtClean="0">
                          <a:latin typeface="Rockwell" pitchFamily="18" charset="0"/>
                        </a:rPr>
                        <a:t> Total Cost</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0" dirty="0" smtClean="0">
                          <a:latin typeface="Rockwell" pitchFamily="18" charset="0"/>
                        </a:rPr>
                        <a:t>$29,000.00</a:t>
                      </a:r>
                      <a:endParaRPr lang="en-US" sz="1600" b="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0" dirty="0" smtClean="0">
                          <a:latin typeface="Rockwell" pitchFamily="18" charset="0"/>
                        </a:rPr>
                        <a:t>$65,260.00</a:t>
                      </a:r>
                      <a:endParaRPr lang="en-US" sz="1600" b="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991428">
                <a:tc>
                  <a:txBody>
                    <a:bodyPr/>
                    <a:lstStyle/>
                    <a:p>
                      <a:pPr algn="ctr"/>
                      <a:r>
                        <a:rPr lang="en-US" sz="1600" dirty="0" smtClean="0">
                          <a:latin typeface="Rockwell" pitchFamily="18" charset="0"/>
                        </a:rPr>
                        <a:t>Pre-College Scholarship Awards</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Rockwell" pitchFamily="18" charset="0"/>
                        </a:rPr>
                        <a:t>$18,00.00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Rockwell" pitchFamily="18" charset="0"/>
                        </a:rPr>
                        <a:t>$44,260.00</a:t>
                      </a:r>
                      <a:endParaRPr lang="en-US" sz="1600"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862">
                <a:tc>
                  <a:txBody>
                    <a:bodyPr/>
                    <a:lstStyle/>
                    <a:p>
                      <a:pPr algn="ctr"/>
                      <a:r>
                        <a:rPr lang="en-US" b="1" dirty="0" smtClean="0">
                          <a:latin typeface="Rockwell" pitchFamily="18" charset="0"/>
                        </a:rPr>
                        <a:t>Total Cost to AF AHS</a:t>
                      </a:r>
                      <a:endParaRPr lang="en-US" b="1"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1" dirty="0" smtClean="0">
                          <a:latin typeface="Rockwell" pitchFamily="18" charset="0"/>
                        </a:rPr>
                        <a:t>$11,000.00</a:t>
                      </a:r>
                      <a:endParaRPr lang="en-US" b="1"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1" dirty="0" smtClean="0">
                          <a:latin typeface="Rockwell" pitchFamily="18" charset="0"/>
                        </a:rPr>
                        <a:t>$21,000.00</a:t>
                      </a:r>
                      <a:endParaRPr lang="en-US" b="1" dirty="0">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724"/>
            <a:ext cx="6705599" cy="1131276"/>
          </a:xfrm>
        </p:spPr>
        <p:txBody>
          <a:bodyPr/>
          <a:lstStyle/>
          <a:p>
            <a:pPr algn="ctr"/>
            <a:r>
              <a:rPr lang="en-US" dirty="0" smtClean="0"/>
              <a:t>What is the timeline for all this?</a:t>
            </a:r>
            <a:endParaRPr lang="en-US" dirty="0"/>
          </a:p>
        </p:txBody>
      </p:sp>
      <p:sp>
        <p:nvSpPr>
          <p:cNvPr id="5" name="TextBox 4"/>
          <p:cNvSpPr txBox="1"/>
          <p:nvPr/>
        </p:nvSpPr>
        <p:spPr>
          <a:xfrm>
            <a:off x="304800" y="1143000"/>
            <a:ext cx="4343400" cy="1169551"/>
          </a:xfrm>
          <a:prstGeom prst="rect">
            <a:avLst/>
          </a:prstGeom>
          <a:noFill/>
        </p:spPr>
        <p:txBody>
          <a:bodyPr wrap="square" rtlCol="0">
            <a:spAutoFit/>
          </a:bodyPr>
          <a:lstStyle/>
          <a:p>
            <a:pPr algn="ctr"/>
            <a:r>
              <a:rPr lang="en-US" sz="3500" dirty="0" smtClean="0">
                <a:latin typeface="Impact Label" pitchFamily="2" charset="0"/>
                <a:ea typeface="Impact Label" pitchFamily="2" charset="0"/>
              </a:rPr>
              <a:t>October-December</a:t>
            </a:r>
            <a:endParaRPr lang="en-US" sz="3500" dirty="0">
              <a:latin typeface="Impact Label" pitchFamily="2" charset="0"/>
              <a:ea typeface="Impact Label" pitchFamily="2" charset="0"/>
            </a:endParaRPr>
          </a:p>
        </p:txBody>
      </p:sp>
      <p:sp>
        <p:nvSpPr>
          <p:cNvPr id="6" name="TextBox 5"/>
          <p:cNvSpPr txBox="1"/>
          <p:nvPr/>
        </p:nvSpPr>
        <p:spPr>
          <a:xfrm>
            <a:off x="5562600" y="1219200"/>
            <a:ext cx="2743200" cy="1169551"/>
          </a:xfrm>
          <a:prstGeom prst="rect">
            <a:avLst/>
          </a:prstGeom>
          <a:noFill/>
        </p:spPr>
        <p:txBody>
          <a:bodyPr wrap="square" rtlCol="0">
            <a:spAutoFit/>
          </a:bodyPr>
          <a:lstStyle/>
          <a:p>
            <a:pPr algn="ctr"/>
            <a:r>
              <a:rPr lang="en-US" sz="3500" dirty="0" smtClean="0">
                <a:latin typeface="Impact Label" pitchFamily="2" charset="0"/>
                <a:ea typeface="Impact Label" pitchFamily="2" charset="0"/>
              </a:rPr>
              <a:t>January-March</a:t>
            </a:r>
            <a:endParaRPr lang="en-US" sz="3500" dirty="0">
              <a:latin typeface="Impact Label" pitchFamily="2" charset="0"/>
              <a:ea typeface="Impact Label" pitchFamily="2" charset="0"/>
            </a:endParaRPr>
          </a:p>
        </p:txBody>
      </p:sp>
      <p:sp>
        <p:nvSpPr>
          <p:cNvPr id="8" name="TextBox 7"/>
          <p:cNvSpPr txBox="1"/>
          <p:nvPr/>
        </p:nvSpPr>
        <p:spPr>
          <a:xfrm>
            <a:off x="990600" y="4038600"/>
            <a:ext cx="2743200" cy="1169551"/>
          </a:xfrm>
          <a:prstGeom prst="rect">
            <a:avLst/>
          </a:prstGeom>
          <a:noFill/>
        </p:spPr>
        <p:txBody>
          <a:bodyPr wrap="square" rtlCol="0">
            <a:spAutoFit/>
          </a:bodyPr>
          <a:lstStyle/>
          <a:p>
            <a:pPr algn="ctr"/>
            <a:r>
              <a:rPr lang="en-US" sz="3500" dirty="0" smtClean="0">
                <a:latin typeface="Impact Label" pitchFamily="2" charset="0"/>
                <a:ea typeface="Impact Label" pitchFamily="2" charset="0"/>
              </a:rPr>
              <a:t>April-June</a:t>
            </a:r>
            <a:endParaRPr lang="en-US" sz="3500" dirty="0">
              <a:latin typeface="Impact Label" pitchFamily="2" charset="0"/>
              <a:ea typeface="Impact Label" pitchFamily="2" charset="0"/>
            </a:endParaRPr>
          </a:p>
        </p:txBody>
      </p:sp>
      <p:sp>
        <p:nvSpPr>
          <p:cNvPr id="9" name="TextBox 8"/>
          <p:cNvSpPr txBox="1"/>
          <p:nvPr/>
        </p:nvSpPr>
        <p:spPr>
          <a:xfrm>
            <a:off x="5638800" y="3962400"/>
            <a:ext cx="2743200" cy="1169551"/>
          </a:xfrm>
          <a:prstGeom prst="rect">
            <a:avLst/>
          </a:prstGeom>
          <a:noFill/>
        </p:spPr>
        <p:txBody>
          <a:bodyPr wrap="square" rtlCol="0">
            <a:spAutoFit/>
          </a:bodyPr>
          <a:lstStyle/>
          <a:p>
            <a:pPr algn="ctr"/>
            <a:r>
              <a:rPr lang="en-US" sz="3500" dirty="0" smtClean="0">
                <a:latin typeface="Impact Label" pitchFamily="2" charset="0"/>
                <a:ea typeface="Impact Label" pitchFamily="2" charset="0"/>
              </a:rPr>
              <a:t>July-August</a:t>
            </a:r>
            <a:endParaRPr lang="en-US" sz="3500" dirty="0">
              <a:latin typeface="Impact Label" pitchFamily="2" charset="0"/>
              <a:ea typeface="Impact Label" pitchFamily="2" charset="0"/>
            </a:endParaRPr>
          </a:p>
        </p:txBody>
      </p:sp>
      <p:sp>
        <p:nvSpPr>
          <p:cNvPr id="10" name="TextBox 9"/>
          <p:cNvSpPr txBox="1"/>
          <p:nvPr/>
        </p:nvSpPr>
        <p:spPr>
          <a:xfrm>
            <a:off x="381000" y="2362200"/>
            <a:ext cx="4648200" cy="2031325"/>
          </a:xfrm>
          <a:prstGeom prst="rect">
            <a:avLst/>
          </a:prstGeom>
          <a:noFill/>
        </p:spPr>
        <p:txBody>
          <a:bodyPr wrap="square" rtlCol="0">
            <a:spAutoFit/>
          </a:bodyPr>
          <a:lstStyle/>
          <a:p>
            <a:pPr lvl="0">
              <a:buFont typeface="Arial" pitchFamily="34" charset="0"/>
              <a:buChar char="•"/>
            </a:pPr>
            <a:r>
              <a:rPr lang="en-US" dirty="0" smtClean="0">
                <a:latin typeface="Tw Cen MT" pitchFamily="34" charset="0"/>
              </a:rPr>
              <a:t>Celebrate and publicize Summer Programs</a:t>
            </a:r>
          </a:p>
          <a:p>
            <a:pPr lvl="0">
              <a:buFont typeface="Arial" pitchFamily="34" charset="0"/>
              <a:buChar char="•"/>
            </a:pPr>
            <a:r>
              <a:rPr lang="en-US" dirty="0" smtClean="0">
                <a:latin typeface="Tw Cen MT" pitchFamily="34" charset="0"/>
              </a:rPr>
              <a:t>Ms. Holland contacts summer programs to form partnerships/discuss scholarships and financial aid</a:t>
            </a:r>
          </a:p>
          <a:p>
            <a:pPr lvl="0">
              <a:buFont typeface="Arial" pitchFamily="34" charset="0"/>
              <a:buChar char="•"/>
            </a:pPr>
            <a:r>
              <a:rPr lang="en-US" dirty="0" smtClean="0">
                <a:latin typeface="Tw Cen MT" pitchFamily="34" charset="0"/>
              </a:rPr>
              <a:t>Connect with parents about Summer Programs to get ready for Summer of 2012!</a:t>
            </a:r>
          </a:p>
          <a:p>
            <a:endParaRPr lang="en-US" dirty="0"/>
          </a:p>
        </p:txBody>
      </p:sp>
      <p:sp>
        <p:nvSpPr>
          <p:cNvPr id="11" name="TextBox 10"/>
          <p:cNvSpPr txBox="1"/>
          <p:nvPr/>
        </p:nvSpPr>
        <p:spPr>
          <a:xfrm>
            <a:off x="5334000" y="2057400"/>
            <a:ext cx="4191000" cy="2031325"/>
          </a:xfrm>
          <a:prstGeom prst="rect">
            <a:avLst/>
          </a:prstGeom>
          <a:noFill/>
        </p:spPr>
        <p:txBody>
          <a:bodyPr wrap="square" rtlCol="0">
            <a:spAutoFit/>
          </a:bodyPr>
          <a:lstStyle/>
          <a:p>
            <a:pPr lvl="0">
              <a:buFont typeface="Arial" pitchFamily="34" charset="0"/>
              <a:buChar char="•"/>
            </a:pPr>
            <a:r>
              <a:rPr lang="en-US" dirty="0" smtClean="0">
                <a:latin typeface="Tw Cen MT" pitchFamily="34" charset="0"/>
              </a:rPr>
              <a:t>FUNDRAISING</a:t>
            </a:r>
          </a:p>
          <a:p>
            <a:pPr lvl="0">
              <a:buFont typeface="Arial" pitchFamily="34" charset="0"/>
              <a:buChar char="•"/>
            </a:pPr>
            <a:r>
              <a:rPr lang="en-US" dirty="0" smtClean="0">
                <a:latin typeface="Tw Cen MT" pitchFamily="34" charset="0"/>
              </a:rPr>
              <a:t>Scholars complete pre-college </a:t>
            </a:r>
            <a:br>
              <a:rPr lang="en-US" dirty="0" smtClean="0">
                <a:latin typeface="Tw Cen MT" pitchFamily="34" charset="0"/>
              </a:rPr>
            </a:br>
            <a:r>
              <a:rPr lang="en-US" dirty="0" smtClean="0">
                <a:latin typeface="Tw Cen MT" pitchFamily="34" charset="0"/>
              </a:rPr>
              <a:t>applications in College Readiness class</a:t>
            </a:r>
          </a:p>
          <a:p>
            <a:pPr lvl="0">
              <a:buFont typeface="Arial" pitchFamily="34" charset="0"/>
              <a:buChar char="•"/>
            </a:pPr>
            <a:r>
              <a:rPr lang="en-US" dirty="0" smtClean="0">
                <a:latin typeface="Tw Cen MT" pitchFamily="34" charset="0"/>
              </a:rPr>
              <a:t>Scholars complete “Community </a:t>
            </a:r>
            <a:br>
              <a:rPr lang="en-US" dirty="0" smtClean="0">
                <a:latin typeface="Tw Cen MT" pitchFamily="34" charset="0"/>
              </a:rPr>
            </a:br>
            <a:r>
              <a:rPr lang="en-US" dirty="0" smtClean="0">
                <a:latin typeface="Tw Cen MT" pitchFamily="34" charset="0"/>
              </a:rPr>
              <a:t>Internship Applications” and “What My Family Is Doing This Summer” forms</a:t>
            </a:r>
          </a:p>
          <a:p>
            <a:endParaRPr lang="en-US" dirty="0"/>
          </a:p>
        </p:txBody>
      </p:sp>
      <p:sp>
        <p:nvSpPr>
          <p:cNvPr id="12" name="TextBox 11"/>
          <p:cNvSpPr txBox="1"/>
          <p:nvPr/>
        </p:nvSpPr>
        <p:spPr>
          <a:xfrm>
            <a:off x="304800" y="5103674"/>
            <a:ext cx="4419600" cy="2031325"/>
          </a:xfrm>
          <a:prstGeom prst="rect">
            <a:avLst/>
          </a:prstGeom>
          <a:noFill/>
        </p:spPr>
        <p:txBody>
          <a:bodyPr wrap="square" rtlCol="0">
            <a:spAutoFit/>
          </a:bodyPr>
          <a:lstStyle/>
          <a:p>
            <a:pPr lvl="0">
              <a:buFont typeface="Arial" pitchFamily="34" charset="0"/>
              <a:buChar char="•"/>
            </a:pPr>
            <a:r>
              <a:rPr lang="en-US" dirty="0" smtClean="0">
                <a:latin typeface="Tw Cen MT" pitchFamily="34" charset="0"/>
              </a:rPr>
              <a:t>Admissions decisions will be made.</a:t>
            </a:r>
          </a:p>
          <a:p>
            <a:pPr lvl="0">
              <a:buFont typeface="Arial" pitchFamily="34" charset="0"/>
              <a:buChar char="•"/>
            </a:pPr>
            <a:r>
              <a:rPr lang="en-US" dirty="0" smtClean="0">
                <a:latin typeface="Tw Cen MT" pitchFamily="34" charset="0"/>
              </a:rPr>
              <a:t>Payments will be due!</a:t>
            </a:r>
          </a:p>
          <a:p>
            <a:pPr lvl="0">
              <a:buFont typeface="Arial" pitchFamily="34" charset="0"/>
              <a:buChar char="•"/>
            </a:pPr>
            <a:r>
              <a:rPr lang="en-US" dirty="0" smtClean="0">
                <a:latin typeface="Tw Cen MT" pitchFamily="34" charset="0"/>
              </a:rPr>
              <a:t>Prepare for an AMAZING summer!</a:t>
            </a:r>
          </a:p>
          <a:p>
            <a:pPr lvl="0">
              <a:buFont typeface="Arial" pitchFamily="34" charset="0"/>
              <a:buChar char="•"/>
            </a:pPr>
            <a:r>
              <a:rPr lang="en-US" dirty="0" smtClean="0">
                <a:latin typeface="Tw Cen MT" pitchFamily="34" charset="0"/>
              </a:rPr>
              <a:t>Parents attend matriculation meetings with Ms. Holland to sign loan papers/arrange travel plans</a:t>
            </a:r>
          </a:p>
          <a:p>
            <a:endParaRPr lang="en-US" dirty="0"/>
          </a:p>
        </p:txBody>
      </p:sp>
      <p:sp>
        <p:nvSpPr>
          <p:cNvPr id="13" name="TextBox 12"/>
          <p:cNvSpPr txBox="1"/>
          <p:nvPr/>
        </p:nvSpPr>
        <p:spPr>
          <a:xfrm>
            <a:off x="5334000" y="5181600"/>
            <a:ext cx="3810000" cy="1200329"/>
          </a:xfrm>
          <a:prstGeom prst="rect">
            <a:avLst/>
          </a:prstGeom>
          <a:noFill/>
        </p:spPr>
        <p:txBody>
          <a:bodyPr wrap="square" rtlCol="0">
            <a:spAutoFit/>
          </a:bodyPr>
          <a:lstStyle/>
          <a:p>
            <a:pPr>
              <a:buFont typeface="Arial" pitchFamily="34" charset="0"/>
              <a:buChar char="•"/>
            </a:pPr>
            <a:r>
              <a:rPr lang="en-US" dirty="0" smtClean="0">
                <a:latin typeface="Tw Cen MT" pitchFamily="34" charset="0"/>
              </a:rPr>
              <a:t>Scholars enjoy their programs! They’ve worked so hard!</a:t>
            </a:r>
          </a:p>
          <a:p>
            <a:pPr>
              <a:buFont typeface="Arial" pitchFamily="34" charset="0"/>
              <a:buChar char="•"/>
            </a:pPr>
            <a:r>
              <a:rPr lang="en-US" dirty="0" smtClean="0">
                <a:latin typeface="Tw Cen MT" pitchFamily="34" charset="0"/>
              </a:rPr>
              <a:t>Take lots of pictures!</a:t>
            </a:r>
          </a:p>
          <a:p>
            <a:pPr>
              <a:buFont typeface="Arial" pitchFamily="34" charset="0"/>
              <a:buChar char="•"/>
            </a:pPr>
            <a:r>
              <a:rPr lang="en-US" dirty="0" smtClean="0">
                <a:latin typeface="Tw Cen MT" pitchFamily="34" charset="0"/>
              </a:rPr>
              <a:t>Keep in contact with Ms. Holland</a:t>
            </a:r>
            <a:endParaRPr lang="en-US" dirty="0">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sounds like a lot of work.</a:t>
            </a:r>
            <a:endParaRPr lang="en-US" dirty="0"/>
          </a:p>
        </p:txBody>
      </p:sp>
      <p:pic>
        <p:nvPicPr>
          <p:cNvPr id="9217" name="Picture 1"/>
          <p:cNvPicPr>
            <a:picLocks noChangeAspect="1" noChangeArrowheads="1"/>
          </p:cNvPicPr>
          <p:nvPr/>
        </p:nvPicPr>
        <p:blipFill>
          <a:blip r:embed="rId2" cstate="print"/>
          <a:srcRect/>
          <a:stretch>
            <a:fillRect/>
          </a:stretch>
        </p:blipFill>
        <p:spPr bwMode="auto">
          <a:xfrm rot="21355324">
            <a:off x="5440542" y="1935952"/>
            <a:ext cx="3124200" cy="3107627"/>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0" y="1187858"/>
            <a:ext cx="7848600" cy="5670142"/>
          </a:xfrm>
          <a:prstGeom prst="rect">
            <a:avLst/>
          </a:prstGeom>
          <a:noFill/>
        </p:spPr>
        <p:txBody>
          <a:bodyPr wrap="square" rtlCol="0">
            <a:spAutoFit/>
          </a:bodyPr>
          <a:lstStyle/>
          <a:p>
            <a:pPr>
              <a:lnSpc>
                <a:spcPct val="150000"/>
              </a:lnSpc>
            </a:pPr>
            <a:r>
              <a:rPr lang="en-US" sz="2400" dirty="0" smtClean="0">
                <a:latin typeface="Impact Label" pitchFamily="2" charset="0"/>
                <a:ea typeface="Impact Label" pitchFamily="2" charset="0"/>
              </a:rPr>
              <a:t>What Ms. Holland is responsible for:</a:t>
            </a:r>
            <a:r>
              <a:rPr lang="en-US" sz="2200" dirty="0" smtClean="0"/>
              <a:t/>
            </a:r>
            <a:br>
              <a:rPr lang="en-US" sz="2200" dirty="0" smtClean="0"/>
            </a:br>
            <a:r>
              <a:rPr lang="en-US" sz="2200" dirty="0" smtClean="0">
                <a:latin typeface="Tw Cen MT" pitchFamily="34" charset="0"/>
              </a:rPr>
              <a:t>1. Supporting scholars</a:t>
            </a:r>
          </a:p>
          <a:p>
            <a:pPr>
              <a:lnSpc>
                <a:spcPct val="150000"/>
              </a:lnSpc>
            </a:pPr>
            <a:r>
              <a:rPr lang="en-US" sz="2200" dirty="0" smtClean="0">
                <a:latin typeface="Tw Cen MT" pitchFamily="34" charset="0"/>
              </a:rPr>
              <a:t>2. Researching programs</a:t>
            </a:r>
          </a:p>
          <a:p>
            <a:pPr>
              <a:lnSpc>
                <a:spcPct val="150000"/>
              </a:lnSpc>
            </a:pPr>
            <a:r>
              <a:rPr lang="en-US" sz="2200" dirty="0" smtClean="0">
                <a:latin typeface="Tw Cen MT" pitchFamily="34" charset="0"/>
              </a:rPr>
              <a:t>3. Cultivating relationships with programs</a:t>
            </a:r>
          </a:p>
          <a:p>
            <a:pPr>
              <a:lnSpc>
                <a:spcPct val="150000"/>
              </a:lnSpc>
            </a:pPr>
            <a:r>
              <a:rPr lang="en-US" sz="2200" dirty="0" smtClean="0">
                <a:latin typeface="Tw Cen MT" pitchFamily="34" charset="0"/>
              </a:rPr>
              <a:t>4. Supporting fundraising efforts</a:t>
            </a:r>
          </a:p>
          <a:p>
            <a:pPr>
              <a:lnSpc>
                <a:spcPct val="150000"/>
              </a:lnSpc>
            </a:pPr>
            <a:r>
              <a:rPr lang="en-US" sz="2200" dirty="0" smtClean="0">
                <a:latin typeface="Tw Cen MT" pitchFamily="34" charset="0"/>
              </a:rPr>
              <a:t>5. Reviewing applications</a:t>
            </a:r>
          </a:p>
          <a:p>
            <a:pPr>
              <a:lnSpc>
                <a:spcPct val="150000"/>
              </a:lnSpc>
            </a:pPr>
            <a:r>
              <a:rPr lang="en-US" sz="2200" dirty="0" smtClean="0">
                <a:latin typeface="Tw Cen MT" pitchFamily="34" charset="0"/>
              </a:rPr>
              <a:t>6. Holding hands. </a:t>
            </a:r>
            <a:r>
              <a:rPr lang="en-US" sz="2200" dirty="0" smtClean="0">
                <a:latin typeface="Tw Cen MT" pitchFamily="34" charset="0"/>
                <a:sym typeface="Wingdings" pitchFamily="2" charset="2"/>
              </a:rPr>
              <a:t></a:t>
            </a:r>
          </a:p>
          <a:p>
            <a:pPr>
              <a:lnSpc>
                <a:spcPct val="150000"/>
              </a:lnSpc>
            </a:pPr>
            <a:r>
              <a:rPr lang="en-US" sz="2200" dirty="0" smtClean="0">
                <a:latin typeface="Tw Cen MT" pitchFamily="34" charset="0"/>
                <a:sym typeface="Wingdings" pitchFamily="2" charset="2"/>
              </a:rPr>
              <a:t>7. Communicating with parents/families</a:t>
            </a:r>
          </a:p>
          <a:p>
            <a:pPr>
              <a:lnSpc>
                <a:spcPct val="150000"/>
              </a:lnSpc>
            </a:pPr>
            <a:r>
              <a:rPr lang="en-US" sz="2200" dirty="0" smtClean="0">
                <a:latin typeface="Tw Cen MT" pitchFamily="34" charset="0"/>
                <a:sym typeface="Wingdings" pitchFamily="2" charset="2"/>
              </a:rPr>
              <a:t>8. Organizing travel logistics</a:t>
            </a:r>
          </a:p>
          <a:p>
            <a:pPr>
              <a:lnSpc>
                <a:spcPct val="150000"/>
              </a:lnSpc>
            </a:pPr>
            <a:r>
              <a:rPr lang="en-US" sz="2200" dirty="0" smtClean="0">
                <a:latin typeface="Tw Cen MT" pitchFamily="34" charset="0"/>
                <a:sym typeface="Wingdings" pitchFamily="2" charset="2"/>
              </a:rPr>
              <a:t>9. Ensuring that tuition is paid prior to scholar’s arrival</a:t>
            </a:r>
          </a:p>
          <a:p>
            <a:pPr>
              <a:lnSpc>
                <a:spcPct val="150000"/>
              </a:lnSpc>
            </a:pPr>
            <a:r>
              <a:rPr lang="en-US" sz="2200" dirty="0" smtClean="0">
                <a:latin typeface="Tw Cen MT" pitchFamily="34" charset="0"/>
                <a:sym typeface="Wingdings" pitchFamily="2" charset="2"/>
              </a:rPr>
              <a:t>10. Communicating with scholars and families over the summer </a:t>
            </a:r>
            <a:endParaRPr lang="en-US" sz="2200" dirty="0">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1724"/>
            <a:ext cx="6702669" cy="1131276"/>
          </a:xfrm>
        </p:spPr>
        <p:txBody>
          <a:bodyPr/>
          <a:lstStyle/>
          <a:p>
            <a:r>
              <a:rPr lang="en-US" dirty="0" smtClean="0"/>
              <a:t>If you only remember 3 things…</a:t>
            </a:r>
            <a:endParaRPr lang="en-US" dirty="0"/>
          </a:p>
        </p:txBody>
      </p:sp>
      <p:sp>
        <p:nvSpPr>
          <p:cNvPr id="5" name="TextBox 4"/>
          <p:cNvSpPr txBox="1"/>
          <p:nvPr/>
        </p:nvSpPr>
        <p:spPr>
          <a:xfrm>
            <a:off x="304800" y="1295400"/>
            <a:ext cx="8839200" cy="630942"/>
          </a:xfrm>
          <a:prstGeom prst="rect">
            <a:avLst/>
          </a:prstGeom>
          <a:noFill/>
        </p:spPr>
        <p:txBody>
          <a:bodyPr wrap="square" rtlCol="0">
            <a:spAutoFit/>
          </a:bodyPr>
          <a:lstStyle/>
          <a:p>
            <a:r>
              <a:rPr lang="en-US" sz="3500" dirty="0" smtClean="0">
                <a:latin typeface="Impact Label" pitchFamily="2" charset="0"/>
                <a:ea typeface="Impact Label" pitchFamily="2" charset="0"/>
              </a:rPr>
              <a:t>1. Summer Programs are essential</a:t>
            </a:r>
            <a:endParaRPr lang="en-US" sz="3500" dirty="0">
              <a:latin typeface="Impact Label" pitchFamily="2" charset="0"/>
              <a:ea typeface="Impact Label" pitchFamily="2" charset="0"/>
            </a:endParaRPr>
          </a:p>
        </p:txBody>
      </p:sp>
      <p:sp>
        <p:nvSpPr>
          <p:cNvPr id="6" name="TextBox 5"/>
          <p:cNvSpPr txBox="1"/>
          <p:nvPr/>
        </p:nvSpPr>
        <p:spPr>
          <a:xfrm>
            <a:off x="304800" y="2286000"/>
            <a:ext cx="7924800" cy="1169551"/>
          </a:xfrm>
          <a:prstGeom prst="rect">
            <a:avLst/>
          </a:prstGeom>
          <a:noFill/>
        </p:spPr>
        <p:txBody>
          <a:bodyPr wrap="square" rtlCol="0">
            <a:spAutoFit/>
          </a:bodyPr>
          <a:lstStyle/>
          <a:p>
            <a:r>
              <a:rPr lang="en-US" sz="3500" dirty="0" smtClean="0">
                <a:latin typeface="Impact Label" pitchFamily="2" charset="0"/>
                <a:ea typeface="Impact Label" pitchFamily="2" charset="0"/>
              </a:rPr>
              <a:t>2. Parent/Program </a:t>
            </a:r>
            <a:br>
              <a:rPr lang="en-US" sz="3500" dirty="0" smtClean="0">
                <a:latin typeface="Impact Label" pitchFamily="2" charset="0"/>
                <a:ea typeface="Impact Label" pitchFamily="2" charset="0"/>
              </a:rPr>
            </a:br>
            <a:r>
              <a:rPr lang="en-US" sz="3500" dirty="0" smtClean="0">
                <a:latin typeface="Impact Label" pitchFamily="2" charset="0"/>
                <a:ea typeface="Impact Label" pitchFamily="2" charset="0"/>
              </a:rPr>
              <a:t>    Partnerships</a:t>
            </a:r>
            <a:endParaRPr lang="en-US" sz="3500" dirty="0">
              <a:latin typeface="Impact Label" pitchFamily="2" charset="0"/>
              <a:ea typeface="Impact Label" pitchFamily="2" charset="0"/>
            </a:endParaRPr>
          </a:p>
        </p:txBody>
      </p:sp>
      <p:sp>
        <p:nvSpPr>
          <p:cNvPr id="7" name="TextBox 6"/>
          <p:cNvSpPr txBox="1"/>
          <p:nvPr/>
        </p:nvSpPr>
        <p:spPr>
          <a:xfrm>
            <a:off x="457200" y="3962400"/>
            <a:ext cx="5486400" cy="1708160"/>
          </a:xfrm>
          <a:prstGeom prst="rect">
            <a:avLst/>
          </a:prstGeom>
          <a:noFill/>
        </p:spPr>
        <p:txBody>
          <a:bodyPr wrap="square" rtlCol="0">
            <a:spAutoFit/>
          </a:bodyPr>
          <a:lstStyle/>
          <a:p>
            <a:r>
              <a:rPr lang="en-US" sz="3500" dirty="0" smtClean="0">
                <a:latin typeface="Impact Label" pitchFamily="2" charset="0"/>
                <a:ea typeface="Impact Label" pitchFamily="2" charset="0"/>
              </a:rPr>
              <a:t>3. It’s important to invest in success!</a:t>
            </a:r>
            <a:endParaRPr lang="en-US" sz="3500" dirty="0">
              <a:latin typeface="Impact Label" pitchFamily="2" charset="0"/>
              <a:ea typeface="Impact Label" pitchFamily="2" charset="0"/>
            </a:endParaRPr>
          </a:p>
        </p:txBody>
      </p:sp>
      <p:pic>
        <p:nvPicPr>
          <p:cNvPr id="3074" name="Picture 2"/>
          <p:cNvPicPr>
            <a:picLocks noChangeAspect="1" noChangeArrowheads="1"/>
          </p:cNvPicPr>
          <p:nvPr/>
        </p:nvPicPr>
        <p:blipFill>
          <a:blip r:embed="rId3" cstate="print"/>
          <a:srcRect/>
          <a:stretch>
            <a:fillRect/>
          </a:stretch>
        </p:blipFill>
        <p:spPr bwMode="auto">
          <a:xfrm rot="336539">
            <a:off x="6054390" y="2481654"/>
            <a:ext cx="2638115" cy="395554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sounds like a lot of work.</a:t>
            </a:r>
            <a:endParaRPr lang="en-US" dirty="0"/>
          </a:p>
        </p:txBody>
      </p:sp>
      <p:sp>
        <p:nvSpPr>
          <p:cNvPr id="4" name="TextBox 3"/>
          <p:cNvSpPr txBox="1"/>
          <p:nvPr/>
        </p:nvSpPr>
        <p:spPr>
          <a:xfrm>
            <a:off x="0" y="1295400"/>
            <a:ext cx="9144000" cy="4755148"/>
          </a:xfrm>
          <a:prstGeom prst="rect">
            <a:avLst/>
          </a:prstGeom>
          <a:noFill/>
        </p:spPr>
        <p:txBody>
          <a:bodyPr wrap="square" rtlCol="0">
            <a:spAutoFit/>
          </a:bodyPr>
          <a:lstStyle/>
          <a:p>
            <a:r>
              <a:rPr lang="en-US" sz="3300" dirty="0" smtClean="0">
                <a:latin typeface="Impact Label" pitchFamily="2" charset="0"/>
                <a:ea typeface="Impact Label" pitchFamily="2" charset="0"/>
              </a:rPr>
              <a:t>What scholars are responsible for:</a:t>
            </a:r>
            <a:r>
              <a:rPr lang="en-US" sz="3500" dirty="0" smtClean="0"/>
              <a:t/>
            </a:r>
            <a:br>
              <a:rPr lang="en-US" sz="3500" dirty="0" smtClean="0"/>
            </a:br>
            <a:r>
              <a:rPr lang="en-US" sz="3000" dirty="0" smtClean="0">
                <a:latin typeface="Tw Cen MT" pitchFamily="34" charset="0"/>
              </a:rPr>
              <a:t>1. Completing applications at top quality</a:t>
            </a:r>
          </a:p>
          <a:p>
            <a:r>
              <a:rPr lang="en-US" sz="3000" dirty="0" smtClean="0">
                <a:latin typeface="Tw Cen MT" pitchFamily="34" charset="0"/>
              </a:rPr>
              <a:t>2. Committing to and completing workshops</a:t>
            </a:r>
          </a:p>
          <a:p>
            <a:r>
              <a:rPr lang="en-US" sz="3000" dirty="0" smtClean="0">
                <a:latin typeface="Tw Cen MT" pitchFamily="34" charset="0"/>
              </a:rPr>
              <a:t>3. Honoring their loan </a:t>
            </a:r>
            <a:br>
              <a:rPr lang="en-US" sz="3000" dirty="0" smtClean="0">
                <a:latin typeface="Tw Cen MT" pitchFamily="34" charset="0"/>
              </a:rPr>
            </a:br>
            <a:r>
              <a:rPr lang="en-US" sz="3000" dirty="0" smtClean="0">
                <a:latin typeface="Tw Cen MT" pitchFamily="34" charset="0"/>
              </a:rPr>
              <a:t>    commitments</a:t>
            </a:r>
          </a:p>
          <a:p>
            <a:r>
              <a:rPr lang="en-US" sz="3000" dirty="0" smtClean="0">
                <a:latin typeface="Tw Cen MT" pitchFamily="34" charset="0"/>
              </a:rPr>
              <a:t>4. Doing their very best at </a:t>
            </a:r>
            <a:br>
              <a:rPr lang="en-US" sz="3000" dirty="0" smtClean="0">
                <a:latin typeface="Tw Cen MT" pitchFamily="34" charset="0"/>
              </a:rPr>
            </a:br>
            <a:r>
              <a:rPr lang="en-US" sz="3000" dirty="0" smtClean="0">
                <a:latin typeface="Tw Cen MT" pitchFamily="34" charset="0"/>
              </a:rPr>
              <a:t>    their programs</a:t>
            </a:r>
          </a:p>
          <a:p>
            <a:r>
              <a:rPr lang="en-US" sz="3000" dirty="0" smtClean="0">
                <a:latin typeface="Tw Cen MT" pitchFamily="34" charset="0"/>
              </a:rPr>
              <a:t>5. Meeting deadlines</a:t>
            </a:r>
          </a:p>
          <a:p>
            <a:r>
              <a:rPr lang="en-US" sz="3000" dirty="0" smtClean="0">
                <a:latin typeface="Tw Cen MT" pitchFamily="34" charset="0"/>
              </a:rPr>
              <a:t>6. Fundraising</a:t>
            </a:r>
          </a:p>
          <a:p>
            <a:r>
              <a:rPr lang="en-US" sz="3000" dirty="0" smtClean="0">
                <a:latin typeface="Tw Cen MT" pitchFamily="34" charset="0"/>
              </a:rPr>
              <a:t>7. Having fun!</a:t>
            </a:r>
            <a:endParaRPr lang="en-US" sz="3000" dirty="0">
              <a:latin typeface="Tw Cen MT"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4400706" y="3124200"/>
            <a:ext cx="4590893" cy="3429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sounds like a lot of work.</a:t>
            </a:r>
            <a:endParaRPr lang="en-US" dirty="0"/>
          </a:p>
        </p:txBody>
      </p:sp>
      <p:sp>
        <p:nvSpPr>
          <p:cNvPr id="4" name="TextBox 3"/>
          <p:cNvSpPr txBox="1"/>
          <p:nvPr/>
        </p:nvSpPr>
        <p:spPr>
          <a:xfrm>
            <a:off x="228600" y="1295400"/>
            <a:ext cx="8915400" cy="4909036"/>
          </a:xfrm>
          <a:prstGeom prst="rect">
            <a:avLst/>
          </a:prstGeom>
          <a:noFill/>
        </p:spPr>
        <p:txBody>
          <a:bodyPr wrap="square" rtlCol="0">
            <a:spAutoFit/>
          </a:bodyPr>
          <a:lstStyle/>
          <a:p>
            <a:pPr algn="ctr"/>
            <a:r>
              <a:rPr lang="en-US" sz="3300" dirty="0" smtClean="0">
                <a:latin typeface="Impact Label" pitchFamily="2" charset="0"/>
                <a:ea typeface="Impact Label" pitchFamily="2" charset="0"/>
              </a:rPr>
              <a:t>What parents are responsible for:</a:t>
            </a:r>
            <a:endParaRPr lang="en-US" sz="3500" dirty="0" smtClean="0">
              <a:latin typeface="Impact Label" pitchFamily="2" charset="0"/>
              <a:ea typeface="Impact Label" pitchFamily="2" charset="0"/>
            </a:endParaRPr>
          </a:p>
          <a:p>
            <a:pPr marL="342900" indent="-342900">
              <a:buAutoNum type="arabicPeriod"/>
            </a:pPr>
            <a:r>
              <a:rPr lang="en-US" sz="3500" dirty="0" smtClean="0">
                <a:latin typeface="Tw Cen MT" pitchFamily="34" charset="0"/>
                <a:ea typeface="Impact Label" pitchFamily="2" charset="0"/>
              </a:rPr>
              <a:t>Sending in/Bringing in tax forms</a:t>
            </a:r>
          </a:p>
          <a:p>
            <a:pPr marL="342900" indent="-342900">
              <a:buAutoNum type="arabicPeriod"/>
            </a:pPr>
            <a:r>
              <a:rPr lang="en-US" sz="3500" dirty="0" smtClean="0">
                <a:latin typeface="Tw Cen MT" pitchFamily="34" charset="0"/>
                <a:ea typeface="Impact Label" pitchFamily="2" charset="0"/>
              </a:rPr>
              <a:t>Attending travel/loan meeting </a:t>
            </a:r>
            <a:br>
              <a:rPr lang="en-US" sz="3500" dirty="0" smtClean="0">
                <a:latin typeface="Tw Cen MT" pitchFamily="34" charset="0"/>
                <a:ea typeface="Impact Label" pitchFamily="2" charset="0"/>
              </a:rPr>
            </a:br>
            <a:r>
              <a:rPr lang="en-US" sz="3500" dirty="0" smtClean="0">
                <a:latin typeface="Tw Cen MT" pitchFamily="34" charset="0"/>
                <a:ea typeface="Impact Label" pitchFamily="2" charset="0"/>
              </a:rPr>
              <a:t>with Ms. Holland prior to </a:t>
            </a:r>
            <a:br>
              <a:rPr lang="en-US" sz="3500" dirty="0" smtClean="0">
                <a:latin typeface="Tw Cen MT" pitchFamily="34" charset="0"/>
                <a:ea typeface="Impact Label" pitchFamily="2" charset="0"/>
              </a:rPr>
            </a:br>
            <a:r>
              <a:rPr lang="en-US" sz="3500" dirty="0" smtClean="0">
                <a:latin typeface="Tw Cen MT" pitchFamily="34" charset="0"/>
                <a:ea typeface="Impact Label" pitchFamily="2" charset="0"/>
              </a:rPr>
              <a:t>summer program</a:t>
            </a:r>
          </a:p>
          <a:p>
            <a:pPr marL="342900" indent="-342900">
              <a:buAutoNum type="arabicPeriod"/>
            </a:pPr>
            <a:r>
              <a:rPr lang="en-US" sz="3500" dirty="0" smtClean="0">
                <a:latin typeface="Tw Cen MT" pitchFamily="34" charset="0"/>
                <a:ea typeface="Impact Label" pitchFamily="2" charset="0"/>
              </a:rPr>
              <a:t>Following-through on </a:t>
            </a:r>
            <a:br>
              <a:rPr lang="en-US" sz="3500" dirty="0" smtClean="0">
                <a:latin typeface="Tw Cen MT" pitchFamily="34" charset="0"/>
                <a:ea typeface="Impact Label" pitchFamily="2" charset="0"/>
              </a:rPr>
            </a:br>
            <a:r>
              <a:rPr lang="en-US" sz="3500" dirty="0" smtClean="0">
                <a:latin typeface="Tw Cen MT" pitchFamily="34" charset="0"/>
                <a:ea typeface="Impact Label" pitchFamily="2" charset="0"/>
              </a:rPr>
              <a:t>travel plans</a:t>
            </a:r>
          </a:p>
          <a:p>
            <a:pPr marL="342900" indent="-342900">
              <a:buAutoNum type="arabicPeriod"/>
            </a:pPr>
            <a:r>
              <a:rPr lang="en-US" sz="3500" dirty="0" smtClean="0">
                <a:latin typeface="Tw Cen MT" pitchFamily="34" charset="0"/>
                <a:ea typeface="Impact Label" pitchFamily="2" charset="0"/>
              </a:rPr>
              <a:t>Communicating with </a:t>
            </a:r>
            <a:br>
              <a:rPr lang="en-US" sz="3500" dirty="0" smtClean="0">
                <a:latin typeface="Tw Cen MT" pitchFamily="34" charset="0"/>
                <a:ea typeface="Impact Label" pitchFamily="2" charset="0"/>
              </a:rPr>
            </a:br>
            <a:r>
              <a:rPr lang="en-US" sz="3500" dirty="0" smtClean="0">
                <a:latin typeface="Tw Cen MT" pitchFamily="34" charset="0"/>
                <a:ea typeface="Impact Label" pitchFamily="2" charset="0"/>
              </a:rPr>
              <a:t>Ms. Holland!</a:t>
            </a:r>
            <a:endParaRPr lang="en-US" sz="3500" dirty="0">
              <a:latin typeface="Tw Cen MT" pitchFamily="34" charset="0"/>
              <a:ea typeface="Impact Label" pitchFamily="2" charset="0"/>
            </a:endParaRPr>
          </a:p>
        </p:txBody>
      </p:sp>
      <p:pic>
        <p:nvPicPr>
          <p:cNvPr id="8194" name="Picture 2"/>
          <p:cNvPicPr>
            <a:picLocks noChangeAspect="1" noChangeArrowheads="1"/>
          </p:cNvPicPr>
          <p:nvPr/>
        </p:nvPicPr>
        <p:blipFill>
          <a:blip r:embed="rId2" cstate="print"/>
          <a:srcRect/>
          <a:stretch>
            <a:fillRect/>
          </a:stretch>
        </p:blipFill>
        <p:spPr bwMode="auto">
          <a:xfrm rot="312845">
            <a:off x="5181600" y="3797204"/>
            <a:ext cx="3581400" cy="26749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5" name="TextBox 4"/>
          <p:cNvSpPr txBox="1"/>
          <p:nvPr/>
        </p:nvSpPr>
        <p:spPr>
          <a:xfrm>
            <a:off x="0" y="1554301"/>
            <a:ext cx="9144000" cy="3631763"/>
          </a:xfrm>
          <a:prstGeom prst="rect">
            <a:avLst/>
          </a:prstGeom>
          <a:noFill/>
        </p:spPr>
        <p:txBody>
          <a:bodyPr wrap="square" rtlCol="0">
            <a:spAutoFit/>
          </a:bodyPr>
          <a:lstStyle/>
          <a:p>
            <a:pPr algn="ctr"/>
            <a:r>
              <a:rPr lang="en-US" sz="10000" dirty="0" smtClean="0">
                <a:latin typeface="Impact Label" pitchFamily="2" charset="0"/>
                <a:ea typeface="Impact Label" pitchFamily="2" charset="0"/>
              </a:rPr>
              <a:t>SUMMER 2012</a:t>
            </a:r>
          </a:p>
          <a:p>
            <a:pPr algn="ctr"/>
            <a:r>
              <a:rPr lang="en-US" sz="6500" dirty="0" smtClean="0">
                <a:latin typeface="Tw Cen MT" pitchFamily="34" charset="0"/>
                <a:ea typeface="Impact Label" pitchFamily="2" charset="0"/>
              </a:rPr>
              <a:t>Coming soon</a:t>
            </a:r>
          </a:p>
          <a:p>
            <a:pPr algn="ctr"/>
            <a:r>
              <a:rPr lang="en-US" sz="6500" dirty="0" smtClean="0">
                <a:latin typeface="Tw Cen MT" pitchFamily="34" charset="0"/>
                <a:ea typeface="Impact Label" pitchFamily="2" charset="0"/>
              </a:rPr>
              <a:t>to a scholar near you!</a:t>
            </a:r>
            <a:endParaRPr lang="en-US" sz="6500" dirty="0">
              <a:latin typeface="Tw Cen MT" pitchFamily="34" charset="0"/>
              <a:ea typeface="Impact Label"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724"/>
            <a:ext cx="7010399" cy="1131276"/>
          </a:xfrm>
        </p:spPr>
        <p:txBody>
          <a:bodyPr/>
          <a:lstStyle/>
          <a:p>
            <a:r>
              <a:rPr lang="en-US" dirty="0" smtClean="0"/>
              <a:t>AF AHS Summer Program Options</a:t>
            </a:r>
            <a:endParaRPr lang="en-US" dirty="0"/>
          </a:p>
        </p:txBody>
      </p:sp>
      <p:graphicFrame>
        <p:nvGraphicFramePr>
          <p:cNvPr id="4" name="Diagram 3"/>
          <p:cNvGraphicFramePr/>
          <p:nvPr/>
        </p:nvGraphicFramePr>
        <p:xfrm>
          <a:off x="4038600" y="2590800"/>
          <a:ext cx="487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361182"/>
            <a:ext cx="9144000" cy="1077218"/>
          </a:xfrm>
          <a:prstGeom prst="rect">
            <a:avLst/>
          </a:prstGeom>
          <a:noFill/>
        </p:spPr>
        <p:txBody>
          <a:bodyPr wrap="square" rtlCol="0">
            <a:spAutoFit/>
          </a:bodyPr>
          <a:lstStyle/>
          <a:p>
            <a:pPr algn="ctr"/>
            <a:r>
              <a:rPr lang="en-US" sz="3200" dirty="0" smtClean="0">
                <a:latin typeface="Impact Label" pitchFamily="2" charset="0"/>
                <a:ea typeface="Impact Label" pitchFamily="2" charset="0"/>
              </a:rPr>
              <a:t>EVERY scholar at AF AHS will participate in 3 Summer Programs…</a:t>
            </a:r>
            <a:endParaRPr lang="en-US" sz="3200" dirty="0">
              <a:latin typeface="Impact Label" pitchFamily="2" charset="0"/>
              <a:ea typeface="Impact Label" pitchFamily="2" charset="0"/>
            </a:endParaRPr>
          </a:p>
        </p:txBody>
      </p:sp>
      <p:pic>
        <p:nvPicPr>
          <p:cNvPr id="36871" name="Picture 7"/>
          <p:cNvPicPr>
            <a:picLocks noChangeAspect="1" noChangeArrowheads="1"/>
          </p:cNvPicPr>
          <p:nvPr/>
        </p:nvPicPr>
        <p:blipFill>
          <a:blip r:embed="rId8" cstate="print"/>
          <a:srcRect/>
          <a:stretch>
            <a:fillRect/>
          </a:stretch>
        </p:blipFill>
        <p:spPr bwMode="auto">
          <a:xfrm rot="21078727">
            <a:off x="786742" y="2563338"/>
            <a:ext cx="2269801" cy="3026401"/>
          </a:xfrm>
          <a:prstGeom prst="rect">
            <a:avLst/>
          </a:prstGeom>
          <a:ln w="228600" cap="sq" cmpd="thickThin">
            <a:solidFill>
              <a:srgbClr val="000000"/>
            </a:solidFill>
            <a:prstDash val="solid"/>
            <a:miter lim="800000"/>
          </a:ln>
          <a:effectLst>
            <a:innerShdw blurRad="76200">
              <a:srgbClr val="000000"/>
            </a:innerShdw>
          </a:effectLst>
        </p:spPr>
      </p:pic>
      <p:sp>
        <p:nvSpPr>
          <p:cNvPr id="11" name="U-Turn Arrow 10"/>
          <p:cNvSpPr/>
          <p:nvPr/>
        </p:nvSpPr>
        <p:spPr>
          <a:xfrm rot="16543127" flipH="1">
            <a:off x="-263539" y="5759153"/>
            <a:ext cx="1250218" cy="601553"/>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33400" y="6059269"/>
            <a:ext cx="3886200"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Johnattan Gonzalez, AF AHS senior, at Phillips Exeter in New Hampshire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1219200"/>
            <a:ext cx="4572000" cy="5257800"/>
          </a:xfrm>
          <a:prstGeom prst="roundRect">
            <a:avLst/>
          </a:prstGeo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219200" y="11724"/>
            <a:ext cx="6479931" cy="1055076"/>
          </a:xfrm>
        </p:spPr>
        <p:txBody>
          <a:bodyPr>
            <a:normAutofit/>
          </a:bodyPr>
          <a:lstStyle/>
          <a:p>
            <a:pPr algn="ctr"/>
            <a:r>
              <a:rPr lang="en-US" dirty="0" smtClean="0"/>
              <a:t>What are summer programs?</a:t>
            </a:r>
            <a:endParaRPr lang="en-US" dirty="0"/>
          </a:p>
        </p:txBody>
      </p:sp>
      <p:sp>
        <p:nvSpPr>
          <p:cNvPr id="6" name="Content Placeholder 5"/>
          <p:cNvSpPr>
            <a:spLocks noGrp="1"/>
          </p:cNvSpPr>
          <p:nvPr>
            <p:ph idx="1"/>
          </p:nvPr>
        </p:nvSpPr>
        <p:spPr>
          <a:xfrm>
            <a:off x="304800" y="1371600"/>
            <a:ext cx="4267200" cy="4830763"/>
          </a:xfrm>
        </p:spPr>
        <p:txBody>
          <a:bodyPr>
            <a:normAutofit fontScale="92500" lnSpcReduction="20000"/>
          </a:bodyPr>
          <a:lstStyle/>
          <a:p>
            <a:pPr>
              <a:buNone/>
            </a:pPr>
            <a:r>
              <a:rPr lang="en-US" sz="3800" dirty="0" smtClean="0">
                <a:solidFill>
                  <a:schemeClr val="bg1"/>
                </a:solidFill>
                <a:latin typeface="Impact Label" pitchFamily="2" charset="0"/>
                <a:ea typeface="Impact Label" pitchFamily="2" charset="0"/>
              </a:rPr>
              <a:t>Pre-college programs are… </a:t>
            </a:r>
          </a:p>
          <a:p>
            <a:pPr>
              <a:buFont typeface="Wingdings" pitchFamily="2" charset="2"/>
              <a:buChar char="ü"/>
            </a:pPr>
            <a:r>
              <a:rPr lang="en-US" dirty="0" smtClean="0">
                <a:solidFill>
                  <a:schemeClr val="bg1"/>
                </a:solidFill>
              </a:rPr>
              <a:t>Highly competitive summer programs that take place at different colleges and universities throughout the country. </a:t>
            </a:r>
          </a:p>
          <a:p>
            <a:pPr>
              <a:buFont typeface="Wingdings" pitchFamily="2" charset="2"/>
              <a:buChar char="ü"/>
            </a:pPr>
            <a:r>
              <a:rPr lang="en-US" dirty="0" smtClean="0">
                <a:solidFill>
                  <a:schemeClr val="bg1"/>
                </a:solidFill>
              </a:rPr>
              <a:t>Academically challenging programs with a specific focus.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rot="448275">
            <a:off x="5328129" y="1719148"/>
            <a:ext cx="3275424" cy="3838388"/>
          </a:xfrm>
          <a:prstGeom prst="rect">
            <a:avLst/>
          </a:prstGeom>
          <a:ln w="22860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rot="5400000" flipH="1" flipV="1">
            <a:off x="6667500" y="5905500"/>
            <a:ext cx="457200" cy="381000"/>
          </a:xfrm>
          <a:prstGeom prst="straightConnector1">
            <a:avLst/>
          </a:prstGeom>
          <a:ln w="76200">
            <a:tailEnd type="arrow"/>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191000" y="5867400"/>
            <a:ext cx="2438400" cy="91940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mj-lt"/>
              </a:rPr>
              <a:t>Curtis Henry, AECHS junior, at the University of Maryland</a:t>
            </a:r>
            <a:endParaRPr lang="en-US" sz="1400" b="1" dirty="0">
              <a:latin typeface="+mj-lt"/>
            </a:endParaRPr>
          </a:p>
        </p:txBody>
      </p:sp>
    </p:spTree>
    <p:extLst>
      <p:ext uri="{BB962C8B-B14F-4D97-AF65-F5344CB8AC3E}">
        <p14:creationId xmlns:p14="http://schemas.microsoft.com/office/powerpoint/2010/main" val="4140591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Summer Programs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1409700"/>
            <a:ext cx="6705600" cy="5029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Summer Programs</a:t>
            </a:r>
            <a:endParaRPr lang="en-US" dirty="0"/>
          </a:p>
        </p:txBody>
      </p:sp>
      <p:sp>
        <p:nvSpPr>
          <p:cNvPr id="3" name="Content Placeholder 2"/>
          <p:cNvSpPr>
            <a:spLocks noGrp="1"/>
          </p:cNvSpPr>
          <p:nvPr>
            <p:ph idx="1"/>
          </p:nvPr>
        </p:nvSpPr>
        <p:spPr/>
        <p:txBody>
          <a:bodyPr/>
          <a:lstStyle/>
          <a:p>
            <a:pPr>
              <a:buNone/>
            </a:pPr>
            <a:r>
              <a:rPr lang="en-US" dirty="0" smtClean="0"/>
              <a:t>     This is Alicia Hopkins, Class of 2011</a:t>
            </a:r>
            <a:endParaRPr lang="en-US" dirty="0"/>
          </a:p>
        </p:txBody>
      </p:sp>
      <p:pic>
        <p:nvPicPr>
          <p:cNvPr id="4" name="Picture 6"/>
          <p:cNvPicPr>
            <a:picLocks noChangeAspect="1" noChangeArrowheads="1"/>
          </p:cNvPicPr>
          <p:nvPr/>
        </p:nvPicPr>
        <p:blipFill>
          <a:blip r:embed="rId3" cstate="print"/>
          <a:srcRect/>
          <a:stretch>
            <a:fillRect/>
          </a:stretch>
        </p:blipFill>
        <p:spPr bwMode="auto">
          <a:xfrm rot="21218307">
            <a:off x="670929" y="2351187"/>
            <a:ext cx="2717286" cy="3638019"/>
          </a:xfrm>
          <a:prstGeom prst="rect">
            <a:avLst/>
          </a:prstGeom>
          <a:ln w="228600" cap="sq" cmpd="thickThin">
            <a:solidFill>
              <a:srgbClr val="000000"/>
            </a:solidFill>
            <a:prstDash val="solid"/>
            <a:miter lim="800000"/>
          </a:ln>
          <a:effectLst>
            <a:innerShdw blurRad="76200">
              <a:srgbClr val="000000"/>
            </a:innerShdw>
          </a:effectLst>
        </p:spPr>
      </p:pic>
      <p:sp>
        <p:nvSpPr>
          <p:cNvPr id="5" name="Content Placeholder 2"/>
          <p:cNvSpPr txBox="1">
            <a:spLocks/>
          </p:cNvSpPr>
          <p:nvPr/>
        </p:nvSpPr>
        <p:spPr>
          <a:xfrm>
            <a:off x="3505200" y="1905000"/>
            <a:ext cx="4572000" cy="4038600"/>
          </a:xfrm>
          <a:prstGeom prst="rect">
            <a:avLst/>
          </a:prstGeom>
        </p:spPr>
        <p:txBody>
          <a:bodyPr vert="horz" lIns="91440" tIns="45720" rIns="91440" bIns="45720" rtlCol="0">
            <a:normAutofit fontScale="5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Rockwell" pitchFamily="18" charset="0"/>
                <a:ea typeface="+mn-ea"/>
                <a:cs typeface="+mn-cs"/>
              </a:rPr>
              <a:t/>
            </a:r>
            <a:br>
              <a:rPr kumimoji="0" lang="en-US" sz="3200" b="0" i="0" u="none" strike="noStrike" kern="1200" cap="none" spc="0" normalizeH="0" baseline="0" noProof="0" dirty="0" smtClean="0">
                <a:ln>
                  <a:noFill/>
                </a:ln>
                <a:solidFill>
                  <a:schemeClr val="tx1"/>
                </a:solidFill>
                <a:effectLst/>
                <a:uLnTx/>
                <a:uFillTx/>
                <a:latin typeface="Rockwell" pitchFamily="18"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Rockwell" pitchFamily="18" charset="0"/>
                <a:ea typeface="+mn-ea"/>
                <a:cs typeface="+mn-cs"/>
              </a:rPr>
              <a:t/>
            </a:r>
            <a:br>
              <a:rPr kumimoji="0" lang="en-US" sz="3200" b="0" i="0" u="none" strike="noStrike" kern="1200" cap="none" spc="0" normalizeH="0" baseline="0" noProof="0" dirty="0" smtClean="0">
                <a:ln>
                  <a:noFill/>
                </a:ln>
                <a:solidFill>
                  <a:schemeClr val="tx1"/>
                </a:solidFill>
                <a:effectLst/>
                <a:uLnTx/>
                <a:uFillTx/>
                <a:latin typeface="Rockwell" pitchFamily="18" charset="0"/>
                <a:ea typeface="+mn-ea"/>
                <a:cs typeface="+mn-cs"/>
              </a:rPr>
            </a:br>
            <a:r>
              <a:rPr kumimoji="0" lang="en-US" sz="5000" b="0" i="0" u="none" strike="noStrike" kern="1200" cap="none" spc="0" normalizeH="0" baseline="0" noProof="0" dirty="0" smtClean="0">
                <a:ln>
                  <a:noFill/>
                </a:ln>
                <a:solidFill>
                  <a:schemeClr val="tx1"/>
                </a:solidFill>
                <a:effectLst/>
                <a:uLnTx/>
                <a:uFillTx/>
                <a:latin typeface="Tw Cen MT" pitchFamily="34" charset="0"/>
              </a:rPr>
              <a:t>Manhattanville College</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                                      </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SUNY Purchase</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                                      </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Central CT State University</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                                      </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Southern CT State University</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                                      Providence College </a:t>
            </a:r>
            <a:br>
              <a:rPr kumimoji="0" lang="en-US" sz="5000" b="0" i="0" u="none" strike="noStrike" kern="1200" cap="none" spc="0" normalizeH="0" baseline="0" noProof="0" dirty="0" smtClean="0">
                <a:ln>
                  <a:noFill/>
                </a:ln>
                <a:solidFill>
                  <a:schemeClr val="tx1"/>
                </a:solidFill>
                <a:effectLst/>
                <a:uLnTx/>
                <a:uFillTx/>
                <a:latin typeface="Tw Cen MT" pitchFamily="34" charset="0"/>
              </a:rPr>
            </a:br>
            <a:r>
              <a:rPr kumimoji="0" lang="en-US" sz="5000" b="0" i="0" u="none" strike="noStrike" kern="1200" cap="none" spc="0" normalizeH="0" baseline="0" noProof="0" dirty="0" smtClean="0">
                <a:ln>
                  <a:noFill/>
                </a:ln>
                <a:solidFill>
                  <a:schemeClr val="tx1"/>
                </a:solidFill>
                <a:effectLst/>
                <a:uLnTx/>
                <a:uFillTx/>
                <a:latin typeface="Tw Cen MT" pitchFamily="34" charset="0"/>
              </a:rPr>
              <a:t>(full scholarship!!!)</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Summer Programs</a:t>
            </a:r>
            <a:endParaRPr lang="en-US" dirty="0"/>
          </a:p>
        </p:txBody>
      </p:sp>
      <p:sp>
        <p:nvSpPr>
          <p:cNvPr id="3" name="Content Placeholder 2"/>
          <p:cNvSpPr>
            <a:spLocks noGrp="1"/>
          </p:cNvSpPr>
          <p:nvPr>
            <p:ph idx="1"/>
          </p:nvPr>
        </p:nvSpPr>
        <p:spPr>
          <a:xfrm>
            <a:off x="685800" y="1371601"/>
            <a:ext cx="7696200" cy="838200"/>
          </a:xfrm>
        </p:spPr>
        <p:txBody>
          <a:bodyPr/>
          <a:lstStyle/>
          <a:p>
            <a:pPr>
              <a:buNone/>
            </a:pPr>
            <a:r>
              <a:rPr lang="en-US" dirty="0" smtClean="0"/>
              <a:t>This is Anabelle Marty, Class of 2012</a:t>
            </a:r>
            <a:endParaRPr lang="en-US" dirty="0"/>
          </a:p>
        </p:txBody>
      </p:sp>
      <p:pic>
        <p:nvPicPr>
          <p:cNvPr id="10242" name="Picture 2"/>
          <p:cNvPicPr>
            <a:picLocks noChangeAspect="1" noChangeArrowheads="1"/>
          </p:cNvPicPr>
          <p:nvPr/>
        </p:nvPicPr>
        <p:blipFill>
          <a:blip r:embed="rId3" cstate="print"/>
          <a:srcRect t="12163" r="52560"/>
          <a:stretch>
            <a:fillRect/>
          </a:stretch>
        </p:blipFill>
        <p:spPr bwMode="auto">
          <a:xfrm rot="312129">
            <a:off x="5397484" y="2403751"/>
            <a:ext cx="2857487" cy="3951843"/>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381000" y="2057400"/>
            <a:ext cx="4191000" cy="4324261"/>
          </a:xfrm>
          <a:prstGeom prst="rect">
            <a:avLst/>
          </a:prstGeom>
          <a:noFill/>
        </p:spPr>
        <p:txBody>
          <a:bodyPr wrap="square" rtlCol="0">
            <a:spAutoFit/>
          </a:bodyPr>
          <a:lstStyle/>
          <a:p>
            <a:pPr algn="ctr"/>
            <a:r>
              <a:rPr lang="en-US" sz="2500" b="1" u="sng" dirty="0" smtClean="0">
                <a:latin typeface="Tw Cen MT" pitchFamily="34" charset="0"/>
              </a:rPr>
              <a:t>College List</a:t>
            </a:r>
          </a:p>
          <a:p>
            <a:pPr algn="ctr"/>
            <a:endParaRPr lang="en-US" sz="2500" dirty="0" smtClean="0">
              <a:latin typeface="Tw Cen MT" pitchFamily="34" charset="0"/>
            </a:endParaRPr>
          </a:p>
          <a:p>
            <a:pPr marL="342900" indent="-342900" algn="ctr"/>
            <a:r>
              <a:rPr lang="en-US" sz="2500" dirty="0" smtClean="0">
                <a:latin typeface="Tw Cen MT" pitchFamily="34" charset="0"/>
              </a:rPr>
              <a:t>Trinity College </a:t>
            </a:r>
          </a:p>
          <a:p>
            <a:pPr marL="342900" indent="-342900" algn="ctr"/>
            <a:r>
              <a:rPr lang="en-US" sz="2500" dirty="0" smtClean="0">
                <a:latin typeface="Tw Cen MT" pitchFamily="34" charset="0"/>
              </a:rPr>
              <a:t>Yale University</a:t>
            </a:r>
          </a:p>
          <a:p>
            <a:pPr marL="342900" indent="-342900" algn="ctr"/>
            <a:r>
              <a:rPr lang="en-US" sz="2500" dirty="0" smtClean="0">
                <a:latin typeface="Tw Cen MT" pitchFamily="34" charset="0"/>
              </a:rPr>
              <a:t>Hamilton College</a:t>
            </a:r>
          </a:p>
          <a:p>
            <a:pPr marL="342900" indent="-342900" algn="ctr"/>
            <a:r>
              <a:rPr lang="en-US" sz="2500" dirty="0" smtClean="0">
                <a:latin typeface="Tw Cen MT" pitchFamily="34" charset="0"/>
              </a:rPr>
              <a:t>Amherst College</a:t>
            </a:r>
          </a:p>
          <a:p>
            <a:pPr marL="342900" indent="-342900" algn="ctr"/>
            <a:r>
              <a:rPr lang="en-US" sz="2500" dirty="0" smtClean="0">
                <a:latin typeface="Tw Cen MT" pitchFamily="34" charset="0"/>
              </a:rPr>
              <a:t>Fairfield College</a:t>
            </a:r>
          </a:p>
          <a:p>
            <a:pPr marL="342900" indent="-342900" algn="ctr"/>
            <a:r>
              <a:rPr lang="en-US" sz="2500" dirty="0" smtClean="0">
                <a:latin typeface="Tw Cen MT" pitchFamily="34" charset="0"/>
              </a:rPr>
              <a:t>Connecticut College</a:t>
            </a:r>
          </a:p>
          <a:p>
            <a:pPr marL="342900" indent="-342900" algn="ctr"/>
            <a:r>
              <a:rPr lang="en-US" sz="2500" dirty="0" smtClean="0">
                <a:latin typeface="Tw Cen MT" pitchFamily="34" charset="0"/>
              </a:rPr>
              <a:t>Northeastern University</a:t>
            </a:r>
          </a:p>
          <a:p>
            <a:pPr marL="342900" indent="-342900" algn="ctr"/>
            <a:r>
              <a:rPr lang="en-US" sz="2500" dirty="0" err="1" smtClean="0">
                <a:latin typeface="Tw Cen MT" pitchFamily="34" charset="0"/>
              </a:rPr>
              <a:t>UConn</a:t>
            </a:r>
            <a:endParaRPr lang="en-US" sz="2500" dirty="0" smtClean="0">
              <a:latin typeface="Tw Cen MT" pitchFamily="34" charset="0"/>
            </a:endParaRPr>
          </a:p>
          <a:p>
            <a:pPr marL="342900" indent="-342900" algn="ctr"/>
            <a:r>
              <a:rPr lang="en-US" sz="2500" dirty="0" smtClean="0">
                <a:latin typeface="Tw Cen MT" pitchFamily="34" charset="0"/>
              </a:rPr>
              <a:t>Central Connecticut State</a:t>
            </a:r>
            <a:endParaRPr lang="en-US" sz="2500" dirty="0">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Summer Programs</a:t>
            </a:r>
            <a:endParaRPr lang="en-US" dirty="0"/>
          </a:p>
        </p:txBody>
      </p:sp>
      <p:sp>
        <p:nvSpPr>
          <p:cNvPr id="3" name="Content Placeholder 2"/>
          <p:cNvSpPr>
            <a:spLocks noGrp="1"/>
          </p:cNvSpPr>
          <p:nvPr>
            <p:ph idx="1"/>
          </p:nvPr>
        </p:nvSpPr>
        <p:spPr/>
        <p:txBody>
          <a:bodyPr/>
          <a:lstStyle/>
          <a:p>
            <a:pPr>
              <a:buNone/>
            </a:pPr>
            <a:r>
              <a:rPr lang="en-US" dirty="0" smtClean="0"/>
              <a:t>This is William Langley, Class of  2014</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447800" y="2286000"/>
            <a:ext cx="5867400" cy="3857625"/>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4876800" y="2514600"/>
            <a:ext cx="914400" cy="3429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fa767dced1144c9ba4888ceb93acca4 xmlns="0676cee9-fd60-4c1c-9e5b-5120ec0b3480">
      <Terms xmlns="http://schemas.microsoft.com/office/infopath/2007/PartnerControls">
        <TermInfo xmlns="http://schemas.microsoft.com/office/infopath/2007/PartnerControls">
          <TermName xmlns="http://schemas.microsoft.com/office/infopath/2007/PartnerControls">Summer Progams</TermName>
          <TermId xmlns="http://schemas.microsoft.com/office/infopath/2007/PartnerControls">6d2a9c80-f18b-4429-bbe1-ee0b2f22747f</TermId>
        </TermInfo>
      </Terms>
    </nfa767dced1144c9ba4888ceb93acca4>
    <lf09a8a73540422dac4309c5f114ddb8 xmlns="0676cee9-fd60-4c1c-9e5b-5120ec0b3480">
      <Terms xmlns="http://schemas.microsoft.com/office/infopath/2007/PartnerControls"/>
    </lf09a8a73540422dac4309c5f114ddb8>
    <gc69249d4b4e407483d3df6921806e1c xmlns="0676cee9-fd60-4c1c-9e5b-5120ec0b3480">
      <Terms xmlns="http://schemas.microsoft.com/office/infopath/2007/PartnerControls"/>
    </gc69249d4b4e407483d3df6921806e1c>
    <_dlc_DocId xmlns="0676cee9-fd60-4c1c-9e5b-5120ec0b3480">SFDVX333FYKN-443-1214</_dlc_DocId>
    <_dlc_DocIdUrl xmlns="0676cee9-fd60-4c1c-9e5b-5120ec0b3480">
      <Url>https://manyminds.achievementfirst.org/sites/NetworkSupport/TeamCollege/_layouts/15/DocIdRedir.aspx?ID=SFDVX333FYKN-443-1214</Url>
      <Description>SFDVX333FYKN-443-1214</Description>
    </_dlc_DocIdUrl>
    <TaxCatchAll xmlns="0676cee9-fd60-4c1c-9e5b-5120ec0b3480">
      <Value>366</Value>
    </TaxCatchAll>
    <c6b051048b38471d8a88773837762ee7 xmlns="0676cee9-fd60-4c1c-9e5b-5120ec0b3480">
      <Terms xmlns="http://schemas.microsoft.com/office/infopath/2007/PartnerControls"/>
    </c6b051048b38471d8a88773837762ee7>
    <_dlc_ExpireDate xmlns="http://schemas.microsoft.com/sharepoint/v3" xsi:nil="true"/>
    <b1d47f8b0c974735b0418508e9704e5b xmlns="0676cee9-fd60-4c1c-9e5b-5120ec0b3480">
      <Terms xmlns="http://schemas.microsoft.com/office/infopath/2007/PartnerControls"/>
    </b1d47f8b0c974735b0418508e9704e5b>
    <AF_x0020_Owner xmlns="0676cee9-fd60-4c1c-9e5b-5120ec0b3480">
      <UserInfo>
        <DisplayName>Adam Kendis</DisplayName>
        <AccountId>2071</AccountId>
        <AccountType/>
      </UserInfo>
    </AF_x0020_Owner>
    <Audience xmlns="http://schemas.microsoft.com/sharepoint/v3" xsi:nil="true"/>
    <_dlc_ExpireDateSaved xmlns="http://schemas.microsoft.com/sharepoint/v3" xsi:nil="true"/>
    <l5f4 xmlns="6caeac77-45b9-480b-9acf-fc0010a0bd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S Document" ma:contentTypeID="0x010100F05A691F7F882644BE96F06D9D88F8E10023B5EECCD5E7B847A4AD88630BC57CF0" ma:contentTypeVersion="73" ma:contentTypeDescription="Default content type" ma:contentTypeScope="" ma:versionID="0a28d18a0f04e2a328b43d8f078b8568">
  <xsd:schema xmlns:xsd="http://www.w3.org/2001/XMLSchema" xmlns:xs="http://www.w3.org/2001/XMLSchema" xmlns:p="http://schemas.microsoft.com/office/2006/metadata/properties" xmlns:ns1="http://schemas.microsoft.com/sharepoint/v3" xmlns:ns2="0676cee9-fd60-4c1c-9e5b-5120ec0b3480" xmlns:ns3="6caeac77-45b9-480b-9acf-fc0010a0bd5b" targetNamespace="http://schemas.microsoft.com/office/2006/metadata/properties" ma:root="true" ma:fieldsID="8a0a205cde8758a52261c1cbc528799a" ns1:_="" ns2:_="" ns3:_="">
    <xsd:import namespace="http://schemas.microsoft.com/sharepoint/v3"/>
    <xsd:import namespace="0676cee9-fd60-4c1c-9e5b-5120ec0b3480"/>
    <xsd:import namespace="6caeac77-45b9-480b-9acf-fc0010a0bd5b"/>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3:l5f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Audience"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readOnly="false"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aeac77-45b9-480b-9acf-fc0010a0bd5b" elementFormDefault="qualified">
    <xsd:import namespace="http://schemas.microsoft.com/office/2006/documentManagement/types"/>
    <xsd:import namespace="http://schemas.microsoft.com/office/infopath/2007/PartnerControls"/>
    <xsd:element name="l5f4" ma:index="29" nillable="true" ma:displayName="Subfolder" ma:internalName="l5f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5.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D912A843-6F0F-4FA0-B56D-390ADA408571}"/>
</file>

<file path=customXml/itemProps2.xml><?xml version="1.0" encoding="utf-8"?>
<ds:datastoreItem xmlns:ds="http://schemas.openxmlformats.org/officeDocument/2006/customXml" ds:itemID="{94F286FB-17CB-427D-B9D3-7040F7339C70}"/>
</file>

<file path=customXml/itemProps3.xml><?xml version="1.0" encoding="utf-8"?>
<ds:datastoreItem xmlns:ds="http://schemas.openxmlformats.org/officeDocument/2006/customXml" ds:itemID="{34A273EE-6567-4CC0-A746-B1833EFFC4E8}"/>
</file>

<file path=customXml/itemProps4.xml><?xml version="1.0" encoding="utf-8"?>
<ds:datastoreItem xmlns:ds="http://schemas.openxmlformats.org/officeDocument/2006/customXml" ds:itemID="{E1ABC0C1-5369-428F-853E-921326DBD8A7}"/>
</file>

<file path=customXml/itemProps5.xml><?xml version="1.0" encoding="utf-8"?>
<ds:datastoreItem xmlns:ds="http://schemas.openxmlformats.org/officeDocument/2006/customXml" ds:itemID="{97D0798D-B8E5-4DEB-A423-03D25FA3F822}"/>
</file>

<file path=customXml/itemProps6.xml><?xml version="1.0" encoding="utf-8"?>
<ds:datastoreItem xmlns:ds="http://schemas.openxmlformats.org/officeDocument/2006/customXml" ds:itemID="{74D5173C-F806-4CD7-A090-8F0EB1940A26}"/>
</file>

<file path=docProps/app.xml><?xml version="1.0" encoding="utf-8"?>
<Properties xmlns="http://schemas.openxmlformats.org/officeDocument/2006/extended-properties" xmlns:vt="http://schemas.openxmlformats.org/officeDocument/2006/docPropsVTypes">
  <TotalTime>4055</TotalTime>
  <Words>1814</Words>
  <Application>Microsoft Macintosh PowerPoint</Application>
  <PresentationFormat>On-screen Show (4:3)</PresentationFormat>
  <Paragraphs>242</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AF Amistad High School</vt:lpstr>
      <vt:lpstr>Agenda</vt:lpstr>
      <vt:lpstr>If you only remember 3 things…</vt:lpstr>
      <vt:lpstr>AF AHS Summer Program Options</vt:lpstr>
      <vt:lpstr>What are summer programs?</vt:lpstr>
      <vt:lpstr>Why Summer Programs</vt:lpstr>
      <vt:lpstr>Why Summer Programs</vt:lpstr>
      <vt:lpstr>Why Summer Programs</vt:lpstr>
      <vt:lpstr>Why Summer Programs</vt:lpstr>
      <vt:lpstr>AF AHS  Summer Program Stats</vt:lpstr>
      <vt:lpstr>Summer Programs +  College Application Process</vt:lpstr>
      <vt:lpstr>100% of graduates in 4-year colleges</vt:lpstr>
      <vt:lpstr>Why is this important?</vt:lpstr>
      <vt:lpstr>Summer Program Benefits</vt:lpstr>
      <vt:lpstr>Pre-Collegiate Alumni</vt:lpstr>
      <vt:lpstr>Parent Support</vt:lpstr>
      <vt:lpstr>Is it worth it?</vt:lpstr>
      <vt:lpstr>College is a team sport</vt:lpstr>
      <vt:lpstr>Where would our scholars go?</vt:lpstr>
      <vt:lpstr>How long would they be gone?</vt:lpstr>
      <vt:lpstr>How will they get there?</vt:lpstr>
      <vt:lpstr>OK…so how much?</vt:lpstr>
      <vt:lpstr>There’s no better investment than education.</vt:lpstr>
      <vt:lpstr>Actual Cost…and then some.</vt:lpstr>
      <vt:lpstr>Estimated Family Contributions</vt:lpstr>
      <vt:lpstr>Summer Programs Math</vt:lpstr>
      <vt:lpstr>Summer Programs:  By the Numbers</vt:lpstr>
      <vt:lpstr>What is the timeline for all this?</vt:lpstr>
      <vt:lpstr>This sounds like a lot of work.</vt:lpstr>
      <vt:lpstr>This sounds like a lot of work.</vt:lpstr>
      <vt:lpstr>This sounds like a lot of work.</vt:lpstr>
      <vt:lpstr>Questions?</vt:lpstr>
    </vt:vector>
  </TitlesOfParts>
  <Company>Achievement First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Exemplar - Summer Programs Parent Information Session</dc:title>
  <dc:creator>Chris Bostock</dc:creator>
  <cp:lastModifiedBy>Sophia</cp:lastModifiedBy>
  <cp:revision>241</cp:revision>
  <dcterms:created xsi:type="dcterms:W3CDTF">2010-12-09T02:43:16Z</dcterms:created>
  <dcterms:modified xsi:type="dcterms:W3CDTF">2015-05-06T04:14:29Z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vt:lpwstr>366;#Summer Progams|6d2a9c80-f18b-4429-bbe1-ee0b2f22747f</vt:lpwstr>
  </property>
  <property fmtid="{D5CDD505-2E9C-101B-9397-08002B2CF9AE}" pid="3" name="Geography">
    <vt:lpwstr/>
  </property>
  <property fmtid="{D5CDD505-2E9C-101B-9397-08002B2CF9AE}" pid="4" name="School">
    <vt:lpwstr/>
  </property>
  <property fmtid="{D5CDD505-2E9C-101B-9397-08002B2CF9AE}" pid="5" name="_dlc_policyId">
    <vt:lpwstr>0x010100F05A691F7F882644BE96F06D9D88F8E1|2088864059</vt:lpwstr>
  </property>
  <property fmtid="{D5CDD505-2E9C-101B-9397-08002B2CF9AE}" pid="6" name="ContentTypeId">
    <vt:lpwstr>0x010100F05A691F7F882644BE96F06D9D88F8E10023B5EECCD5E7B847A4AD88630BC57CF0</vt:lpwstr>
  </property>
  <property fmtid="{D5CDD505-2E9C-101B-9397-08002B2CF9AE}" pid="7" name="Team">
    <vt:lpwstr/>
  </property>
  <property fmtid="{D5CDD505-2E9C-101B-9397-08002B2CF9AE}" pid="8" name="ItemRetentionFormula">
    <vt:lpwstr/>
  </property>
  <property fmtid="{D5CDD505-2E9C-101B-9397-08002B2CF9AE}" pid="9" name="School_x0020_Year">
    <vt:lpwstr/>
  </property>
  <property fmtid="{D5CDD505-2E9C-101B-9397-08002B2CF9AE}" pid="10" name="_dlc_DocIdItemGuid">
    <vt:lpwstr>0651ee86-0cfe-4533-98e1-dd1f46529674</vt:lpwstr>
  </property>
  <property fmtid="{D5CDD505-2E9C-101B-9397-08002B2CF9AE}" pid="11" name="School Year">
    <vt:lpwstr/>
  </property>
  <property fmtid="{D5CDD505-2E9C-101B-9397-08002B2CF9AE}" pid="12" name="_dlc_LastRun">
    <vt:lpwstr>05/07/2016 23:03:17</vt:lpwstr>
  </property>
  <property fmtid="{D5CDD505-2E9C-101B-9397-08002B2CF9AE}" pid="13" name="_dlc_ItemStageId">
    <vt:lpwstr>1</vt:lpwstr>
  </property>
</Properties>
</file>