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0"/>
  </p:notesMasterIdLst>
  <p:handoutMasterIdLst>
    <p:handoutMasterId r:id="rId31"/>
  </p:handoutMasterIdLst>
  <p:sldIdLst>
    <p:sldId id="256" r:id="rId8"/>
    <p:sldId id="257" r:id="rId9"/>
    <p:sldId id="258" r:id="rId10"/>
    <p:sldId id="259" r:id="rId11"/>
    <p:sldId id="261" r:id="rId12"/>
    <p:sldId id="268" r:id="rId13"/>
    <p:sldId id="260" r:id="rId14"/>
    <p:sldId id="262" r:id="rId15"/>
    <p:sldId id="263" r:id="rId16"/>
    <p:sldId id="264" r:id="rId17"/>
    <p:sldId id="265" r:id="rId18"/>
    <p:sldId id="266" r:id="rId19"/>
    <p:sldId id="267" r:id="rId20"/>
    <p:sldId id="269" r:id="rId21"/>
    <p:sldId id="270" r:id="rId22"/>
    <p:sldId id="271" r:id="rId23"/>
    <p:sldId id="272" r:id="rId24"/>
    <p:sldId id="273" r:id="rId25"/>
    <p:sldId id="274" r:id="rId26"/>
    <p:sldId id="275" r:id="rId27"/>
    <p:sldId id="276"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99" autoAdjust="0"/>
  </p:normalViewPr>
  <p:slideViewPr>
    <p:cSldViewPr>
      <p:cViewPr>
        <p:scale>
          <a:sx n="60" d="100"/>
          <a:sy n="60" d="100"/>
        </p:scale>
        <p:origin x="-616" y="-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2.xml"/><Relationship Id="rId6" Type="http://schemas.openxmlformats.org/officeDocument/2006/relationships/customXml" Target="../customXml/item6.xml"/><Relationship Id="rId7" Type="http://schemas.openxmlformats.org/officeDocument/2006/relationships/slideMaster" Target="slideMasters/slideMaster1.xml"/><Relationship Id="rId8" Type="http://schemas.openxmlformats.org/officeDocument/2006/relationships/slide" Target="slides/slide1.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diagrams/_rels/data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A41CF-2CF2-4009-B30E-507DCB8275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B47388-28B8-4D12-B5F2-2BB382AFA5C0}">
      <dgm:prSet phldrT="[Text]"/>
      <dgm:spPr/>
      <dgm:t>
        <a:bodyPr/>
        <a:lstStyle/>
        <a:p>
          <a:r>
            <a:rPr lang="en-US" smtClean="0">
              <a:solidFill>
                <a:schemeClr val="bg1"/>
              </a:solidFill>
              <a:latin typeface="Rockwell" pitchFamily="18" charset="0"/>
            </a:rPr>
            <a:t>Resume</a:t>
          </a:r>
          <a:endParaRPr lang="en-US" dirty="0">
            <a:solidFill>
              <a:schemeClr val="bg1"/>
            </a:solidFill>
            <a:latin typeface="Rockwell" pitchFamily="18" charset="0"/>
          </a:endParaRPr>
        </a:p>
      </dgm:t>
    </dgm:pt>
    <dgm:pt modelId="{26B447EA-A418-47F0-9327-0EF9E3082867}" type="parTrans" cxnId="{12443818-2E3D-4F69-BD5A-0D9751ED296D}">
      <dgm:prSet/>
      <dgm:spPr/>
      <dgm:t>
        <a:bodyPr/>
        <a:lstStyle/>
        <a:p>
          <a:endParaRPr lang="en-US"/>
        </a:p>
      </dgm:t>
    </dgm:pt>
    <dgm:pt modelId="{77539D5E-D374-4712-B520-513D1923B1C4}" type="sibTrans" cxnId="{12443818-2E3D-4F69-BD5A-0D9751ED296D}">
      <dgm:prSet/>
      <dgm:spPr/>
      <dgm:t>
        <a:bodyPr/>
        <a:lstStyle/>
        <a:p>
          <a:endParaRPr lang="en-US"/>
        </a:p>
      </dgm:t>
    </dgm:pt>
    <dgm:pt modelId="{BBF63602-E755-42CF-A06E-2F23C14228C9}">
      <dgm:prSet phldrT="[Text]"/>
      <dgm:spPr/>
      <dgm:t>
        <a:bodyPr/>
        <a:lstStyle/>
        <a:p>
          <a:r>
            <a:rPr lang="en-US" dirty="0" smtClean="0">
              <a:latin typeface="Rockwell" pitchFamily="18" charset="0"/>
            </a:rPr>
            <a:t>College credits</a:t>
          </a:r>
          <a:endParaRPr lang="en-US" dirty="0">
            <a:latin typeface="Rockwell" pitchFamily="18" charset="0"/>
          </a:endParaRPr>
        </a:p>
      </dgm:t>
    </dgm:pt>
    <dgm:pt modelId="{C38845DE-7CFE-4066-8F5B-EAA7F4130E98}" type="parTrans" cxnId="{8A5827E1-BCB1-4CA5-908E-01EE8ACC8349}">
      <dgm:prSet/>
      <dgm:spPr/>
      <dgm:t>
        <a:bodyPr/>
        <a:lstStyle/>
        <a:p>
          <a:endParaRPr lang="en-US"/>
        </a:p>
      </dgm:t>
    </dgm:pt>
    <dgm:pt modelId="{E4B8474B-7A2F-46D0-8A02-AB12D5E23FAF}" type="sibTrans" cxnId="{8A5827E1-BCB1-4CA5-908E-01EE8ACC8349}">
      <dgm:prSet/>
      <dgm:spPr/>
      <dgm:t>
        <a:bodyPr/>
        <a:lstStyle/>
        <a:p>
          <a:endParaRPr lang="en-US"/>
        </a:p>
      </dgm:t>
    </dgm:pt>
    <dgm:pt modelId="{FE6E80B0-30D2-40D6-AAB7-6A1E115BAF03}">
      <dgm:prSet phldrT="[Text]"/>
      <dgm:spPr/>
      <dgm:t>
        <a:bodyPr/>
        <a:lstStyle/>
        <a:p>
          <a:r>
            <a:rPr lang="en-US" dirty="0" smtClean="0"/>
            <a:t>Pre-college programs afford high-achieving scholars the opportunity to experience college and earn college credits in high school</a:t>
          </a:r>
          <a:endParaRPr lang="en-US" dirty="0"/>
        </a:p>
      </dgm:t>
    </dgm:pt>
    <dgm:pt modelId="{6E0DE6FA-51E5-4A83-B344-4C60430B44D1}" type="parTrans" cxnId="{7D5EAE27-271C-4589-BA9C-154FE616C341}">
      <dgm:prSet/>
      <dgm:spPr/>
      <dgm:t>
        <a:bodyPr/>
        <a:lstStyle/>
        <a:p>
          <a:endParaRPr lang="en-US"/>
        </a:p>
      </dgm:t>
    </dgm:pt>
    <dgm:pt modelId="{21B75329-CEE3-4B74-A015-F228D7D7B666}" type="sibTrans" cxnId="{7D5EAE27-271C-4589-BA9C-154FE616C341}">
      <dgm:prSet/>
      <dgm:spPr/>
      <dgm:t>
        <a:bodyPr/>
        <a:lstStyle/>
        <a:p>
          <a:endParaRPr lang="en-US"/>
        </a:p>
      </dgm:t>
    </dgm:pt>
    <dgm:pt modelId="{4CF189C7-7B62-4D05-8AAC-2B40B23ADC83}">
      <dgm:prSet/>
      <dgm:spPr/>
      <dgm:t>
        <a:bodyPr/>
        <a:lstStyle/>
        <a:p>
          <a:r>
            <a:rPr lang="en-US" dirty="0" smtClean="0">
              <a:solidFill>
                <a:schemeClr val="bg1"/>
              </a:solidFill>
              <a:latin typeface="Rockwell" pitchFamily="18" charset="0"/>
            </a:rPr>
            <a:t>Socio-emotional development</a:t>
          </a:r>
          <a:endParaRPr lang="en-US" dirty="0">
            <a:solidFill>
              <a:schemeClr val="bg1"/>
            </a:solidFill>
            <a:latin typeface="Rockwell" pitchFamily="18" charset="0"/>
          </a:endParaRPr>
        </a:p>
      </dgm:t>
    </dgm:pt>
    <dgm:pt modelId="{7D7B0CB8-5FAC-4648-BAF5-BFA0E73068E2}" type="parTrans" cxnId="{D86132C6-624A-4A56-BAC7-1E1C9A091779}">
      <dgm:prSet/>
      <dgm:spPr/>
      <dgm:t>
        <a:bodyPr/>
        <a:lstStyle/>
        <a:p>
          <a:endParaRPr lang="en-US"/>
        </a:p>
      </dgm:t>
    </dgm:pt>
    <dgm:pt modelId="{E683E864-D309-4638-A65F-0A30A311A8CB}" type="sibTrans" cxnId="{D86132C6-624A-4A56-BAC7-1E1C9A091779}">
      <dgm:prSet/>
      <dgm:spPr/>
      <dgm:t>
        <a:bodyPr/>
        <a:lstStyle/>
        <a:p>
          <a:endParaRPr lang="en-US"/>
        </a:p>
      </dgm:t>
    </dgm:pt>
    <dgm:pt modelId="{CEDE6DCA-2D2C-4639-AACF-86EC90B304D1}">
      <dgm:prSet phldrT="[Text]"/>
      <dgm:spPr/>
      <dgm:t>
        <a:bodyPr/>
        <a:lstStyle/>
        <a:p>
          <a:r>
            <a:rPr lang="en-US" dirty="0" smtClean="0">
              <a:solidFill>
                <a:srgbClr val="002060"/>
              </a:solidFill>
            </a:rPr>
            <a:t>College admissions teams want to know how you spent your summers </a:t>
          </a:r>
          <a:endParaRPr lang="en-US" dirty="0"/>
        </a:p>
      </dgm:t>
    </dgm:pt>
    <dgm:pt modelId="{481A2055-11E0-4583-BEFD-E24238B67D5D}" type="parTrans" cxnId="{17250394-AD93-4136-B732-0FCF372C1FD1}">
      <dgm:prSet/>
      <dgm:spPr/>
      <dgm:t>
        <a:bodyPr/>
        <a:lstStyle/>
        <a:p>
          <a:endParaRPr lang="en-US"/>
        </a:p>
      </dgm:t>
    </dgm:pt>
    <dgm:pt modelId="{44CC6D0D-62C7-40E5-8130-B99721199F85}" type="sibTrans" cxnId="{17250394-AD93-4136-B732-0FCF372C1FD1}">
      <dgm:prSet/>
      <dgm:spPr/>
      <dgm:t>
        <a:bodyPr/>
        <a:lstStyle/>
        <a:p>
          <a:endParaRPr lang="en-US"/>
        </a:p>
      </dgm:t>
    </dgm:pt>
    <dgm:pt modelId="{C50BE373-AE9E-4C5C-805E-25B973D793DE}">
      <dgm:prSet/>
      <dgm:spPr/>
      <dgm:t>
        <a:bodyPr/>
        <a:lstStyle/>
        <a:p>
          <a:r>
            <a:rPr lang="en-US" dirty="0" smtClean="0">
              <a:solidFill>
                <a:srgbClr val="002060"/>
              </a:solidFill>
            </a:rPr>
            <a:t>Summer Opportunities programs and internships make you get off campus and learn, work, and explore with new people, ideas, frameworks, and challenges</a:t>
          </a:r>
          <a:endParaRPr lang="en-US" dirty="0">
            <a:solidFill>
              <a:srgbClr val="002060"/>
            </a:solidFill>
          </a:endParaRPr>
        </a:p>
      </dgm:t>
    </dgm:pt>
    <dgm:pt modelId="{FD4878EC-7AD7-4D58-AFD7-EAA1FD385EE0}" type="parTrans" cxnId="{8B61E2B9-2E13-4E13-94BD-A5ADC3E382BE}">
      <dgm:prSet/>
      <dgm:spPr/>
      <dgm:t>
        <a:bodyPr/>
        <a:lstStyle/>
        <a:p>
          <a:endParaRPr lang="en-US"/>
        </a:p>
      </dgm:t>
    </dgm:pt>
    <dgm:pt modelId="{3F4FF8AB-980D-48AD-AC06-E891DD7EA48F}" type="sibTrans" cxnId="{8B61E2B9-2E13-4E13-94BD-A5ADC3E382BE}">
      <dgm:prSet/>
      <dgm:spPr/>
      <dgm:t>
        <a:bodyPr/>
        <a:lstStyle/>
        <a:p>
          <a:endParaRPr lang="en-US"/>
        </a:p>
      </dgm:t>
    </dgm:pt>
    <dgm:pt modelId="{139C3DDB-CDDE-4C84-B870-2DF9C3FD0B4E}">
      <dgm:prSet phldrT="[Text]"/>
      <dgm:spPr/>
      <dgm:t>
        <a:bodyPr/>
        <a:lstStyle/>
        <a:p>
          <a:r>
            <a:rPr lang="en-US" dirty="0" smtClean="0">
              <a:latin typeface="Rockwell" pitchFamily="18" charset="0"/>
            </a:rPr>
            <a:t>College Process Practice</a:t>
          </a:r>
          <a:endParaRPr lang="en-US" dirty="0">
            <a:latin typeface="Rockwell" pitchFamily="18" charset="0"/>
          </a:endParaRPr>
        </a:p>
      </dgm:t>
    </dgm:pt>
    <dgm:pt modelId="{28B859DD-06AF-4EE4-99F8-D114EC6CB3AE}" type="parTrans" cxnId="{C0C3A4C1-AB9C-4BBE-8065-E8867FAA3CBA}">
      <dgm:prSet/>
      <dgm:spPr/>
      <dgm:t>
        <a:bodyPr/>
        <a:lstStyle/>
        <a:p>
          <a:endParaRPr lang="en-US"/>
        </a:p>
      </dgm:t>
    </dgm:pt>
    <dgm:pt modelId="{347ED304-924C-4686-9DAB-D5319ED77777}" type="sibTrans" cxnId="{C0C3A4C1-AB9C-4BBE-8065-E8867FAA3CBA}">
      <dgm:prSet/>
      <dgm:spPr/>
      <dgm:t>
        <a:bodyPr/>
        <a:lstStyle/>
        <a:p>
          <a:endParaRPr lang="en-US"/>
        </a:p>
      </dgm:t>
    </dgm:pt>
    <dgm:pt modelId="{26336059-84F6-4006-AD6F-7E4888244391}">
      <dgm:prSet phldrT="[Text]"/>
      <dgm:spPr/>
      <dgm:t>
        <a:bodyPr/>
        <a:lstStyle/>
        <a:p>
          <a:r>
            <a:rPr lang="en-US" dirty="0" smtClean="0"/>
            <a:t>Internships and other programs help scholars develop a stronger sense of your interests and talents, helping you to identify pathways toward your future professional careers</a:t>
          </a:r>
          <a:endParaRPr lang="en-US" dirty="0"/>
        </a:p>
      </dgm:t>
    </dgm:pt>
    <dgm:pt modelId="{A6D88119-8083-431E-8531-BD998B287F44}" type="parTrans" cxnId="{F1248EEB-46DB-4CDF-BEED-30336E160F42}">
      <dgm:prSet/>
      <dgm:spPr/>
      <dgm:t>
        <a:bodyPr/>
        <a:lstStyle/>
        <a:p>
          <a:endParaRPr lang="en-US"/>
        </a:p>
      </dgm:t>
    </dgm:pt>
    <dgm:pt modelId="{BAF09099-98DD-457B-940F-DCFFCCF46D9B}" type="sibTrans" cxnId="{F1248EEB-46DB-4CDF-BEED-30336E160F42}">
      <dgm:prSet/>
      <dgm:spPr/>
      <dgm:t>
        <a:bodyPr/>
        <a:lstStyle/>
        <a:p>
          <a:endParaRPr lang="en-US"/>
        </a:p>
      </dgm:t>
    </dgm:pt>
    <dgm:pt modelId="{24932E19-387B-4936-B2C2-75AA0ACE918E}">
      <dgm:prSet phldrT="[Text]"/>
      <dgm:spPr/>
      <dgm:t>
        <a:bodyPr/>
        <a:lstStyle/>
        <a:p>
          <a:r>
            <a:rPr lang="en-US" smtClean="0">
              <a:latin typeface="Rockwell" pitchFamily="18" charset="0"/>
            </a:rPr>
            <a:t>Career </a:t>
          </a:r>
          <a:r>
            <a:rPr lang="en-US" dirty="0" smtClean="0">
              <a:latin typeface="Rockwell" pitchFamily="18" charset="0"/>
            </a:rPr>
            <a:t>readiness</a:t>
          </a:r>
          <a:endParaRPr lang="en-US" dirty="0">
            <a:latin typeface="Rockwell" pitchFamily="18" charset="0"/>
          </a:endParaRPr>
        </a:p>
      </dgm:t>
    </dgm:pt>
    <dgm:pt modelId="{845A00BA-A15E-4E5E-A3F6-624D9BE1AD47}" type="parTrans" cxnId="{B3FE6B53-4E6B-49B8-A6AC-4C25B9A3B4DB}">
      <dgm:prSet/>
      <dgm:spPr/>
      <dgm:t>
        <a:bodyPr/>
        <a:lstStyle/>
        <a:p>
          <a:endParaRPr lang="en-US"/>
        </a:p>
      </dgm:t>
    </dgm:pt>
    <dgm:pt modelId="{DF268E0A-C3F8-41F4-BEBE-3B6779FC3F90}" type="sibTrans" cxnId="{B3FE6B53-4E6B-49B8-A6AC-4C25B9A3B4DB}">
      <dgm:prSet/>
      <dgm:spPr/>
      <dgm:t>
        <a:bodyPr/>
        <a:lstStyle/>
        <a:p>
          <a:endParaRPr lang="en-US"/>
        </a:p>
      </dgm:t>
    </dgm:pt>
    <dgm:pt modelId="{64624551-D84E-476F-BB43-53DEF7B3ECB1}">
      <dgm:prSet phldrT="[Text]"/>
      <dgm:spPr/>
      <dgm:t>
        <a:bodyPr/>
        <a:lstStyle/>
        <a:p>
          <a:r>
            <a:rPr lang="en-US" dirty="0" smtClean="0">
              <a:latin typeface="+mj-lt"/>
            </a:rPr>
            <a:t>Through applying for pre-college programs, scholars get practice applying for a high-stakes, competitive opportunity through a rigorous process.</a:t>
          </a:r>
          <a:endParaRPr lang="en-US" dirty="0">
            <a:latin typeface="+mj-lt"/>
          </a:endParaRPr>
        </a:p>
      </dgm:t>
    </dgm:pt>
    <dgm:pt modelId="{FE215AC8-6A95-482E-A3E2-3EA534C88832}" type="parTrans" cxnId="{D7F1900C-C11F-49FE-9EC9-F9C21AF531E6}">
      <dgm:prSet/>
      <dgm:spPr/>
      <dgm:t>
        <a:bodyPr/>
        <a:lstStyle/>
        <a:p>
          <a:endParaRPr lang="en-US"/>
        </a:p>
      </dgm:t>
    </dgm:pt>
    <dgm:pt modelId="{32ACA442-BC76-4543-93B5-8C03A53B6A85}" type="sibTrans" cxnId="{D7F1900C-C11F-49FE-9EC9-F9C21AF531E6}">
      <dgm:prSet/>
      <dgm:spPr/>
      <dgm:t>
        <a:bodyPr/>
        <a:lstStyle/>
        <a:p>
          <a:endParaRPr lang="en-US"/>
        </a:p>
      </dgm:t>
    </dgm:pt>
    <dgm:pt modelId="{CB60F3BA-1CF1-495E-B5F0-63AB07D8F34F}">
      <dgm:prSet phldrT="[Text]"/>
      <dgm:spPr/>
      <dgm:t>
        <a:bodyPr/>
        <a:lstStyle/>
        <a:p>
          <a:r>
            <a:rPr lang="en-US" dirty="0" smtClean="0"/>
            <a:t>Summer Opportunities shows colleges that you are students who use their summers wisely</a:t>
          </a:r>
          <a:endParaRPr lang="en-US" dirty="0"/>
        </a:p>
      </dgm:t>
    </dgm:pt>
    <dgm:pt modelId="{C6B600EA-9057-4BCF-83C0-333C9AB4AE15}" type="parTrans" cxnId="{FA91A845-1492-4826-A31A-E0BBA981205B}">
      <dgm:prSet/>
      <dgm:spPr/>
      <dgm:t>
        <a:bodyPr/>
        <a:lstStyle/>
        <a:p>
          <a:endParaRPr lang="en-US"/>
        </a:p>
      </dgm:t>
    </dgm:pt>
    <dgm:pt modelId="{AB22656F-9999-4302-8309-477C7F43BD50}" type="sibTrans" cxnId="{FA91A845-1492-4826-A31A-E0BBA981205B}">
      <dgm:prSet/>
      <dgm:spPr/>
      <dgm:t>
        <a:bodyPr/>
        <a:lstStyle/>
        <a:p>
          <a:endParaRPr lang="en-US"/>
        </a:p>
      </dgm:t>
    </dgm:pt>
    <dgm:pt modelId="{67029464-87E4-4119-9467-31A055A730E6}">
      <dgm:prSet phldrT="[Text]"/>
      <dgm:spPr/>
      <dgm:t>
        <a:bodyPr/>
        <a:lstStyle/>
        <a:p>
          <a:r>
            <a:rPr lang="en-US" smtClean="0"/>
            <a:t>Often, colleges look favorably at students who have done unique programs in the summer </a:t>
          </a:r>
          <a:endParaRPr lang="en-US" dirty="0"/>
        </a:p>
      </dgm:t>
    </dgm:pt>
    <dgm:pt modelId="{28CC7AB3-407E-4D97-9C4F-87951C2A3352}" type="parTrans" cxnId="{9C2E64E6-FD67-4F0D-AB98-95966BB61266}">
      <dgm:prSet/>
      <dgm:spPr/>
      <dgm:t>
        <a:bodyPr/>
        <a:lstStyle/>
        <a:p>
          <a:endParaRPr lang="en-US"/>
        </a:p>
      </dgm:t>
    </dgm:pt>
    <dgm:pt modelId="{DA78ABBF-BDD6-4606-9CF8-420B602F9AA0}" type="sibTrans" cxnId="{9C2E64E6-FD67-4F0D-AB98-95966BB61266}">
      <dgm:prSet/>
      <dgm:spPr/>
      <dgm:t>
        <a:bodyPr/>
        <a:lstStyle/>
        <a:p>
          <a:endParaRPr lang="en-US"/>
        </a:p>
      </dgm:t>
    </dgm:pt>
    <dgm:pt modelId="{833A2477-C9A8-4FBB-9105-3B0831B5DE5C}">
      <dgm:prSet/>
      <dgm:spPr/>
      <dgm:t>
        <a:bodyPr/>
        <a:lstStyle/>
        <a:p>
          <a:r>
            <a:rPr lang="en-US" smtClean="0"/>
            <a:t>Scholars who have had the chance to be on a college campus prior to college are more likely to survive/cope/be successful when they are actually IN college </a:t>
          </a:r>
          <a:endParaRPr lang="en-US" dirty="0">
            <a:solidFill>
              <a:srgbClr val="002060"/>
            </a:solidFill>
          </a:endParaRPr>
        </a:p>
      </dgm:t>
    </dgm:pt>
    <dgm:pt modelId="{6BCF162B-4DBB-4DA0-903F-E4E7536BA1AC}" type="parTrans" cxnId="{680CF81D-1EAA-4077-A1FD-21713B5EAAC2}">
      <dgm:prSet/>
      <dgm:spPr/>
      <dgm:t>
        <a:bodyPr/>
        <a:lstStyle/>
        <a:p>
          <a:endParaRPr lang="en-US"/>
        </a:p>
      </dgm:t>
    </dgm:pt>
    <dgm:pt modelId="{CECFEAEE-AF7B-4757-AD46-C7994815B3FF}" type="sibTrans" cxnId="{680CF81D-1EAA-4077-A1FD-21713B5EAAC2}">
      <dgm:prSet/>
      <dgm:spPr/>
      <dgm:t>
        <a:bodyPr/>
        <a:lstStyle/>
        <a:p>
          <a:endParaRPr lang="en-US"/>
        </a:p>
      </dgm:t>
    </dgm:pt>
    <dgm:pt modelId="{35087ABB-90F6-453A-A0DD-102DDB09124C}" type="pres">
      <dgm:prSet presAssocID="{431A41CF-2CF2-4009-B30E-507DCB827542}" presName="Name0" presStyleCnt="0">
        <dgm:presLayoutVars>
          <dgm:dir/>
          <dgm:animLvl val="lvl"/>
          <dgm:resizeHandles val="exact"/>
        </dgm:presLayoutVars>
      </dgm:prSet>
      <dgm:spPr/>
      <dgm:t>
        <a:bodyPr/>
        <a:lstStyle/>
        <a:p>
          <a:endParaRPr lang="en-US"/>
        </a:p>
      </dgm:t>
    </dgm:pt>
    <dgm:pt modelId="{78CA2B1C-43E2-4AEE-9332-0CCC37CEB210}" type="pres">
      <dgm:prSet presAssocID="{FAB47388-28B8-4D12-B5F2-2BB382AFA5C0}" presName="linNode" presStyleCnt="0"/>
      <dgm:spPr/>
    </dgm:pt>
    <dgm:pt modelId="{BF04705A-D1EC-4923-A1BF-9B914F4FEAF5}" type="pres">
      <dgm:prSet presAssocID="{FAB47388-28B8-4D12-B5F2-2BB382AFA5C0}" presName="parentText" presStyleLbl="node1" presStyleIdx="0" presStyleCnt="5" custScaleX="76768">
        <dgm:presLayoutVars>
          <dgm:chMax val="1"/>
          <dgm:bulletEnabled val="1"/>
        </dgm:presLayoutVars>
      </dgm:prSet>
      <dgm:spPr/>
      <dgm:t>
        <a:bodyPr/>
        <a:lstStyle/>
        <a:p>
          <a:endParaRPr lang="en-US"/>
        </a:p>
      </dgm:t>
    </dgm:pt>
    <dgm:pt modelId="{D091B1AD-0CFF-40DE-BBB4-AE19D1CD8804}" type="pres">
      <dgm:prSet presAssocID="{FAB47388-28B8-4D12-B5F2-2BB382AFA5C0}" presName="descendantText" presStyleLbl="alignAccFollowNode1" presStyleIdx="0" presStyleCnt="5">
        <dgm:presLayoutVars>
          <dgm:bulletEnabled val="1"/>
        </dgm:presLayoutVars>
      </dgm:prSet>
      <dgm:spPr/>
      <dgm:t>
        <a:bodyPr/>
        <a:lstStyle/>
        <a:p>
          <a:endParaRPr lang="en-US"/>
        </a:p>
      </dgm:t>
    </dgm:pt>
    <dgm:pt modelId="{F9A017B3-A552-4FBA-BF74-DFE971EAE252}" type="pres">
      <dgm:prSet presAssocID="{77539D5E-D374-4712-B520-513D1923B1C4}" presName="sp" presStyleCnt="0"/>
      <dgm:spPr/>
    </dgm:pt>
    <dgm:pt modelId="{42540076-F62C-498B-A362-FD8F113BF049}" type="pres">
      <dgm:prSet presAssocID="{4CF189C7-7B62-4D05-8AAC-2B40B23ADC83}" presName="linNode" presStyleCnt="0"/>
      <dgm:spPr/>
    </dgm:pt>
    <dgm:pt modelId="{61BE0115-0C0C-4D0A-A593-C477B95BED26}" type="pres">
      <dgm:prSet presAssocID="{4CF189C7-7B62-4D05-8AAC-2B40B23ADC83}" presName="parentText" presStyleLbl="node1" presStyleIdx="1" presStyleCnt="5" custScaleX="76768">
        <dgm:presLayoutVars>
          <dgm:chMax val="1"/>
          <dgm:bulletEnabled val="1"/>
        </dgm:presLayoutVars>
      </dgm:prSet>
      <dgm:spPr/>
      <dgm:t>
        <a:bodyPr/>
        <a:lstStyle/>
        <a:p>
          <a:endParaRPr lang="en-US"/>
        </a:p>
      </dgm:t>
    </dgm:pt>
    <dgm:pt modelId="{590C0727-E92A-4DBB-AC71-7A9ADA6432AF}" type="pres">
      <dgm:prSet presAssocID="{4CF189C7-7B62-4D05-8AAC-2B40B23ADC83}" presName="descendantText" presStyleLbl="alignAccFollowNode1" presStyleIdx="1" presStyleCnt="5">
        <dgm:presLayoutVars>
          <dgm:bulletEnabled val="1"/>
        </dgm:presLayoutVars>
      </dgm:prSet>
      <dgm:spPr/>
      <dgm:t>
        <a:bodyPr/>
        <a:lstStyle/>
        <a:p>
          <a:endParaRPr lang="en-US"/>
        </a:p>
      </dgm:t>
    </dgm:pt>
    <dgm:pt modelId="{EF4F30DE-7D7B-4FF4-98DA-6759665A4BDC}" type="pres">
      <dgm:prSet presAssocID="{E683E864-D309-4638-A65F-0A30A311A8CB}" presName="sp" presStyleCnt="0"/>
      <dgm:spPr/>
    </dgm:pt>
    <dgm:pt modelId="{EB4B2D4C-5B7A-401A-A9AA-65FD69E8D3D0}" type="pres">
      <dgm:prSet presAssocID="{BBF63602-E755-42CF-A06E-2F23C14228C9}" presName="linNode" presStyleCnt="0"/>
      <dgm:spPr/>
    </dgm:pt>
    <dgm:pt modelId="{A00E7C84-EC2E-4E31-81F3-6DCC761A6A1C}" type="pres">
      <dgm:prSet presAssocID="{BBF63602-E755-42CF-A06E-2F23C14228C9}" presName="parentText" presStyleLbl="node1" presStyleIdx="2" presStyleCnt="5" custScaleX="76768">
        <dgm:presLayoutVars>
          <dgm:chMax val="1"/>
          <dgm:bulletEnabled val="1"/>
        </dgm:presLayoutVars>
      </dgm:prSet>
      <dgm:spPr/>
      <dgm:t>
        <a:bodyPr/>
        <a:lstStyle/>
        <a:p>
          <a:endParaRPr lang="en-US"/>
        </a:p>
      </dgm:t>
    </dgm:pt>
    <dgm:pt modelId="{D34DB856-C551-4E1F-AA09-1FCA16B8CBEC}" type="pres">
      <dgm:prSet presAssocID="{BBF63602-E755-42CF-A06E-2F23C14228C9}" presName="descendantText" presStyleLbl="alignAccFollowNode1" presStyleIdx="2" presStyleCnt="5">
        <dgm:presLayoutVars>
          <dgm:bulletEnabled val="1"/>
        </dgm:presLayoutVars>
      </dgm:prSet>
      <dgm:spPr/>
      <dgm:t>
        <a:bodyPr/>
        <a:lstStyle/>
        <a:p>
          <a:endParaRPr lang="en-US"/>
        </a:p>
      </dgm:t>
    </dgm:pt>
    <dgm:pt modelId="{BC130C2D-77C8-49C6-9CFB-0BA8F1EC38FB}" type="pres">
      <dgm:prSet presAssocID="{E4B8474B-7A2F-46D0-8A02-AB12D5E23FAF}" presName="sp" presStyleCnt="0"/>
      <dgm:spPr/>
    </dgm:pt>
    <dgm:pt modelId="{3147413D-3E99-4C78-9FF0-3F2A97867A87}" type="pres">
      <dgm:prSet presAssocID="{139C3DDB-CDDE-4C84-B870-2DF9C3FD0B4E}" presName="linNode" presStyleCnt="0"/>
      <dgm:spPr/>
    </dgm:pt>
    <dgm:pt modelId="{505EFD8E-28C9-433B-8AFD-A96B03E47071}" type="pres">
      <dgm:prSet presAssocID="{139C3DDB-CDDE-4C84-B870-2DF9C3FD0B4E}" presName="parentText" presStyleLbl="node1" presStyleIdx="3" presStyleCnt="5" custScaleX="76768">
        <dgm:presLayoutVars>
          <dgm:chMax val="1"/>
          <dgm:bulletEnabled val="1"/>
        </dgm:presLayoutVars>
      </dgm:prSet>
      <dgm:spPr/>
      <dgm:t>
        <a:bodyPr/>
        <a:lstStyle/>
        <a:p>
          <a:endParaRPr lang="en-US"/>
        </a:p>
      </dgm:t>
    </dgm:pt>
    <dgm:pt modelId="{8EBEFCD1-8D3F-4DC0-97E9-E7F6EB09D4FE}" type="pres">
      <dgm:prSet presAssocID="{139C3DDB-CDDE-4C84-B870-2DF9C3FD0B4E}" presName="descendantText" presStyleLbl="alignAccFollowNode1" presStyleIdx="3" presStyleCnt="5">
        <dgm:presLayoutVars>
          <dgm:bulletEnabled val="1"/>
        </dgm:presLayoutVars>
      </dgm:prSet>
      <dgm:spPr/>
      <dgm:t>
        <a:bodyPr/>
        <a:lstStyle/>
        <a:p>
          <a:endParaRPr lang="en-US"/>
        </a:p>
      </dgm:t>
    </dgm:pt>
    <dgm:pt modelId="{D6E76A2E-AD6B-46B3-8ED1-204A24A2A9A5}" type="pres">
      <dgm:prSet presAssocID="{347ED304-924C-4686-9DAB-D5319ED77777}" presName="sp" presStyleCnt="0"/>
      <dgm:spPr/>
    </dgm:pt>
    <dgm:pt modelId="{4E337B13-2DB6-414C-8D9B-D7B8DEDCB5BD}" type="pres">
      <dgm:prSet presAssocID="{24932E19-387B-4936-B2C2-75AA0ACE918E}" presName="linNode" presStyleCnt="0"/>
      <dgm:spPr/>
    </dgm:pt>
    <dgm:pt modelId="{5E80D405-A65A-4753-A3F9-A06B802C7BAE}" type="pres">
      <dgm:prSet presAssocID="{24932E19-387B-4936-B2C2-75AA0ACE918E}" presName="parentText" presStyleLbl="node1" presStyleIdx="4" presStyleCnt="5" custScaleX="76768">
        <dgm:presLayoutVars>
          <dgm:chMax val="1"/>
          <dgm:bulletEnabled val="1"/>
        </dgm:presLayoutVars>
      </dgm:prSet>
      <dgm:spPr/>
      <dgm:t>
        <a:bodyPr/>
        <a:lstStyle/>
        <a:p>
          <a:endParaRPr lang="en-US"/>
        </a:p>
      </dgm:t>
    </dgm:pt>
    <dgm:pt modelId="{E89369FA-9BA3-42ED-A168-CBDECB2F94CF}" type="pres">
      <dgm:prSet presAssocID="{24932E19-387B-4936-B2C2-75AA0ACE918E}" presName="descendantText" presStyleLbl="alignAccFollowNode1" presStyleIdx="4" presStyleCnt="5">
        <dgm:presLayoutVars>
          <dgm:bulletEnabled val="1"/>
        </dgm:presLayoutVars>
      </dgm:prSet>
      <dgm:spPr/>
      <dgm:t>
        <a:bodyPr/>
        <a:lstStyle/>
        <a:p>
          <a:endParaRPr lang="en-US"/>
        </a:p>
      </dgm:t>
    </dgm:pt>
  </dgm:ptLst>
  <dgm:cxnLst>
    <dgm:cxn modelId="{7D5EAE27-271C-4589-BA9C-154FE616C341}" srcId="{BBF63602-E755-42CF-A06E-2F23C14228C9}" destId="{FE6E80B0-30D2-40D6-AAB7-6A1E115BAF03}" srcOrd="0" destOrd="0" parTransId="{6E0DE6FA-51E5-4A83-B344-4C60430B44D1}" sibTransId="{21B75329-CEE3-4B74-A015-F228D7D7B666}"/>
    <dgm:cxn modelId="{BFA580F9-F98E-4743-A2DB-044294ADCE3E}" type="presOf" srcId="{FE6E80B0-30D2-40D6-AAB7-6A1E115BAF03}" destId="{D34DB856-C551-4E1F-AA09-1FCA16B8CBEC}" srcOrd="0" destOrd="0" presId="urn:microsoft.com/office/officeart/2005/8/layout/vList5"/>
    <dgm:cxn modelId="{FA91A845-1492-4826-A31A-E0BBA981205B}" srcId="{FAB47388-28B8-4D12-B5F2-2BB382AFA5C0}" destId="{CB60F3BA-1CF1-495E-B5F0-63AB07D8F34F}" srcOrd="1" destOrd="0" parTransId="{C6B600EA-9057-4BCF-83C0-333C9AB4AE15}" sibTransId="{AB22656F-9999-4302-8309-477C7F43BD50}"/>
    <dgm:cxn modelId="{680CF81D-1EAA-4077-A1FD-21713B5EAAC2}" srcId="{4CF189C7-7B62-4D05-8AAC-2B40B23ADC83}" destId="{833A2477-C9A8-4FBB-9105-3B0831B5DE5C}" srcOrd="1" destOrd="0" parTransId="{6BCF162B-4DBB-4DA0-903F-E4E7536BA1AC}" sibTransId="{CECFEAEE-AF7B-4757-AD46-C7994815B3FF}"/>
    <dgm:cxn modelId="{7D1DFC09-6E6F-41BE-B5F7-206DB4449E72}" type="presOf" srcId="{833A2477-C9A8-4FBB-9105-3B0831B5DE5C}" destId="{590C0727-E92A-4DBB-AC71-7A9ADA6432AF}" srcOrd="0" destOrd="1" presId="urn:microsoft.com/office/officeart/2005/8/layout/vList5"/>
    <dgm:cxn modelId="{C0C3A4C1-AB9C-4BBE-8065-E8867FAA3CBA}" srcId="{431A41CF-2CF2-4009-B30E-507DCB827542}" destId="{139C3DDB-CDDE-4C84-B870-2DF9C3FD0B4E}" srcOrd="3" destOrd="0" parTransId="{28B859DD-06AF-4EE4-99F8-D114EC6CB3AE}" sibTransId="{347ED304-924C-4686-9DAB-D5319ED77777}"/>
    <dgm:cxn modelId="{8B61E2B9-2E13-4E13-94BD-A5ADC3E382BE}" srcId="{4CF189C7-7B62-4D05-8AAC-2B40B23ADC83}" destId="{C50BE373-AE9E-4C5C-805E-25B973D793DE}" srcOrd="0" destOrd="0" parTransId="{FD4878EC-7AD7-4D58-AFD7-EAA1FD385EE0}" sibTransId="{3F4FF8AB-980D-48AD-AC06-E891DD7EA48F}"/>
    <dgm:cxn modelId="{9C2E64E6-FD67-4F0D-AB98-95966BB61266}" srcId="{FAB47388-28B8-4D12-B5F2-2BB382AFA5C0}" destId="{67029464-87E4-4119-9467-31A055A730E6}" srcOrd="2" destOrd="0" parTransId="{28CC7AB3-407E-4D97-9C4F-87951C2A3352}" sibTransId="{DA78ABBF-BDD6-4606-9CF8-420B602F9AA0}"/>
    <dgm:cxn modelId="{D7F1900C-C11F-49FE-9EC9-F9C21AF531E6}" srcId="{139C3DDB-CDDE-4C84-B870-2DF9C3FD0B4E}" destId="{64624551-D84E-476F-BB43-53DEF7B3ECB1}" srcOrd="0" destOrd="0" parTransId="{FE215AC8-6A95-482E-A3E2-3EA534C88832}" sibTransId="{32ACA442-BC76-4543-93B5-8C03A53B6A85}"/>
    <dgm:cxn modelId="{CB530D49-E41D-4528-852B-A9BC1EF66D52}" type="presOf" srcId="{FAB47388-28B8-4D12-B5F2-2BB382AFA5C0}" destId="{BF04705A-D1EC-4923-A1BF-9B914F4FEAF5}" srcOrd="0" destOrd="0" presId="urn:microsoft.com/office/officeart/2005/8/layout/vList5"/>
    <dgm:cxn modelId="{8A5827E1-BCB1-4CA5-908E-01EE8ACC8349}" srcId="{431A41CF-2CF2-4009-B30E-507DCB827542}" destId="{BBF63602-E755-42CF-A06E-2F23C14228C9}" srcOrd="2" destOrd="0" parTransId="{C38845DE-7CFE-4066-8F5B-EAA7F4130E98}" sibTransId="{E4B8474B-7A2F-46D0-8A02-AB12D5E23FAF}"/>
    <dgm:cxn modelId="{17250394-AD93-4136-B732-0FCF372C1FD1}" srcId="{FAB47388-28B8-4D12-B5F2-2BB382AFA5C0}" destId="{CEDE6DCA-2D2C-4639-AACF-86EC90B304D1}" srcOrd="0" destOrd="0" parTransId="{481A2055-11E0-4583-BEFD-E24238B67D5D}" sibTransId="{44CC6D0D-62C7-40E5-8130-B99721199F85}"/>
    <dgm:cxn modelId="{D39EA869-8D2B-4766-B2E3-6F86C467C014}" type="presOf" srcId="{24932E19-387B-4936-B2C2-75AA0ACE918E}" destId="{5E80D405-A65A-4753-A3F9-A06B802C7BAE}" srcOrd="0" destOrd="0" presId="urn:microsoft.com/office/officeart/2005/8/layout/vList5"/>
    <dgm:cxn modelId="{606CA5F0-E53C-43E2-B763-014327D0143C}" type="presOf" srcId="{CB60F3BA-1CF1-495E-B5F0-63AB07D8F34F}" destId="{D091B1AD-0CFF-40DE-BBB4-AE19D1CD8804}" srcOrd="0" destOrd="1" presId="urn:microsoft.com/office/officeart/2005/8/layout/vList5"/>
    <dgm:cxn modelId="{6C3C8787-42A0-49FC-94C8-06EB62E90C12}" type="presOf" srcId="{139C3DDB-CDDE-4C84-B870-2DF9C3FD0B4E}" destId="{505EFD8E-28C9-433B-8AFD-A96B03E47071}" srcOrd="0" destOrd="0" presId="urn:microsoft.com/office/officeart/2005/8/layout/vList5"/>
    <dgm:cxn modelId="{31820B58-166A-45AE-9B5D-08F35BD7E920}" type="presOf" srcId="{C50BE373-AE9E-4C5C-805E-25B973D793DE}" destId="{590C0727-E92A-4DBB-AC71-7A9ADA6432AF}" srcOrd="0" destOrd="0" presId="urn:microsoft.com/office/officeart/2005/8/layout/vList5"/>
    <dgm:cxn modelId="{076224C9-C32B-4BB2-8F62-151A71AA75BD}" type="presOf" srcId="{26336059-84F6-4006-AD6F-7E4888244391}" destId="{E89369FA-9BA3-42ED-A168-CBDECB2F94CF}" srcOrd="0" destOrd="0" presId="urn:microsoft.com/office/officeart/2005/8/layout/vList5"/>
    <dgm:cxn modelId="{D86132C6-624A-4A56-BAC7-1E1C9A091779}" srcId="{431A41CF-2CF2-4009-B30E-507DCB827542}" destId="{4CF189C7-7B62-4D05-8AAC-2B40B23ADC83}" srcOrd="1" destOrd="0" parTransId="{7D7B0CB8-5FAC-4648-BAF5-BFA0E73068E2}" sibTransId="{E683E864-D309-4638-A65F-0A30A311A8CB}"/>
    <dgm:cxn modelId="{2AF8D34A-8B55-4B0D-952C-CDAFB995E25B}" type="presOf" srcId="{67029464-87E4-4119-9467-31A055A730E6}" destId="{D091B1AD-0CFF-40DE-BBB4-AE19D1CD8804}" srcOrd="0" destOrd="2" presId="urn:microsoft.com/office/officeart/2005/8/layout/vList5"/>
    <dgm:cxn modelId="{C8647B72-763A-4767-B1BE-E0CC89BAD265}" type="presOf" srcId="{431A41CF-2CF2-4009-B30E-507DCB827542}" destId="{35087ABB-90F6-453A-A0DD-102DDB09124C}" srcOrd="0" destOrd="0" presId="urn:microsoft.com/office/officeart/2005/8/layout/vList5"/>
    <dgm:cxn modelId="{F1248EEB-46DB-4CDF-BEED-30336E160F42}" srcId="{24932E19-387B-4936-B2C2-75AA0ACE918E}" destId="{26336059-84F6-4006-AD6F-7E4888244391}" srcOrd="0" destOrd="0" parTransId="{A6D88119-8083-431E-8531-BD998B287F44}" sibTransId="{BAF09099-98DD-457B-940F-DCFFCCF46D9B}"/>
    <dgm:cxn modelId="{3EB590E8-267C-416F-BB5F-269D0A902758}" type="presOf" srcId="{CEDE6DCA-2D2C-4639-AACF-86EC90B304D1}" destId="{D091B1AD-0CFF-40DE-BBB4-AE19D1CD8804}" srcOrd="0" destOrd="0" presId="urn:microsoft.com/office/officeart/2005/8/layout/vList5"/>
    <dgm:cxn modelId="{5C02018D-BBAC-4874-98EC-F912749E7AEA}" type="presOf" srcId="{BBF63602-E755-42CF-A06E-2F23C14228C9}" destId="{A00E7C84-EC2E-4E31-81F3-6DCC761A6A1C}" srcOrd="0" destOrd="0" presId="urn:microsoft.com/office/officeart/2005/8/layout/vList5"/>
    <dgm:cxn modelId="{12443818-2E3D-4F69-BD5A-0D9751ED296D}" srcId="{431A41CF-2CF2-4009-B30E-507DCB827542}" destId="{FAB47388-28B8-4D12-B5F2-2BB382AFA5C0}" srcOrd="0" destOrd="0" parTransId="{26B447EA-A418-47F0-9327-0EF9E3082867}" sibTransId="{77539D5E-D374-4712-B520-513D1923B1C4}"/>
    <dgm:cxn modelId="{06258583-3414-4DBB-946A-D83ACF131ACA}" type="presOf" srcId="{4CF189C7-7B62-4D05-8AAC-2B40B23ADC83}" destId="{61BE0115-0C0C-4D0A-A593-C477B95BED26}" srcOrd="0" destOrd="0" presId="urn:microsoft.com/office/officeart/2005/8/layout/vList5"/>
    <dgm:cxn modelId="{B3FE6B53-4E6B-49B8-A6AC-4C25B9A3B4DB}" srcId="{431A41CF-2CF2-4009-B30E-507DCB827542}" destId="{24932E19-387B-4936-B2C2-75AA0ACE918E}" srcOrd="4" destOrd="0" parTransId="{845A00BA-A15E-4E5E-A3F6-624D9BE1AD47}" sibTransId="{DF268E0A-C3F8-41F4-BEBE-3B6779FC3F90}"/>
    <dgm:cxn modelId="{A9C94E55-011F-4F3D-B0C6-F86ECC25D1EE}" type="presOf" srcId="{64624551-D84E-476F-BB43-53DEF7B3ECB1}" destId="{8EBEFCD1-8D3F-4DC0-97E9-E7F6EB09D4FE}" srcOrd="0" destOrd="0" presId="urn:microsoft.com/office/officeart/2005/8/layout/vList5"/>
    <dgm:cxn modelId="{1DCE197C-FBE9-4BCF-A911-636E3CA4F263}" type="presParOf" srcId="{35087ABB-90F6-453A-A0DD-102DDB09124C}" destId="{78CA2B1C-43E2-4AEE-9332-0CCC37CEB210}" srcOrd="0" destOrd="0" presId="urn:microsoft.com/office/officeart/2005/8/layout/vList5"/>
    <dgm:cxn modelId="{0A9D1568-E7C8-4552-8994-6FF7F57CED5C}" type="presParOf" srcId="{78CA2B1C-43E2-4AEE-9332-0CCC37CEB210}" destId="{BF04705A-D1EC-4923-A1BF-9B914F4FEAF5}" srcOrd="0" destOrd="0" presId="urn:microsoft.com/office/officeart/2005/8/layout/vList5"/>
    <dgm:cxn modelId="{45FDB3D5-4BF4-49C7-9D69-43785C834484}" type="presParOf" srcId="{78CA2B1C-43E2-4AEE-9332-0CCC37CEB210}" destId="{D091B1AD-0CFF-40DE-BBB4-AE19D1CD8804}" srcOrd="1" destOrd="0" presId="urn:microsoft.com/office/officeart/2005/8/layout/vList5"/>
    <dgm:cxn modelId="{8EC0B570-F0ED-4303-9818-5EB51F158583}" type="presParOf" srcId="{35087ABB-90F6-453A-A0DD-102DDB09124C}" destId="{F9A017B3-A552-4FBA-BF74-DFE971EAE252}" srcOrd="1" destOrd="0" presId="urn:microsoft.com/office/officeart/2005/8/layout/vList5"/>
    <dgm:cxn modelId="{3F1713FA-E50E-4892-9667-7168782C3D8A}" type="presParOf" srcId="{35087ABB-90F6-453A-A0DD-102DDB09124C}" destId="{42540076-F62C-498B-A362-FD8F113BF049}" srcOrd="2" destOrd="0" presId="urn:microsoft.com/office/officeart/2005/8/layout/vList5"/>
    <dgm:cxn modelId="{EDA8AE0A-B88C-4EE1-9FDC-BF0EFD96BA1F}" type="presParOf" srcId="{42540076-F62C-498B-A362-FD8F113BF049}" destId="{61BE0115-0C0C-4D0A-A593-C477B95BED26}" srcOrd="0" destOrd="0" presId="urn:microsoft.com/office/officeart/2005/8/layout/vList5"/>
    <dgm:cxn modelId="{3F7CCAFE-CE3C-4940-931D-982C9D60ED1C}" type="presParOf" srcId="{42540076-F62C-498B-A362-FD8F113BF049}" destId="{590C0727-E92A-4DBB-AC71-7A9ADA6432AF}" srcOrd="1" destOrd="0" presId="urn:microsoft.com/office/officeart/2005/8/layout/vList5"/>
    <dgm:cxn modelId="{DDA8442C-0701-451E-B0E2-F238687CF533}" type="presParOf" srcId="{35087ABB-90F6-453A-A0DD-102DDB09124C}" destId="{EF4F30DE-7D7B-4FF4-98DA-6759665A4BDC}" srcOrd="3" destOrd="0" presId="urn:microsoft.com/office/officeart/2005/8/layout/vList5"/>
    <dgm:cxn modelId="{399CF193-7640-436E-B936-79C5FD2EA497}" type="presParOf" srcId="{35087ABB-90F6-453A-A0DD-102DDB09124C}" destId="{EB4B2D4C-5B7A-401A-A9AA-65FD69E8D3D0}" srcOrd="4" destOrd="0" presId="urn:microsoft.com/office/officeart/2005/8/layout/vList5"/>
    <dgm:cxn modelId="{B200B367-60B2-4444-AE70-F9BF5C18DA70}" type="presParOf" srcId="{EB4B2D4C-5B7A-401A-A9AA-65FD69E8D3D0}" destId="{A00E7C84-EC2E-4E31-81F3-6DCC761A6A1C}" srcOrd="0" destOrd="0" presId="urn:microsoft.com/office/officeart/2005/8/layout/vList5"/>
    <dgm:cxn modelId="{4F7FCA3E-5045-4A58-996C-C9F09F939EFB}" type="presParOf" srcId="{EB4B2D4C-5B7A-401A-A9AA-65FD69E8D3D0}" destId="{D34DB856-C551-4E1F-AA09-1FCA16B8CBEC}" srcOrd="1" destOrd="0" presId="urn:microsoft.com/office/officeart/2005/8/layout/vList5"/>
    <dgm:cxn modelId="{09B1444E-EF52-4441-98AE-6252C0464246}" type="presParOf" srcId="{35087ABB-90F6-453A-A0DD-102DDB09124C}" destId="{BC130C2D-77C8-49C6-9CFB-0BA8F1EC38FB}" srcOrd="5" destOrd="0" presId="urn:microsoft.com/office/officeart/2005/8/layout/vList5"/>
    <dgm:cxn modelId="{80726CF9-1923-4F38-A156-6ED73248B818}" type="presParOf" srcId="{35087ABB-90F6-453A-A0DD-102DDB09124C}" destId="{3147413D-3E99-4C78-9FF0-3F2A97867A87}" srcOrd="6" destOrd="0" presId="urn:microsoft.com/office/officeart/2005/8/layout/vList5"/>
    <dgm:cxn modelId="{D528631C-1DE0-43B2-9DC1-CCB94FD22F49}" type="presParOf" srcId="{3147413D-3E99-4C78-9FF0-3F2A97867A87}" destId="{505EFD8E-28C9-433B-8AFD-A96B03E47071}" srcOrd="0" destOrd="0" presId="urn:microsoft.com/office/officeart/2005/8/layout/vList5"/>
    <dgm:cxn modelId="{61CA082A-35DD-4649-9D39-79A5EF947455}" type="presParOf" srcId="{3147413D-3E99-4C78-9FF0-3F2A97867A87}" destId="{8EBEFCD1-8D3F-4DC0-97E9-E7F6EB09D4FE}" srcOrd="1" destOrd="0" presId="urn:microsoft.com/office/officeart/2005/8/layout/vList5"/>
    <dgm:cxn modelId="{613523F2-8EF3-4A66-84B0-9EF75C213A96}" type="presParOf" srcId="{35087ABB-90F6-453A-A0DD-102DDB09124C}" destId="{D6E76A2E-AD6B-46B3-8ED1-204A24A2A9A5}" srcOrd="7" destOrd="0" presId="urn:microsoft.com/office/officeart/2005/8/layout/vList5"/>
    <dgm:cxn modelId="{5D90B430-3BBB-48A6-9545-AB82CBDF5B21}" type="presParOf" srcId="{35087ABB-90F6-453A-A0DD-102DDB09124C}" destId="{4E337B13-2DB6-414C-8D9B-D7B8DEDCB5BD}" srcOrd="8" destOrd="0" presId="urn:microsoft.com/office/officeart/2005/8/layout/vList5"/>
    <dgm:cxn modelId="{DBF53F13-6DE5-4069-A2D4-0BE770836EA6}" type="presParOf" srcId="{4E337B13-2DB6-414C-8D9B-D7B8DEDCB5BD}" destId="{5E80D405-A65A-4753-A3F9-A06B802C7BAE}" srcOrd="0" destOrd="0" presId="urn:microsoft.com/office/officeart/2005/8/layout/vList5"/>
    <dgm:cxn modelId="{884784D0-FBE2-419E-910C-1C742D2FD22A}" type="presParOf" srcId="{4E337B13-2DB6-414C-8D9B-D7B8DEDCB5BD}" destId="{E89369FA-9BA3-42ED-A168-CBDECB2F94C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0C142-7035-4D4B-8DE2-41AE7DCAA60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1D0C62-97A6-4BB4-9682-A7F6F7314A33}">
      <dgm:prSet phldrT="[Text]"/>
      <dgm:spPr/>
      <dgm:t>
        <a:bodyPr/>
        <a:lstStyle/>
        <a:p>
          <a:r>
            <a:rPr lang="en-US" dirty="0" smtClean="0">
              <a:latin typeface="Rockwell" pitchFamily="18" charset="0"/>
            </a:rPr>
            <a:t>Pre-College</a:t>
          </a:r>
          <a:endParaRPr lang="en-US" dirty="0">
            <a:latin typeface="Rockwell" pitchFamily="18" charset="0"/>
          </a:endParaRPr>
        </a:p>
      </dgm:t>
    </dgm:pt>
    <dgm:pt modelId="{EC854793-E74D-452B-87AB-4835C45C3953}" type="parTrans" cxnId="{C16FD81A-4E71-43BA-8125-00FFDA309C02}">
      <dgm:prSet/>
      <dgm:spPr/>
      <dgm:t>
        <a:bodyPr/>
        <a:lstStyle/>
        <a:p>
          <a:endParaRPr lang="en-US"/>
        </a:p>
      </dgm:t>
    </dgm:pt>
    <dgm:pt modelId="{789D0303-C052-48F3-80F7-4450F91FA756}" type="sibTrans" cxnId="{C16FD81A-4E71-43BA-8125-00FFDA309C02}">
      <dgm:prSet/>
      <dgm:spPr/>
      <dgm:t>
        <a:bodyPr/>
        <a:lstStyle/>
        <a:p>
          <a:endParaRPr lang="en-US"/>
        </a:p>
      </dgm:t>
    </dgm:pt>
    <dgm:pt modelId="{FDCC3A03-586E-452C-B450-351C1C91C979}">
      <dgm:prSet phldrT="[Text]"/>
      <dgm:spPr/>
      <dgm:t>
        <a:bodyPr/>
        <a:lstStyle/>
        <a:p>
          <a:r>
            <a:rPr lang="en-US" dirty="0" smtClean="0"/>
            <a:t>Academically rigorous</a:t>
          </a:r>
          <a:endParaRPr lang="en-US" dirty="0"/>
        </a:p>
      </dgm:t>
    </dgm:pt>
    <dgm:pt modelId="{850CAA1B-DAE1-4CFB-8E78-C43CC062CFFB}" type="parTrans" cxnId="{0E9F00C2-5D57-4D35-922C-CAC984796BA4}">
      <dgm:prSet/>
      <dgm:spPr/>
      <dgm:t>
        <a:bodyPr/>
        <a:lstStyle/>
        <a:p>
          <a:endParaRPr lang="en-US"/>
        </a:p>
      </dgm:t>
    </dgm:pt>
    <dgm:pt modelId="{EA845571-D1EA-4DB0-92A5-A671F39B2D22}" type="sibTrans" cxnId="{0E9F00C2-5D57-4D35-922C-CAC984796BA4}">
      <dgm:prSet/>
      <dgm:spPr/>
      <dgm:t>
        <a:bodyPr/>
        <a:lstStyle/>
        <a:p>
          <a:endParaRPr lang="en-US"/>
        </a:p>
      </dgm:t>
    </dgm:pt>
    <dgm:pt modelId="{D75AE4A9-759A-4FFE-BE9F-A3EE7411F6AC}">
      <dgm:prSet phldrT="[Text]"/>
      <dgm:spPr/>
      <dgm:t>
        <a:bodyPr/>
        <a:lstStyle/>
        <a:p>
          <a:r>
            <a:rPr lang="en-US" dirty="0" smtClean="0"/>
            <a:t>Prestigious and competitive</a:t>
          </a:r>
          <a:endParaRPr lang="en-US" dirty="0"/>
        </a:p>
      </dgm:t>
    </dgm:pt>
    <dgm:pt modelId="{01674BC7-A5CE-4A7C-8336-0738D954D348}" type="parTrans" cxnId="{6215FC61-405B-432C-9BD3-38460B092D79}">
      <dgm:prSet/>
      <dgm:spPr/>
      <dgm:t>
        <a:bodyPr/>
        <a:lstStyle/>
        <a:p>
          <a:endParaRPr lang="en-US"/>
        </a:p>
      </dgm:t>
    </dgm:pt>
    <dgm:pt modelId="{C0A80813-EA07-4345-A095-430488E1A656}" type="sibTrans" cxnId="{6215FC61-405B-432C-9BD3-38460B092D79}">
      <dgm:prSet/>
      <dgm:spPr/>
      <dgm:t>
        <a:bodyPr/>
        <a:lstStyle/>
        <a:p>
          <a:endParaRPr lang="en-US"/>
        </a:p>
      </dgm:t>
    </dgm:pt>
    <dgm:pt modelId="{DBAACF66-D0CB-4D40-AC21-5BB074FF3AEA}">
      <dgm:prSet phldrT="[Text]"/>
      <dgm:spPr/>
      <dgm:t>
        <a:bodyPr/>
        <a:lstStyle/>
        <a:p>
          <a:r>
            <a:rPr lang="en-US" dirty="0" smtClean="0">
              <a:latin typeface="Rockwell" pitchFamily="18" charset="0"/>
            </a:rPr>
            <a:t>Internships</a:t>
          </a:r>
          <a:endParaRPr lang="en-US" dirty="0">
            <a:latin typeface="Rockwell" pitchFamily="18" charset="0"/>
          </a:endParaRPr>
        </a:p>
      </dgm:t>
    </dgm:pt>
    <dgm:pt modelId="{12A061D5-2F57-4C77-B790-E045E288FDCA}" type="parTrans" cxnId="{BB5EEFFF-0E58-4AF5-9C5F-E19115FDB051}">
      <dgm:prSet/>
      <dgm:spPr/>
      <dgm:t>
        <a:bodyPr/>
        <a:lstStyle/>
        <a:p>
          <a:endParaRPr lang="en-US"/>
        </a:p>
      </dgm:t>
    </dgm:pt>
    <dgm:pt modelId="{4327E63D-BEDE-4463-A44B-E3E0A6C400B7}" type="sibTrans" cxnId="{BB5EEFFF-0E58-4AF5-9C5F-E19115FDB051}">
      <dgm:prSet/>
      <dgm:spPr/>
      <dgm:t>
        <a:bodyPr/>
        <a:lstStyle/>
        <a:p>
          <a:endParaRPr lang="en-US"/>
        </a:p>
      </dgm:t>
    </dgm:pt>
    <dgm:pt modelId="{C6879FE8-BF99-4ACC-9A1B-361770DBEF80}">
      <dgm:prSet phldrT="[Text]"/>
      <dgm:spPr/>
      <dgm:t>
        <a:bodyPr/>
        <a:lstStyle/>
        <a:p>
          <a:r>
            <a:rPr lang="en-US" dirty="0" smtClean="0"/>
            <a:t>Professionally challenging</a:t>
          </a:r>
          <a:endParaRPr lang="en-US" dirty="0"/>
        </a:p>
      </dgm:t>
    </dgm:pt>
    <dgm:pt modelId="{F6ADF98D-8087-49CF-B469-18733B834379}" type="parTrans" cxnId="{50647094-BE93-4AEC-834D-961DB3A5B3D3}">
      <dgm:prSet/>
      <dgm:spPr/>
      <dgm:t>
        <a:bodyPr/>
        <a:lstStyle/>
        <a:p>
          <a:endParaRPr lang="en-US"/>
        </a:p>
      </dgm:t>
    </dgm:pt>
    <dgm:pt modelId="{7D7791BE-B757-444C-B360-01177C0C252B}" type="sibTrans" cxnId="{50647094-BE93-4AEC-834D-961DB3A5B3D3}">
      <dgm:prSet/>
      <dgm:spPr/>
      <dgm:t>
        <a:bodyPr/>
        <a:lstStyle/>
        <a:p>
          <a:endParaRPr lang="en-US"/>
        </a:p>
      </dgm:t>
    </dgm:pt>
    <dgm:pt modelId="{E7BE4229-8A49-430D-BEB8-44D47C186F90}">
      <dgm:prSet phldrT="[Text]"/>
      <dgm:spPr/>
      <dgm:t>
        <a:bodyPr/>
        <a:lstStyle/>
        <a:p>
          <a:r>
            <a:rPr lang="en-US" dirty="0" smtClean="0">
              <a:latin typeface="Rockwell" pitchFamily="18" charset="0"/>
            </a:rPr>
            <a:t>Growth Programs</a:t>
          </a:r>
          <a:endParaRPr lang="en-US" dirty="0">
            <a:latin typeface="Rockwell" pitchFamily="18" charset="0"/>
          </a:endParaRPr>
        </a:p>
      </dgm:t>
    </dgm:pt>
    <dgm:pt modelId="{4D376898-5B85-4794-BA2D-E88BB48BC983}" type="parTrans" cxnId="{9A1C9EFD-1B3F-4667-8F3B-3605DECDCE4E}">
      <dgm:prSet/>
      <dgm:spPr/>
      <dgm:t>
        <a:bodyPr/>
        <a:lstStyle/>
        <a:p>
          <a:endParaRPr lang="en-US"/>
        </a:p>
      </dgm:t>
    </dgm:pt>
    <dgm:pt modelId="{D2E0F907-085B-431E-9EC6-3994CD60065F}" type="sibTrans" cxnId="{9A1C9EFD-1B3F-4667-8F3B-3605DECDCE4E}">
      <dgm:prSet/>
      <dgm:spPr/>
      <dgm:t>
        <a:bodyPr/>
        <a:lstStyle/>
        <a:p>
          <a:endParaRPr lang="en-US"/>
        </a:p>
      </dgm:t>
    </dgm:pt>
    <dgm:pt modelId="{8BA15DA4-0DF6-4660-9917-210D82E817FB}">
      <dgm:prSet phldrT="[Text]"/>
      <dgm:spPr/>
      <dgm:t>
        <a:bodyPr/>
        <a:lstStyle/>
        <a:p>
          <a:r>
            <a:rPr lang="en-US" dirty="0" smtClean="0"/>
            <a:t>Socially challenging</a:t>
          </a:r>
          <a:endParaRPr lang="en-US" dirty="0"/>
        </a:p>
      </dgm:t>
    </dgm:pt>
    <dgm:pt modelId="{278C98F6-E83E-4E07-B59C-623F4B9C926B}" type="parTrans" cxnId="{5C57699D-D6D1-4C08-AA9B-419436C53339}">
      <dgm:prSet/>
      <dgm:spPr/>
      <dgm:t>
        <a:bodyPr/>
        <a:lstStyle/>
        <a:p>
          <a:endParaRPr lang="en-US"/>
        </a:p>
      </dgm:t>
    </dgm:pt>
    <dgm:pt modelId="{0A163E78-BEF4-4355-BA6C-833624EECEB5}" type="sibTrans" cxnId="{5C57699D-D6D1-4C08-AA9B-419436C53339}">
      <dgm:prSet/>
      <dgm:spPr/>
      <dgm:t>
        <a:bodyPr/>
        <a:lstStyle/>
        <a:p>
          <a:endParaRPr lang="en-US"/>
        </a:p>
      </dgm:t>
    </dgm:pt>
    <dgm:pt modelId="{484875C5-C52D-43B2-A919-6CBB9EBFF587}">
      <dgm:prSet phldrT="[Text]"/>
      <dgm:spPr/>
      <dgm:t>
        <a:bodyPr/>
        <a:lstStyle/>
        <a:p>
          <a:r>
            <a:rPr lang="en-US" dirty="0" smtClean="0"/>
            <a:t>Opportunity for exploring interests</a:t>
          </a:r>
          <a:endParaRPr lang="en-US" dirty="0"/>
        </a:p>
      </dgm:t>
    </dgm:pt>
    <dgm:pt modelId="{B419909E-C8C2-408E-AAF6-CB22E947B9F9}" type="parTrans" cxnId="{6283FE7C-6F0B-427F-B219-F7797A3D567E}">
      <dgm:prSet/>
      <dgm:spPr/>
      <dgm:t>
        <a:bodyPr/>
        <a:lstStyle/>
        <a:p>
          <a:endParaRPr lang="en-US"/>
        </a:p>
      </dgm:t>
    </dgm:pt>
    <dgm:pt modelId="{1C80C772-ED0F-4CF3-B128-5A4F766B5DA9}" type="sibTrans" cxnId="{6283FE7C-6F0B-427F-B219-F7797A3D567E}">
      <dgm:prSet/>
      <dgm:spPr/>
      <dgm:t>
        <a:bodyPr/>
        <a:lstStyle/>
        <a:p>
          <a:endParaRPr lang="en-US"/>
        </a:p>
      </dgm:t>
    </dgm:pt>
    <dgm:pt modelId="{99EB1748-57EF-4FCF-BB7C-BA1D1C95870F}">
      <dgm:prSet phldrT="[Text]"/>
      <dgm:spPr/>
      <dgm:t>
        <a:bodyPr/>
        <a:lstStyle/>
        <a:p>
          <a:r>
            <a:rPr lang="en-US" dirty="0" smtClean="0">
              <a:latin typeface="Rockwell" pitchFamily="18" charset="0"/>
            </a:rPr>
            <a:t>Summer Academy Enrichment</a:t>
          </a:r>
          <a:endParaRPr lang="en-US" dirty="0">
            <a:latin typeface="Rockwell" pitchFamily="18" charset="0"/>
          </a:endParaRPr>
        </a:p>
      </dgm:t>
    </dgm:pt>
    <dgm:pt modelId="{57BF9E1D-B618-4F3C-AB28-93DF80A8BD63}" type="parTrans" cxnId="{AEC2190A-82E3-4EFD-ABAC-E415367EBCC6}">
      <dgm:prSet/>
      <dgm:spPr/>
      <dgm:t>
        <a:bodyPr/>
        <a:lstStyle/>
        <a:p>
          <a:endParaRPr lang="en-US"/>
        </a:p>
      </dgm:t>
    </dgm:pt>
    <dgm:pt modelId="{61E19B99-EB43-425C-9BB7-257ED7BED8B6}" type="sibTrans" cxnId="{AEC2190A-82E3-4EFD-ABAC-E415367EBCC6}">
      <dgm:prSet/>
      <dgm:spPr/>
      <dgm:t>
        <a:bodyPr/>
        <a:lstStyle/>
        <a:p>
          <a:endParaRPr lang="en-US"/>
        </a:p>
      </dgm:t>
    </dgm:pt>
    <dgm:pt modelId="{3E1868E6-6F06-4113-9DB1-B00BDDBA8CDC}">
      <dgm:prSet phldrT="[Text]"/>
      <dgm:spPr/>
      <dgm:t>
        <a:bodyPr/>
        <a:lstStyle/>
        <a:p>
          <a:r>
            <a:rPr lang="en-US" dirty="0" smtClean="0"/>
            <a:t>Competitive</a:t>
          </a:r>
          <a:endParaRPr lang="en-US" dirty="0"/>
        </a:p>
      </dgm:t>
    </dgm:pt>
    <dgm:pt modelId="{3AEB594B-C366-46B5-9E66-BD671C0ED255}" type="parTrans" cxnId="{59BD13B0-878F-439F-A396-257529164530}">
      <dgm:prSet/>
      <dgm:spPr/>
      <dgm:t>
        <a:bodyPr/>
        <a:lstStyle/>
        <a:p>
          <a:endParaRPr lang="en-US"/>
        </a:p>
      </dgm:t>
    </dgm:pt>
    <dgm:pt modelId="{AF49CCB6-F6C5-49F8-91CB-10FD88C9CC05}" type="sibTrans" cxnId="{59BD13B0-878F-439F-A396-257529164530}">
      <dgm:prSet/>
      <dgm:spPr/>
      <dgm:t>
        <a:bodyPr/>
        <a:lstStyle/>
        <a:p>
          <a:endParaRPr lang="en-US"/>
        </a:p>
      </dgm:t>
    </dgm:pt>
    <dgm:pt modelId="{A372113B-EC48-44F4-BB00-936D6BBC5478}">
      <dgm:prSet phldrT="[Text]"/>
      <dgm:spPr/>
      <dgm:t>
        <a:bodyPr/>
        <a:lstStyle/>
        <a:p>
          <a:r>
            <a:rPr lang="en-US" dirty="0" smtClean="0"/>
            <a:t>Socially challenging</a:t>
          </a:r>
          <a:endParaRPr lang="en-US" dirty="0"/>
        </a:p>
      </dgm:t>
    </dgm:pt>
    <dgm:pt modelId="{3E7DB314-C7CE-4361-8D6E-CF2903410082}" type="parTrans" cxnId="{AEB6976B-9EAE-4786-B717-10E948708F50}">
      <dgm:prSet/>
      <dgm:spPr/>
      <dgm:t>
        <a:bodyPr/>
        <a:lstStyle/>
        <a:p>
          <a:endParaRPr lang="en-US"/>
        </a:p>
      </dgm:t>
    </dgm:pt>
    <dgm:pt modelId="{56C72584-1197-4CF7-96B6-C000AF00EC7E}" type="sibTrans" cxnId="{AEB6976B-9EAE-4786-B717-10E948708F50}">
      <dgm:prSet/>
      <dgm:spPr/>
      <dgm:t>
        <a:bodyPr/>
        <a:lstStyle/>
        <a:p>
          <a:endParaRPr lang="en-US"/>
        </a:p>
      </dgm:t>
    </dgm:pt>
    <dgm:pt modelId="{816A5C2C-7893-4ECB-8647-3C8467895FF9}">
      <dgm:prSet phldrT="[Text]"/>
      <dgm:spPr/>
      <dgm:t>
        <a:bodyPr/>
        <a:lstStyle/>
        <a:p>
          <a:r>
            <a:rPr lang="en-US" smtClean="0"/>
            <a:t>Opportunity </a:t>
          </a:r>
          <a:r>
            <a:rPr lang="en-US" dirty="0" smtClean="0"/>
            <a:t>for exploring interests</a:t>
          </a:r>
          <a:endParaRPr lang="en-US" dirty="0"/>
        </a:p>
      </dgm:t>
    </dgm:pt>
    <dgm:pt modelId="{6EC999AA-07A4-4FFC-852C-CC3293A2B3CF}" type="parTrans" cxnId="{C156E55D-4DD6-49E1-A539-2EA4273F76B1}">
      <dgm:prSet/>
      <dgm:spPr/>
      <dgm:t>
        <a:bodyPr/>
        <a:lstStyle/>
        <a:p>
          <a:endParaRPr lang="en-US"/>
        </a:p>
      </dgm:t>
    </dgm:pt>
    <dgm:pt modelId="{FBF69B88-AF61-4E30-B2D5-122E9F10C9D9}" type="sibTrans" cxnId="{C156E55D-4DD6-49E1-A539-2EA4273F76B1}">
      <dgm:prSet/>
      <dgm:spPr/>
      <dgm:t>
        <a:bodyPr/>
        <a:lstStyle/>
        <a:p>
          <a:endParaRPr lang="en-US"/>
        </a:p>
      </dgm:t>
    </dgm:pt>
    <dgm:pt modelId="{530681D0-0957-4380-8343-D1ADE3FD11A1}" type="pres">
      <dgm:prSet presAssocID="{1E00C142-7035-4D4B-8DE2-41AE7DCAA604}" presName="Name0" presStyleCnt="0">
        <dgm:presLayoutVars>
          <dgm:dir/>
          <dgm:animLvl val="lvl"/>
          <dgm:resizeHandles val="exact"/>
        </dgm:presLayoutVars>
      </dgm:prSet>
      <dgm:spPr/>
      <dgm:t>
        <a:bodyPr/>
        <a:lstStyle/>
        <a:p>
          <a:endParaRPr lang="en-US"/>
        </a:p>
      </dgm:t>
    </dgm:pt>
    <dgm:pt modelId="{0A0B04C2-EF56-4FBF-8749-C800CF75BC16}" type="pres">
      <dgm:prSet presAssocID="{AE1D0C62-97A6-4BB4-9682-A7F6F7314A33}" presName="composite" presStyleCnt="0"/>
      <dgm:spPr/>
    </dgm:pt>
    <dgm:pt modelId="{9BC24D3E-BF1D-46DF-AFBB-384C17BCD45E}" type="pres">
      <dgm:prSet presAssocID="{AE1D0C62-97A6-4BB4-9682-A7F6F7314A33}" presName="parTx" presStyleLbl="alignNode1" presStyleIdx="0" presStyleCnt="4">
        <dgm:presLayoutVars>
          <dgm:chMax val="0"/>
          <dgm:chPref val="0"/>
          <dgm:bulletEnabled val="1"/>
        </dgm:presLayoutVars>
      </dgm:prSet>
      <dgm:spPr/>
      <dgm:t>
        <a:bodyPr/>
        <a:lstStyle/>
        <a:p>
          <a:endParaRPr lang="en-US"/>
        </a:p>
      </dgm:t>
    </dgm:pt>
    <dgm:pt modelId="{ECF85EC2-CD9F-42EE-8963-3FC80AAAC18C}" type="pres">
      <dgm:prSet presAssocID="{AE1D0C62-97A6-4BB4-9682-A7F6F7314A33}" presName="desTx" presStyleLbl="alignAccFollowNode1" presStyleIdx="0" presStyleCnt="4">
        <dgm:presLayoutVars>
          <dgm:bulletEnabled val="1"/>
        </dgm:presLayoutVars>
      </dgm:prSet>
      <dgm:spPr/>
      <dgm:t>
        <a:bodyPr/>
        <a:lstStyle/>
        <a:p>
          <a:endParaRPr lang="en-US"/>
        </a:p>
      </dgm:t>
    </dgm:pt>
    <dgm:pt modelId="{9D768B76-53D3-47BE-A76E-CA098B4E0904}" type="pres">
      <dgm:prSet presAssocID="{789D0303-C052-48F3-80F7-4450F91FA756}" presName="space" presStyleCnt="0"/>
      <dgm:spPr/>
    </dgm:pt>
    <dgm:pt modelId="{C6B00A32-3712-4C72-90AA-C276BAF3B4B8}" type="pres">
      <dgm:prSet presAssocID="{DBAACF66-D0CB-4D40-AC21-5BB074FF3AEA}" presName="composite" presStyleCnt="0"/>
      <dgm:spPr/>
    </dgm:pt>
    <dgm:pt modelId="{9001C682-9206-4C7D-8682-19A1E8500A0D}" type="pres">
      <dgm:prSet presAssocID="{DBAACF66-D0CB-4D40-AC21-5BB074FF3AEA}" presName="parTx" presStyleLbl="alignNode1" presStyleIdx="1" presStyleCnt="4">
        <dgm:presLayoutVars>
          <dgm:chMax val="0"/>
          <dgm:chPref val="0"/>
          <dgm:bulletEnabled val="1"/>
        </dgm:presLayoutVars>
      </dgm:prSet>
      <dgm:spPr/>
      <dgm:t>
        <a:bodyPr/>
        <a:lstStyle/>
        <a:p>
          <a:endParaRPr lang="en-US"/>
        </a:p>
      </dgm:t>
    </dgm:pt>
    <dgm:pt modelId="{09938513-D7FB-4EF7-871C-D18C5168BBB0}" type="pres">
      <dgm:prSet presAssocID="{DBAACF66-D0CB-4D40-AC21-5BB074FF3AEA}" presName="desTx" presStyleLbl="alignAccFollowNode1" presStyleIdx="1" presStyleCnt="4">
        <dgm:presLayoutVars>
          <dgm:bulletEnabled val="1"/>
        </dgm:presLayoutVars>
      </dgm:prSet>
      <dgm:spPr/>
      <dgm:t>
        <a:bodyPr/>
        <a:lstStyle/>
        <a:p>
          <a:endParaRPr lang="en-US"/>
        </a:p>
      </dgm:t>
    </dgm:pt>
    <dgm:pt modelId="{3E72FA4D-639E-4163-B5E3-D8C74686CDAA}" type="pres">
      <dgm:prSet presAssocID="{4327E63D-BEDE-4463-A44B-E3E0A6C400B7}" presName="space" presStyleCnt="0"/>
      <dgm:spPr/>
    </dgm:pt>
    <dgm:pt modelId="{0D02D338-8D74-44EC-ACA2-DC886F0CBCE2}" type="pres">
      <dgm:prSet presAssocID="{E7BE4229-8A49-430D-BEB8-44D47C186F90}" presName="composite" presStyleCnt="0"/>
      <dgm:spPr/>
    </dgm:pt>
    <dgm:pt modelId="{4FB66556-450F-4C40-BE05-D1FA9E027C08}" type="pres">
      <dgm:prSet presAssocID="{E7BE4229-8A49-430D-BEB8-44D47C186F90}" presName="parTx" presStyleLbl="alignNode1" presStyleIdx="2" presStyleCnt="4">
        <dgm:presLayoutVars>
          <dgm:chMax val="0"/>
          <dgm:chPref val="0"/>
          <dgm:bulletEnabled val="1"/>
        </dgm:presLayoutVars>
      </dgm:prSet>
      <dgm:spPr/>
      <dgm:t>
        <a:bodyPr/>
        <a:lstStyle/>
        <a:p>
          <a:endParaRPr lang="en-US"/>
        </a:p>
      </dgm:t>
    </dgm:pt>
    <dgm:pt modelId="{F8CF7FDB-4374-43BD-AB0B-7341184D24E4}" type="pres">
      <dgm:prSet presAssocID="{E7BE4229-8A49-430D-BEB8-44D47C186F90}" presName="desTx" presStyleLbl="alignAccFollowNode1" presStyleIdx="2" presStyleCnt="4">
        <dgm:presLayoutVars>
          <dgm:bulletEnabled val="1"/>
        </dgm:presLayoutVars>
      </dgm:prSet>
      <dgm:spPr/>
      <dgm:t>
        <a:bodyPr/>
        <a:lstStyle/>
        <a:p>
          <a:endParaRPr lang="en-US"/>
        </a:p>
      </dgm:t>
    </dgm:pt>
    <dgm:pt modelId="{610F070D-8DC3-4EBA-9014-0239F791AEEF}" type="pres">
      <dgm:prSet presAssocID="{D2E0F907-085B-431E-9EC6-3994CD60065F}" presName="space" presStyleCnt="0"/>
      <dgm:spPr/>
    </dgm:pt>
    <dgm:pt modelId="{233DF98B-F8B7-4AE3-805A-154EE8AE9E5A}" type="pres">
      <dgm:prSet presAssocID="{99EB1748-57EF-4FCF-BB7C-BA1D1C95870F}" presName="composite" presStyleCnt="0"/>
      <dgm:spPr/>
    </dgm:pt>
    <dgm:pt modelId="{1BDB6714-47E5-4E9C-9BE7-8E788EB30AE1}" type="pres">
      <dgm:prSet presAssocID="{99EB1748-57EF-4FCF-BB7C-BA1D1C95870F}" presName="parTx" presStyleLbl="alignNode1" presStyleIdx="3" presStyleCnt="4">
        <dgm:presLayoutVars>
          <dgm:chMax val="0"/>
          <dgm:chPref val="0"/>
          <dgm:bulletEnabled val="1"/>
        </dgm:presLayoutVars>
      </dgm:prSet>
      <dgm:spPr/>
      <dgm:t>
        <a:bodyPr/>
        <a:lstStyle/>
        <a:p>
          <a:endParaRPr lang="en-US"/>
        </a:p>
      </dgm:t>
    </dgm:pt>
    <dgm:pt modelId="{F61F450A-F78E-4529-8D13-F74FB8367468}" type="pres">
      <dgm:prSet presAssocID="{99EB1748-57EF-4FCF-BB7C-BA1D1C95870F}" presName="desTx" presStyleLbl="alignAccFollowNode1" presStyleIdx="3" presStyleCnt="4">
        <dgm:presLayoutVars>
          <dgm:bulletEnabled val="1"/>
        </dgm:presLayoutVars>
      </dgm:prSet>
      <dgm:spPr/>
      <dgm:t>
        <a:bodyPr/>
        <a:lstStyle/>
        <a:p>
          <a:endParaRPr lang="en-US"/>
        </a:p>
      </dgm:t>
    </dgm:pt>
  </dgm:ptLst>
  <dgm:cxnLst>
    <dgm:cxn modelId="{6283FE7C-6F0B-427F-B219-F7797A3D567E}" srcId="{E7BE4229-8A49-430D-BEB8-44D47C186F90}" destId="{484875C5-C52D-43B2-A919-6CBB9EBFF587}" srcOrd="1" destOrd="0" parTransId="{B419909E-C8C2-408E-AAF6-CB22E947B9F9}" sibTransId="{1C80C772-ED0F-4CF3-B128-5A4F766B5DA9}"/>
    <dgm:cxn modelId="{AEB6976B-9EAE-4786-B717-10E948708F50}" srcId="{99EB1748-57EF-4FCF-BB7C-BA1D1C95870F}" destId="{A372113B-EC48-44F4-BB00-936D6BBC5478}" srcOrd="0" destOrd="0" parTransId="{3E7DB314-C7CE-4361-8D6E-CF2903410082}" sibTransId="{56C72584-1197-4CF7-96B6-C000AF00EC7E}"/>
    <dgm:cxn modelId="{BC6BB670-034F-4E64-B744-C5B8EE43B799}" type="presOf" srcId="{DBAACF66-D0CB-4D40-AC21-5BB074FF3AEA}" destId="{9001C682-9206-4C7D-8682-19A1E8500A0D}" srcOrd="0" destOrd="0" presId="urn:microsoft.com/office/officeart/2005/8/layout/hList1"/>
    <dgm:cxn modelId="{59BD13B0-878F-439F-A396-257529164530}" srcId="{DBAACF66-D0CB-4D40-AC21-5BB074FF3AEA}" destId="{3E1868E6-6F06-4113-9DB1-B00BDDBA8CDC}" srcOrd="1" destOrd="0" parTransId="{3AEB594B-C366-46B5-9E66-BD671C0ED255}" sibTransId="{AF49CCB6-F6C5-49F8-91CB-10FD88C9CC05}"/>
    <dgm:cxn modelId="{6215FC61-405B-432C-9BD3-38460B092D79}" srcId="{AE1D0C62-97A6-4BB4-9682-A7F6F7314A33}" destId="{D75AE4A9-759A-4FFE-BE9F-A3EE7411F6AC}" srcOrd="1" destOrd="0" parTransId="{01674BC7-A5CE-4A7C-8336-0738D954D348}" sibTransId="{C0A80813-EA07-4345-A095-430488E1A656}"/>
    <dgm:cxn modelId="{15F8F2BD-D157-46CF-B4E8-41E00601FC72}" type="presOf" srcId="{8BA15DA4-0DF6-4660-9917-210D82E817FB}" destId="{F8CF7FDB-4374-43BD-AB0B-7341184D24E4}" srcOrd="0" destOrd="0" presId="urn:microsoft.com/office/officeart/2005/8/layout/hList1"/>
    <dgm:cxn modelId="{4534C99E-C38F-49B5-A111-6D322C9BBC15}" type="presOf" srcId="{D75AE4A9-759A-4FFE-BE9F-A3EE7411F6AC}" destId="{ECF85EC2-CD9F-42EE-8963-3FC80AAAC18C}" srcOrd="0" destOrd="1" presId="urn:microsoft.com/office/officeart/2005/8/layout/hList1"/>
    <dgm:cxn modelId="{F9EAE4C1-EA43-4F43-9C2D-C39CC7B49A70}" type="presOf" srcId="{484875C5-C52D-43B2-A919-6CBB9EBFF587}" destId="{F8CF7FDB-4374-43BD-AB0B-7341184D24E4}" srcOrd="0" destOrd="1" presId="urn:microsoft.com/office/officeart/2005/8/layout/hList1"/>
    <dgm:cxn modelId="{10A32425-0CE6-44F3-9D05-A9C163102FF0}" type="presOf" srcId="{A372113B-EC48-44F4-BB00-936D6BBC5478}" destId="{F61F450A-F78E-4529-8D13-F74FB8367468}" srcOrd="0" destOrd="0" presId="urn:microsoft.com/office/officeart/2005/8/layout/hList1"/>
    <dgm:cxn modelId="{199B16F3-6E41-45FC-B98A-9811DAA7F893}" type="presOf" srcId="{3E1868E6-6F06-4113-9DB1-B00BDDBA8CDC}" destId="{09938513-D7FB-4EF7-871C-D18C5168BBB0}" srcOrd="0" destOrd="1" presId="urn:microsoft.com/office/officeart/2005/8/layout/hList1"/>
    <dgm:cxn modelId="{D07A0AE0-46A8-4BA8-8C28-1043F1ABBBC3}" type="presOf" srcId="{E7BE4229-8A49-430D-BEB8-44D47C186F90}" destId="{4FB66556-450F-4C40-BE05-D1FA9E027C08}" srcOrd="0" destOrd="0" presId="urn:microsoft.com/office/officeart/2005/8/layout/hList1"/>
    <dgm:cxn modelId="{9A1C9EFD-1B3F-4667-8F3B-3605DECDCE4E}" srcId="{1E00C142-7035-4D4B-8DE2-41AE7DCAA604}" destId="{E7BE4229-8A49-430D-BEB8-44D47C186F90}" srcOrd="2" destOrd="0" parTransId="{4D376898-5B85-4794-BA2D-E88BB48BC983}" sibTransId="{D2E0F907-085B-431E-9EC6-3994CD60065F}"/>
    <dgm:cxn modelId="{803046DC-DC24-4025-9494-BC2B549FD244}" type="presOf" srcId="{1E00C142-7035-4D4B-8DE2-41AE7DCAA604}" destId="{530681D0-0957-4380-8343-D1ADE3FD11A1}" srcOrd="0" destOrd="0" presId="urn:microsoft.com/office/officeart/2005/8/layout/hList1"/>
    <dgm:cxn modelId="{C156E55D-4DD6-49E1-A539-2EA4273F76B1}" srcId="{99EB1748-57EF-4FCF-BB7C-BA1D1C95870F}" destId="{816A5C2C-7893-4ECB-8647-3C8467895FF9}" srcOrd="1" destOrd="0" parTransId="{6EC999AA-07A4-4FFC-852C-CC3293A2B3CF}" sibTransId="{FBF69B88-AF61-4E30-B2D5-122E9F10C9D9}"/>
    <dgm:cxn modelId="{50647094-BE93-4AEC-834D-961DB3A5B3D3}" srcId="{DBAACF66-D0CB-4D40-AC21-5BB074FF3AEA}" destId="{C6879FE8-BF99-4ACC-9A1B-361770DBEF80}" srcOrd="0" destOrd="0" parTransId="{F6ADF98D-8087-49CF-B469-18733B834379}" sibTransId="{7D7791BE-B757-444C-B360-01177C0C252B}"/>
    <dgm:cxn modelId="{EDF74785-6788-4336-A31F-A12C6BE20944}" type="presOf" srcId="{99EB1748-57EF-4FCF-BB7C-BA1D1C95870F}" destId="{1BDB6714-47E5-4E9C-9BE7-8E788EB30AE1}" srcOrd="0" destOrd="0" presId="urn:microsoft.com/office/officeart/2005/8/layout/hList1"/>
    <dgm:cxn modelId="{0E9F00C2-5D57-4D35-922C-CAC984796BA4}" srcId="{AE1D0C62-97A6-4BB4-9682-A7F6F7314A33}" destId="{FDCC3A03-586E-452C-B450-351C1C91C979}" srcOrd="0" destOrd="0" parTransId="{850CAA1B-DAE1-4CFB-8E78-C43CC062CFFB}" sibTransId="{EA845571-D1EA-4DB0-92A5-A671F39B2D22}"/>
    <dgm:cxn modelId="{AEC2190A-82E3-4EFD-ABAC-E415367EBCC6}" srcId="{1E00C142-7035-4D4B-8DE2-41AE7DCAA604}" destId="{99EB1748-57EF-4FCF-BB7C-BA1D1C95870F}" srcOrd="3" destOrd="0" parTransId="{57BF9E1D-B618-4F3C-AB28-93DF80A8BD63}" sibTransId="{61E19B99-EB43-425C-9BB7-257ED7BED8B6}"/>
    <dgm:cxn modelId="{5C57699D-D6D1-4C08-AA9B-419436C53339}" srcId="{E7BE4229-8A49-430D-BEB8-44D47C186F90}" destId="{8BA15DA4-0DF6-4660-9917-210D82E817FB}" srcOrd="0" destOrd="0" parTransId="{278C98F6-E83E-4E07-B59C-623F4B9C926B}" sibTransId="{0A163E78-BEF4-4355-BA6C-833624EECEB5}"/>
    <dgm:cxn modelId="{BB5EEFFF-0E58-4AF5-9C5F-E19115FDB051}" srcId="{1E00C142-7035-4D4B-8DE2-41AE7DCAA604}" destId="{DBAACF66-D0CB-4D40-AC21-5BB074FF3AEA}" srcOrd="1" destOrd="0" parTransId="{12A061D5-2F57-4C77-B790-E045E288FDCA}" sibTransId="{4327E63D-BEDE-4463-A44B-E3E0A6C400B7}"/>
    <dgm:cxn modelId="{42CFF385-CE22-433C-9753-424D0F156D01}" type="presOf" srcId="{C6879FE8-BF99-4ACC-9A1B-361770DBEF80}" destId="{09938513-D7FB-4EF7-871C-D18C5168BBB0}" srcOrd="0" destOrd="0" presId="urn:microsoft.com/office/officeart/2005/8/layout/hList1"/>
    <dgm:cxn modelId="{BE364539-7E56-45E3-99D7-F567F5943C57}" type="presOf" srcId="{816A5C2C-7893-4ECB-8647-3C8467895FF9}" destId="{F61F450A-F78E-4529-8D13-F74FB8367468}" srcOrd="0" destOrd="1" presId="urn:microsoft.com/office/officeart/2005/8/layout/hList1"/>
    <dgm:cxn modelId="{3C89ABDE-F99D-4EB9-9685-0D5463EF2378}" type="presOf" srcId="{FDCC3A03-586E-452C-B450-351C1C91C979}" destId="{ECF85EC2-CD9F-42EE-8963-3FC80AAAC18C}" srcOrd="0" destOrd="0" presId="urn:microsoft.com/office/officeart/2005/8/layout/hList1"/>
    <dgm:cxn modelId="{C16FD81A-4E71-43BA-8125-00FFDA309C02}" srcId="{1E00C142-7035-4D4B-8DE2-41AE7DCAA604}" destId="{AE1D0C62-97A6-4BB4-9682-A7F6F7314A33}" srcOrd="0" destOrd="0" parTransId="{EC854793-E74D-452B-87AB-4835C45C3953}" sibTransId="{789D0303-C052-48F3-80F7-4450F91FA756}"/>
    <dgm:cxn modelId="{B852FF13-9A8F-4D71-B6EA-8F637990D40C}" type="presOf" srcId="{AE1D0C62-97A6-4BB4-9682-A7F6F7314A33}" destId="{9BC24D3E-BF1D-46DF-AFBB-384C17BCD45E}" srcOrd="0" destOrd="0" presId="urn:microsoft.com/office/officeart/2005/8/layout/hList1"/>
    <dgm:cxn modelId="{13C8B716-DF5B-465C-B6C8-ED1CBA0626C0}" type="presParOf" srcId="{530681D0-0957-4380-8343-D1ADE3FD11A1}" destId="{0A0B04C2-EF56-4FBF-8749-C800CF75BC16}" srcOrd="0" destOrd="0" presId="urn:microsoft.com/office/officeart/2005/8/layout/hList1"/>
    <dgm:cxn modelId="{6DF3006F-4AFC-4CC9-9147-3D83D36C8865}" type="presParOf" srcId="{0A0B04C2-EF56-4FBF-8749-C800CF75BC16}" destId="{9BC24D3E-BF1D-46DF-AFBB-384C17BCD45E}" srcOrd="0" destOrd="0" presId="urn:microsoft.com/office/officeart/2005/8/layout/hList1"/>
    <dgm:cxn modelId="{FF63EAAA-79E0-4334-868F-8FBE7BCD847B}" type="presParOf" srcId="{0A0B04C2-EF56-4FBF-8749-C800CF75BC16}" destId="{ECF85EC2-CD9F-42EE-8963-3FC80AAAC18C}" srcOrd="1" destOrd="0" presId="urn:microsoft.com/office/officeart/2005/8/layout/hList1"/>
    <dgm:cxn modelId="{FEC06C14-5706-4BFB-AF4A-95235E16B98E}" type="presParOf" srcId="{530681D0-0957-4380-8343-D1ADE3FD11A1}" destId="{9D768B76-53D3-47BE-A76E-CA098B4E0904}" srcOrd="1" destOrd="0" presId="urn:microsoft.com/office/officeart/2005/8/layout/hList1"/>
    <dgm:cxn modelId="{0A470A97-709F-4E0D-812C-29F9CB811779}" type="presParOf" srcId="{530681D0-0957-4380-8343-D1ADE3FD11A1}" destId="{C6B00A32-3712-4C72-90AA-C276BAF3B4B8}" srcOrd="2" destOrd="0" presId="urn:microsoft.com/office/officeart/2005/8/layout/hList1"/>
    <dgm:cxn modelId="{DA4356DC-84C3-4537-866A-3F20ED197E65}" type="presParOf" srcId="{C6B00A32-3712-4C72-90AA-C276BAF3B4B8}" destId="{9001C682-9206-4C7D-8682-19A1E8500A0D}" srcOrd="0" destOrd="0" presId="urn:microsoft.com/office/officeart/2005/8/layout/hList1"/>
    <dgm:cxn modelId="{41598BC0-1AC9-4CBF-B06F-557823006D71}" type="presParOf" srcId="{C6B00A32-3712-4C72-90AA-C276BAF3B4B8}" destId="{09938513-D7FB-4EF7-871C-D18C5168BBB0}" srcOrd="1" destOrd="0" presId="urn:microsoft.com/office/officeart/2005/8/layout/hList1"/>
    <dgm:cxn modelId="{53F085AE-747E-4ADE-B67C-B4791DA31E28}" type="presParOf" srcId="{530681D0-0957-4380-8343-D1ADE3FD11A1}" destId="{3E72FA4D-639E-4163-B5E3-D8C74686CDAA}" srcOrd="3" destOrd="0" presId="urn:microsoft.com/office/officeart/2005/8/layout/hList1"/>
    <dgm:cxn modelId="{69C233E3-4D49-48D5-AFE2-81B98CC0BBE1}" type="presParOf" srcId="{530681D0-0957-4380-8343-D1ADE3FD11A1}" destId="{0D02D338-8D74-44EC-ACA2-DC886F0CBCE2}" srcOrd="4" destOrd="0" presId="urn:microsoft.com/office/officeart/2005/8/layout/hList1"/>
    <dgm:cxn modelId="{17375A4E-4F71-4202-BDE0-C00D60366439}" type="presParOf" srcId="{0D02D338-8D74-44EC-ACA2-DC886F0CBCE2}" destId="{4FB66556-450F-4C40-BE05-D1FA9E027C08}" srcOrd="0" destOrd="0" presId="urn:microsoft.com/office/officeart/2005/8/layout/hList1"/>
    <dgm:cxn modelId="{EB1F8293-FFB2-476A-86D2-92835D90CF49}" type="presParOf" srcId="{0D02D338-8D74-44EC-ACA2-DC886F0CBCE2}" destId="{F8CF7FDB-4374-43BD-AB0B-7341184D24E4}" srcOrd="1" destOrd="0" presId="urn:microsoft.com/office/officeart/2005/8/layout/hList1"/>
    <dgm:cxn modelId="{E82E3374-3E11-4331-A699-1FB19516300A}" type="presParOf" srcId="{530681D0-0957-4380-8343-D1ADE3FD11A1}" destId="{610F070D-8DC3-4EBA-9014-0239F791AEEF}" srcOrd="5" destOrd="0" presId="urn:microsoft.com/office/officeart/2005/8/layout/hList1"/>
    <dgm:cxn modelId="{FB9A55CB-8410-4400-AF19-056A4CACA402}" type="presParOf" srcId="{530681D0-0957-4380-8343-D1ADE3FD11A1}" destId="{233DF98B-F8B7-4AE3-805A-154EE8AE9E5A}" srcOrd="6" destOrd="0" presId="urn:microsoft.com/office/officeart/2005/8/layout/hList1"/>
    <dgm:cxn modelId="{0FFC3978-F592-4102-AEFA-87516F93004E}" type="presParOf" srcId="{233DF98B-F8B7-4AE3-805A-154EE8AE9E5A}" destId="{1BDB6714-47E5-4E9C-9BE7-8E788EB30AE1}" srcOrd="0" destOrd="0" presId="urn:microsoft.com/office/officeart/2005/8/layout/hList1"/>
    <dgm:cxn modelId="{A093E853-27EB-4FA4-8B0C-79DF74D66987}" type="presParOf" srcId="{233DF98B-F8B7-4AE3-805A-154EE8AE9E5A}" destId="{F61F450A-F78E-4529-8D13-F74FB836746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A41CF-2CF2-4009-B30E-507DCB8275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B47388-28B8-4D12-B5F2-2BB382AFA5C0}">
      <dgm:prSet phldrT="[Text]"/>
      <dgm:spPr/>
      <dgm:t>
        <a:bodyPr/>
        <a:lstStyle/>
        <a:p>
          <a:r>
            <a:rPr lang="en-US" dirty="0" smtClean="0">
              <a:solidFill>
                <a:schemeClr val="bg1"/>
              </a:solidFill>
              <a:latin typeface="Rockwell" pitchFamily="18" charset="0"/>
            </a:rPr>
            <a:t>Summer Opportunities Interest Survey</a:t>
          </a:r>
          <a:endParaRPr lang="en-US" dirty="0">
            <a:solidFill>
              <a:schemeClr val="bg1"/>
            </a:solidFill>
            <a:latin typeface="Rockwell" pitchFamily="18" charset="0"/>
          </a:endParaRPr>
        </a:p>
      </dgm:t>
    </dgm:pt>
    <dgm:pt modelId="{26B447EA-A418-47F0-9327-0EF9E3082867}" type="parTrans" cxnId="{12443818-2E3D-4F69-BD5A-0D9751ED296D}">
      <dgm:prSet/>
      <dgm:spPr/>
      <dgm:t>
        <a:bodyPr/>
        <a:lstStyle/>
        <a:p>
          <a:endParaRPr lang="en-US"/>
        </a:p>
      </dgm:t>
    </dgm:pt>
    <dgm:pt modelId="{77539D5E-D374-4712-B520-513D1923B1C4}" type="sibTrans" cxnId="{12443818-2E3D-4F69-BD5A-0D9751ED296D}">
      <dgm:prSet/>
      <dgm:spPr/>
      <dgm:t>
        <a:bodyPr/>
        <a:lstStyle/>
        <a:p>
          <a:endParaRPr lang="en-US"/>
        </a:p>
      </dgm:t>
    </dgm:pt>
    <dgm:pt modelId="{BBF63602-E755-42CF-A06E-2F23C14228C9}">
      <dgm:prSet phldrT="[Text]"/>
      <dgm:spPr/>
      <dgm:t>
        <a:bodyPr/>
        <a:lstStyle/>
        <a:p>
          <a:r>
            <a:rPr lang="en-US" dirty="0" smtClean="0">
              <a:latin typeface="Rockwell" pitchFamily="18" charset="0"/>
            </a:rPr>
            <a:t>Best fit conversations</a:t>
          </a:r>
          <a:endParaRPr lang="en-US" dirty="0">
            <a:latin typeface="Rockwell" pitchFamily="18" charset="0"/>
          </a:endParaRPr>
        </a:p>
      </dgm:t>
    </dgm:pt>
    <dgm:pt modelId="{C38845DE-7CFE-4066-8F5B-EAA7F4130E98}" type="parTrans" cxnId="{8A5827E1-BCB1-4CA5-908E-01EE8ACC8349}">
      <dgm:prSet/>
      <dgm:spPr/>
      <dgm:t>
        <a:bodyPr/>
        <a:lstStyle/>
        <a:p>
          <a:endParaRPr lang="en-US"/>
        </a:p>
      </dgm:t>
    </dgm:pt>
    <dgm:pt modelId="{E4B8474B-7A2F-46D0-8A02-AB12D5E23FAF}" type="sibTrans" cxnId="{8A5827E1-BCB1-4CA5-908E-01EE8ACC8349}">
      <dgm:prSet/>
      <dgm:spPr/>
      <dgm:t>
        <a:bodyPr/>
        <a:lstStyle/>
        <a:p>
          <a:endParaRPr lang="en-US"/>
        </a:p>
      </dgm:t>
    </dgm:pt>
    <dgm:pt modelId="{4CF189C7-7B62-4D05-8AAC-2B40B23ADC83}">
      <dgm:prSet/>
      <dgm:spPr/>
      <dgm:t>
        <a:bodyPr/>
        <a:lstStyle/>
        <a:p>
          <a:r>
            <a:rPr lang="en-US" dirty="0" smtClean="0">
              <a:solidFill>
                <a:schemeClr val="bg1"/>
              </a:solidFill>
              <a:latin typeface="Rockwell" pitchFamily="18" charset="0"/>
            </a:rPr>
            <a:t>Summer Opportunities Catalog</a:t>
          </a:r>
          <a:endParaRPr lang="en-US" dirty="0">
            <a:solidFill>
              <a:schemeClr val="bg1"/>
            </a:solidFill>
            <a:latin typeface="Rockwell" pitchFamily="18" charset="0"/>
          </a:endParaRPr>
        </a:p>
      </dgm:t>
    </dgm:pt>
    <dgm:pt modelId="{7D7B0CB8-5FAC-4648-BAF5-BFA0E73068E2}" type="parTrans" cxnId="{D86132C6-624A-4A56-BAC7-1E1C9A091779}">
      <dgm:prSet/>
      <dgm:spPr/>
      <dgm:t>
        <a:bodyPr/>
        <a:lstStyle/>
        <a:p>
          <a:endParaRPr lang="en-US"/>
        </a:p>
      </dgm:t>
    </dgm:pt>
    <dgm:pt modelId="{E683E864-D309-4638-A65F-0A30A311A8CB}" type="sibTrans" cxnId="{D86132C6-624A-4A56-BAC7-1E1C9A091779}">
      <dgm:prSet/>
      <dgm:spPr/>
      <dgm:t>
        <a:bodyPr/>
        <a:lstStyle/>
        <a:p>
          <a:endParaRPr lang="en-US"/>
        </a:p>
      </dgm:t>
    </dgm:pt>
    <dgm:pt modelId="{CEDE6DCA-2D2C-4639-AACF-86EC90B304D1}">
      <dgm:prSet phldrT="[Text]"/>
      <dgm:spPr/>
      <dgm:t>
        <a:bodyPr/>
        <a:lstStyle/>
        <a:p>
          <a:r>
            <a:rPr lang="en-US" dirty="0" smtClean="0"/>
            <a:t>If you haven’t yet, make sure you complete the Summer Opportunities survey that was sent to you at your @</a:t>
          </a:r>
          <a:r>
            <a:rPr lang="en-US" dirty="0" err="1" smtClean="0"/>
            <a:t>afscholars.org</a:t>
          </a:r>
          <a:r>
            <a:rPr lang="en-US" dirty="0" smtClean="0"/>
            <a:t> email by Ms. Jackson.</a:t>
          </a:r>
          <a:endParaRPr lang="en-US" dirty="0"/>
        </a:p>
      </dgm:t>
    </dgm:pt>
    <dgm:pt modelId="{481A2055-11E0-4583-BEFD-E24238B67D5D}" type="parTrans" cxnId="{17250394-AD93-4136-B732-0FCF372C1FD1}">
      <dgm:prSet/>
      <dgm:spPr/>
      <dgm:t>
        <a:bodyPr/>
        <a:lstStyle/>
        <a:p>
          <a:endParaRPr lang="en-US"/>
        </a:p>
      </dgm:t>
    </dgm:pt>
    <dgm:pt modelId="{44CC6D0D-62C7-40E5-8130-B99721199F85}" type="sibTrans" cxnId="{17250394-AD93-4136-B732-0FCF372C1FD1}">
      <dgm:prSet/>
      <dgm:spPr/>
      <dgm:t>
        <a:bodyPr/>
        <a:lstStyle/>
        <a:p>
          <a:endParaRPr lang="en-US"/>
        </a:p>
      </dgm:t>
    </dgm:pt>
    <dgm:pt modelId="{C50BE373-AE9E-4C5C-805E-25B973D793DE}">
      <dgm:prSet/>
      <dgm:spPr/>
      <dgm:t>
        <a:bodyPr/>
        <a:lstStyle/>
        <a:p>
          <a:r>
            <a:rPr lang="en-US" dirty="0" smtClean="0">
              <a:solidFill>
                <a:schemeClr val="tx1"/>
              </a:solidFill>
            </a:rPr>
            <a:t>This list of all pre-approved AFBHS summer programs and internships will be published the first week of Quarter III; Ms. Jackson will send it to your @</a:t>
          </a:r>
          <a:r>
            <a:rPr lang="en-US" dirty="0" err="1" smtClean="0">
              <a:solidFill>
                <a:schemeClr val="tx1"/>
              </a:solidFill>
            </a:rPr>
            <a:t>afscholars.org</a:t>
          </a:r>
          <a:r>
            <a:rPr lang="en-US" dirty="0" smtClean="0">
              <a:solidFill>
                <a:schemeClr val="tx1"/>
              </a:solidFill>
            </a:rPr>
            <a:t> email. Use this catalog to conduct </a:t>
          </a:r>
          <a:r>
            <a:rPr lang="en-US" b="1" dirty="0" smtClean="0">
              <a:solidFill>
                <a:schemeClr val="tx1"/>
              </a:solidFill>
            </a:rPr>
            <a:t>RESEARCH</a:t>
          </a:r>
          <a:r>
            <a:rPr lang="en-US" dirty="0" smtClean="0">
              <a:solidFill>
                <a:schemeClr val="tx1"/>
              </a:solidFill>
            </a:rPr>
            <a:t>. </a:t>
          </a:r>
          <a:endParaRPr lang="en-US" dirty="0">
            <a:solidFill>
              <a:schemeClr val="tx1"/>
            </a:solidFill>
          </a:endParaRPr>
        </a:p>
      </dgm:t>
    </dgm:pt>
    <dgm:pt modelId="{FD4878EC-7AD7-4D58-AFD7-EAA1FD385EE0}" type="parTrans" cxnId="{8B61E2B9-2E13-4E13-94BD-A5ADC3E382BE}">
      <dgm:prSet/>
      <dgm:spPr/>
      <dgm:t>
        <a:bodyPr/>
        <a:lstStyle/>
        <a:p>
          <a:endParaRPr lang="en-US"/>
        </a:p>
      </dgm:t>
    </dgm:pt>
    <dgm:pt modelId="{3F4FF8AB-980D-48AD-AC06-E891DD7EA48F}" type="sibTrans" cxnId="{8B61E2B9-2E13-4E13-94BD-A5ADC3E382BE}">
      <dgm:prSet/>
      <dgm:spPr/>
      <dgm:t>
        <a:bodyPr/>
        <a:lstStyle/>
        <a:p>
          <a:endParaRPr lang="en-US"/>
        </a:p>
      </dgm:t>
    </dgm:pt>
    <dgm:pt modelId="{139C3DDB-CDDE-4C84-B870-2DF9C3FD0B4E}">
      <dgm:prSet phldrT="[Text]"/>
      <dgm:spPr/>
      <dgm:t>
        <a:bodyPr/>
        <a:lstStyle/>
        <a:p>
          <a:r>
            <a:rPr lang="en-US" dirty="0" smtClean="0">
              <a:latin typeface="Rockwell" pitchFamily="18" charset="0"/>
            </a:rPr>
            <a:t>Apply and find out!</a:t>
          </a:r>
          <a:endParaRPr lang="en-US" dirty="0">
            <a:latin typeface="Rockwell" pitchFamily="18" charset="0"/>
          </a:endParaRPr>
        </a:p>
      </dgm:t>
    </dgm:pt>
    <dgm:pt modelId="{28B859DD-06AF-4EE4-99F8-D114EC6CB3AE}" type="parTrans" cxnId="{C0C3A4C1-AB9C-4BBE-8065-E8867FAA3CBA}">
      <dgm:prSet/>
      <dgm:spPr/>
      <dgm:t>
        <a:bodyPr/>
        <a:lstStyle/>
        <a:p>
          <a:endParaRPr lang="en-US"/>
        </a:p>
      </dgm:t>
    </dgm:pt>
    <dgm:pt modelId="{347ED304-924C-4686-9DAB-D5319ED77777}" type="sibTrans" cxnId="{C0C3A4C1-AB9C-4BBE-8065-E8867FAA3CBA}">
      <dgm:prSet/>
      <dgm:spPr/>
      <dgm:t>
        <a:bodyPr/>
        <a:lstStyle/>
        <a:p>
          <a:endParaRPr lang="en-US"/>
        </a:p>
      </dgm:t>
    </dgm:pt>
    <dgm:pt modelId="{26336059-84F6-4006-AD6F-7E4888244391}">
      <dgm:prSet phldrT="[Text]"/>
      <dgm:spPr/>
      <dgm:t>
        <a:bodyPr/>
        <a:lstStyle/>
        <a:p>
          <a:r>
            <a:rPr lang="en-US" dirty="0" smtClean="0"/>
            <a:t>Ultimately, you won’t know whether a program is truly right for you until you try it. Keeping an open mind and trying something new is the best way to discover what your best fit program really is. This will also help you get a better sense of where you may want to go to college and what you want to major in.</a:t>
          </a:r>
          <a:endParaRPr lang="en-US" dirty="0"/>
        </a:p>
      </dgm:t>
    </dgm:pt>
    <dgm:pt modelId="{A6D88119-8083-431E-8531-BD998B287F44}" type="parTrans" cxnId="{F1248EEB-46DB-4CDF-BEED-30336E160F42}">
      <dgm:prSet/>
      <dgm:spPr/>
      <dgm:t>
        <a:bodyPr/>
        <a:lstStyle/>
        <a:p>
          <a:endParaRPr lang="en-US"/>
        </a:p>
      </dgm:t>
    </dgm:pt>
    <dgm:pt modelId="{BAF09099-98DD-457B-940F-DCFFCCF46D9B}" type="sibTrans" cxnId="{F1248EEB-46DB-4CDF-BEED-30336E160F42}">
      <dgm:prSet/>
      <dgm:spPr/>
      <dgm:t>
        <a:bodyPr/>
        <a:lstStyle/>
        <a:p>
          <a:endParaRPr lang="en-US"/>
        </a:p>
      </dgm:t>
    </dgm:pt>
    <dgm:pt modelId="{363B63FB-3868-4DB0-887A-7B79098C0008}">
      <dgm:prSet phldrT="[Text]"/>
      <dgm:spPr/>
      <dgm:t>
        <a:bodyPr/>
        <a:lstStyle/>
        <a:p>
          <a:r>
            <a:rPr lang="en-US" dirty="0" smtClean="0">
              <a:latin typeface="+mj-lt"/>
            </a:rPr>
            <a:t>Over the next several weeks, Ms. Dawson will be reaching out to individual scholars to discuss programs and opportunities that you think will best fit your personality, interests, and aspirations for the summer.</a:t>
          </a:r>
          <a:endParaRPr lang="en-US" dirty="0">
            <a:latin typeface="+mj-lt"/>
          </a:endParaRPr>
        </a:p>
      </dgm:t>
    </dgm:pt>
    <dgm:pt modelId="{971C5D78-6C12-48EF-9DFC-F6563ADA9307}" type="parTrans" cxnId="{B6188778-4B51-49FB-8218-80A85239B7CC}">
      <dgm:prSet/>
      <dgm:spPr/>
      <dgm:t>
        <a:bodyPr/>
        <a:lstStyle/>
        <a:p>
          <a:endParaRPr lang="en-US"/>
        </a:p>
      </dgm:t>
    </dgm:pt>
    <dgm:pt modelId="{5AEC8C9B-6601-462C-8ECD-B42D4F1E0922}" type="sibTrans" cxnId="{B6188778-4B51-49FB-8218-80A85239B7CC}">
      <dgm:prSet/>
      <dgm:spPr/>
      <dgm:t>
        <a:bodyPr/>
        <a:lstStyle/>
        <a:p>
          <a:endParaRPr lang="en-US"/>
        </a:p>
      </dgm:t>
    </dgm:pt>
    <dgm:pt modelId="{35087ABB-90F6-453A-A0DD-102DDB09124C}" type="pres">
      <dgm:prSet presAssocID="{431A41CF-2CF2-4009-B30E-507DCB827542}" presName="Name0" presStyleCnt="0">
        <dgm:presLayoutVars>
          <dgm:dir/>
          <dgm:animLvl val="lvl"/>
          <dgm:resizeHandles val="exact"/>
        </dgm:presLayoutVars>
      </dgm:prSet>
      <dgm:spPr/>
      <dgm:t>
        <a:bodyPr/>
        <a:lstStyle/>
        <a:p>
          <a:endParaRPr lang="en-US"/>
        </a:p>
      </dgm:t>
    </dgm:pt>
    <dgm:pt modelId="{78CA2B1C-43E2-4AEE-9332-0CCC37CEB210}" type="pres">
      <dgm:prSet presAssocID="{FAB47388-28B8-4D12-B5F2-2BB382AFA5C0}" presName="linNode" presStyleCnt="0"/>
      <dgm:spPr/>
    </dgm:pt>
    <dgm:pt modelId="{BF04705A-D1EC-4923-A1BF-9B914F4FEAF5}" type="pres">
      <dgm:prSet presAssocID="{FAB47388-28B8-4D12-B5F2-2BB382AFA5C0}" presName="parentText" presStyleLbl="node1" presStyleIdx="0" presStyleCnt="4">
        <dgm:presLayoutVars>
          <dgm:chMax val="1"/>
          <dgm:bulletEnabled val="1"/>
        </dgm:presLayoutVars>
      </dgm:prSet>
      <dgm:spPr/>
      <dgm:t>
        <a:bodyPr/>
        <a:lstStyle/>
        <a:p>
          <a:endParaRPr lang="en-US"/>
        </a:p>
      </dgm:t>
    </dgm:pt>
    <dgm:pt modelId="{D091B1AD-0CFF-40DE-BBB4-AE19D1CD8804}" type="pres">
      <dgm:prSet presAssocID="{FAB47388-28B8-4D12-B5F2-2BB382AFA5C0}" presName="descendantText" presStyleLbl="alignAccFollowNode1" presStyleIdx="0" presStyleCnt="4">
        <dgm:presLayoutVars>
          <dgm:bulletEnabled val="1"/>
        </dgm:presLayoutVars>
      </dgm:prSet>
      <dgm:spPr/>
      <dgm:t>
        <a:bodyPr/>
        <a:lstStyle/>
        <a:p>
          <a:endParaRPr lang="en-US"/>
        </a:p>
      </dgm:t>
    </dgm:pt>
    <dgm:pt modelId="{F9A017B3-A552-4FBA-BF74-DFE971EAE252}" type="pres">
      <dgm:prSet presAssocID="{77539D5E-D374-4712-B520-513D1923B1C4}" presName="sp" presStyleCnt="0"/>
      <dgm:spPr/>
    </dgm:pt>
    <dgm:pt modelId="{42540076-F62C-498B-A362-FD8F113BF049}" type="pres">
      <dgm:prSet presAssocID="{4CF189C7-7B62-4D05-8AAC-2B40B23ADC83}" presName="linNode" presStyleCnt="0"/>
      <dgm:spPr/>
    </dgm:pt>
    <dgm:pt modelId="{61BE0115-0C0C-4D0A-A593-C477B95BED26}" type="pres">
      <dgm:prSet presAssocID="{4CF189C7-7B62-4D05-8AAC-2B40B23ADC83}" presName="parentText" presStyleLbl="node1" presStyleIdx="1" presStyleCnt="4">
        <dgm:presLayoutVars>
          <dgm:chMax val="1"/>
          <dgm:bulletEnabled val="1"/>
        </dgm:presLayoutVars>
      </dgm:prSet>
      <dgm:spPr/>
      <dgm:t>
        <a:bodyPr/>
        <a:lstStyle/>
        <a:p>
          <a:endParaRPr lang="en-US"/>
        </a:p>
      </dgm:t>
    </dgm:pt>
    <dgm:pt modelId="{590C0727-E92A-4DBB-AC71-7A9ADA6432AF}" type="pres">
      <dgm:prSet presAssocID="{4CF189C7-7B62-4D05-8AAC-2B40B23ADC83}" presName="descendantText" presStyleLbl="alignAccFollowNode1" presStyleIdx="1" presStyleCnt="4">
        <dgm:presLayoutVars>
          <dgm:bulletEnabled val="1"/>
        </dgm:presLayoutVars>
      </dgm:prSet>
      <dgm:spPr/>
      <dgm:t>
        <a:bodyPr/>
        <a:lstStyle/>
        <a:p>
          <a:endParaRPr lang="en-US"/>
        </a:p>
      </dgm:t>
    </dgm:pt>
    <dgm:pt modelId="{EF4F30DE-7D7B-4FF4-98DA-6759665A4BDC}" type="pres">
      <dgm:prSet presAssocID="{E683E864-D309-4638-A65F-0A30A311A8CB}" presName="sp" presStyleCnt="0"/>
      <dgm:spPr/>
    </dgm:pt>
    <dgm:pt modelId="{EB4B2D4C-5B7A-401A-A9AA-65FD69E8D3D0}" type="pres">
      <dgm:prSet presAssocID="{BBF63602-E755-42CF-A06E-2F23C14228C9}" presName="linNode" presStyleCnt="0"/>
      <dgm:spPr/>
    </dgm:pt>
    <dgm:pt modelId="{A00E7C84-EC2E-4E31-81F3-6DCC761A6A1C}" type="pres">
      <dgm:prSet presAssocID="{BBF63602-E755-42CF-A06E-2F23C14228C9}" presName="parentText" presStyleLbl="node1" presStyleIdx="2" presStyleCnt="4">
        <dgm:presLayoutVars>
          <dgm:chMax val="1"/>
          <dgm:bulletEnabled val="1"/>
        </dgm:presLayoutVars>
      </dgm:prSet>
      <dgm:spPr/>
      <dgm:t>
        <a:bodyPr/>
        <a:lstStyle/>
        <a:p>
          <a:endParaRPr lang="en-US"/>
        </a:p>
      </dgm:t>
    </dgm:pt>
    <dgm:pt modelId="{D34DB856-C551-4E1F-AA09-1FCA16B8CBEC}" type="pres">
      <dgm:prSet presAssocID="{BBF63602-E755-42CF-A06E-2F23C14228C9}" presName="descendantText" presStyleLbl="alignAccFollowNode1" presStyleIdx="2" presStyleCnt="4">
        <dgm:presLayoutVars>
          <dgm:bulletEnabled val="1"/>
        </dgm:presLayoutVars>
      </dgm:prSet>
      <dgm:spPr/>
      <dgm:t>
        <a:bodyPr/>
        <a:lstStyle/>
        <a:p>
          <a:endParaRPr lang="en-US"/>
        </a:p>
      </dgm:t>
    </dgm:pt>
    <dgm:pt modelId="{BC130C2D-77C8-49C6-9CFB-0BA8F1EC38FB}" type="pres">
      <dgm:prSet presAssocID="{E4B8474B-7A2F-46D0-8A02-AB12D5E23FAF}" presName="sp" presStyleCnt="0"/>
      <dgm:spPr/>
    </dgm:pt>
    <dgm:pt modelId="{3147413D-3E99-4C78-9FF0-3F2A97867A87}" type="pres">
      <dgm:prSet presAssocID="{139C3DDB-CDDE-4C84-B870-2DF9C3FD0B4E}" presName="linNode" presStyleCnt="0"/>
      <dgm:spPr/>
    </dgm:pt>
    <dgm:pt modelId="{505EFD8E-28C9-433B-8AFD-A96B03E47071}" type="pres">
      <dgm:prSet presAssocID="{139C3DDB-CDDE-4C84-B870-2DF9C3FD0B4E}" presName="parentText" presStyleLbl="node1" presStyleIdx="3" presStyleCnt="4">
        <dgm:presLayoutVars>
          <dgm:chMax val="1"/>
          <dgm:bulletEnabled val="1"/>
        </dgm:presLayoutVars>
      </dgm:prSet>
      <dgm:spPr/>
      <dgm:t>
        <a:bodyPr/>
        <a:lstStyle/>
        <a:p>
          <a:endParaRPr lang="en-US"/>
        </a:p>
      </dgm:t>
    </dgm:pt>
    <dgm:pt modelId="{8EBEFCD1-8D3F-4DC0-97E9-E7F6EB09D4FE}" type="pres">
      <dgm:prSet presAssocID="{139C3DDB-CDDE-4C84-B870-2DF9C3FD0B4E}" presName="descendantText" presStyleLbl="alignAccFollowNode1" presStyleIdx="3" presStyleCnt="4">
        <dgm:presLayoutVars>
          <dgm:bulletEnabled val="1"/>
        </dgm:presLayoutVars>
      </dgm:prSet>
      <dgm:spPr/>
      <dgm:t>
        <a:bodyPr/>
        <a:lstStyle/>
        <a:p>
          <a:endParaRPr lang="en-US"/>
        </a:p>
      </dgm:t>
    </dgm:pt>
  </dgm:ptLst>
  <dgm:cxnLst>
    <dgm:cxn modelId="{020B3B32-0000-4AE8-A15E-9A399CC7BD72}" type="presOf" srcId="{431A41CF-2CF2-4009-B30E-507DCB827542}" destId="{35087ABB-90F6-453A-A0DD-102DDB09124C}" srcOrd="0" destOrd="0" presId="urn:microsoft.com/office/officeart/2005/8/layout/vList5"/>
    <dgm:cxn modelId="{D86132C6-624A-4A56-BAC7-1E1C9A091779}" srcId="{431A41CF-2CF2-4009-B30E-507DCB827542}" destId="{4CF189C7-7B62-4D05-8AAC-2B40B23ADC83}" srcOrd="1" destOrd="0" parTransId="{7D7B0CB8-5FAC-4648-BAF5-BFA0E73068E2}" sibTransId="{E683E864-D309-4638-A65F-0A30A311A8CB}"/>
    <dgm:cxn modelId="{05E18D4B-7A68-478D-AC00-11ED63608855}" type="presOf" srcId="{363B63FB-3868-4DB0-887A-7B79098C0008}" destId="{D34DB856-C551-4E1F-AA09-1FCA16B8CBEC}" srcOrd="0" destOrd="0" presId="urn:microsoft.com/office/officeart/2005/8/layout/vList5"/>
    <dgm:cxn modelId="{C0C3A4C1-AB9C-4BBE-8065-E8867FAA3CBA}" srcId="{431A41CF-2CF2-4009-B30E-507DCB827542}" destId="{139C3DDB-CDDE-4C84-B870-2DF9C3FD0B4E}" srcOrd="3" destOrd="0" parTransId="{28B859DD-06AF-4EE4-99F8-D114EC6CB3AE}" sibTransId="{347ED304-924C-4686-9DAB-D5319ED77777}"/>
    <dgm:cxn modelId="{56B8F59B-A943-46FF-8033-A4994632E01A}" type="presOf" srcId="{4CF189C7-7B62-4D05-8AAC-2B40B23ADC83}" destId="{61BE0115-0C0C-4D0A-A593-C477B95BED26}" srcOrd="0" destOrd="0" presId="urn:microsoft.com/office/officeart/2005/8/layout/vList5"/>
    <dgm:cxn modelId="{F1248EEB-46DB-4CDF-BEED-30336E160F42}" srcId="{139C3DDB-CDDE-4C84-B870-2DF9C3FD0B4E}" destId="{26336059-84F6-4006-AD6F-7E4888244391}" srcOrd="0" destOrd="0" parTransId="{A6D88119-8083-431E-8531-BD998B287F44}" sibTransId="{BAF09099-98DD-457B-940F-DCFFCCF46D9B}"/>
    <dgm:cxn modelId="{17250394-AD93-4136-B732-0FCF372C1FD1}" srcId="{FAB47388-28B8-4D12-B5F2-2BB382AFA5C0}" destId="{CEDE6DCA-2D2C-4639-AACF-86EC90B304D1}" srcOrd="0" destOrd="0" parTransId="{481A2055-11E0-4583-BEFD-E24238B67D5D}" sibTransId="{44CC6D0D-62C7-40E5-8130-B99721199F85}"/>
    <dgm:cxn modelId="{0300FA50-61C4-48CF-9527-1DC1965C41D4}" type="presOf" srcId="{139C3DDB-CDDE-4C84-B870-2DF9C3FD0B4E}" destId="{505EFD8E-28C9-433B-8AFD-A96B03E47071}" srcOrd="0" destOrd="0" presId="urn:microsoft.com/office/officeart/2005/8/layout/vList5"/>
    <dgm:cxn modelId="{86EBE23A-3FE9-478D-8F00-6FCC44849B62}" type="presOf" srcId="{BBF63602-E755-42CF-A06E-2F23C14228C9}" destId="{A00E7C84-EC2E-4E31-81F3-6DCC761A6A1C}" srcOrd="0" destOrd="0" presId="urn:microsoft.com/office/officeart/2005/8/layout/vList5"/>
    <dgm:cxn modelId="{33ED507F-32F1-49FF-88C4-E2D1B89B3573}" type="presOf" srcId="{FAB47388-28B8-4D12-B5F2-2BB382AFA5C0}" destId="{BF04705A-D1EC-4923-A1BF-9B914F4FEAF5}" srcOrd="0" destOrd="0" presId="urn:microsoft.com/office/officeart/2005/8/layout/vList5"/>
    <dgm:cxn modelId="{40850749-60B5-4C12-9038-5F31071EF693}" type="presOf" srcId="{CEDE6DCA-2D2C-4639-AACF-86EC90B304D1}" destId="{D091B1AD-0CFF-40DE-BBB4-AE19D1CD8804}" srcOrd="0" destOrd="0" presId="urn:microsoft.com/office/officeart/2005/8/layout/vList5"/>
    <dgm:cxn modelId="{B6188778-4B51-49FB-8218-80A85239B7CC}" srcId="{BBF63602-E755-42CF-A06E-2F23C14228C9}" destId="{363B63FB-3868-4DB0-887A-7B79098C0008}" srcOrd="0" destOrd="0" parTransId="{971C5D78-6C12-48EF-9DFC-F6563ADA9307}" sibTransId="{5AEC8C9B-6601-462C-8ECD-B42D4F1E0922}"/>
    <dgm:cxn modelId="{DB192582-3877-439C-8FD7-DAFA7C230843}" type="presOf" srcId="{C50BE373-AE9E-4C5C-805E-25B973D793DE}" destId="{590C0727-E92A-4DBB-AC71-7A9ADA6432AF}" srcOrd="0" destOrd="0" presId="urn:microsoft.com/office/officeart/2005/8/layout/vList5"/>
    <dgm:cxn modelId="{12443818-2E3D-4F69-BD5A-0D9751ED296D}" srcId="{431A41CF-2CF2-4009-B30E-507DCB827542}" destId="{FAB47388-28B8-4D12-B5F2-2BB382AFA5C0}" srcOrd="0" destOrd="0" parTransId="{26B447EA-A418-47F0-9327-0EF9E3082867}" sibTransId="{77539D5E-D374-4712-B520-513D1923B1C4}"/>
    <dgm:cxn modelId="{8A5827E1-BCB1-4CA5-908E-01EE8ACC8349}" srcId="{431A41CF-2CF2-4009-B30E-507DCB827542}" destId="{BBF63602-E755-42CF-A06E-2F23C14228C9}" srcOrd="2" destOrd="0" parTransId="{C38845DE-7CFE-4066-8F5B-EAA7F4130E98}" sibTransId="{E4B8474B-7A2F-46D0-8A02-AB12D5E23FAF}"/>
    <dgm:cxn modelId="{8B61E2B9-2E13-4E13-94BD-A5ADC3E382BE}" srcId="{4CF189C7-7B62-4D05-8AAC-2B40B23ADC83}" destId="{C50BE373-AE9E-4C5C-805E-25B973D793DE}" srcOrd="0" destOrd="0" parTransId="{FD4878EC-7AD7-4D58-AFD7-EAA1FD385EE0}" sibTransId="{3F4FF8AB-980D-48AD-AC06-E891DD7EA48F}"/>
    <dgm:cxn modelId="{879E4443-1D80-47AF-B74B-C1015EAA420C}" type="presOf" srcId="{26336059-84F6-4006-AD6F-7E4888244391}" destId="{8EBEFCD1-8D3F-4DC0-97E9-E7F6EB09D4FE}" srcOrd="0" destOrd="0" presId="urn:microsoft.com/office/officeart/2005/8/layout/vList5"/>
    <dgm:cxn modelId="{10AAA988-9AC0-440C-A6E4-17F221839840}" type="presParOf" srcId="{35087ABB-90F6-453A-A0DD-102DDB09124C}" destId="{78CA2B1C-43E2-4AEE-9332-0CCC37CEB210}" srcOrd="0" destOrd="0" presId="urn:microsoft.com/office/officeart/2005/8/layout/vList5"/>
    <dgm:cxn modelId="{41172D98-9AA1-44A2-A60D-61AD3DAA2CC9}" type="presParOf" srcId="{78CA2B1C-43E2-4AEE-9332-0CCC37CEB210}" destId="{BF04705A-D1EC-4923-A1BF-9B914F4FEAF5}" srcOrd="0" destOrd="0" presId="urn:microsoft.com/office/officeart/2005/8/layout/vList5"/>
    <dgm:cxn modelId="{01FA1E78-C76F-4FB9-9D77-D279431B2A29}" type="presParOf" srcId="{78CA2B1C-43E2-4AEE-9332-0CCC37CEB210}" destId="{D091B1AD-0CFF-40DE-BBB4-AE19D1CD8804}" srcOrd="1" destOrd="0" presId="urn:microsoft.com/office/officeart/2005/8/layout/vList5"/>
    <dgm:cxn modelId="{EB857917-A486-4F79-BFAD-E49AA9746CC3}" type="presParOf" srcId="{35087ABB-90F6-453A-A0DD-102DDB09124C}" destId="{F9A017B3-A552-4FBA-BF74-DFE971EAE252}" srcOrd="1" destOrd="0" presId="urn:microsoft.com/office/officeart/2005/8/layout/vList5"/>
    <dgm:cxn modelId="{AD332FAE-B78F-4C6B-A2BF-3D9ECD317EBA}" type="presParOf" srcId="{35087ABB-90F6-453A-A0DD-102DDB09124C}" destId="{42540076-F62C-498B-A362-FD8F113BF049}" srcOrd="2" destOrd="0" presId="urn:microsoft.com/office/officeart/2005/8/layout/vList5"/>
    <dgm:cxn modelId="{C5B33B10-8F60-450C-AAFC-F64BF9C35BD8}" type="presParOf" srcId="{42540076-F62C-498B-A362-FD8F113BF049}" destId="{61BE0115-0C0C-4D0A-A593-C477B95BED26}" srcOrd="0" destOrd="0" presId="urn:microsoft.com/office/officeart/2005/8/layout/vList5"/>
    <dgm:cxn modelId="{2163D42E-9B32-4E25-9606-62A53BBE0496}" type="presParOf" srcId="{42540076-F62C-498B-A362-FD8F113BF049}" destId="{590C0727-E92A-4DBB-AC71-7A9ADA6432AF}" srcOrd="1" destOrd="0" presId="urn:microsoft.com/office/officeart/2005/8/layout/vList5"/>
    <dgm:cxn modelId="{159D1B58-CB7A-4565-BCE1-00119FFF7AAC}" type="presParOf" srcId="{35087ABB-90F6-453A-A0DD-102DDB09124C}" destId="{EF4F30DE-7D7B-4FF4-98DA-6759665A4BDC}" srcOrd="3" destOrd="0" presId="urn:microsoft.com/office/officeart/2005/8/layout/vList5"/>
    <dgm:cxn modelId="{EF9AE188-0851-4708-86DD-C4CD2931B171}" type="presParOf" srcId="{35087ABB-90F6-453A-A0DD-102DDB09124C}" destId="{EB4B2D4C-5B7A-401A-A9AA-65FD69E8D3D0}" srcOrd="4" destOrd="0" presId="urn:microsoft.com/office/officeart/2005/8/layout/vList5"/>
    <dgm:cxn modelId="{EA4A4F06-5DC9-406E-A55C-C700E5A5B608}" type="presParOf" srcId="{EB4B2D4C-5B7A-401A-A9AA-65FD69E8D3D0}" destId="{A00E7C84-EC2E-4E31-81F3-6DCC761A6A1C}" srcOrd="0" destOrd="0" presId="urn:microsoft.com/office/officeart/2005/8/layout/vList5"/>
    <dgm:cxn modelId="{B72E2880-1E3A-496C-AC04-75DA0241382F}" type="presParOf" srcId="{EB4B2D4C-5B7A-401A-A9AA-65FD69E8D3D0}" destId="{D34DB856-C551-4E1F-AA09-1FCA16B8CBEC}" srcOrd="1" destOrd="0" presId="urn:microsoft.com/office/officeart/2005/8/layout/vList5"/>
    <dgm:cxn modelId="{10AC2726-E288-4E3D-80DD-710078C61228}" type="presParOf" srcId="{35087ABB-90F6-453A-A0DD-102DDB09124C}" destId="{BC130C2D-77C8-49C6-9CFB-0BA8F1EC38FB}" srcOrd="5" destOrd="0" presId="urn:microsoft.com/office/officeart/2005/8/layout/vList5"/>
    <dgm:cxn modelId="{58F8B0CB-EF10-4841-BE62-84E88FD6C733}" type="presParOf" srcId="{35087ABB-90F6-453A-A0DD-102DDB09124C}" destId="{3147413D-3E99-4C78-9FF0-3F2A97867A87}" srcOrd="6" destOrd="0" presId="urn:microsoft.com/office/officeart/2005/8/layout/vList5"/>
    <dgm:cxn modelId="{79CC9620-3915-4402-89B8-2EEBFD2A241E}" type="presParOf" srcId="{3147413D-3E99-4C78-9FF0-3F2A97867A87}" destId="{505EFD8E-28C9-433B-8AFD-A96B03E47071}" srcOrd="0" destOrd="0" presId="urn:microsoft.com/office/officeart/2005/8/layout/vList5"/>
    <dgm:cxn modelId="{57CBA13A-B588-4634-9370-BC89D7FEB92B}" type="presParOf" srcId="{3147413D-3E99-4C78-9FF0-3F2A97867A87}" destId="{8EBEFCD1-8D3F-4DC0-97E9-E7F6EB09D4F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36392F-C28A-484C-9856-02A0EB8CBA5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403E39F7-A40D-48FE-96AB-F1E1B6B37F39}">
      <dgm:prSet phldrT="[Text]"/>
      <dgm:spPr/>
      <dgm:t>
        <a:bodyPr/>
        <a:lstStyle/>
        <a:p>
          <a:r>
            <a:rPr lang="en-US" dirty="0" smtClean="0"/>
            <a:t>Jnai Haynes, 11</a:t>
          </a:r>
          <a:r>
            <a:rPr lang="en-US" baseline="30000" dirty="0" smtClean="0"/>
            <a:t>th</a:t>
          </a:r>
          <a:r>
            <a:rPr lang="en-US" dirty="0" smtClean="0"/>
            <a:t> grade</a:t>
          </a:r>
          <a:endParaRPr lang="en-US" dirty="0"/>
        </a:p>
      </dgm:t>
    </dgm:pt>
    <dgm:pt modelId="{9CAE2B93-3D51-47F3-BA11-4B000D84CCD3}" type="parTrans" cxnId="{93854561-6646-4953-A61F-4952D1EC9BCE}">
      <dgm:prSet/>
      <dgm:spPr/>
      <dgm:t>
        <a:bodyPr/>
        <a:lstStyle/>
        <a:p>
          <a:endParaRPr lang="en-US"/>
        </a:p>
      </dgm:t>
    </dgm:pt>
    <dgm:pt modelId="{ED04F97A-A0C9-481E-B38F-7B68FAF2313D}" type="sibTrans" cxnId="{93854561-6646-4953-A61F-4952D1EC9BCE}">
      <dgm:prSet/>
      <dgm:spPr/>
      <dgm:t>
        <a:bodyPr/>
        <a:lstStyle/>
        <a:p>
          <a:endParaRPr lang="en-US"/>
        </a:p>
      </dgm:t>
    </dgm:pt>
    <dgm:pt modelId="{24286128-3DB9-4A96-8DD2-91A664ADB208}">
      <dgm:prSet phldrT="[Text]"/>
      <dgm:spPr/>
      <dgm:t>
        <a:bodyPr/>
        <a:lstStyle/>
        <a:p>
          <a:r>
            <a:rPr lang="en-US" dirty="0" smtClean="0"/>
            <a:t>Freshman summer: Yale Explorations (pre-college)</a:t>
          </a:r>
          <a:endParaRPr lang="en-US" dirty="0"/>
        </a:p>
      </dgm:t>
    </dgm:pt>
    <dgm:pt modelId="{D553E631-1834-432D-8FD1-D7B76097F05F}" type="parTrans" cxnId="{6D90ED2F-D2DF-40FE-A91F-35495E1AF2F7}">
      <dgm:prSet/>
      <dgm:spPr/>
      <dgm:t>
        <a:bodyPr/>
        <a:lstStyle/>
        <a:p>
          <a:endParaRPr lang="en-US"/>
        </a:p>
      </dgm:t>
    </dgm:pt>
    <dgm:pt modelId="{710A9FE8-8A68-4519-A76C-F5A94851FB75}" type="sibTrans" cxnId="{6D90ED2F-D2DF-40FE-A91F-35495E1AF2F7}">
      <dgm:prSet/>
      <dgm:spPr/>
      <dgm:t>
        <a:bodyPr/>
        <a:lstStyle/>
        <a:p>
          <a:endParaRPr lang="en-US"/>
        </a:p>
      </dgm:t>
    </dgm:pt>
    <dgm:pt modelId="{94D61C74-5862-4CEC-A7AC-F3B4E16276F7}">
      <dgm:prSet phldrT="[Text]"/>
      <dgm:spPr/>
      <dgm:t>
        <a:bodyPr/>
        <a:lstStyle/>
        <a:p>
          <a:r>
            <a:rPr lang="en-US" dirty="0" smtClean="0"/>
            <a:t>Sophomore summer: JSA-Princeton (pre-college)</a:t>
          </a:r>
          <a:endParaRPr lang="en-US" dirty="0"/>
        </a:p>
      </dgm:t>
    </dgm:pt>
    <dgm:pt modelId="{BE544439-09CD-47E9-8A2F-3C7C922DA20C}" type="parTrans" cxnId="{4BF4F940-71D9-468F-AC62-626A2ADB08AB}">
      <dgm:prSet/>
      <dgm:spPr/>
      <dgm:t>
        <a:bodyPr/>
        <a:lstStyle/>
        <a:p>
          <a:endParaRPr lang="en-US"/>
        </a:p>
      </dgm:t>
    </dgm:pt>
    <dgm:pt modelId="{1BEAAA28-962B-40EB-AAB5-66C5477E1EF5}" type="sibTrans" cxnId="{4BF4F940-71D9-468F-AC62-626A2ADB08AB}">
      <dgm:prSet/>
      <dgm:spPr/>
      <dgm:t>
        <a:bodyPr/>
        <a:lstStyle/>
        <a:p>
          <a:endParaRPr lang="en-US"/>
        </a:p>
      </dgm:t>
    </dgm:pt>
    <dgm:pt modelId="{3233B391-EC1E-45DA-9032-7F90B40DF70A}">
      <dgm:prSet phldrT="[Text]"/>
      <dgm:spPr/>
      <dgm:t>
        <a:bodyPr/>
        <a:lstStyle/>
        <a:p>
          <a:r>
            <a:rPr lang="en-US" dirty="0" smtClean="0"/>
            <a:t>Mark Williams, 10</a:t>
          </a:r>
          <a:r>
            <a:rPr lang="en-US" baseline="30000" dirty="0" smtClean="0"/>
            <a:t>th</a:t>
          </a:r>
          <a:r>
            <a:rPr lang="en-US" dirty="0" smtClean="0"/>
            <a:t> grade</a:t>
          </a:r>
          <a:endParaRPr lang="en-US" dirty="0"/>
        </a:p>
      </dgm:t>
    </dgm:pt>
    <dgm:pt modelId="{6E09BCAF-C96D-4825-BC69-BB0F48D7D5B1}" type="parTrans" cxnId="{A93F0614-5607-4FD0-BB7C-A02E8822BE1E}">
      <dgm:prSet/>
      <dgm:spPr/>
      <dgm:t>
        <a:bodyPr/>
        <a:lstStyle/>
        <a:p>
          <a:endParaRPr lang="en-US"/>
        </a:p>
      </dgm:t>
    </dgm:pt>
    <dgm:pt modelId="{7A3CF3C1-B2EB-4DC0-952C-1F01D3EFA177}" type="sibTrans" cxnId="{A93F0614-5607-4FD0-BB7C-A02E8822BE1E}">
      <dgm:prSet/>
      <dgm:spPr/>
      <dgm:t>
        <a:bodyPr/>
        <a:lstStyle/>
        <a:p>
          <a:endParaRPr lang="en-US"/>
        </a:p>
      </dgm:t>
    </dgm:pt>
    <dgm:pt modelId="{71183E6F-A41C-445D-9F10-98BDC8FAFC2A}">
      <dgm:prSet phldrT="[Text]"/>
      <dgm:spPr/>
      <dgm:t>
        <a:bodyPr/>
        <a:lstStyle/>
        <a:p>
          <a:r>
            <a:rPr lang="en-US" dirty="0" smtClean="0"/>
            <a:t>Freshman summer: Brooklyn Children’s Law Center (internship)</a:t>
          </a:r>
          <a:endParaRPr lang="en-US" dirty="0"/>
        </a:p>
      </dgm:t>
    </dgm:pt>
    <dgm:pt modelId="{F4D34CDE-126D-4F30-9B20-8B4BF4A41577}" type="parTrans" cxnId="{28654175-D217-4FEE-A25D-A4BD3D74AACB}">
      <dgm:prSet/>
      <dgm:spPr/>
      <dgm:t>
        <a:bodyPr/>
        <a:lstStyle/>
        <a:p>
          <a:endParaRPr lang="en-US"/>
        </a:p>
      </dgm:t>
    </dgm:pt>
    <dgm:pt modelId="{457578CF-C19C-4836-B361-B4CFFDDB0C1D}" type="sibTrans" cxnId="{28654175-D217-4FEE-A25D-A4BD3D74AACB}">
      <dgm:prSet/>
      <dgm:spPr/>
      <dgm:t>
        <a:bodyPr/>
        <a:lstStyle/>
        <a:p>
          <a:endParaRPr lang="en-US"/>
        </a:p>
      </dgm:t>
    </dgm:pt>
    <dgm:pt modelId="{A6952E71-CFEC-451B-99F2-05667F54B95A}">
      <dgm:prSet phldrT="[Text]"/>
      <dgm:spPr/>
      <dgm:t>
        <a:bodyPr/>
        <a:lstStyle/>
        <a:p>
          <a:r>
            <a:rPr lang="en-US" dirty="0" smtClean="0"/>
            <a:t>Sheridan Jeffrey, 11</a:t>
          </a:r>
          <a:r>
            <a:rPr lang="en-US" baseline="30000" dirty="0" smtClean="0"/>
            <a:t>th</a:t>
          </a:r>
          <a:r>
            <a:rPr lang="en-US" dirty="0" smtClean="0"/>
            <a:t> grade</a:t>
          </a:r>
          <a:endParaRPr lang="en-US" dirty="0"/>
        </a:p>
      </dgm:t>
    </dgm:pt>
    <dgm:pt modelId="{8AE8628D-D177-43E7-A0E1-C86C22D0EA7A}" type="parTrans" cxnId="{2C0DA8FA-7962-44D6-A99C-C796EB8A921D}">
      <dgm:prSet/>
      <dgm:spPr/>
      <dgm:t>
        <a:bodyPr/>
        <a:lstStyle/>
        <a:p>
          <a:endParaRPr lang="en-US"/>
        </a:p>
      </dgm:t>
    </dgm:pt>
    <dgm:pt modelId="{90478138-61BB-4A49-9B15-541D17AC68BA}" type="sibTrans" cxnId="{2C0DA8FA-7962-44D6-A99C-C796EB8A921D}">
      <dgm:prSet/>
      <dgm:spPr/>
      <dgm:t>
        <a:bodyPr/>
        <a:lstStyle/>
        <a:p>
          <a:endParaRPr lang="en-US"/>
        </a:p>
      </dgm:t>
    </dgm:pt>
    <dgm:pt modelId="{E2261819-C007-483E-8334-B128E9149298}">
      <dgm:prSet phldrT="[Text]"/>
      <dgm:spPr/>
      <dgm:t>
        <a:bodyPr/>
        <a:lstStyle/>
        <a:p>
          <a:r>
            <a:rPr lang="en-US" dirty="0" smtClean="0"/>
            <a:t>Freshman summer: Sadie Nash Leadership Project (growth program)</a:t>
          </a:r>
          <a:endParaRPr lang="en-US" dirty="0"/>
        </a:p>
      </dgm:t>
    </dgm:pt>
    <dgm:pt modelId="{218EE23F-40C5-497F-A9F6-7FA499BC1498}" type="parTrans" cxnId="{3502925A-D852-41AD-812F-667E06C6F83F}">
      <dgm:prSet/>
      <dgm:spPr/>
      <dgm:t>
        <a:bodyPr/>
        <a:lstStyle/>
        <a:p>
          <a:endParaRPr lang="en-US"/>
        </a:p>
      </dgm:t>
    </dgm:pt>
    <dgm:pt modelId="{8FFA6500-3025-4A31-9998-5FF4D9E02D3E}" type="sibTrans" cxnId="{3502925A-D852-41AD-812F-667E06C6F83F}">
      <dgm:prSet/>
      <dgm:spPr/>
      <dgm:t>
        <a:bodyPr/>
        <a:lstStyle/>
        <a:p>
          <a:endParaRPr lang="en-US"/>
        </a:p>
      </dgm:t>
    </dgm:pt>
    <dgm:pt modelId="{F157DCB2-8E47-4951-9CB2-6C8FDD546ADC}">
      <dgm:prSet phldrT="[Text]"/>
      <dgm:spPr/>
      <dgm:t>
        <a:bodyPr/>
        <a:lstStyle/>
        <a:p>
          <a:r>
            <a:rPr lang="en-US" dirty="0" smtClean="0"/>
            <a:t>Sophomore summer: High Mountain Institute (pre-college program)</a:t>
          </a:r>
          <a:endParaRPr lang="en-US" dirty="0"/>
        </a:p>
      </dgm:t>
    </dgm:pt>
    <dgm:pt modelId="{71FA8686-F9B8-4B20-A07E-45740BB88A13}" type="parTrans" cxnId="{EE72802F-8EB1-4302-8FD4-11E7B7B4645F}">
      <dgm:prSet/>
      <dgm:spPr/>
      <dgm:t>
        <a:bodyPr/>
        <a:lstStyle/>
        <a:p>
          <a:endParaRPr lang="en-US"/>
        </a:p>
      </dgm:t>
    </dgm:pt>
    <dgm:pt modelId="{2451D2F5-5449-41D4-AFA7-5ADB2B5601B3}" type="sibTrans" cxnId="{EE72802F-8EB1-4302-8FD4-11E7B7B4645F}">
      <dgm:prSet/>
      <dgm:spPr/>
      <dgm:t>
        <a:bodyPr/>
        <a:lstStyle/>
        <a:p>
          <a:endParaRPr lang="en-US"/>
        </a:p>
      </dgm:t>
    </dgm:pt>
    <dgm:pt modelId="{0FC2AEAF-9BC9-4B1D-BE69-071A955C3C30}">
      <dgm:prSet phldrT="[Text]"/>
      <dgm:spPr/>
      <dgm:t>
        <a:bodyPr/>
        <a:lstStyle/>
        <a:p>
          <a:r>
            <a:rPr lang="en-US" dirty="0" smtClean="0"/>
            <a:t>Sophomore summer: Camp Fowler Leadership Summit (growth program)</a:t>
          </a:r>
          <a:endParaRPr lang="en-US" dirty="0"/>
        </a:p>
      </dgm:t>
    </dgm:pt>
    <dgm:pt modelId="{28F61BF9-AE71-4A56-9BF8-8D42B4DDD1F3}" type="parTrans" cxnId="{2CEA163C-0061-44C3-963A-05A43627BCEA}">
      <dgm:prSet/>
      <dgm:spPr/>
      <dgm:t>
        <a:bodyPr/>
        <a:lstStyle/>
        <a:p>
          <a:endParaRPr lang="en-US"/>
        </a:p>
      </dgm:t>
    </dgm:pt>
    <dgm:pt modelId="{45910C37-6CC2-4C72-845B-4DA0A7FE8EC9}" type="sibTrans" cxnId="{2CEA163C-0061-44C3-963A-05A43627BCEA}">
      <dgm:prSet/>
      <dgm:spPr/>
      <dgm:t>
        <a:bodyPr/>
        <a:lstStyle/>
        <a:p>
          <a:endParaRPr lang="en-US"/>
        </a:p>
      </dgm:t>
    </dgm:pt>
    <dgm:pt modelId="{8D0AD1ED-907F-4DA6-8546-26FBE2454F35}" type="pres">
      <dgm:prSet presAssocID="{D436392F-C28A-484C-9856-02A0EB8CBA5F}" presName="linear" presStyleCnt="0">
        <dgm:presLayoutVars>
          <dgm:dir/>
          <dgm:resizeHandles val="exact"/>
        </dgm:presLayoutVars>
      </dgm:prSet>
      <dgm:spPr/>
      <dgm:t>
        <a:bodyPr/>
        <a:lstStyle/>
        <a:p>
          <a:endParaRPr lang="en-US"/>
        </a:p>
      </dgm:t>
    </dgm:pt>
    <dgm:pt modelId="{D9607591-8F5F-4788-9F88-3D7A71678069}" type="pres">
      <dgm:prSet presAssocID="{403E39F7-A40D-48FE-96AB-F1E1B6B37F39}" presName="comp" presStyleCnt="0"/>
      <dgm:spPr/>
    </dgm:pt>
    <dgm:pt modelId="{3758748F-64AA-4443-92CE-645F4D05F673}" type="pres">
      <dgm:prSet presAssocID="{403E39F7-A40D-48FE-96AB-F1E1B6B37F39}" presName="box" presStyleLbl="node1" presStyleIdx="0" presStyleCnt="3"/>
      <dgm:spPr/>
      <dgm:t>
        <a:bodyPr/>
        <a:lstStyle/>
        <a:p>
          <a:endParaRPr lang="en-US"/>
        </a:p>
      </dgm:t>
    </dgm:pt>
    <dgm:pt modelId="{AF5BA3BA-663E-4F28-83EC-A442496D3C36}" type="pres">
      <dgm:prSet presAssocID="{403E39F7-A40D-48FE-96AB-F1E1B6B37F39}" presName="img" presStyleLbl="fgImgPlace1" presStyleIdx="0" presStyleCnt="3" custScaleX="61215" custScaleY="89286"/>
      <dgm:spPr>
        <a:blipFill rotWithShape="0">
          <a:blip xmlns:r="http://schemas.openxmlformats.org/officeDocument/2006/relationships" r:embed="rId1"/>
          <a:stretch>
            <a:fillRect/>
          </a:stretch>
        </a:blipFill>
      </dgm:spPr>
    </dgm:pt>
    <dgm:pt modelId="{B4DD5A77-83AC-44CC-B5DE-BDC8183FC757}" type="pres">
      <dgm:prSet presAssocID="{403E39F7-A40D-48FE-96AB-F1E1B6B37F39}" presName="text" presStyleLbl="node1" presStyleIdx="0" presStyleCnt="3">
        <dgm:presLayoutVars>
          <dgm:bulletEnabled val="1"/>
        </dgm:presLayoutVars>
      </dgm:prSet>
      <dgm:spPr/>
      <dgm:t>
        <a:bodyPr/>
        <a:lstStyle/>
        <a:p>
          <a:endParaRPr lang="en-US"/>
        </a:p>
      </dgm:t>
    </dgm:pt>
    <dgm:pt modelId="{8C180722-ACC2-4342-9142-F4C00FF95CA4}" type="pres">
      <dgm:prSet presAssocID="{ED04F97A-A0C9-481E-B38F-7B68FAF2313D}" presName="spacer" presStyleCnt="0"/>
      <dgm:spPr/>
    </dgm:pt>
    <dgm:pt modelId="{0B71A163-31EB-43C1-9468-2461AE895A25}" type="pres">
      <dgm:prSet presAssocID="{3233B391-EC1E-45DA-9032-7F90B40DF70A}" presName="comp" presStyleCnt="0"/>
      <dgm:spPr/>
    </dgm:pt>
    <dgm:pt modelId="{0258C7A0-1113-4F9F-A5B1-0B3DBC7867D9}" type="pres">
      <dgm:prSet presAssocID="{3233B391-EC1E-45DA-9032-7F90B40DF70A}" presName="box" presStyleLbl="node1" presStyleIdx="1" presStyleCnt="3"/>
      <dgm:spPr/>
      <dgm:t>
        <a:bodyPr/>
        <a:lstStyle/>
        <a:p>
          <a:endParaRPr lang="en-US"/>
        </a:p>
      </dgm:t>
    </dgm:pt>
    <dgm:pt modelId="{CF18FA96-6C08-4042-B26A-D4DEDDBD212C}" type="pres">
      <dgm:prSet presAssocID="{3233B391-EC1E-45DA-9032-7F90B40DF70A}" presName="img" presStyleLbl="fgImgPlace1" presStyleIdx="1" presStyleCnt="3" custScaleX="51869"/>
      <dgm:spPr>
        <a:blipFill rotWithShape="0">
          <a:blip xmlns:r="http://schemas.openxmlformats.org/officeDocument/2006/relationships" r:embed="rId2"/>
          <a:stretch>
            <a:fillRect/>
          </a:stretch>
        </a:blipFill>
      </dgm:spPr>
    </dgm:pt>
    <dgm:pt modelId="{5FD9E94D-BDD4-4D99-9AA0-5863D2AA0E92}" type="pres">
      <dgm:prSet presAssocID="{3233B391-EC1E-45DA-9032-7F90B40DF70A}" presName="text" presStyleLbl="node1" presStyleIdx="1" presStyleCnt="3">
        <dgm:presLayoutVars>
          <dgm:bulletEnabled val="1"/>
        </dgm:presLayoutVars>
      </dgm:prSet>
      <dgm:spPr/>
      <dgm:t>
        <a:bodyPr/>
        <a:lstStyle/>
        <a:p>
          <a:endParaRPr lang="en-US"/>
        </a:p>
      </dgm:t>
    </dgm:pt>
    <dgm:pt modelId="{9A0101C2-4C9C-460F-B555-FEB07DA60ACD}" type="pres">
      <dgm:prSet presAssocID="{7A3CF3C1-B2EB-4DC0-952C-1F01D3EFA177}" presName="spacer" presStyleCnt="0"/>
      <dgm:spPr/>
    </dgm:pt>
    <dgm:pt modelId="{917D293A-D947-482C-9B1E-18778ECC9BEB}" type="pres">
      <dgm:prSet presAssocID="{A6952E71-CFEC-451B-99F2-05667F54B95A}" presName="comp" presStyleCnt="0"/>
      <dgm:spPr/>
    </dgm:pt>
    <dgm:pt modelId="{6BF8F1F9-0083-4772-994E-4DD67752B403}" type="pres">
      <dgm:prSet presAssocID="{A6952E71-CFEC-451B-99F2-05667F54B95A}" presName="box" presStyleLbl="node1" presStyleIdx="2" presStyleCnt="3"/>
      <dgm:spPr/>
      <dgm:t>
        <a:bodyPr/>
        <a:lstStyle/>
        <a:p>
          <a:endParaRPr lang="en-US"/>
        </a:p>
      </dgm:t>
    </dgm:pt>
    <dgm:pt modelId="{AEB3CE51-0466-43CF-B07C-C2539D1BAAD9}" type="pres">
      <dgm:prSet presAssocID="{A6952E71-CFEC-451B-99F2-05667F54B95A}" presName="img" presStyleLbl="fgImgPlace1" presStyleIdx="2" presStyleCnt="3" custScaleX="42523" custScaleY="89286"/>
      <dgm:spPr>
        <a:blipFill rotWithShape="0">
          <a:blip xmlns:r="http://schemas.openxmlformats.org/officeDocument/2006/relationships" r:embed="rId3"/>
          <a:stretch>
            <a:fillRect/>
          </a:stretch>
        </a:blipFill>
      </dgm:spPr>
    </dgm:pt>
    <dgm:pt modelId="{2500C9FF-9FF6-4BA7-8613-4E4F8228F1FE}" type="pres">
      <dgm:prSet presAssocID="{A6952E71-CFEC-451B-99F2-05667F54B95A}" presName="text" presStyleLbl="node1" presStyleIdx="2" presStyleCnt="3">
        <dgm:presLayoutVars>
          <dgm:bulletEnabled val="1"/>
        </dgm:presLayoutVars>
      </dgm:prSet>
      <dgm:spPr/>
      <dgm:t>
        <a:bodyPr/>
        <a:lstStyle/>
        <a:p>
          <a:endParaRPr lang="en-US"/>
        </a:p>
      </dgm:t>
    </dgm:pt>
  </dgm:ptLst>
  <dgm:cxnLst>
    <dgm:cxn modelId="{2CEA163C-0061-44C3-963A-05A43627BCEA}" srcId="{403E39F7-A40D-48FE-96AB-F1E1B6B37F39}" destId="{0FC2AEAF-9BC9-4B1D-BE69-071A955C3C30}" srcOrd="2" destOrd="0" parTransId="{28F61BF9-AE71-4A56-9BF8-8D42B4DDD1F3}" sibTransId="{45910C37-6CC2-4C72-845B-4DA0A7FE8EC9}"/>
    <dgm:cxn modelId="{E1A0BDD4-89C5-4D5A-994D-13D98C532018}" type="presOf" srcId="{0FC2AEAF-9BC9-4B1D-BE69-071A955C3C30}" destId="{3758748F-64AA-4443-92CE-645F4D05F673}" srcOrd="0" destOrd="3" presId="urn:microsoft.com/office/officeart/2005/8/layout/vList4#1"/>
    <dgm:cxn modelId="{B1EFA447-AD6B-4E7F-8E5B-6C9092F62117}" type="presOf" srcId="{A6952E71-CFEC-451B-99F2-05667F54B95A}" destId="{2500C9FF-9FF6-4BA7-8613-4E4F8228F1FE}" srcOrd="1" destOrd="0" presId="urn:microsoft.com/office/officeart/2005/8/layout/vList4#1"/>
    <dgm:cxn modelId="{8B5C979A-2861-4219-97D1-4F409B70452B}" type="presOf" srcId="{71183E6F-A41C-445D-9F10-98BDC8FAFC2A}" destId="{0258C7A0-1113-4F9F-A5B1-0B3DBC7867D9}" srcOrd="0" destOrd="1" presId="urn:microsoft.com/office/officeart/2005/8/layout/vList4#1"/>
    <dgm:cxn modelId="{3502925A-D852-41AD-812F-667E06C6F83F}" srcId="{A6952E71-CFEC-451B-99F2-05667F54B95A}" destId="{E2261819-C007-483E-8334-B128E9149298}" srcOrd="0" destOrd="0" parTransId="{218EE23F-40C5-497F-A9F6-7FA499BC1498}" sibTransId="{8FFA6500-3025-4A31-9998-5FF4D9E02D3E}"/>
    <dgm:cxn modelId="{96EAB92F-9A49-405B-8BD1-27546402A789}" type="presOf" srcId="{F157DCB2-8E47-4951-9CB2-6C8FDD546ADC}" destId="{2500C9FF-9FF6-4BA7-8613-4E4F8228F1FE}" srcOrd="1" destOrd="2" presId="urn:microsoft.com/office/officeart/2005/8/layout/vList4#1"/>
    <dgm:cxn modelId="{03F028A6-21BC-4ECA-BC17-B1D0293FE924}" type="presOf" srcId="{94D61C74-5862-4CEC-A7AC-F3B4E16276F7}" destId="{B4DD5A77-83AC-44CC-B5DE-BDC8183FC757}" srcOrd="1" destOrd="2" presId="urn:microsoft.com/office/officeart/2005/8/layout/vList4#1"/>
    <dgm:cxn modelId="{D3AD2E2E-0B26-4987-8969-588DB7675FC9}" type="presOf" srcId="{F157DCB2-8E47-4951-9CB2-6C8FDD546ADC}" destId="{6BF8F1F9-0083-4772-994E-4DD67752B403}" srcOrd="0" destOrd="2" presId="urn:microsoft.com/office/officeart/2005/8/layout/vList4#1"/>
    <dgm:cxn modelId="{F2974E86-2F9C-4FC6-AD3F-B3389FFF8C6D}" type="presOf" srcId="{A6952E71-CFEC-451B-99F2-05667F54B95A}" destId="{6BF8F1F9-0083-4772-994E-4DD67752B403}" srcOrd="0" destOrd="0" presId="urn:microsoft.com/office/officeart/2005/8/layout/vList4#1"/>
    <dgm:cxn modelId="{2BE3E5CB-B0B6-4C8C-9A31-0B45B1A46146}" type="presOf" srcId="{71183E6F-A41C-445D-9F10-98BDC8FAFC2A}" destId="{5FD9E94D-BDD4-4D99-9AA0-5863D2AA0E92}" srcOrd="1" destOrd="1" presId="urn:microsoft.com/office/officeart/2005/8/layout/vList4#1"/>
    <dgm:cxn modelId="{31A6E87B-C82F-4203-9CF8-BB3810A97D0F}" type="presOf" srcId="{94D61C74-5862-4CEC-A7AC-F3B4E16276F7}" destId="{3758748F-64AA-4443-92CE-645F4D05F673}" srcOrd="0" destOrd="2" presId="urn:microsoft.com/office/officeart/2005/8/layout/vList4#1"/>
    <dgm:cxn modelId="{4BF4F940-71D9-468F-AC62-626A2ADB08AB}" srcId="{403E39F7-A40D-48FE-96AB-F1E1B6B37F39}" destId="{94D61C74-5862-4CEC-A7AC-F3B4E16276F7}" srcOrd="1" destOrd="0" parTransId="{BE544439-09CD-47E9-8A2F-3C7C922DA20C}" sibTransId="{1BEAAA28-962B-40EB-AAB5-66C5477E1EF5}"/>
    <dgm:cxn modelId="{6D90ED2F-D2DF-40FE-A91F-35495E1AF2F7}" srcId="{403E39F7-A40D-48FE-96AB-F1E1B6B37F39}" destId="{24286128-3DB9-4A96-8DD2-91A664ADB208}" srcOrd="0" destOrd="0" parTransId="{D553E631-1834-432D-8FD1-D7B76097F05F}" sibTransId="{710A9FE8-8A68-4519-A76C-F5A94851FB75}"/>
    <dgm:cxn modelId="{13F1F05B-7A96-4385-A4A0-E2599DBBAB7C}" type="presOf" srcId="{0FC2AEAF-9BC9-4B1D-BE69-071A955C3C30}" destId="{B4DD5A77-83AC-44CC-B5DE-BDC8183FC757}" srcOrd="1" destOrd="3" presId="urn:microsoft.com/office/officeart/2005/8/layout/vList4#1"/>
    <dgm:cxn modelId="{0C6837CA-44F4-4662-A63D-2FEB6F9BC4FC}" type="presOf" srcId="{E2261819-C007-483E-8334-B128E9149298}" destId="{6BF8F1F9-0083-4772-994E-4DD67752B403}" srcOrd="0" destOrd="1" presId="urn:microsoft.com/office/officeart/2005/8/layout/vList4#1"/>
    <dgm:cxn modelId="{EE72802F-8EB1-4302-8FD4-11E7B7B4645F}" srcId="{A6952E71-CFEC-451B-99F2-05667F54B95A}" destId="{F157DCB2-8E47-4951-9CB2-6C8FDD546ADC}" srcOrd="1" destOrd="0" parTransId="{71FA8686-F9B8-4B20-A07E-45740BB88A13}" sibTransId="{2451D2F5-5449-41D4-AFA7-5ADB2B5601B3}"/>
    <dgm:cxn modelId="{EFB85622-EDF2-4A0F-AAE4-B376E8B3453E}" type="presOf" srcId="{3233B391-EC1E-45DA-9032-7F90B40DF70A}" destId="{5FD9E94D-BDD4-4D99-9AA0-5863D2AA0E92}" srcOrd="1" destOrd="0" presId="urn:microsoft.com/office/officeart/2005/8/layout/vList4#1"/>
    <dgm:cxn modelId="{40D8CBE9-292D-4C47-B646-0955D0CF9215}" type="presOf" srcId="{3233B391-EC1E-45DA-9032-7F90B40DF70A}" destId="{0258C7A0-1113-4F9F-A5B1-0B3DBC7867D9}" srcOrd="0" destOrd="0" presId="urn:microsoft.com/office/officeart/2005/8/layout/vList4#1"/>
    <dgm:cxn modelId="{A93F0614-5607-4FD0-BB7C-A02E8822BE1E}" srcId="{D436392F-C28A-484C-9856-02A0EB8CBA5F}" destId="{3233B391-EC1E-45DA-9032-7F90B40DF70A}" srcOrd="1" destOrd="0" parTransId="{6E09BCAF-C96D-4825-BC69-BB0F48D7D5B1}" sibTransId="{7A3CF3C1-B2EB-4DC0-952C-1F01D3EFA177}"/>
    <dgm:cxn modelId="{2AD9F03A-29D3-48D8-8299-ECF97929FD10}" type="presOf" srcId="{D436392F-C28A-484C-9856-02A0EB8CBA5F}" destId="{8D0AD1ED-907F-4DA6-8546-26FBE2454F35}" srcOrd="0" destOrd="0" presId="urn:microsoft.com/office/officeart/2005/8/layout/vList4#1"/>
    <dgm:cxn modelId="{444FA4B4-3668-48EC-9AB6-EA3E00D41A60}" type="presOf" srcId="{24286128-3DB9-4A96-8DD2-91A664ADB208}" destId="{B4DD5A77-83AC-44CC-B5DE-BDC8183FC757}" srcOrd="1" destOrd="1" presId="urn:microsoft.com/office/officeart/2005/8/layout/vList4#1"/>
    <dgm:cxn modelId="{2C0DA8FA-7962-44D6-A99C-C796EB8A921D}" srcId="{D436392F-C28A-484C-9856-02A0EB8CBA5F}" destId="{A6952E71-CFEC-451B-99F2-05667F54B95A}" srcOrd="2" destOrd="0" parTransId="{8AE8628D-D177-43E7-A0E1-C86C22D0EA7A}" sibTransId="{90478138-61BB-4A49-9B15-541D17AC68BA}"/>
    <dgm:cxn modelId="{F6C9AE46-7C12-4FD7-8EB6-75D701430032}" type="presOf" srcId="{E2261819-C007-483E-8334-B128E9149298}" destId="{2500C9FF-9FF6-4BA7-8613-4E4F8228F1FE}" srcOrd="1" destOrd="1" presId="urn:microsoft.com/office/officeart/2005/8/layout/vList4#1"/>
    <dgm:cxn modelId="{106E1064-6C33-40A3-A48E-465185963727}" type="presOf" srcId="{24286128-3DB9-4A96-8DD2-91A664ADB208}" destId="{3758748F-64AA-4443-92CE-645F4D05F673}" srcOrd="0" destOrd="1" presId="urn:microsoft.com/office/officeart/2005/8/layout/vList4#1"/>
    <dgm:cxn modelId="{93854561-6646-4953-A61F-4952D1EC9BCE}" srcId="{D436392F-C28A-484C-9856-02A0EB8CBA5F}" destId="{403E39F7-A40D-48FE-96AB-F1E1B6B37F39}" srcOrd="0" destOrd="0" parTransId="{9CAE2B93-3D51-47F3-BA11-4B000D84CCD3}" sibTransId="{ED04F97A-A0C9-481E-B38F-7B68FAF2313D}"/>
    <dgm:cxn modelId="{C3768430-DC48-4B0F-AD10-E17417102434}" type="presOf" srcId="{403E39F7-A40D-48FE-96AB-F1E1B6B37F39}" destId="{3758748F-64AA-4443-92CE-645F4D05F673}" srcOrd="0" destOrd="0" presId="urn:microsoft.com/office/officeart/2005/8/layout/vList4#1"/>
    <dgm:cxn modelId="{28654175-D217-4FEE-A25D-A4BD3D74AACB}" srcId="{3233B391-EC1E-45DA-9032-7F90B40DF70A}" destId="{71183E6F-A41C-445D-9F10-98BDC8FAFC2A}" srcOrd="0" destOrd="0" parTransId="{F4D34CDE-126D-4F30-9B20-8B4BF4A41577}" sibTransId="{457578CF-C19C-4836-B361-B4CFFDDB0C1D}"/>
    <dgm:cxn modelId="{C562B9CB-FFDF-4D65-8956-941E3E142A7C}" type="presOf" srcId="{403E39F7-A40D-48FE-96AB-F1E1B6B37F39}" destId="{B4DD5A77-83AC-44CC-B5DE-BDC8183FC757}" srcOrd="1" destOrd="0" presId="urn:microsoft.com/office/officeart/2005/8/layout/vList4#1"/>
    <dgm:cxn modelId="{89183B73-0045-4AEF-8249-81EF54A17336}" type="presParOf" srcId="{8D0AD1ED-907F-4DA6-8546-26FBE2454F35}" destId="{D9607591-8F5F-4788-9F88-3D7A71678069}" srcOrd="0" destOrd="0" presId="urn:microsoft.com/office/officeart/2005/8/layout/vList4#1"/>
    <dgm:cxn modelId="{4ECD6419-D264-44E6-903D-CB800E8EC183}" type="presParOf" srcId="{D9607591-8F5F-4788-9F88-3D7A71678069}" destId="{3758748F-64AA-4443-92CE-645F4D05F673}" srcOrd="0" destOrd="0" presId="urn:microsoft.com/office/officeart/2005/8/layout/vList4#1"/>
    <dgm:cxn modelId="{CAAE3AEE-1C1F-464F-889B-951DE8DF9B82}" type="presParOf" srcId="{D9607591-8F5F-4788-9F88-3D7A71678069}" destId="{AF5BA3BA-663E-4F28-83EC-A442496D3C36}" srcOrd="1" destOrd="0" presId="urn:microsoft.com/office/officeart/2005/8/layout/vList4#1"/>
    <dgm:cxn modelId="{3F0539ED-E044-4406-81A0-51193FEA7BC2}" type="presParOf" srcId="{D9607591-8F5F-4788-9F88-3D7A71678069}" destId="{B4DD5A77-83AC-44CC-B5DE-BDC8183FC757}" srcOrd="2" destOrd="0" presId="urn:microsoft.com/office/officeart/2005/8/layout/vList4#1"/>
    <dgm:cxn modelId="{F1177E3F-7493-4E51-B94A-024E80290672}" type="presParOf" srcId="{8D0AD1ED-907F-4DA6-8546-26FBE2454F35}" destId="{8C180722-ACC2-4342-9142-F4C00FF95CA4}" srcOrd="1" destOrd="0" presId="urn:microsoft.com/office/officeart/2005/8/layout/vList4#1"/>
    <dgm:cxn modelId="{CEEFCA9F-4A04-4535-A9F7-8C607614C20E}" type="presParOf" srcId="{8D0AD1ED-907F-4DA6-8546-26FBE2454F35}" destId="{0B71A163-31EB-43C1-9468-2461AE895A25}" srcOrd="2" destOrd="0" presId="urn:microsoft.com/office/officeart/2005/8/layout/vList4#1"/>
    <dgm:cxn modelId="{20B2DDAD-47B3-4645-A2A8-CD2DD12BF2CA}" type="presParOf" srcId="{0B71A163-31EB-43C1-9468-2461AE895A25}" destId="{0258C7A0-1113-4F9F-A5B1-0B3DBC7867D9}" srcOrd="0" destOrd="0" presId="urn:microsoft.com/office/officeart/2005/8/layout/vList4#1"/>
    <dgm:cxn modelId="{3BA0C0D6-361C-4CD0-940C-5B90C2383D93}" type="presParOf" srcId="{0B71A163-31EB-43C1-9468-2461AE895A25}" destId="{CF18FA96-6C08-4042-B26A-D4DEDDBD212C}" srcOrd="1" destOrd="0" presId="urn:microsoft.com/office/officeart/2005/8/layout/vList4#1"/>
    <dgm:cxn modelId="{1D8C8355-ABEB-43E4-8205-4207381F040A}" type="presParOf" srcId="{0B71A163-31EB-43C1-9468-2461AE895A25}" destId="{5FD9E94D-BDD4-4D99-9AA0-5863D2AA0E92}" srcOrd="2" destOrd="0" presId="urn:microsoft.com/office/officeart/2005/8/layout/vList4#1"/>
    <dgm:cxn modelId="{DEBE9DB2-CA6F-4C91-9C2B-AB2644F35794}" type="presParOf" srcId="{8D0AD1ED-907F-4DA6-8546-26FBE2454F35}" destId="{9A0101C2-4C9C-460F-B555-FEB07DA60ACD}" srcOrd="3" destOrd="0" presId="urn:microsoft.com/office/officeart/2005/8/layout/vList4#1"/>
    <dgm:cxn modelId="{F8CA5B32-46C5-46A1-9196-FFB6A32F067C}" type="presParOf" srcId="{8D0AD1ED-907F-4DA6-8546-26FBE2454F35}" destId="{917D293A-D947-482C-9B1E-18778ECC9BEB}" srcOrd="4" destOrd="0" presId="urn:microsoft.com/office/officeart/2005/8/layout/vList4#1"/>
    <dgm:cxn modelId="{FD4BB29A-3F8F-4616-B159-9E09592800BA}" type="presParOf" srcId="{917D293A-D947-482C-9B1E-18778ECC9BEB}" destId="{6BF8F1F9-0083-4772-994E-4DD67752B403}" srcOrd="0" destOrd="0" presId="urn:microsoft.com/office/officeart/2005/8/layout/vList4#1"/>
    <dgm:cxn modelId="{C3EB16F5-FC57-485F-B95A-82EED5646DF5}" type="presParOf" srcId="{917D293A-D947-482C-9B1E-18778ECC9BEB}" destId="{AEB3CE51-0466-43CF-B07C-C2539D1BAAD9}" srcOrd="1" destOrd="0" presId="urn:microsoft.com/office/officeart/2005/8/layout/vList4#1"/>
    <dgm:cxn modelId="{5EE7CEC9-9B1A-444E-A19D-DF5214302449}" type="presParOf" srcId="{917D293A-D947-482C-9B1E-18778ECC9BEB}" destId="{2500C9FF-9FF6-4BA7-8613-4E4F8228F1FE}"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D508AE-C63E-4BB3-AFF9-967552930A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DC64E89-4037-463A-B18C-2CDCA518B2D7}">
      <dgm:prSet phldrT="[Text]"/>
      <dgm:spPr/>
      <dgm:t>
        <a:bodyPr/>
        <a:lstStyle/>
        <a:p>
          <a:r>
            <a:rPr lang="en-US" dirty="0" smtClean="0"/>
            <a:t>Funded programs </a:t>
          </a:r>
        </a:p>
        <a:p>
          <a:r>
            <a:rPr lang="en-US" dirty="0" smtClean="0"/>
            <a:t>IN THE CATALOG</a:t>
          </a:r>
          <a:endParaRPr lang="en-US" dirty="0"/>
        </a:p>
      </dgm:t>
    </dgm:pt>
    <dgm:pt modelId="{1581C73D-DB62-4101-881E-19E23BF07C69}" type="parTrans" cxnId="{2222C9A9-70B6-440A-BF99-EB0E523919C8}">
      <dgm:prSet/>
      <dgm:spPr/>
      <dgm:t>
        <a:bodyPr/>
        <a:lstStyle/>
        <a:p>
          <a:endParaRPr lang="en-US"/>
        </a:p>
      </dgm:t>
    </dgm:pt>
    <dgm:pt modelId="{9783CF2D-051E-4E86-B958-6D2D8038EF82}" type="sibTrans" cxnId="{2222C9A9-70B6-440A-BF99-EB0E523919C8}">
      <dgm:prSet/>
      <dgm:spPr/>
      <dgm:t>
        <a:bodyPr/>
        <a:lstStyle/>
        <a:p>
          <a:endParaRPr lang="en-US"/>
        </a:p>
      </dgm:t>
    </dgm:pt>
    <dgm:pt modelId="{4E9E28F4-89D3-47B8-896F-826F2B092CAF}">
      <dgm:prSet phldrT="[Text]"/>
      <dgm:spPr/>
      <dgm:t>
        <a:bodyPr/>
        <a:lstStyle/>
        <a:p>
          <a:r>
            <a:rPr lang="en-US" dirty="0" smtClean="0"/>
            <a:t>Program’s financial aid team will meet significant portion of family need</a:t>
          </a:r>
          <a:endParaRPr lang="en-US" dirty="0"/>
        </a:p>
      </dgm:t>
    </dgm:pt>
    <dgm:pt modelId="{A035763F-B638-4F98-9078-3962235D7409}" type="parTrans" cxnId="{7C8451DE-264D-40F1-BE82-E99C0631E7FE}">
      <dgm:prSet/>
      <dgm:spPr/>
      <dgm:t>
        <a:bodyPr/>
        <a:lstStyle/>
        <a:p>
          <a:endParaRPr lang="en-US"/>
        </a:p>
      </dgm:t>
    </dgm:pt>
    <dgm:pt modelId="{A2054919-4EBF-4B84-B44A-5BD398DD03E9}" type="sibTrans" cxnId="{7C8451DE-264D-40F1-BE82-E99C0631E7FE}">
      <dgm:prSet/>
      <dgm:spPr/>
      <dgm:t>
        <a:bodyPr/>
        <a:lstStyle/>
        <a:p>
          <a:endParaRPr lang="en-US"/>
        </a:p>
      </dgm:t>
    </dgm:pt>
    <dgm:pt modelId="{55DC821B-40EF-44B9-A3EE-7C35F45712FB}">
      <dgm:prSet phldrT="[Text]"/>
      <dgm:spPr/>
      <dgm:t>
        <a:bodyPr/>
        <a:lstStyle/>
        <a:p>
          <a:r>
            <a:rPr lang="en-US" dirty="0" smtClean="0"/>
            <a:t>AFBHS can provide bridge scholarships</a:t>
          </a:r>
          <a:endParaRPr lang="en-US" dirty="0"/>
        </a:p>
      </dgm:t>
    </dgm:pt>
    <dgm:pt modelId="{0E5F1E3F-87B2-499C-92CF-0E68F86B6D92}" type="parTrans" cxnId="{82405900-5083-4DE8-8D71-DA894D667217}">
      <dgm:prSet/>
      <dgm:spPr/>
      <dgm:t>
        <a:bodyPr/>
        <a:lstStyle/>
        <a:p>
          <a:endParaRPr lang="en-US"/>
        </a:p>
      </dgm:t>
    </dgm:pt>
    <dgm:pt modelId="{8F26E1B6-F6D4-4BBD-B37D-700457C88C5B}" type="sibTrans" cxnId="{82405900-5083-4DE8-8D71-DA894D667217}">
      <dgm:prSet/>
      <dgm:spPr/>
      <dgm:t>
        <a:bodyPr/>
        <a:lstStyle/>
        <a:p>
          <a:endParaRPr lang="en-US"/>
        </a:p>
      </dgm:t>
    </dgm:pt>
    <dgm:pt modelId="{AB9F5016-AAF0-44F4-91C8-669A6DC75C4F}">
      <dgm:prSet phldrT="[Text]"/>
      <dgm:spPr/>
      <dgm:t>
        <a:bodyPr/>
        <a:lstStyle/>
        <a:p>
          <a:r>
            <a:rPr lang="en-US" dirty="0" smtClean="0"/>
            <a:t>Programs you find on your own</a:t>
          </a:r>
        </a:p>
        <a:p>
          <a:r>
            <a:rPr lang="en-US" dirty="0" smtClean="0"/>
            <a:t>NOT IN THE CATALOG</a:t>
          </a:r>
          <a:endParaRPr lang="en-US" dirty="0"/>
        </a:p>
      </dgm:t>
    </dgm:pt>
    <dgm:pt modelId="{F3E8CB0B-25DC-4476-B8E1-ED6DBE0B6333}" type="parTrans" cxnId="{8DB0E7D2-CD29-4ABE-BE9A-FF7D6DA6814A}">
      <dgm:prSet/>
      <dgm:spPr/>
      <dgm:t>
        <a:bodyPr/>
        <a:lstStyle/>
        <a:p>
          <a:endParaRPr lang="en-US"/>
        </a:p>
      </dgm:t>
    </dgm:pt>
    <dgm:pt modelId="{F05BD464-4D7F-49A0-B5D6-05A4938759D5}" type="sibTrans" cxnId="{8DB0E7D2-CD29-4ABE-BE9A-FF7D6DA6814A}">
      <dgm:prSet/>
      <dgm:spPr/>
      <dgm:t>
        <a:bodyPr/>
        <a:lstStyle/>
        <a:p>
          <a:endParaRPr lang="en-US"/>
        </a:p>
      </dgm:t>
    </dgm:pt>
    <dgm:pt modelId="{E3548739-3706-43AD-9A2F-8F56442BD83A}">
      <dgm:prSet phldrT="[Text]"/>
      <dgm:spPr/>
      <dgm:t>
        <a:bodyPr/>
        <a:lstStyle/>
        <a:p>
          <a:r>
            <a:rPr lang="en-US" dirty="0" smtClean="0"/>
            <a:t>Don’t guarantee funding</a:t>
          </a:r>
          <a:endParaRPr lang="en-US" dirty="0"/>
        </a:p>
      </dgm:t>
    </dgm:pt>
    <dgm:pt modelId="{E74D1FCD-91A9-4500-9EBB-8B82AF3A3238}" type="parTrans" cxnId="{92A6FE1F-4C68-47AE-BE1C-90D0310D35BB}">
      <dgm:prSet/>
      <dgm:spPr/>
      <dgm:t>
        <a:bodyPr/>
        <a:lstStyle/>
        <a:p>
          <a:endParaRPr lang="en-US"/>
        </a:p>
      </dgm:t>
    </dgm:pt>
    <dgm:pt modelId="{780770C0-A2CC-43BC-9E54-F911957B7216}" type="sibTrans" cxnId="{92A6FE1F-4C68-47AE-BE1C-90D0310D35BB}">
      <dgm:prSet/>
      <dgm:spPr/>
      <dgm:t>
        <a:bodyPr/>
        <a:lstStyle/>
        <a:p>
          <a:endParaRPr lang="en-US"/>
        </a:p>
      </dgm:t>
    </dgm:pt>
    <dgm:pt modelId="{6EFC6EAD-BC2F-4A23-9555-9B023FA17294}">
      <dgm:prSet phldrT="[Text]"/>
      <dgm:spPr/>
      <dgm:t>
        <a:bodyPr/>
        <a:lstStyle/>
        <a:p>
          <a:r>
            <a:rPr lang="en-US" dirty="0" smtClean="0"/>
            <a:t>AFBHS will not provide scholarships </a:t>
          </a:r>
          <a:endParaRPr lang="en-US" dirty="0"/>
        </a:p>
      </dgm:t>
    </dgm:pt>
    <dgm:pt modelId="{9622AD09-347C-428B-B457-B2A17299127A}" type="parTrans" cxnId="{3DCD6428-9EE6-42E0-891D-B04C23F62063}">
      <dgm:prSet/>
      <dgm:spPr/>
      <dgm:t>
        <a:bodyPr/>
        <a:lstStyle/>
        <a:p>
          <a:endParaRPr lang="en-US"/>
        </a:p>
      </dgm:t>
    </dgm:pt>
    <dgm:pt modelId="{00C734FD-BF03-4299-850B-3D62D49286FF}" type="sibTrans" cxnId="{3DCD6428-9EE6-42E0-891D-B04C23F62063}">
      <dgm:prSet/>
      <dgm:spPr/>
      <dgm:t>
        <a:bodyPr/>
        <a:lstStyle/>
        <a:p>
          <a:endParaRPr lang="en-US"/>
        </a:p>
      </dgm:t>
    </dgm:pt>
    <dgm:pt modelId="{75AF2F63-E644-4AC7-B519-3FB542549FA0}" type="pres">
      <dgm:prSet presAssocID="{17D508AE-C63E-4BB3-AFF9-967552930A4D}" presName="Name0" presStyleCnt="0">
        <dgm:presLayoutVars>
          <dgm:dir/>
          <dgm:animLvl val="lvl"/>
          <dgm:resizeHandles val="exact"/>
        </dgm:presLayoutVars>
      </dgm:prSet>
      <dgm:spPr/>
      <dgm:t>
        <a:bodyPr/>
        <a:lstStyle/>
        <a:p>
          <a:endParaRPr lang="en-US"/>
        </a:p>
      </dgm:t>
    </dgm:pt>
    <dgm:pt modelId="{F32F5A4E-595A-4BBB-8343-10BBB31EBD68}" type="pres">
      <dgm:prSet presAssocID="{EDC64E89-4037-463A-B18C-2CDCA518B2D7}" presName="composite" presStyleCnt="0"/>
      <dgm:spPr/>
    </dgm:pt>
    <dgm:pt modelId="{2C454DFC-18D9-4E4D-8515-801CEE5BC641}" type="pres">
      <dgm:prSet presAssocID="{EDC64E89-4037-463A-B18C-2CDCA518B2D7}" presName="parTx" presStyleLbl="alignNode1" presStyleIdx="0" presStyleCnt="2">
        <dgm:presLayoutVars>
          <dgm:chMax val="0"/>
          <dgm:chPref val="0"/>
          <dgm:bulletEnabled val="1"/>
        </dgm:presLayoutVars>
      </dgm:prSet>
      <dgm:spPr/>
      <dgm:t>
        <a:bodyPr/>
        <a:lstStyle/>
        <a:p>
          <a:endParaRPr lang="en-US"/>
        </a:p>
      </dgm:t>
    </dgm:pt>
    <dgm:pt modelId="{61C214EE-DDD9-4E4D-8DB7-682388555FE4}" type="pres">
      <dgm:prSet presAssocID="{EDC64E89-4037-463A-B18C-2CDCA518B2D7}" presName="desTx" presStyleLbl="alignAccFollowNode1" presStyleIdx="0" presStyleCnt="2">
        <dgm:presLayoutVars>
          <dgm:bulletEnabled val="1"/>
        </dgm:presLayoutVars>
      </dgm:prSet>
      <dgm:spPr/>
      <dgm:t>
        <a:bodyPr/>
        <a:lstStyle/>
        <a:p>
          <a:endParaRPr lang="en-US"/>
        </a:p>
      </dgm:t>
    </dgm:pt>
    <dgm:pt modelId="{3AB6AAC5-A484-4E8A-8499-7AECD36DA8E6}" type="pres">
      <dgm:prSet presAssocID="{9783CF2D-051E-4E86-B958-6D2D8038EF82}" presName="space" presStyleCnt="0"/>
      <dgm:spPr/>
    </dgm:pt>
    <dgm:pt modelId="{516AC1AA-62C0-447A-908F-337D8067D326}" type="pres">
      <dgm:prSet presAssocID="{AB9F5016-AAF0-44F4-91C8-669A6DC75C4F}" presName="composite" presStyleCnt="0"/>
      <dgm:spPr/>
    </dgm:pt>
    <dgm:pt modelId="{380E4F2E-174A-469D-B928-669BD5D21692}" type="pres">
      <dgm:prSet presAssocID="{AB9F5016-AAF0-44F4-91C8-669A6DC75C4F}" presName="parTx" presStyleLbl="alignNode1" presStyleIdx="1" presStyleCnt="2">
        <dgm:presLayoutVars>
          <dgm:chMax val="0"/>
          <dgm:chPref val="0"/>
          <dgm:bulletEnabled val="1"/>
        </dgm:presLayoutVars>
      </dgm:prSet>
      <dgm:spPr/>
      <dgm:t>
        <a:bodyPr/>
        <a:lstStyle/>
        <a:p>
          <a:endParaRPr lang="en-US"/>
        </a:p>
      </dgm:t>
    </dgm:pt>
    <dgm:pt modelId="{E2BA63D4-04EE-43C2-BA3E-C05183D89418}" type="pres">
      <dgm:prSet presAssocID="{AB9F5016-AAF0-44F4-91C8-669A6DC75C4F}" presName="desTx" presStyleLbl="alignAccFollowNode1" presStyleIdx="1" presStyleCnt="2">
        <dgm:presLayoutVars>
          <dgm:bulletEnabled val="1"/>
        </dgm:presLayoutVars>
      </dgm:prSet>
      <dgm:spPr/>
      <dgm:t>
        <a:bodyPr/>
        <a:lstStyle/>
        <a:p>
          <a:endParaRPr lang="en-US"/>
        </a:p>
      </dgm:t>
    </dgm:pt>
  </dgm:ptLst>
  <dgm:cxnLst>
    <dgm:cxn modelId="{3DCD6428-9EE6-42E0-891D-B04C23F62063}" srcId="{AB9F5016-AAF0-44F4-91C8-669A6DC75C4F}" destId="{6EFC6EAD-BC2F-4A23-9555-9B023FA17294}" srcOrd="1" destOrd="0" parTransId="{9622AD09-347C-428B-B457-B2A17299127A}" sibTransId="{00C734FD-BF03-4299-850B-3D62D49286FF}"/>
    <dgm:cxn modelId="{92A6FE1F-4C68-47AE-BE1C-90D0310D35BB}" srcId="{AB9F5016-AAF0-44F4-91C8-669A6DC75C4F}" destId="{E3548739-3706-43AD-9A2F-8F56442BD83A}" srcOrd="0" destOrd="0" parTransId="{E74D1FCD-91A9-4500-9EBB-8B82AF3A3238}" sibTransId="{780770C0-A2CC-43BC-9E54-F911957B7216}"/>
    <dgm:cxn modelId="{E078EF4E-CE5A-4065-98A4-43CC46ABB30D}" type="presOf" srcId="{AB9F5016-AAF0-44F4-91C8-669A6DC75C4F}" destId="{380E4F2E-174A-469D-B928-669BD5D21692}" srcOrd="0" destOrd="0" presId="urn:microsoft.com/office/officeart/2005/8/layout/hList1"/>
    <dgm:cxn modelId="{8DB0E7D2-CD29-4ABE-BE9A-FF7D6DA6814A}" srcId="{17D508AE-C63E-4BB3-AFF9-967552930A4D}" destId="{AB9F5016-AAF0-44F4-91C8-669A6DC75C4F}" srcOrd="1" destOrd="0" parTransId="{F3E8CB0B-25DC-4476-B8E1-ED6DBE0B6333}" sibTransId="{F05BD464-4D7F-49A0-B5D6-05A4938759D5}"/>
    <dgm:cxn modelId="{2222C9A9-70B6-440A-BF99-EB0E523919C8}" srcId="{17D508AE-C63E-4BB3-AFF9-967552930A4D}" destId="{EDC64E89-4037-463A-B18C-2CDCA518B2D7}" srcOrd="0" destOrd="0" parTransId="{1581C73D-DB62-4101-881E-19E23BF07C69}" sibTransId="{9783CF2D-051E-4E86-B958-6D2D8038EF82}"/>
    <dgm:cxn modelId="{07DB31F6-6A2C-4F73-B706-D7E48C2C7592}" type="presOf" srcId="{E3548739-3706-43AD-9A2F-8F56442BD83A}" destId="{E2BA63D4-04EE-43C2-BA3E-C05183D89418}" srcOrd="0" destOrd="0" presId="urn:microsoft.com/office/officeart/2005/8/layout/hList1"/>
    <dgm:cxn modelId="{7C8451DE-264D-40F1-BE82-E99C0631E7FE}" srcId="{EDC64E89-4037-463A-B18C-2CDCA518B2D7}" destId="{4E9E28F4-89D3-47B8-896F-826F2B092CAF}" srcOrd="0" destOrd="0" parTransId="{A035763F-B638-4F98-9078-3962235D7409}" sibTransId="{A2054919-4EBF-4B84-B44A-5BD398DD03E9}"/>
    <dgm:cxn modelId="{82405900-5083-4DE8-8D71-DA894D667217}" srcId="{EDC64E89-4037-463A-B18C-2CDCA518B2D7}" destId="{55DC821B-40EF-44B9-A3EE-7C35F45712FB}" srcOrd="1" destOrd="0" parTransId="{0E5F1E3F-87B2-499C-92CF-0E68F86B6D92}" sibTransId="{8F26E1B6-F6D4-4BBD-B37D-700457C88C5B}"/>
    <dgm:cxn modelId="{CCA49E4A-455C-4E0F-A2D5-17EB48CB238C}" type="presOf" srcId="{6EFC6EAD-BC2F-4A23-9555-9B023FA17294}" destId="{E2BA63D4-04EE-43C2-BA3E-C05183D89418}" srcOrd="0" destOrd="1" presId="urn:microsoft.com/office/officeart/2005/8/layout/hList1"/>
    <dgm:cxn modelId="{6948FB63-E58C-4F00-A0E8-86EC1792770C}" type="presOf" srcId="{4E9E28F4-89D3-47B8-896F-826F2B092CAF}" destId="{61C214EE-DDD9-4E4D-8DB7-682388555FE4}" srcOrd="0" destOrd="0" presId="urn:microsoft.com/office/officeart/2005/8/layout/hList1"/>
    <dgm:cxn modelId="{70BAD535-22EF-4898-B165-A29BE1C885E8}" type="presOf" srcId="{EDC64E89-4037-463A-B18C-2CDCA518B2D7}" destId="{2C454DFC-18D9-4E4D-8515-801CEE5BC641}" srcOrd="0" destOrd="0" presId="urn:microsoft.com/office/officeart/2005/8/layout/hList1"/>
    <dgm:cxn modelId="{9DB34AFA-F393-46B4-B07E-D4387F92E3CF}" type="presOf" srcId="{55DC821B-40EF-44B9-A3EE-7C35F45712FB}" destId="{61C214EE-DDD9-4E4D-8DB7-682388555FE4}" srcOrd="0" destOrd="1" presId="urn:microsoft.com/office/officeart/2005/8/layout/hList1"/>
    <dgm:cxn modelId="{AD2363E9-4D53-449B-B99D-BBF0C4831CBE}" type="presOf" srcId="{17D508AE-C63E-4BB3-AFF9-967552930A4D}" destId="{75AF2F63-E644-4AC7-B519-3FB542549FA0}" srcOrd="0" destOrd="0" presId="urn:microsoft.com/office/officeart/2005/8/layout/hList1"/>
    <dgm:cxn modelId="{D853766B-6B24-4EA7-B61E-2F346D67E001}" type="presParOf" srcId="{75AF2F63-E644-4AC7-B519-3FB542549FA0}" destId="{F32F5A4E-595A-4BBB-8343-10BBB31EBD68}" srcOrd="0" destOrd="0" presId="urn:microsoft.com/office/officeart/2005/8/layout/hList1"/>
    <dgm:cxn modelId="{D019D0C7-445D-4CD2-849A-377283D09B02}" type="presParOf" srcId="{F32F5A4E-595A-4BBB-8343-10BBB31EBD68}" destId="{2C454DFC-18D9-4E4D-8515-801CEE5BC641}" srcOrd="0" destOrd="0" presId="urn:microsoft.com/office/officeart/2005/8/layout/hList1"/>
    <dgm:cxn modelId="{BEEBCA23-62DB-456C-8CA1-287DA76BB48F}" type="presParOf" srcId="{F32F5A4E-595A-4BBB-8343-10BBB31EBD68}" destId="{61C214EE-DDD9-4E4D-8DB7-682388555FE4}" srcOrd="1" destOrd="0" presId="urn:microsoft.com/office/officeart/2005/8/layout/hList1"/>
    <dgm:cxn modelId="{4026F16F-CC07-4094-A842-804D1926155E}" type="presParOf" srcId="{75AF2F63-E644-4AC7-B519-3FB542549FA0}" destId="{3AB6AAC5-A484-4E8A-8499-7AECD36DA8E6}" srcOrd="1" destOrd="0" presId="urn:microsoft.com/office/officeart/2005/8/layout/hList1"/>
    <dgm:cxn modelId="{C42829B6-6C4C-4404-A371-48A769F9525D}" type="presParOf" srcId="{75AF2F63-E644-4AC7-B519-3FB542549FA0}" destId="{516AC1AA-62C0-447A-908F-337D8067D326}" srcOrd="2" destOrd="0" presId="urn:microsoft.com/office/officeart/2005/8/layout/hList1"/>
    <dgm:cxn modelId="{F2E48DAE-69B6-4BB8-B584-FA185CDEAEF7}" type="presParOf" srcId="{516AC1AA-62C0-447A-908F-337D8067D326}" destId="{380E4F2E-174A-469D-B928-669BD5D21692}" srcOrd="0" destOrd="0" presId="urn:microsoft.com/office/officeart/2005/8/layout/hList1"/>
    <dgm:cxn modelId="{AEECF439-917C-4B56-BE25-8D82946485CC}" type="presParOf" srcId="{516AC1AA-62C0-447A-908F-337D8067D326}" destId="{E2BA63D4-04EE-43C2-BA3E-C05183D894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436724-970A-4A74-8A60-F92437D12F10}" type="doc">
      <dgm:prSet loTypeId="urn:microsoft.com/office/officeart/2005/8/layout/venn1" loCatId="relationship" qsTypeId="urn:microsoft.com/office/officeart/2005/8/quickstyle/simple1" qsCatId="simple" csTypeId="urn:microsoft.com/office/officeart/2005/8/colors/accent1_2" csCatId="accent1" phldr="1"/>
      <dgm:spPr/>
    </dgm:pt>
    <dgm:pt modelId="{3EB1B551-EF0A-4D78-B763-4BD76D36FE33}">
      <dgm:prSet phldrT="[Text]"/>
      <dgm:spPr/>
      <dgm:t>
        <a:bodyPr/>
        <a:lstStyle/>
        <a:p>
          <a:r>
            <a:rPr lang="en-US" dirty="0" smtClean="0"/>
            <a:t>Scholar’s academic record</a:t>
          </a:r>
          <a:endParaRPr lang="en-US" dirty="0"/>
        </a:p>
      </dgm:t>
    </dgm:pt>
    <dgm:pt modelId="{03378C36-7C5A-4392-85C2-3142E50BC536}" type="parTrans" cxnId="{F47E3BA4-9A6C-4534-82D8-2CD1EE78A991}">
      <dgm:prSet/>
      <dgm:spPr/>
      <dgm:t>
        <a:bodyPr/>
        <a:lstStyle/>
        <a:p>
          <a:endParaRPr lang="en-US"/>
        </a:p>
      </dgm:t>
    </dgm:pt>
    <dgm:pt modelId="{DDEC491A-83DB-4FD3-BA0F-791D85C547E2}" type="sibTrans" cxnId="{F47E3BA4-9A6C-4534-82D8-2CD1EE78A991}">
      <dgm:prSet/>
      <dgm:spPr/>
      <dgm:t>
        <a:bodyPr/>
        <a:lstStyle/>
        <a:p>
          <a:endParaRPr lang="en-US"/>
        </a:p>
      </dgm:t>
    </dgm:pt>
    <dgm:pt modelId="{7D07C20D-85FE-4330-81E3-C15C3813FBB8}">
      <dgm:prSet phldrT="[Text]"/>
      <dgm:spPr/>
      <dgm:t>
        <a:bodyPr/>
        <a:lstStyle/>
        <a:p>
          <a:r>
            <a:rPr lang="en-US" dirty="0" smtClean="0"/>
            <a:t>Family financial profile</a:t>
          </a:r>
          <a:endParaRPr lang="en-US" dirty="0"/>
        </a:p>
      </dgm:t>
    </dgm:pt>
    <dgm:pt modelId="{6DA6F0DA-3987-492F-9147-DD9DDD689076}" type="parTrans" cxnId="{E6BFBAB2-A647-4DB6-9E76-2B11C2D036AF}">
      <dgm:prSet/>
      <dgm:spPr/>
      <dgm:t>
        <a:bodyPr/>
        <a:lstStyle/>
        <a:p>
          <a:endParaRPr lang="en-US"/>
        </a:p>
      </dgm:t>
    </dgm:pt>
    <dgm:pt modelId="{1CFBB1AD-CE5A-40DF-B244-395AF84C7500}" type="sibTrans" cxnId="{E6BFBAB2-A647-4DB6-9E76-2B11C2D036AF}">
      <dgm:prSet/>
      <dgm:spPr/>
      <dgm:t>
        <a:bodyPr/>
        <a:lstStyle/>
        <a:p>
          <a:endParaRPr lang="en-US"/>
        </a:p>
      </dgm:t>
    </dgm:pt>
    <dgm:pt modelId="{44043D68-5B39-4EAF-9851-EAF0B64D5764}">
      <dgm:prSet phldrT="[Text]"/>
      <dgm:spPr/>
      <dgm:t>
        <a:bodyPr/>
        <a:lstStyle/>
        <a:p>
          <a:r>
            <a:rPr lang="en-US" dirty="0" smtClean="0"/>
            <a:t>Program’s endowment</a:t>
          </a:r>
          <a:endParaRPr lang="en-US" dirty="0"/>
        </a:p>
      </dgm:t>
    </dgm:pt>
    <dgm:pt modelId="{D98A1EB5-7063-4972-B1F0-81B1CBED5743}" type="parTrans" cxnId="{96BFAFE4-47C7-4708-9C05-587B2D472719}">
      <dgm:prSet/>
      <dgm:spPr/>
      <dgm:t>
        <a:bodyPr/>
        <a:lstStyle/>
        <a:p>
          <a:endParaRPr lang="en-US"/>
        </a:p>
      </dgm:t>
    </dgm:pt>
    <dgm:pt modelId="{77C83356-1186-4999-92DA-DBD49F5293D4}" type="sibTrans" cxnId="{96BFAFE4-47C7-4708-9C05-587B2D472719}">
      <dgm:prSet/>
      <dgm:spPr/>
      <dgm:t>
        <a:bodyPr/>
        <a:lstStyle/>
        <a:p>
          <a:endParaRPr lang="en-US"/>
        </a:p>
      </dgm:t>
    </dgm:pt>
    <dgm:pt modelId="{5506BD8C-68C6-4B70-9DDA-44105A04A7FB}" type="pres">
      <dgm:prSet presAssocID="{AB436724-970A-4A74-8A60-F92437D12F10}" presName="compositeShape" presStyleCnt="0">
        <dgm:presLayoutVars>
          <dgm:chMax val="7"/>
          <dgm:dir/>
          <dgm:resizeHandles val="exact"/>
        </dgm:presLayoutVars>
      </dgm:prSet>
      <dgm:spPr/>
    </dgm:pt>
    <dgm:pt modelId="{7EEDA2D8-44E7-4500-9488-BF2A7AE9FEEE}" type="pres">
      <dgm:prSet presAssocID="{3EB1B551-EF0A-4D78-B763-4BD76D36FE33}" presName="circ1" presStyleLbl="vennNode1" presStyleIdx="0" presStyleCnt="3"/>
      <dgm:spPr/>
      <dgm:t>
        <a:bodyPr/>
        <a:lstStyle/>
        <a:p>
          <a:endParaRPr lang="en-US"/>
        </a:p>
      </dgm:t>
    </dgm:pt>
    <dgm:pt modelId="{76DCF6AF-70DC-4944-836E-39F83FB14AFC}" type="pres">
      <dgm:prSet presAssocID="{3EB1B551-EF0A-4D78-B763-4BD76D36FE33}" presName="circ1Tx" presStyleLbl="revTx" presStyleIdx="0" presStyleCnt="0">
        <dgm:presLayoutVars>
          <dgm:chMax val="0"/>
          <dgm:chPref val="0"/>
          <dgm:bulletEnabled val="1"/>
        </dgm:presLayoutVars>
      </dgm:prSet>
      <dgm:spPr/>
      <dgm:t>
        <a:bodyPr/>
        <a:lstStyle/>
        <a:p>
          <a:endParaRPr lang="en-US"/>
        </a:p>
      </dgm:t>
    </dgm:pt>
    <dgm:pt modelId="{03CC4D52-2832-4F73-A074-5B3426CC2BA4}" type="pres">
      <dgm:prSet presAssocID="{7D07C20D-85FE-4330-81E3-C15C3813FBB8}" presName="circ2" presStyleLbl="vennNode1" presStyleIdx="1" presStyleCnt="3"/>
      <dgm:spPr/>
      <dgm:t>
        <a:bodyPr/>
        <a:lstStyle/>
        <a:p>
          <a:endParaRPr lang="en-US"/>
        </a:p>
      </dgm:t>
    </dgm:pt>
    <dgm:pt modelId="{D0BC5EDE-016C-491B-94DD-24350B3B472D}" type="pres">
      <dgm:prSet presAssocID="{7D07C20D-85FE-4330-81E3-C15C3813FBB8}" presName="circ2Tx" presStyleLbl="revTx" presStyleIdx="0" presStyleCnt="0">
        <dgm:presLayoutVars>
          <dgm:chMax val="0"/>
          <dgm:chPref val="0"/>
          <dgm:bulletEnabled val="1"/>
        </dgm:presLayoutVars>
      </dgm:prSet>
      <dgm:spPr/>
      <dgm:t>
        <a:bodyPr/>
        <a:lstStyle/>
        <a:p>
          <a:endParaRPr lang="en-US"/>
        </a:p>
      </dgm:t>
    </dgm:pt>
    <dgm:pt modelId="{0AC3BA40-99ED-4FE4-A72E-E9F1335716AA}" type="pres">
      <dgm:prSet presAssocID="{44043D68-5B39-4EAF-9851-EAF0B64D5764}" presName="circ3" presStyleLbl="vennNode1" presStyleIdx="2" presStyleCnt="3"/>
      <dgm:spPr/>
      <dgm:t>
        <a:bodyPr/>
        <a:lstStyle/>
        <a:p>
          <a:endParaRPr lang="en-US"/>
        </a:p>
      </dgm:t>
    </dgm:pt>
    <dgm:pt modelId="{CC8D3E2E-E57A-4A15-9FB9-644085BAB5B2}" type="pres">
      <dgm:prSet presAssocID="{44043D68-5B39-4EAF-9851-EAF0B64D5764}" presName="circ3Tx" presStyleLbl="revTx" presStyleIdx="0" presStyleCnt="0">
        <dgm:presLayoutVars>
          <dgm:chMax val="0"/>
          <dgm:chPref val="0"/>
          <dgm:bulletEnabled val="1"/>
        </dgm:presLayoutVars>
      </dgm:prSet>
      <dgm:spPr/>
      <dgm:t>
        <a:bodyPr/>
        <a:lstStyle/>
        <a:p>
          <a:endParaRPr lang="en-US"/>
        </a:p>
      </dgm:t>
    </dgm:pt>
  </dgm:ptLst>
  <dgm:cxnLst>
    <dgm:cxn modelId="{96BFAFE4-47C7-4708-9C05-587B2D472719}" srcId="{AB436724-970A-4A74-8A60-F92437D12F10}" destId="{44043D68-5B39-4EAF-9851-EAF0B64D5764}" srcOrd="2" destOrd="0" parTransId="{D98A1EB5-7063-4972-B1F0-81B1CBED5743}" sibTransId="{77C83356-1186-4999-92DA-DBD49F5293D4}"/>
    <dgm:cxn modelId="{ACE53540-112A-41A9-B8DE-B06436822863}" type="presOf" srcId="{3EB1B551-EF0A-4D78-B763-4BD76D36FE33}" destId="{7EEDA2D8-44E7-4500-9488-BF2A7AE9FEEE}" srcOrd="0" destOrd="0" presId="urn:microsoft.com/office/officeart/2005/8/layout/venn1"/>
    <dgm:cxn modelId="{F72196B5-F710-4550-9B61-79782B2AB81E}" type="presOf" srcId="{3EB1B551-EF0A-4D78-B763-4BD76D36FE33}" destId="{76DCF6AF-70DC-4944-836E-39F83FB14AFC}" srcOrd="1" destOrd="0" presId="urn:microsoft.com/office/officeart/2005/8/layout/venn1"/>
    <dgm:cxn modelId="{F47E3BA4-9A6C-4534-82D8-2CD1EE78A991}" srcId="{AB436724-970A-4A74-8A60-F92437D12F10}" destId="{3EB1B551-EF0A-4D78-B763-4BD76D36FE33}" srcOrd="0" destOrd="0" parTransId="{03378C36-7C5A-4392-85C2-3142E50BC536}" sibTransId="{DDEC491A-83DB-4FD3-BA0F-791D85C547E2}"/>
    <dgm:cxn modelId="{BF67D60F-7E98-47EC-A2FB-8E3FAA395107}" type="presOf" srcId="{7D07C20D-85FE-4330-81E3-C15C3813FBB8}" destId="{03CC4D52-2832-4F73-A074-5B3426CC2BA4}" srcOrd="0" destOrd="0" presId="urn:microsoft.com/office/officeart/2005/8/layout/venn1"/>
    <dgm:cxn modelId="{E6BFBAB2-A647-4DB6-9E76-2B11C2D036AF}" srcId="{AB436724-970A-4A74-8A60-F92437D12F10}" destId="{7D07C20D-85FE-4330-81E3-C15C3813FBB8}" srcOrd="1" destOrd="0" parTransId="{6DA6F0DA-3987-492F-9147-DD9DDD689076}" sibTransId="{1CFBB1AD-CE5A-40DF-B244-395AF84C7500}"/>
    <dgm:cxn modelId="{5CA3BEE6-B38E-4487-972B-130D4A82D7EF}" type="presOf" srcId="{44043D68-5B39-4EAF-9851-EAF0B64D5764}" destId="{0AC3BA40-99ED-4FE4-A72E-E9F1335716AA}" srcOrd="0" destOrd="0" presId="urn:microsoft.com/office/officeart/2005/8/layout/venn1"/>
    <dgm:cxn modelId="{D759563E-46EA-4F16-ABCA-872E1175EFA7}" type="presOf" srcId="{AB436724-970A-4A74-8A60-F92437D12F10}" destId="{5506BD8C-68C6-4B70-9DDA-44105A04A7FB}" srcOrd="0" destOrd="0" presId="urn:microsoft.com/office/officeart/2005/8/layout/venn1"/>
    <dgm:cxn modelId="{29EFF140-0F00-4613-80BC-855E15F57AD4}" type="presOf" srcId="{44043D68-5B39-4EAF-9851-EAF0B64D5764}" destId="{CC8D3E2E-E57A-4A15-9FB9-644085BAB5B2}" srcOrd="1" destOrd="0" presId="urn:microsoft.com/office/officeart/2005/8/layout/venn1"/>
    <dgm:cxn modelId="{1B271003-58FC-42FA-9BA7-C8D1C24F7668}" type="presOf" srcId="{7D07C20D-85FE-4330-81E3-C15C3813FBB8}" destId="{D0BC5EDE-016C-491B-94DD-24350B3B472D}" srcOrd="1" destOrd="0" presId="urn:microsoft.com/office/officeart/2005/8/layout/venn1"/>
    <dgm:cxn modelId="{EF8CBDAA-78DA-4BE4-B19C-E72AC2C6E2F8}" type="presParOf" srcId="{5506BD8C-68C6-4B70-9DDA-44105A04A7FB}" destId="{7EEDA2D8-44E7-4500-9488-BF2A7AE9FEEE}" srcOrd="0" destOrd="0" presId="urn:microsoft.com/office/officeart/2005/8/layout/venn1"/>
    <dgm:cxn modelId="{606E751E-5866-4D8B-9C23-30A14FF43397}" type="presParOf" srcId="{5506BD8C-68C6-4B70-9DDA-44105A04A7FB}" destId="{76DCF6AF-70DC-4944-836E-39F83FB14AFC}" srcOrd="1" destOrd="0" presId="urn:microsoft.com/office/officeart/2005/8/layout/venn1"/>
    <dgm:cxn modelId="{6B04CA69-87CB-48AA-BFEA-A36A071E54DC}" type="presParOf" srcId="{5506BD8C-68C6-4B70-9DDA-44105A04A7FB}" destId="{03CC4D52-2832-4F73-A074-5B3426CC2BA4}" srcOrd="2" destOrd="0" presId="urn:microsoft.com/office/officeart/2005/8/layout/venn1"/>
    <dgm:cxn modelId="{A5168C81-FFBC-42D1-B4BA-E310144CA723}" type="presParOf" srcId="{5506BD8C-68C6-4B70-9DDA-44105A04A7FB}" destId="{D0BC5EDE-016C-491B-94DD-24350B3B472D}" srcOrd="3" destOrd="0" presId="urn:microsoft.com/office/officeart/2005/8/layout/venn1"/>
    <dgm:cxn modelId="{CF75F56C-D181-4809-96C5-3C7AA8152BD1}" type="presParOf" srcId="{5506BD8C-68C6-4B70-9DDA-44105A04A7FB}" destId="{0AC3BA40-99ED-4FE4-A72E-E9F1335716AA}" srcOrd="4" destOrd="0" presId="urn:microsoft.com/office/officeart/2005/8/layout/venn1"/>
    <dgm:cxn modelId="{80E05137-C84D-4CD5-BEF2-E30D6DC019F3}" type="presParOf" srcId="{5506BD8C-68C6-4B70-9DDA-44105A04A7FB}" destId="{CC8D3E2E-E57A-4A15-9FB9-644085BAB5B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83D21E-3162-4279-9F42-45F448A0679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B49DD4F-70AA-43B1-BFC5-AE0C897A31CA}">
      <dgm:prSet phldrT="[Text]"/>
      <dgm:spPr/>
      <dgm:t>
        <a:bodyPr/>
        <a:lstStyle/>
        <a:p>
          <a:r>
            <a:rPr lang="en-US" dirty="0" smtClean="0"/>
            <a:t>Need-based</a:t>
          </a:r>
          <a:endParaRPr lang="en-US" dirty="0"/>
        </a:p>
      </dgm:t>
    </dgm:pt>
    <dgm:pt modelId="{FE6120CE-9A0A-407F-B5D6-7F0CDBAADA8D}" type="parTrans" cxnId="{E917367F-5660-486E-8C63-E03CF7F29C7E}">
      <dgm:prSet/>
      <dgm:spPr/>
      <dgm:t>
        <a:bodyPr/>
        <a:lstStyle/>
        <a:p>
          <a:endParaRPr lang="en-US"/>
        </a:p>
      </dgm:t>
    </dgm:pt>
    <dgm:pt modelId="{F7E3D427-C2AA-4003-9067-226D3B0983B1}" type="sibTrans" cxnId="{E917367F-5660-486E-8C63-E03CF7F29C7E}">
      <dgm:prSet/>
      <dgm:spPr/>
      <dgm:t>
        <a:bodyPr/>
        <a:lstStyle/>
        <a:p>
          <a:endParaRPr lang="en-US"/>
        </a:p>
      </dgm:t>
    </dgm:pt>
    <dgm:pt modelId="{C04666AB-EA8A-4F36-A78B-09B63EA83D8C}">
      <dgm:prSet phldrT="[Text]"/>
      <dgm:spPr/>
      <dgm:t>
        <a:bodyPr/>
        <a:lstStyle/>
        <a:p>
          <a:r>
            <a:rPr lang="en-US" dirty="0" smtClean="0"/>
            <a:t>We look at and act on EFC</a:t>
          </a:r>
          <a:endParaRPr lang="en-US" dirty="0"/>
        </a:p>
      </dgm:t>
    </dgm:pt>
    <dgm:pt modelId="{798269A0-3E42-4750-91C1-11D63CAEAE54}" type="parTrans" cxnId="{8A38FEE8-4925-4988-BEB3-1CE5599136FB}">
      <dgm:prSet/>
      <dgm:spPr/>
      <dgm:t>
        <a:bodyPr/>
        <a:lstStyle/>
        <a:p>
          <a:endParaRPr lang="en-US"/>
        </a:p>
      </dgm:t>
    </dgm:pt>
    <dgm:pt modelId="{032CC5AF-B09A-4546-9E38-23BF7ACD575C}" type="sibTrans" cxnId="{8A38FEE8-4925-4988-BEB3-1CE5599136FB}">
      <dgm:prSet/>
      <dgm:spPr/>
      <dgm:t>
        <a:bodyPr/>
        <a:lstStyle/>
        <a:p>
          <a:endParaRPr lang="en-US"/>
        </a:p>
      </dgm:t>
    </dgm:pt>
    <dgm:pt modelId="{B2744176-6833-4C9E-B6E1-65A831B3A599}">
      <dgm:prSet phldrT="[Text]"/>
      <dgm:spPr/>
      <dgm:t>
        <a:bodyPr/>
        <a:lstStyle/>
        <a:p>
          <a:r>
            <a:rPr lang="en-US" dirty="0" smtClean="0"/>
            <a:t>Non-negotiable</a:t>
          </a:r>
          <a:endParaRPr lang="en-US" dirty="0"/>
        </a:p>
      </dgm:t>
    </dgm:pt>
    <dgm:pt modelId="{5280691A-4A2A-4B5C-B217-3F01713D46AB}" type="parTrans" cxnId="{BC52937E-0AF8-4B9C-BDE3-CC6AAABBBE60}">
      <dgm:prSet/>
      <dgm:spPr/>
      <dgm:t>
        <a:bodyPr/>
        <a:lstStyle/>
        <a:p>
          <a:endParaRPr lang="en-US"/>
        </a:p>
      </dgm:t>
    </dgm:pt>
    <dgm:pt modelId="{9D055C48-6DEE-464C-8E62-CA3DEBCC2D2E}" type="sibTrans" cxnId="{BC52937E-0AF8-4B9C-BDE3-CC6AAABBBE60}">
      <dgm:prSet/>
      <dgm:spPr/>
      <dgm:t>
        <a:bodyPr/>
        <a:lstStyle/>
        <a:p>
          <a:endParaRPr lang="en-US"/>
        </a:p>
      </dgm:t>
    </dgm:pt>
    <dgm:pt modelId="{0794E2CD-4756-4A90-9C53-4089DC03F0F1}">
      <dgm:prSet phldrT="[Text]"/>
      <dgm:spPr/>
      <dgm:t>
        <a:bodyPr/>
        <a:lstStyle/>
        <a:p>
          <a:r>
            <a:rPr lang="en-US" dirty="0" smtClean="0"/>
            <a:t>We try to be as generous as possible!</a:t>
          </a:r>
          <a:endParaRPr lang="en-US" dirty="0"/>
        </a:p>
      </dgm:t>
    </dgm:pt>
    <dgm:pt modelId="{D9BED3C0-7168-4715-BB51-1184E6EB8A6F}" type="parTrans" cxnId="{61A50F89-DC56-422B-8B01-1525432142B3}">
      <dgm:prSet/>
      <dgm:spPr/>
      <dgm:t>
        <a:bodyPr/>
        <a:lstStyle/>
        <a:p>
          <a:endParaRPr lang="en-US"/>
        </a:p>
      </dgm:t>
    </dgm:pt>
    <dgm:pt modelId="{532467BE-5EE7-4A73-8ED4-13B706B5934F}" type="sibTrans" cxnId="{61A50F89-DC56-422B-8B01-1525432142B3}">
      <dgm:prSet/>
      <dgm:spPr/>
      <dgm:t>
        <a:bodyPr/>
        <a:lstStyle/>
        <a:p>
          <a:endParaRPr lang="en-US"/>
        </a:p>
      </dgm:t>
    </dgm:pt>
    <dgm:pt modelId="{78420006-805F-40BB-BA6F-C1110E0EA6B2}">
      <dgm:prSet phldrT="[Text]"/>
      <dgm:spPr/>
      <dgm:t>
        <a:bodyPr/>
        <a:lstStyle/>
        <a:p>
          <a:r>
            <a:rPr lang="en-US" dirty="0" smtClean="0"/>
            <a:t>We counsel applications on the front end</a:t>
          </a:r>
          <a:endParaRPr lang="en-US" dirty="0"/>
        </a:p>
      </dgm:t>
    </dgm:pt>
    <dgm:pt modelId="{7E3240C3-0783-4AD0-B9FC-029FF4883B81}" type="parTrans" cxnId="{E2FA72BE-CD87-4D82-A2AC-08140FA4A904}">
      <dgm:prSet/>
      <dgm:spPr/>
      <dgm:t>
        <a:bodyPr/>
        <a:lstStyle/>
        <a:p>
          <a:endParaRPr lang="en-US"/>
        </a:p>
      </dgm:t>
    </dgm:pt>
    <dgm:pt modelId="{A29AC429-D30A-48D6-B051-D93F00AC2FB0}" type="sibTrans" cxnId="{E2FA72BE-CD87-4D82-A2AC-08140FA4A904}">
      <dgm:prSet/>
      <dgm:spPr/>
      <dgm:t>
        <a:bodyPr/>
        <a:lstStyle/>
        <a:p>
          <a:endParaRPr lang="en-US"/>
        </a:p>
      </dgm:t>
    </dgm:pt>
    <dgm:pt modelId="{B8C0524B-A731-45F6-88B0-A074BEF1D4D7}">
      <dgm:prSet phldrT="[Text]"/>
      <dgm:spPr/>
      <dgm:t>
        <a:bodyPr/>
        <a:lstStyle/>
        <a:p>
          <a:r>
            <a:rPr lang="en-US" dirty="0" smtClean="0"/>
            <a:t>Binding</a:t>
          </a:r>
          <a:endParaRPr lang="en-US" dirty="0"/>
        </a:p>
      </dgm:t>
    </dgm:pt>
    <dgm:pt modelId="{8B0BF58B-1C8C-4459-BCAD-73C6B99FBEF1}" type="parTrans" cxnId="{0F0500A3-6D31-4D7F-8CAE-FD654990E3AA}">
      <dgm:prSet/>
      <dgm:spPr/>
      <dgm:t>
        <a:bodyPr/>
        <a:lstStyle/>
        <a:p>
          <a:endParaRPr lang="en-US"/>
        </a:p>
      </dgm:t>
    </dgm:pt>
    <dgm:pt modelId="{C86AF1D6-9E76-4797-BA96-FBFBC36C20AF}" type="sibTrans" cxnId="{0F0500A3-6D31-4D7F-8CAE-FD654990E3AA}">
      <dgm:prSet/>
      <dgm:spPr/>
      <dgm:t>
        <a:bodyPr/>
        <a:lstStyle/>
        <a:p>
          <a:endParaRPr lang="en-US"/>
        </a:p>
      </dgm:t>
    </dgm:pt>
    <dgm:pt modelId="{4C749F73-C802-4D7B-BB82-F890FD3CB2DC}">
      <dgm:prSet phldrT="[Text]"/>
      <dgm:spPr/>
      <dgm:t>
        <a:bodyPr/>
        <a:lstStyle/>
        <a:p>
          <a:r>
            <a:rPr lang="en-US" dirty="0" smtClean="0"/>
            <a:t>If you do not complete your program this year, you cannot apply for pre-college in future years</a:t>
          </a:r>
          <a:endParaRPr lang="en-US" dirty="0"/>
        </a:p>
      </dgm:t>
    </dgm:pt>
    <dgm:pt modelId="{C16B25B4-B902-45E6-BCCC-8C56B43C769F}" type="parTrans" cxnId="{3C85A6BC-0ACC-4749-AB9F-B526270D201C}">
      <dgm:prSet/>
      <dgm:spPr/>
      <dgm:t>
        <a:bodyPr/>
        <a:lstStyle/>
        <a:p>
          <a:endParaRPr lang="en-US"/>
        </a:p>
      </dgm:t>
    </dgm:pt>
    <dgm:pt modelId="{7EB38F3F-649F-4C13-9E40-D327541D3CC8}" type="sibTrans" cxnId="{3C85A6BC-0ACC-4749-AB9F-B526270D201C}">
      <dgm:prSet/>
      <dgm:spPr/>
      <dgm:t>
        <a:bodyPr/>
        <a:lstStyle/>
        <a:p>
          <a:endParaRPr lang="en-US"/>
        </a:p>
      </dgm:t>
    </dgm:pt>
    <dgm:pt modelId="{2A18CD00-3C73-429E-BAF4-6BFAD1D306C8}">
      <dgm:prSet phldrT="[Text]"/>
      <dgm:spPr/>
      <dgm:t>
        <a:bodyPr/>
        <a:lstStyle/>
        <a:p>
          <a:r>
            <a:rPr lang="en-US" dirty="0" smtClean="0"/>
            <a:t>Requires a thank you. </a:t>
          </a:r>
          <a:r>
            <a:rPr lang="en-US" dirty="0" smtClean="0">
              <a:sym typeface="Wingdings" pitchFamily="2" charset="2"/>
            </a:rPr>
            <a:t></a:t>
          </a:r>
          <a:endParaRPr lang="en-US" dirty="0"/>
        </a:p>
      </dgm:t>
    </dgm:pt>
    <dgm:pt modelId="{202ABF8E-C37F-4496-B266-A6C6DE866E19}" type="parTrans" cxnId="{BC89FB95-09B3-448A-8EA5-79D77066A0E2}">
      <dgm:prSet/>
      <dgm:spPr/>
      <dgm:t>
        <a:bodyPr/>
        <a:lstStyle/>
        <a:p>
          <a:endParaRPr lang="en-US"/>
        </a:p>
      </dgm:t>
    </dgm:pt>
    <dgm:pt modelId="{DE02C2F0-2A16-40F3-A571-D102E90E368E}" type="sibTrans" cxnId="{BC89FB95-09B3-448A-8EA5-79D77066A0E2}">
      <dgm:prSet/>
      <dgm:spPr/>
      <dgm:t>
        <a:bodyPr/>
        <a:lstStyle/>
        <a:p>
          <a:endParaRPr lang="en-US"/>
        </a:p>
      </dgm:t>
    </dgm:pt>
    <dgm:pt modelId="{1C2B1A74-820E-437D-8FD8-76376EE7D1B6}">
      <dgm:prSet phldrT="[Text]"/>
      <dgm:spPr/>
      <dgm:t>
        <a:bodyPr/>
        <a:lstStyle/>
        <a:p>
          <a:r>
            <a:rPr lang="en-US" dirty="0" smtClean="0"/>
            <a:t>We will not fund you without your financial documents</a:t>
          </a:r>
          <a:endParaRPr lang="en-US" dirty="0"/>
        </a:p>
      </dgm:t>
    </dgm:pt>
    <dgm:pt modelId="{1AC2F0B4-E8D3-4267-945D-02388FF8895A}" type="parTrans" cxnId="{ED2206E9-225E-475A-BBC6-95F1F094F3DF}">
      <dgm:prSet/>
      <dgm:spPr/>
      <dgm:t>
        <a:bodyPr/>
        <a:lstStyle/>
        <a:p>
          <a:endParaRPr lang="en-US"/>
        </a:p>
      </dgm:t>
    </dgm:pt>
    <dgm:pt modelId="{6C25DCA9-EDF7-489F-B31C-7CDB28FB6DD6}" type="sibTrans" cxnId="{ED2206E9-225E-475A-BBC6-95F1F094F3DF}">
      <dgm:prSet/>
      <dgm:spPr/>
      <dgm:t>
        <a:bodyPr/>
        <a:lstStyle/>
        <a:p>
          <a:endParaRPr lang="en-US"/>
        </a:p>
      </dgm:t>
    </dgm:pt>
    <dgm:pt modelId="{28064B9B-1C79-45F0-9676-DFDDC9E27FFF}">
      <dgm:prSet phldrT="[Text]"/>
      <dgm:spPr/>
      <dgm:t>
        <a:bodyPr/>
        <a:lstStyle/>
        <a:p>
          <a:r>
            <a:rPr lang="en-US" dirty="0" smtClean="0"/>
            <a:t>Your award is confidential</a:t>
          </a:r>
          <a:endParaRPr lang="en-US" dirty="0"/>
        </a:p>
      </dgm:t>
    </dgm:pt>
    <dgm:pt modelId="{FC9BD0D1-1277-411A-9934-336CEA63890C}" type="parTrans" cxnId="{8F230B97-EE1F-4A0A-97D4-41E1B460E8ED}">
      <dgm:prSet/>
      <dgm:spPr/>
      <dgm:t>
        <a:bodyPr/>
        <a:lstStyle/>
        <a:p>
          <a:endParaRPr lang="en-US"/>
        </a:p>
      </dgm:t>
    </dgm:pt>
    <dgm:pt modelId="{8B002AF2-43C6-4F8E-82BC-42592C4C4F16}" type="sibTrans" cxnId="{8F230B97-EE1F-4A0A-97D4-41E1B460E8ED}">
      <dgm:prSet/>
      <dgm:spPr/>
      <dgm:t>
        <a:bodyPr/>
        <a:lstStyle/>
        <a:p>
          <a:endParaRPr lang="en-US"/>
        </a:p>
      </dgm:t>
    </dgm:pt>
    <dgm:pt modelId="{60513612-DDCA-41AE-A6A2-ADC910FF2291}" type="pres">
      <dgm:prSet presAssocID="{3383D21E-3162-4279-9F42-45F448A0679F}" presName="Name0" presStyleCnt="0">
        <dgm:presLayoutVars>
          <dgm:dir/>
          <dgm:animLvl val="lvl"/>
          <dgm:resizeHandles val="exact"/>
        </dgm:presLayoutVars>
      </dgm:prSet>
      <dgm:spPr/>
      <dgm:t>
        <a:bodyPr/>
        <a:lstStyle/>
        <a:p>
          <a:endParaRPr lang="en-US"/>
        </a:p>
      </dgm:t>
    </dgm:pt>
    <dgm:pt modelId="{C94C5298-E61D-4637-BF69-A67F2A2796C9}" type="pres">
      <dgm:prSet presAssocID="{9B49DD4F-70AA-43B1-BFC5-AE0C897A31CA}" presName="linNode" presStyleCnt="0"/>
      <dgm:spPr/>
    </dgm:pt>
    <dgm:pt modelId="{04F7F34D-DCF5-494F-90AC-C5CEE498DA1A}" type="pres">
      <dgm:prSet presAssocID="{9B49DD4F-70AA-43B1-BFC5-AE0C897A31CA}" presName="parentText" presStyleLbl="node1" presStyleIdx="0" presStyleCnt="3" custScaleX="98804" custScaleY="94032" custLinFactNeighborX="1953" custLinFactNeighborY="3727">
        <dgm:presLayoutVars>
          <dgm:chMax val="1"/>
          <dgm:bulletEnabled val="1"/>
        </dgm:presLayoutVars>
      </dgm:prSet>
      <dgm:spPr/>
      <dgm:t>
        <a:bodyPr/>
        <a:lstStyle/>
        <a:p>
          <a:endParaRPr lang="en-US"/>
        </a:p>
      </dgm:t>
    </dgm:pt>
    <dgm:pt modelId="{C5955BFE-C677-4AC4-BF1E-9763795C1F4C}" type="pres">
      <dgm:prSet presAssocID="{9B49DD4F-70AA-43B1-BFC5-AE0C897A31CA}" presName="descendantText" presStyleLbl="alignAccFollowNode1" presStyleIdx="0" presStyleCnt="3">
        <dgm:presLayoutVars>
          <dgm:bulletEnabled val="1"/>
        </dgm:presLayoutVars>
      </dgm:prSet>
      <dgm:spPr/>
      <dgm:t>
        <a:bodyPr/>
        <a:lstStyle/>
        <a:p>
          <a:endParaRPr lang="en-US"/>
        </a:p>
      </dgm:t>
    </dgm:pt>
    <dgm:pt modelId="{6562EF11-7311-4049-A587-122352741907}" type="pres">
      <dgm:prSet presAssocID="{F7E3D427-C2AA-4003-9067-226D3B0983B1}" presName="sp" presStyleCnt="0"/>
      <dgm:spPr/>
    </dgm:pt>
    <dgm:pt modelId="{18E80795-1FEA-4F62-AF75-01994877671C}" type="pres">
      <dgm:prSet presAssocID="{B2744176-6833-4C9E-B6E1-65A831B3A599}" presName="linNode" presStyleCnt="0"/>
      <dgm:spPr/>
    </dgm:pt>
    <dgm:pt modelId="{F5714ADF-7000-4C7A-8DFA-86D490695834}" type="pres">
      <dgm:prSet presAssocID="{B2744176-6833-4C9E-B6E1-65A831B3A599}" presName="parentText" presStyleLbl="node1" presStyleIdx="1" presStyleCnt="3">
        <dgm:presLayoutVars>
          <dgm:chMax val="1"/>
          <dgm:bulletEnabled val="1"/>
        </dgm:presLayoutVars>
      </dgm:prSet>
      <dgm:spPr/>
      <dgm:t>
        <a:bodyPr/>
        <a:lstStyle/>
        <a:p>
          <a:endParaRPr lang="en-US"/>
        </a:p>
      </dgm:t>
    </dgm:pt>
    <dgm:pt modelId="{9667FDA4-40C0-4B7A-A9FE-29A0E4626876}" type="pres">
      <dgm:prSet presAssocID="{B2744176-6833-4C9E-B6E1-65A831B3A599}" presName="descendantText" presStyleLbl="alignAccFollowNode1" presStyleIdx="1" presStyleCnt="3">
        <dgm:presLayoutVars>
          <dgm:bulletEnabled val="1"/>
        </dgm:presLayoutVars>
      </dgm:prSet>
      <dgm:spPr/>
      <dgm:t>
        <a:bodyPr/>
        <a:lstStyle/>
        <a:p>
          <a:endParaRPr lang="en-US"/>
        </a:p>
      </dgm:t>
    </dgm:pt>
    <dgm:pt modelId="{00674014-DBE1-47C0-B80E-5572FD5510D1}" type="pres">
      <dgm:prSet presAssocID="{9D055C48-6DEE-464C-8E62-CA3DEBCC2D2E}" presName="sp" presStyleCnt="0"/>
      <dgm:spPr/>
    </dgm:pt>
    <dgm:pt modelId="{7F11C1F0-4B3C-47E8-B118-93FFDB505FA9}" type="pres">
      <dgm:prSet presAssocID="{B8C0524B-A731-45F6-88B0-A074BEF1D4D7}" presName="linNode" presStyleCnt="0"/>
      <dgm:spPr/>
    </dgm:pt>
    <dgm:pt modelId="{D8691962-E851-41C9-88D2-68B52C46A3C5}" type="pres">
      <dgm:prSet presAssocID="{B8C0524B-A731-45F6-88B0-A074BEF1D4D7}" presName="parentText" presStyleLbl="node1" presStyleIdx="2" presStyleCnt="3">
        <dgm:presLayoutVars>
          <dgm:chMax val="1"/>
          <dgm:bulletEnabled val="1"/>
        </dgm:presLayoutVars>
      </dgm:prSet>
      <dgm:spPr/>
      <dgm:t>
        <a:bodyPr/>
        <a:lstStyle/>
        <a:p>
          <a:endParaRPr lang="en-US"/>
        </a:p>
      </dgm:t>
    </dgm:pt>
    <dgm:pt modelId="{247683A8-9952-4B8A-B72A-306D62075C91}" type="pres">
      <dgm:prSet presAssocID="{B8C0524B-A731-45F6-88B0-A074BEF1D4D7}" presName="descendantText" presStyleLbl="alignAccFollowNode1" presStyleIdx="2" presStyleCnt="3">
        <dgm:presLayoutVars>
          <dgm:bulletEnabled val="1"/>
        </dgm:presLayoutVars>
      </dgm:prSet>
      <dgm:spPr/>
      <dgm:t>
        <a:bodyPr/>
        <a:lstStyle/>
        <a:p>
          <a:endParaRPr lang="en-US"/>
        </a:p>
      </dgm:t>
    </dgm:pt>
  </dgm:ptLst>
  <dgm:cxnLst>
    <dgm:cxn modelId="{9338053F-497F-4F41-825C-DAEEEBD8770B}" type="presOf" srcId="{78420006-805F-40BB-BA6F-C1110E0EA6B2}" destId="{9667FDA4-40C0-4B7A-A9FE-29A0E4626876}" srcOrd="0" destOrd="1" presId="urn:microsoft.com/office/officeart/2005/8/layout/vList5"/>
    <dgm:cxn modelId="{8A38FEE8-4925-4988-BEB3-1CE5599136FB}" srcId="{9B49DD4F-70AA-43B1-BFC5-AE0C897A31CA}" destId="{C04666AB-EA8A-4F36-A78B-09B63EA83D8C}" srcOrd="0" destOrd="0" parTransId="{798269A0-3E42-4750-91C1-11D63CAEAE54}" sibTransId="{032CC5AF-B09A-4546-9E38-23BF7ACD575C}"/>
    <dgm:cxn modelId="{82EFEBAD-E953-413D-ABD1-A3FCED6DF2CB}" type="presOf" srcId="{9B49DD4F-70AA-43B1-BFC5-AE0C897A31CA}" destId="{04F7F34D-DCF5-494F-90AC-C5CEE498DA1A}" srcOrd="0" destOrd="0" presId="urn:microsoft.com/office/officeart/2005/8/layout/vList5"/>
    <dgm:cxn modelId="{ED2206E9-225E-475A-BBC6-95F1F094F3DF}" srcId="{9B49DD4F-70AA-43B1-BFC5-AE0C897A31CA}" destId="{1C2B1A74-820E-437D-8FD8-76376EE7D1B6}" srcOrd="1" destOrd="0" parTransId="{1AC2F0B4-E8D3-4267-945D-02388FF8895A}" sibTransId="{6C25DCA9-EDF7-489F-B31C-7CDB28FB6DD6}"/>
    <dgm:cxn modelId="{E917367F-5660-486E-8C63-E03CF7F29C7E}" srcId="{3383D21E-3162-4279-9F42-45F448A0679F}" destId="{9B49DD4F-70AA-43B1-BFC5-AE0C897A31CA}" srcOrd="0" destOrd="0" parTransId="{FE6120CE-9A0A-407F-B5D6-7F0CDBAADA8D}" sibTransId="{F7E3D427-C2AA-4003-9067-226D3B0983B1}"/>
    <dgm:cxn modelId="{E2FA72BE-CD87-4D82-A2AC-08140FA4A904}" srcId="{B2744176-6833-4C9E-B6E1-65A831B3A599}" destId="{78420006-805F-40BB-BA6F-C1110E0EA6B2}" srcOrd="1" destOrd="0" parTransId="{7E3240C3-0783-4AD0-B9FC-029FF4883B81}" sibTransId="{A29AC429-D30A-48D6-B051-D93F00AC2FB0}"/>
    <dgm:cxn modelId="{886E1843-B36C-432A-80A4-D011937FFBF5}" type="presOf" srcId="{B2744176-6833-4C9E-B6E1-65A831B3A599}" destId="{F5714ADF-7000-4C7A-8DFA-86D490695834}" srcOrd="0" destOrd="0" presId="urn:microsoft.com/office/officeart/2005/8/layout/vList5"/>
    <dgm:cxn modelId="{AC2B039A-E964-4FAE-A8C7-B5406255B9BE}" type="presOf" srcId="{28064B9B-1C79-45F0-9676-DFDDC9E27FFF}" destId="{C5955BFE-C677-4AC4-BF1E-9763795C1F4C}" srcOrd="0" destOrd="2" presId="urn:microsoft.com/office/officeart/2005/8/layout/vList5"/>
    <dgm:cxn modelId="{0F0500A3-6D31-4D7F-8CAE-FD654990E3AA}" srcId="{3383D21E-3162-4279-9F42-45F448A0679F}" destId="{B8C0524B-A731-45F6-88B0-A074BEF1D4D7}" srcOrd="2" destOrd="0" parTransId="{8B0BF58B-1C8C-4459-BCAD-73C6B99FBEF1}" sibTransId="{C86AF1D6-9E76-4797-BA96-FBFBC36C20AF}"/>
    <dgm:cxn modelId="{BC89FB95-09B3-448A-8EA5-79D77066A0E2}" srcId="{B8C0524B-A731-45F6-88B0-A074BEF1D4D7}" destId="{2A18CD00-3C73-429E-BAF4-6BFAD1D306C8}" srcOrd="1" destOrd="0" parTransId="{202ABF8E-C37F-4496-B266-A6C6DE866E19}" sibTransId="{DE02C2F0-2A16-40F3-A571-D102E90E368E}"/>
    <dgm:cxn modelId="{BA0E2E2B-FB0F-45C4-8E2B-27476B356BE9}" type="presOf" srcId="{3383D21E-3162-4279-9F42-45F448A0679F}" destId="{60513612-DDCA-41AE-A6A2-ADC910FF2291}" srcOrd="0" destOrd="0" presId="urn:microsoft.com/office/officeart/2005/8/layout/vList5"/>
    <dgm:cxn modelId="{8F230B97-EE1F-4A0A-97D4-41E1B460E8ED}" srcId="{9B49DD4F-70AA-43B1-BFC5-AE0C897A31CA}" destId="{28064B9B-1C79-45F0-9676-DFDDC9E27FFF}" srcOrd="2" destOrd="0" parTransId="{FC9BD0D1-1277-411A-9934-336CEA63890C}" sibTransId="{8B002AF2-43C6-4F8E-82BC-42592C4C4F16}"/>
    <dgm:cxn modelId="{47192335-1F0F-46FF-8721-C1BB8506E557}" type="presOf" srcId="{1C2B1A74-820E-437D-8FD8-76376EE7D1B6}" destId="{C5955BFE-C677-4AC4-BF1E-9763795C1F4C}" srcOrd="0" destOrd="1" presId="urn:microsoft.com/office/officeart/2005/8/layout/vList5"/>
    <dgm:cxn modelId="{5DBA2493-38BC-4EA1-B3D0-4D866850DC55}" type="presOf" srcId="{B8C0524B-A731-45F6-88B0-A074BEF1D4D7}" destId="{D8691962-E851-41C9-88D2-68B52C46A3C5}" srcOrd="0" destOrd="0" presId="urn:microsoft.com/office/officeart/2005/8/layout/vList5"/>
    <dgm:cxn modelId="{F446457A-7ED3-4DE1-8CBC-BDB0D9A03CA8}" type="presOf" srcId="{C04666AB-EA8A-4F36-A78B-09B63EA83D8C}" destId="{C5955BFE-C677-4AC4-BF1E-9763795C1F4C}" srcOrd="0" destOrd="0" presId="urn:microsoft.com/office/officeart/2005/8/layout/vList5"/>
    <dgm:cxn modelId="{BC52937E-0AF8-4B9C-BDE3-CC6AAABBBE60}" srcId="{3383D21E-3162-4279-9F42-45F448A0679F}" destId="{B2744176-6833-4C9E-B6E1-65A831B3A599}" srcOrd="1" destOrd="0" parTransId="{5280691A-4A2A-4B5C-B217-3F01713D46AB}" sibTransId="{9D055C48-6DEE-464C-8E62-CA3DEBCC2D2E}"/>
    <dgm:cxn modelId="{61A50F89-DC56-422B-8B01-1525432142B3}" srcId="{B2744176-6833-4C9E-B6E1-65A831B3A599}" destId="{0794E2CD-4756-4A90-9C53-4089DC03F0F1}" srcOrd="0" destOrd="0" parTransId="{D9BED3C0-7168-4715-BB51-1184E6EB8A6F}" sibTransId="{532467BE-5EE7-4A73-8ED4-13B706B5934F}"/>
    <dgm:cxn modelId="{FC1AC8C5-2B30-414C-9D19-B3CFCAF3218E}" type="presOf" srcId="{0794E2CD-4756-4A90-9C53-4089DC03F0F1}" destId="{9667FDA4-40C0-4B7A-A9FE-29A0E4626876}" srcOrd="0" destOrd="0" presId="urn:microsoft.com/office/officeart/2005/8/layout/vList5"/>
    <dgm:cxn modelId="{A7C65D4D-015B-4657-9A4E-84EAE0FD27C7}" type="presOf" srcId="{4C749F73-C802-4D7B-BB82-F890FD3CB2DC}" destId="{247683A8-9952-4B8A-B72A-306D62075C91}" srcOrd="0" destOrd="0" presId="urn:microsoft.com/office/officeart/2005/8/layout/vList5"/>
    <dgm:cxn modelId="{3C85A6BC-0ACC-4749-AB9F-B526270D201C}" srcId="{B8C0524B-A731-45F6-88B0-A074BEF1D4D7}" destId="{4C749F73-C802-4D7B-BB82-F890FD3CB2DC}" srcOrd="0" destOrd="0" parTransId="{C16B25B4-B902-45E6-BCCC-8C56B43C769F}" sibTransId="{7EB38F3F-649F-4C13-9E40-D327541D3CC8}"/>
    <dgm:cxn modelId="{0593AC06-89BF-445E-A6D5-33031172A8C1}" type="presOf" srcId="{2A18CD00-3C73-429E-BAF4-6BFAD1D306C8}" destId="{247683A8-9952-4B8A-B72A-306D62075C91}" srcOrd="0" destOrd="1" presId="urn:microsoft.com/office/officeart/2005/8/layout/vList5"/>
    <dgm:cxn modelId="{2B237C27-9C6C-43CB-8509-24E529C6F922}" type="presParOf" srcId="{60513612-DDCA-41AE-A6A2-ADC910FF2291}" destId="{C94C5298-E61D-4637-BF69-A67F2A2796C9}" srcOrd="0" destOrd="0" presId="urn:microsoft.com/office/officeart/2005/8/layout/vList5"/>
    <dgm:cxn modelId="{05EA9493-0577-4A56-B72D-71C7449422A8}" type="presParOf" srcId="{C94C5298-E61D-4637-BF69-A67F2A2796C9}" destId="{04F7F34D-DCF5-494F-90AC-C5CEE498DA1A}" srcOrd="0" destOrd="0" presId="urn:microsoft.com/office/officeart/2005/8/layout/vList5"/>
    <dgm:cxn modelId="{5776BAE2-D13B-4F90-BC11-BD71C01D6608}" type="presParOf" srcId="{C94C5298-E61D-4637-BF69-A67F2A2796C9}" destId="{C5955BFE-C677-4AC4-BF1E-9763795C1F4C}" srcOrd="1" destOrd="0" presId="urn:microsoft.com/office/officeart/2005/8/layout/vList5"/>
    <dgm:cxn modelId="{0AB0465B-72B3-4D3D-971D-1D012EF6922B}" type="presParOf" srcId="{60513612-DDCA-41AE-A6A2-ADC910FF2291}" destId="{6562EF11-7311-4049-A587-122352741907}" srcOrd="1" destOrd="0" presId="urn:microsoft.com/office/officeart/2005/8/layout/vList5"/>
    <dgm:cxn modelId="{6EDABFAD-D64A-4A16-92C8-5311C2DBA3BD}" type="presParOf" srcId="{60513612-DDCA-41AE-A6A2-ADC910FF2291}" destId="{18E80795-1FEA-4F62-AF75-01994877671C}" srcOrd="2" destOrd="0" presId="urn:microsoft.com/office/officeart/2005/8/layout/vList5"/>
    <dgm:cxn modelId="{63E619FE-980D-4FFB-B58E-11F31739B0B6}" type="presParOf" srcId="{18E80795-1FEA-4F62-AF75-01994877671C}" destId="{F5714ADF-7000-4C7A-8DFA-86D490695834}" srcOrd="0" destOrd="0" presId="urn:microsoft.com/office/officeart/2005/8/layout/vList5"/>
    <dgm:cxn modelId="{A9F4A116-851A-46F7-BBB0-B4C240FA3937}" type="presParOf" srcId="{18E80795-1FEA-4F62-AF75-01994877671C}" destId="{9667FDA4-40C0-4B7A-A9FE-29A0E4626876}" srcOrd="1" destOrd="0" presId="urn:microsoft.com/office/officeart/2005/8/layout/vList5"/>
    <dgm:cxn modelId="{7C486DDD-EB74-4A10-9BF8-70FC3867EA3A}" type="presParOf" srcId="{60513612-DDCA-41AE-A6A2-ADC910FF2291}" destId="{00674014-DBE1-47C0-B80E-5572FD5510D1}" srcOrd="3" destOrd="0" presId="urn:microsoft.com/office/officeart/2005/8/layout/vList5"/>
    <dgm:cxn modelId="{AAD363D2-DD8E-4935-93EA-EDDECD0C6B94}" type="presParOf" srcId="{60513612-DDCA-41AE-A6A2-ADC910FF2291}" destId="{7F11C1F0-4B3C-47E8-B118-93FFDB505FA9}" srcOrd="4" destOrd="0" presId="urn:microsoft.com/office/officeart/2005/8/layout/vList5"/>
    <dgm:cxn modelId="{CBEBB16B-9016-44CE-A8B7-FD09DD4895A0}" type="presParOf" srcId="{7F11C1F0-4B3C-47E8-B118-93FFDB505FA9}" destId="{D8691962-E851-41C9-88D2-68B52C46A3C5}" srcOrd="0" destOrd="0" presId="urn:microsoft.com/office/officeart/2005/8/layout/vList5"/>
    <dgm:cxn modelId="{E76933A7-6E83-4896-BCD5-BACCD1478D31}" type="presParOf" srcId="{7F11C1F0-4B3C-47E8-B118-93FFDB505FA9}" destId="{247683A8-9952-4B8A-B72A-306D62075C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1B1AD-0CFF-40DE-BBB4-AE19D1CD8804}">
      <dsp:nvSpPr>
        <dsp:cNvPr id="0" name=""/>
        <dsp:cNvSpPr/>
      </dsp:nvSpPr>
      <dsp:spPr>
        <a:xfrm rot="5400000">
          <a:off x="5307034" y="-2372468"/>
          <a:ext cx="7652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rgbClr val="002060"/>
              </a:solidFill>
            </a:rPr>
            <a:t>College admissions teams want to know how you spent your summers </a:t>
          </a:r>
          <a:endParaRPr lang="en-US" sz="1100" kern="1200" dirty="0"/>
        </a:p>
        <a:p>
          <a:pPr marL="57150" lvl="1" indent="-57150" algn="l" defTabSz="488950">
            <a:lnSpc>
              <a:spcPct val="90000"/>
            </a:lnSpc>
            <a:spcBef>
              <a:spcPct val="0"/>
            </a:spcBef>
            <a:spcAft>
              <a:spcPct val="15000"/>
            </a:spcAft>
            <a:buChar char="••"/>
          </a:pPr>
          <a:r>
            <a:rPr lang="en-US" sz="1100" kern="1200" dirty="0" smtClean="0"/>
            <a:t>Summer Opportunities shows colleges that you are students who use their summers wisely</a:t>
          </a:r>
          <a:endParaRPr lang="en-US" sz="1100" kern="1200" dirty="0"/>
        </a:p>
        <a:p>
          <a:pPr marL="57150" lvl="1" indent="-57150" algn="l" defTabSz="488950">
            <a:lnSpc>
              <a:spcPct val="90000"/>
            </a:lnSpc>
            <a:spcBef>
              <a:spcPct val="0"/>
            </a:spcBef>
            <a:spcAft>
              <a:spcPct val="15000"/>
            </a:spcAft>
            <a:buChar char="••"/>
          </a:pPr>
          <a:r>
            <a:rPr lang="en-US" sz="1100" kern="1200" smtClean="0"/>
            <a:t>Often, colleges look favorably at students who have done unique programs in the summer </a:t>
          </a:r>
          <a:endParaRPr lang="en-US" sz="1100" kern="1200" dirty="0"/>
        </a:p>
      </dsp:txBody>
      <dsp:txXfrm rot="-5400000">
        <a:off x="2836723" y="135199"/>
        <a:ext cx="5668500" cy="690522"/>
      </dsp:txXfrm>
    </dsp:sp>
    <dsp:sp modelId="{BF04705A-D1EC-4923-A1BF-9B914F4FEAF5}">
      <dsp:nvSpPr>
        <dsp:cNvPr id="0" name=""/>
        <dsp:cNvSpPr/>
      </dsp:nvSpPr>
      <dsp:spPr>
        <a:xfrm>
          <a:off x="372820" y="2187"/>
          <a:ext cx="2463902" cy="9565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smtClean="0">
              <a:solidFill>
                <a:schemeClr val="bg1"/>
              </a:solidFill>
              <a:latin typeface="Rockwell" pitchFamily="18" charset="0"/>
            </a:rPr>
            <a:t>Resume</a:t>
          </a:r>
          <a:endParaRPr lang="en-US" sz="2300" kern="1200" dirty="0">
            <a:solidFill>
              <a:schemeClr val="bg1"/>
            </a:solidFill>
            <a:latin typeface="Rockwell" pitchFamily="18" charset="0"/>
          </a:endParaRPr>
        </a:p>
      </dsp:txBody>
      <dsp:txXfrm>
        <a:off x="419515" y="48882"/>
        <a:ext cx="2370512" cy="863153"/>
      </dsp:txXfrm>
    </dsp:sp>
    <dsp:sp modelId="{590C0727-E92A-4DBB-AC71-7A9ADA6432AF}">
      <dsp:nvSpPr>
        <dsp:cNvPr id="0" name=""/>
        <dsp:cNvSpPr/>
      </dsp:nvSpPr>
      <dsp:spPr>
        <a:xfrm rot="5400000">
          <a:off x="5307034" y="-1368098"/>
          <a:ext cx="7652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rgbClr val="002060"/>
              </a:solidFill>
            </a:rPr>
            <a:t>Summer Opportunities programs and internships make you get off campus and learn, work, and explore with new people, ideas, frameworks, and challenges</a:t>
          </a:r>
          <a:endParaRPr lang="en-US" sz="1100" kern="1200" dirty="0">
            <a:solidFill>
              <a:srgbClr val="002060"/>
            </a:solidFill>
          </a:endParaRPr>
        </a:p>
        <a:p>
          <a:pPr marL="57150" lvl="1" indent="-57150" algn="l" defTabSz="488950">
            <a:lnSpc>
              <a:spcPct val="90000"/>
            </a:lnSpc>
            <a:spcBef>
              <a:spcPct val="0"/>
            </a:spcBef>
            <a:spcAft>
              <a:spcPct val="15000"/>
            </a:spcAft>
            <a:buChar char="••"/>
          </a:pPr>
          <a:r>
            <a:rPr lang="en-US" sz="1100" kern="1200" smtClean="0"/>
            <a:t>Scholars who have had the chance to be on a college campus prior to college are more likely to survive/cope/be successful when they are actually IN college </a:t>
          </a:r>
          <a:endParaRPr lang="en-US" sz="1100" kern="1200" dirty="0">
            <a:solidFill>
              <a:srgbClr val="002060"/>
            </a:solidFill>
          </a:endParaRPr>
        </a:p>
      </dsp:txBody>
      <dsp:txXfrm rot="-5400000">
        <a:off x="2836723" y="1139569"/>
        <a:ext cx="5668500" cy="690522"/>
      </dsp:txXfrm>
    </dsp:sp>
    <dsp:sp modelId="{61BE0115-0C0C-4D0A-A593-C477B95BED26}">
      <dsp:nvSpPr>
        <dsp:cNvPr id="0" name=""/>
        <dsp:cNvSpPr/>
      </dsp:nvSpPr>
      <dsp:spPr>
        <a:xfrm>
          <a:off x="372820" y="1006558"/>
          <a:ext cx="2463902" cy="9565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Rockwell" pitchFamily="18" charset="0"/>
            </a:rPr>
            <a:t>Socio-emotional development</a:t>
          </a:r>
          <a:endParaRPr lang="en-US" sz="2300" kern="1200" dirty="0">
            <a:solidFill>
              <a:schemeClr val="bg1"/>
            </a:solidFill>
            <a:latin typeface="Rockwell" pitchFamily="18" charset="0"/>
          </a:endParaRPr>
        </a:p>
      </dsp:txBody>
      <dsp:txXfrm>
        <a:off x="419515" y="1053253"/>
        <a:ext cx="2370512" cy="863153"/>
      </dsp:txXfrm>
    </dsp:sp>
    <dsp:sp modelId="{D34DB856-C551-4E1F-AA09-1FCA16B8CBEC}">
      <dsp:nvSpPr>
        <dsp:cNvPr id="0" name=""/>
        <dsp:cNvSpPr/>
      </dsp:nvSpPr>
      <dsp:spPr>
        <a:xfrm rot="5400000">
          <a:off x="5307034" y="-363727"/>
          <a:ext cx="7652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Pre-college programs afford high-achieving scholars the opportunity to experience college and earn college credits in high school</a:t>
          </a:r>
          <a:endParaRPr lang="en-US" sz="1100" kern="1200" dirty="0"/>
        </a:p>
      </dsp:txBody>
      <dsp:txXfrm rot="-5400000">
        <a:off x="2836723" y="2143940"/>
        <a:ext cx="5668500" cy="690522"/>
      </dsp:txXfrm>
    </dsp:sp>
    <dsp:sp modelId="{A00E7C84-EC2E-4E31-81F3-6DCC761A6A1C}">
      <dsp:nvSpPr>
        <dsp:cNvPr id="0" name=""/>
        <dsp:cNvSpPr/>
      </dsp:nvSpPr>
      <dsp:spPr>
        <a:xfrm>
          <a:off x="372820" y="2010928"/>
          <a:ext cx="2463902" cy="9565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Rockwell" pitchFamily="18" charset="0"/>
            </a:rPr>
            <a:t>College credits</a:t>
          </a:r>
          <a:endParaRPr lang="en-US" sz="2300" kern="1200" dirty="0">
            <a:latin typeface="Rockwell" pitchFamily="18" charset="0"/>
          </a:endParaRPr>
        </a:p>
      </dsp:txBody>
      <dsp:txXfrm>
        <a:off x="419515" y="2057623"/>
        <a:ext cx="2370512" cy="863153"/>
      </dsp:txXfrm>
    </dsp:sp>
    <dsp:sp modelId="{8EBEFCD1-8D3F-4DC0-97E9-E7F6EB09D4FE}">
      <dsp:nvSpPr>
        <dsp:cNvPr id="0" name=""/>
        <dsp:cNvSpPr/>
      </dsp:nvSpPr>
      <dsp:spPr>
        <a:xfrm rot="5400000">
          <a:off x="5307034" y="640642"/>
          <a:ext cx="7652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mj-lt"/>
            </a:rPr>
            <a:t>Through applying for pre-college programs, scholars get practice applying for a high-stakes, competitive opportunity through a rigorous process.</a:t>
          </a:r>
          <a:endParaRPr lang="en-US" sz="1100" kern="1200" dirty="0">
            <a:latin typeface="+mj-lt"/>
          </a:endParaRPr>
        </a:p>
      </dsp:txBody>
      <dsp:txXfrm rot="-5400000">
        <a:off x="2836723" y="3148309"/>
        <a:ext cx="5668500" cy="690522"/>
      </dsp:txXfrm>
    </dsp:sp>
    <dsp:sp modelId="{505EFD8E-28C9-433B-8AFD-A96B03E47071}">
      <dsp:nvSpPr>
        <dsp:cNvPr id="0" name=""/>
        <dsp:cNvSpPr/>
      </dsp:nvSpPr>
      <dsp:spPr>
        <a:xfrm>
          <a:off x="372820" y="3015298"/>
          <a:ext cx="2463902" cy="9565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Rockwell" pitchFamily="18" charset="0"/>
            </a:rPr>
            <a:t>College Process Practice</a:t>
          </a:r>
          <a:endParaRPr lang="en-US" sz="2300" kern="1200" dirty="0">
            <a:latin typeface="Rockwell" pitchFamily="18" charset="0"/>
          </a:endParaRPr>
        </a:p>
      </dsp:txBody>
      <dsp:txXfrm>
        <a:off x="419515" y="3061993"/>
        <a:ext cx="2370512" cy="863153"/>
      </dsp:txXfrm>
    </dsp:sp>
    <dsp:sp modelId="{E89369FA-9BA3-42ED-A168-CBDECB2F94CF}">
      <dsp:nvSpPr>
        <dsp:cNvPr id="0" name=""/>
        <dsp:cNvSpPr/>
      </dsp:nvSpPr>
      <dsp:spPr>
        <a:xfrm rot="5400000">
          <a:off x="5307034" y="1645012"/>
          <a:ext cx="7652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Internships and other programs help scholars develop a stronger sense of your interests and talents, helping you to identify pathways toward your future professional careers</a:t>
          </a:r>
          <a:endParaRPr lang="en-US" sz="1100" kern="1200" dirty="0"/>
        </a:p>
      </dsp:txBody>
      <dsp:txXfrm rot="-5400000">
        <a:off x="2836723" y="4152679"/>
        <a:ext cx="5668500" cy="690522"/>
      </dsp:txXfrm>
    </dsp:sp>
    <dsp:sp modelId="{5E80D405-A65A-4753-A3F9-A06B802C7BAE}">
      <dsp:nvSpPr>
        <dsp:cNvPr id="0" name=""/>
        <dsp:cNvSpPr/>
      </dsp:nvSpPr>
      <dsp:spPr>
        <a:xfrm>
          <a:off x="372820" y="4019669"/>
          <a:ext cx="2463902" cy="9565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smtClean="0">
              <a:latin typeface="Rockwell" pitchFamily="18" charset="0"/>
            </a:rPr>
            <a:t>Career </a:t>
          </a:r>
          <a:r>
            <a:rPr lang="en-US" sz="2300" kern="1200" dirty="0" smtClean="0">
              <a:latin typeface="Rockwell" pitchFamily="18" charset="0"/>
            </a:rPr>
            <a:t>readiness</a:t>
          </a:r>
          <a:endParaRPr lang="en-US" sz="2300" kern="1200" dirty="0">
            <a:latin typeface="Rockwell" pitchFamily="18" charset="0"/>
          </a:endParaRPr>
        </a:p>
      </dsp:txBody>
      <dsp:txXfrm>
        <a:off x="419515" y="4066364"/>
        <a:ext cx="2370512" cy="863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24D3E-BF1D-46DF-AFBB-384C17BCD45E}">
      <dsp:nvSpPr>
        <dsp:cNvPr id="0" name=""/>
        <dsp:cNvSpPr/>
      </dsp:nvSpPr>
      <dsp:spPr>
        <a:xfrm>
          <a:off x="3065" y="1363179"/>
          <a:ext cx="1843273" cy="5464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latin typeface="Rockwell" pitchFamily="18" charset="0"/>
            </a:rPr>
            <a:t>Pre-College</a:t>
          </a:r>
          <a:endParaRPr lang="en-US" sz="1500" kern="1200" dirty="0">
            <a:latin typeface="Rockwell" pitchFamily="18" charset="0"/>
          </a:endParaRPr>
        </a:p>
      </dsp:txBody>
      <dsp:txXfrm>
        <a:off x="3065" y="1363179"/>
        <a:ext cx="1843273" cy="546491"/>
      </dsp:txXfrm>
    </dsp:sp>
    <dsp:sp modelId="{ECF85EC2-CD9F-42EE-8963-3FC80AAAC18C}">
      <dsp:nvSpPr>
        <dsp:cNvPr id="0" name=""/>
        <dsp:cNvSpPr/>
      </dsp:nvSpPr>
      <dsp:spPr>
        <a:xfrm>
          <a:off x="3065" y="1909670"/>
          <a:ext cx="1843273" cy="10705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Academically rigorous</a:t>
          </a:r>
          <a:endParaRPr lang="en-US" sz="1500" kern="1200" dirty="0"/>
        </a:p>
        <a:p>
          <a:pPr marL="114300" lvl="1" indent="-114300" algn="l" defTabSz="666750">
            <a:lnSpc>
              <a:spcPct val="90000"/>
            </a:lnSpc>
            <a:spcBef>
              <a:spcPct val="0"/>
            </a:spcBef>
            <a:spcAft>
              <a:spcPct val="15000"/>
            </a:spcAft>
            <a:buChar char="••"/>
          </a:pPr>
          <a:r>
            <a:rPr lang="en-US" sz="1500" kern="1200" dirty="0" smtClean="0"/>
            <a:t>Prestigious and competitive</a:t>
          </a:r>
          <a:endParaRPr lang="en-US" sz="1500" kern="1200" dirty="0"/>
        </a:p>
      </dsp:txBody>
      <dsp:txXfrm>
        <a:off x="3065" y="1909670"/>
        <a:ext cx="1843273" cy="1070550"/>
      </dsp:txXfrm>
    </dsp:sp>
    <dsp:sp modelId="{9001C682-9206-4C7D-8682-19A1E8500A0D}">
      <dsp:nvSpPr>
        <dsp:cNvPr id="0" name=""/>
        <dsp:cNvSpPr/>
      </dsp:nvSpPr>
      <dsp:spPr>
        <a:xfrm>
          <a:off x="2104397" y="1363179"/>
          <a:ext cx="1843273" cy="5464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latin typeface="Rockwell" pitchFamily="18" charset="0"/>
            </a:rPr>
            <a:t>Internships</a:t>
          </a:r>
          <a:endParaRPr lang="en-US" sz="1500" kern="1200" dirty="0">
            <a:latin typeface="Rockwell" pitchFamily="18" charset="0"/>
          </a:endParaRPr>
        </a:p>
      </dsp:txBody>
      <dsp:txXfrm>
        <a:off x="2104397" y="1363179"/>
        <a:ext cx="1843273" cy="546491"/>
      </dsp:txXfrm>
    </dsp:sp>
    <dsp:sp modelId="{09938513-D7FB-4EF7-871C-D18C5168BBB0}">
      <dsp:nvSpPr>
        <dsp:cNvPr id="0" name=""/>
        <dsp:cNvSpPr/>
      </dsp:nvSpPr>
      <dsp:spPr>
        <a:xfrm>
          <a:off x="2104397" y="1909670"/>
          <a:ext cx="1843273" cy="10705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Professionally challenging</a:t>
          </a:r>
          <a:endParaRPr lang="en-US" sz="1500" kern="1200" dirty="0"/>
        </a:p>
        <a:p>
          <a:pPr marL="114300" lvl="1" indent="-114300" algn="l" defTabSz="666750">
            <a:lnSpc>
              <a:spcPct val="90000"/>
            </a:lnSpc>
            <a:spcBef>
              <a:spcPct val="0"/>
            </a:spcBef>
            <a:spcAft>
              <a:spcPct val="15000"/>
            </a:spcAft>
            <a:buChar char="••"/>
          </a:pPr>
          <a:r>
            <a:rPr lang="en-US" sz="1500" kern="1200" dirty="0" smtClean="0"/>
            <a:t>Competitive</a:t>
          </a:r>
          <a:endParaRPr lang="en-US" sz="1500" kern="1200" dirty="0"/>
        </a:p>
      </dsp:txBody>
      <dsp:txXfrm>
        <a:off x="2104397" y="1909670"/>
        <a:ext cx="1843273" cy="1070550"/>
      </dsp:txXfrm>
    </dsp:sp>
    <dsp:sp modelId="{4FB66556-450F-4C40-BE05-D1FA9E027C08}">
      <dsp:nvSpPr>
        <dsp:cNvPr id="0" name=""/>
        <dsp:cNvSpPr/>
      </dsp:nvSpPr>
      <dsp:spPr>
        <a:xfrm>
          <a:off x="4205729" y="1363179"/>
          <a:ext cx="1843273" cy="5464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latin typeface="Rockwell" pitchFamily="18" charset="0"/>
            </a:rPr>
            <a:t>Growth Programs</a:t>
          </a:r>
          <a:endParaRPr lang="en-US" sz="1500" kern="1200" dirty="0">
            <a:latin typeface="Rockwell" pitchFamily="18" charset="0"/>
          </a:endParaRPr>
        </a:p>
      </dsp:txBody>
      <dsp:txXfrm>
        <a:off x="4205729" y="1363179"/>
        <a:ext cx="1843273" cy="546491"/>
      </dsp:txXfrm>
    </dsp:sp>
    <dsp:sp modelId="{F8CF7FDB-4374-43BD-AB0B-7341184D24E4}">
      <dsp:nvSpPr>
        <dsp:cNvPr id="0" name=""/>
        <dsp:cNvSpPr/>
      </dsp:nvSpPr>
      <dsp:spPr>
        <a:xfrm>
          <a:off x="4205729" y="1909670"/>
          <a:ext cx="1843273" cy="10705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Socially challenging</a:t>
          </a:r>
          <a:endParaRPr lang="en-US" sz="1500" kern="1200" dirty="0"/>
        </a:p>
        <a:p>
          <a:pPr marL="114300" lvl="1" indent="-114300" algn="l" defTabSz="666750">
            <a:lnSpc>
              <a:spcPct val="90000"/>
            </a:lnSpc>
            <a:spcBef>
              <a:spcPct val="0"/>
            </a:spcBef>
            <a:spcAft>
              <a:spcPct val="15000"/>
            </a:spcAft>
            <a:buChar char="••"/>
          </a:pPr>
          <a:r>
            <a:rPr lang="en-US" sz="1500" kern="1200" dirty="0" smtClean="0"/>
            <a:t>Opportunity for exploring interests</a:t>
          </a:r>
          <a:endParaRPr lang="en-US" sz="1500" kern="1200" dirty="0"/>
        </a:p>
      </dsp:txBody>
      <dsp:txXfrm>
        <a:off x="4205729" y="1909670"/>
        <a:ext cx="1843273" cy="1070550"/>
      </dsp:txXfrm>
    </dsp:sp>
    <dsp:sp modelId="{1BDB6714-47E5-4E9C-9BE7-8E788EB30AE1}">
      <dsp:nvSpPr>
        <dsp:cNvPr id="0" name=""/>
        <dsp:cNvSpPr/>
      </dsp:nvSpPr>
      <dsp:spPr>
        <a:xfrm>
          <a:off x="6307060" y="1363179"/>
          <a:ext cx="1843273" cy="54649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latin typeface="Rockwell" pitchFamily="18" charset="0"/>
            </a:rPr>
            <a:t>Summer Academy Enrichment</a:t>
          </a:r>
          <a:endParaRPr lang="en-US" sz="1500" kern="1200" dirty="0">
            <a:latin typeface="Rockwell" pitchFamily="18" charset="0"/>
          </a:endParaRPr>
        </a:p>
      </dsp:txBody>
      <dsp:txXfrm>
        <a:off x="6307060" y="1363179"/>
        <a:ext cx="1843273" cy="546491"/>
      </dsp:txXfrm>
    </dsp:sp>
    <dsp:sp modelId="{F61F450A-F78E-4529-8D13-F74FB8367468}">
      <dsp:nvSpPr>
        <dsp:cNvPr id="0" name=""/>
        <dsp:cNvSpPr/>
      </dsp:nvSpPr>
      <dsp:spPr>
        <a:xfrm>
          <a:off x="6307060" y="1909670"/>
          <a:ext cx="1843273" cy="10705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Socially challenging</a:t>
          </a:r>
          <a:endParaRPr lang="en-US" sz="1500" kern="1200" dirty="0"/>
        </a:p>
        <a:p>
          <a:pPr marL="114300" lvl="1" indent="-114300" algn="l" defTabSz="666750">
            <a:lnSpc>
              <a:spcPct val="90000"/>
            </a:lnSpc>
            <a:spcBef>
              <a:spcPct val="0"/>
            </a:spcBef>
            <a:spcAft>
              <a:spcPct val="15000"/>
            </a:spcAft>
            <a:buChar char="••"/>
          </a:pPr>
          <a:r>
            <a:rPr lang="en-US" sz="1500" kern="1200" smtClean="0"/>
            <a:t>Opportunity </a:t>
          </a:r>
          <a:r>
            <a:rPr lang="en-US" sz="1500" kern="1200" dirty="0" smtClean="0"/>
            <a:t>for exploring interests</a:t>
          </a:r>
          <a:endParaRPr lang="en-US" sz="1500" kern="1200" dirty="0"/>
        </a:p>
      </dsp:txBody>
      <dsp:txXfrm>
        <a:off x="6307060" y="1909670"/>
        <a:ext cx="1843273" cy="1070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1B1AD-0CFF-40DE-BBB4-AE19D1CD8804}">
      <dsp:nvSpPr>
        <dsp:cNvPr id="0" name=""/>
        <dsp:cNvSpPr/>
      </dsp:nvSpPr>
      <dsp:spPr>
        <a:xfrm rot="5400000">
          <a:off x="5219483" y="-2160708"/>
          <a:ext cx="75328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If you haven’t yet, make sure you complete the Summer Opportunities survey that was sent to you at your @</a:t>
          </a:r>
          <a:r>
            <a:rPr lang="en-US" sz="1100" kern="1200" dirty="0" err="1" smtClean="0"/>
            <a:t>afscholars.org</a:t>
          </a:r>
          <a:r>
            <a:rPr lang="en-US" sz="1100" kern="1200" dirty="0" smtClean="0"/>
            <a:t> email by Ms. Jackson.</a:t>
          </a:r>
          <a:endParaRPr lang="en-US" sz="1100" kern="1200" dirty="0"/>
        </a:p>
      </dsp:txBody>
      <dsp:txXfrm rot="-5400000">
        <a:off x="2962655" y="132892"/>
        <a:ext cx="5230172" cy="679744"/>
      </dsp:txXfrm>
    </dsp:sp>
    <dsp:sp modelId="{BF04705A-D1EC-4923-A1BF-9B914F4FEAF5}">
      <dsp:nvSpPr>
        <dsp:cNvPr id="0" name=""/>
        <dsp:cNvSpPr/>
      </dsp:nvSpPr>
      <dsp:spPr>
        <a:xfrm>
          <a:off x="0" y="1957"/>
          <a:ext cx="2962656" cy="941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Rockwell" pitchFamily="18" charset="0"/>
            </a:rPr>
            <a:t>Summer Opportunities Interest Survey</a:t>
          </a:r>
          <a:endParaRPr lang="en-US" sz="2000" kern="1200" dirty="0">
            <a:solidFill>
              <a:schemeClr val="bg1"/>
            </a:solidFill>
            <a:latin typeface="Rockwell" pitchFamily="18" charset="0"/>
          </a:endParaRPr>
        </a:p>
      </dsp:txBody>
      <dsp:txXfrm>
        <a:off x="45966" y="47923"/>
        <a:ext cx="2870724" cy="849678"/>
      </dsp:txXfrm>
    </dsp:sp>
    <dsp:sp modelId="{590C0727-E92A-4DBB-AC71-7A9ADA6432AF}">
      <dsp:nvSpPr>
        <dsp:cNvPr id="0" name=""/>
        <dsp:cNvSpPr/>
      </dsp:nvSpPr>
      <dsp:spPr>
        <a:xfrm rot="5400000">
          <a:off x="5219483" y="-1172017"/>
          <a:ext cx="75328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tx1"/>
              </a:solidFill>
            </a:rPr>
            <a:t>This list of all pre-approved AFBHS summer programs and internships will be published the first week of Quarter III; Ms. Jackson will send it to your @</a:t>
          </a:r>
          <a:r>
            <a:rPr lang="en-US" sz="1100" kern="1200" dirty="0" err="1" smtClean="0">
              <a:solidFill>
                <a:schemeClr val="tx1"/>
              </a:solidFill>
            </a:rPr>
            <a:t>afscholars.org</a:t>
          </a:r>
          <a:r>
            <a:rPr lang="en-US" sz="1100" kern="1200" dirty="0" smtClean="0">
              <a:solidFill>
                <a:schemeClr val="tx1"/>
              </a:solidFill>
            </a:rPr>
            <a:t> email. Use this catalog to conduct </a:t>
          </a:r>
          <a:r>
            <a:rPr lang="en-US" sz="1100" b="1" kern="1200" dirty="0" smtClean="0">
              <a:solidFill>
                <a:schemeClr val="tx1"/>
              </a:solidFill>
            </a:rPr>
            <a:t>RESEARCH</a:t>
          </a:r>
          <a:r>
            <a:rPr lang="en-US" sz="1100" kern="1200" dirty="0" smtClean="0">
              <a:solidFill>
                <a:schemeClr val="tx1"/>
              </a:solidFill>
            </a:rPr>
            <a:t>. </a:t>
          </a:r>
          <a:endParaRPr lang="en-US" sz="1100" kern="1200" dirty="0">
            <a:solidFill>
              <a:schemeClr val="tx1"/>
            </a:solidFill>
          </a:endParaRPr>
        </a:p>
      </dsp:txBody>
      <dsp:txXfrm rot="-5400000">
        <a:off x="2962655" y="1121583"/>
        <a:ext cx="5230172" cy="679744"/>
      </dsp:txXfrm>
    </dsp:sp>
    <dsp:sp modelId="{61BE0115-0C0C-4D0A-A593-C477B95BED26}">
      <dsp:nvSpPr>
        <dsp:cNvPr id="0" name=""/>
        <dsp:cNvSpPr/>
      </dsp:nvSpPr>
      <dsp:spPr>
        <a:xfrm>
          <a:off x="0" y="990648"/>
          <a:ext cx="2962656" cy="941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Rockwell" pitchFamily="18" charset="0"/>
            </a:rPr>
            <a:t>Summer Opportunities Catalog</a:t>
          </a:r>
          <a:endParaRPr lang="en-US" sz="2000" kern="1200" dirty="0">
            <a:solidFill>
              <a:schemeClr val="bg1"/>
            </a:solidFill>
            <a:latin typeface="Rockwell" pitchFamily="18" charset="0"/>
          </a:endParaRPr>
        </a:p>
      </dsp:txBody>
      <dsp:txXfrm>
        <a:off x="45966" y="1036614"/>
        <a:ext cx="2870724" cy="849678"/>
      </dsp:txXfrm>
    </dsp:sp>
    <dsp:sp modelId="{D34DB856-C551-4E1F-AA09-1FCA16B8CBEC}">
      <dsp:nvSpPr>
        <dsp:cNvPr id="0" name=""/>
        <dsp:cNvSpPr/>
      </dsp:nvSpPr>
      <dsp:spPr>
        <a:xfrm rot="5400000">
          <a:off x="5219483" y="-183326"/>
          <a:ext cx="75328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mj-lt"/>
            </a:rPr>
            <a:t>Over the next several weeks, Ms. Dawson will be reaching out to individual scholars to discuss programs and opportunities that you think will best fit your personality, interests, and aspirations for the summer.</a:t>
          </a:r>
          <a:endParaRPr lang="en-US" sz="1100" kern="1200" dirty="0">
            <a:latin typeface="+mj-lt"/>
          </a:endParaRPr>
        </a:p>
      </dsp:txBody>
      <dsp:txXfrm rot="-5400000">
        <a:off x="2962655" y="2110274"/>
        <a:ext cx="5230172" cy="679744"/>
      </dsp:txXfrm>
    </dsp:sp>
    <dsp:sp modelId="{A00E7C84-EC2E-4E31-81F3-6DCC761A6A1C}">
      <dsp:nvSpPr>
        <dsp:cNvPr id="0" name=""/>
        <dsp:cNvSpPr/>
      </dsp:nvSpPr>
      <dsp:spPr>
        <a:xfrm>
          <a:off x="0" y="1979340"/>
          <a:ext cx="2962656" cy="941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Rockwell" pitchFamily="18" charset="0"/>
            </a:rPr>
            <a:t>Best fit conversations</a:t>
          </a:r>
          <a:endParaRPr lang="en-US" sz="2000" kern="1200" dirty="0">
            <a:latin typeface="Rockwell" pitchFamily="18" charset="0"/>
          </a:endParaRPr>
        </a:p>
      </dsp:txBody>
      <dsp:txXfrm>
        <a:off x="45966" y="2025306"/>
        <a:ext cx="2870724" cy="849678"/>
      </dsp:txXfrm>
    </dsp:sp>
    <dsp:sp modelId="{8EBEFCD1-8D3F-4DC0-97E9-E7F6EB09D4FE}">
      <dsp:nvSpPr>
        <dsp:cNvPr id="0" name=""/>
        <dsp:cNvSpPr/>
      </dsp:nvSpPr>
      <dsp:spPr>
        <a:xfrm rot="5400000">
          <a:off x="5219483" y="805364"/>
          <a:ext cx="75328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Ultimately, you won’t know whether a program is truly right for you until you try it. Keeping an open mind and trying something new is the best way to discover what your best fit program really is. This will also help you get a better sense of where you may want to go to college and what you want to major in.</a:t>
          </a:r>
          <a:endParaRPr lang="en-US" sz="1100" kern="1200" dirty="0"/>
        </a:p>
      </dsp:txBody>
      <dsp:txXfrm rot="-5400000">
        <a:off x="2962655" y="3098964"/>
        <a:ext cx="5230172" cy="679744"/>
      </dsp:txXfrm>
    </dsp:sp>
    <dsp:sp modelId="{505EFD8E-28C9-433B-8AFD-A96B03E47071}">
      <dsp:nvSpPr>
        <dsp:cNvPr id="0" name=""/>
        <dsp:cNvSpPr/>
      </dsp:nvSpPr>
      <dsp:spPr>
        <a:xfrm>
          <a:off x="0" y="2968031"/>
          <a:ext cx="2962656" cy="941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Rockwell" pitchFamily="18" charset="0"/>
            </a:rPr>
            <a:t>Apply and find out!</a:t>
          </a:r>
          <a:endParaRPr lang="en-US" sz="2000" kern="1200" dirty="0">
            <a:latin typeface="Rockwell" pitchFamily="18" charset="0"/>
          </a:endParaRPr>
        </a:p>
      </dsp:txBody>
      <dsp:txXfrm>
        <a:off x="45966" y="3013997"/>
        <a:ext cx="2870724" cy="849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8748F-64AA-4443-92CE-645F4D05F673}">
      <dsp:nvSpPr>
        <dsp:cNvPr id="0" name=""/>
        <dsp:cNvSpPr/>
      </dsp:nvSpPr>
      <dsp:spPr>
        <a:xfrm>
          <a:off x="0" y="0"/>
          <a:ext cx="8153400" cy="1333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Jnai Haynes, 11</a:t>
          </a:r>
          <a:r>
            <a:rPr lang="en-US" sz="2100" kern="1200" baseline="30000" dirty="0" smtClean="0"/>
            <a:t>th</a:t>
          </a:r>
          <a:r>
            <a:rPr lang="en-US" sz="2100" kern="1200" dirty="0" smtClean="0"/>
            <a:t> grade</a:t>
          </a:r>
          <a:endParaRPr lang="en-US" sz="2100" kern="1200" dirty="0"/>
        </a:p>
        <a:p>
          <a:pPr marL="171450" lvl="1" indent="-171450" algn="l" defTabSz="711200">
            <a:lnSpc>
              <a:spcPct val="90000"/>
            </a:lnSpc>
            <a:spcBef>
              <a:spcPct val="0"/>
            </a:spcBef>
            <a:spcAft>
              <a:spcPct val="15000"/>
            </a:spcAft>
            <a:buChar char="••"/>
          </a:pPr>
          <a:r>
            <a:rPr lang="en-US" sz="1600" kern="1200" dirty="0" smtClean="0"/>
            <a:t>Freshman summer: Yale Explorations (pre-college)</a:t>
          </a:r>
          <a:endParaRPr lang="en-US" sz="1600" kern="1200" dirty="0"/>
        </a:p>
        <a:p>
          <a:pPr marL="171450" lvl="1" indent="-171450" algn="l" defTabSz="711200">
            <a:lnSpc>
              <a:spcPct val="90000"/>
            </a:lnSpc>
            <a:spcBef>
              <a:spcPct val="0"/>
            </a:spcBef>
            <a:spcAft>
              <a:spcPct val="15000"/>
            </a:spcAft>
            <a:buChar char="••"/>
          </a:pPr>
          <a:r>
            <a:rPr lang="en-US" sz="1600" kern="1200" dirty="0" smtClean="0"/>
            <a:t>Sophomore summer: JSA-Princeton (pre-college)</a:t>
          </a:r>
          <a:endParaRPr lang="en-US" sz="1600" kern="1200" dirty="0"/>
        </a:p>
        <a:p>
          <a:pPr marL="171450" lvl="1" indent="-171450" algn="l" defTabSz="711200">
            <a:lnSpc>
              <a:spcPct val="90000"/>
            </a:lnSpc>
            <a:spcBef>
              <a:spcPct val="0"/>
            </a:spcBef>
            <a:spcAft>
              <a:spcPct val="15000"/>
            </a:spcAft>
            <a:buChar char="••"/>
          </a:pPr>
          <a:r>
            <a:rPr lang="en-US" sz="1600" kern="1200" dirty="0" smtClean="0"/>
            <a:t>Sophomore summer: Camp Fowler Leadership Summit (growth program)</a:t>
          </a:r>
          <a:endParaRPr lang="en-US" sz="1600" kern="1200" dirty="0"/>
        </a:p>
      </dsp:txBody>
      <dsp:txXfrm>
        <a:off x="1764030" y="0"/>
        <a:ext cx="6389369" cy="1333500"/>
      </dsp:txXfrm>
    </dsp:sp>
    <dsp:sp modelId="{AF5BA3BA-663E-4F28-83EC-A442496D3C36}">
      <dsp:nvSpPr>
        <dsp:cNvPr id="0" name=""/>
        <dsp:cNvSpPr/>
      </dsp:nvSpPr>
      <dsp:spPr>
        <a:xfrm>
          <a:off x="449579" y="190498"/>
          <a:ext cx="998220" cy="95250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58C7A0-1113-4F9F-A5B1-0B3DBC7867D9}">
      <dsp:nvSpPr>
        <dsp:cNvPr id="0" name=""/>
        <dsp:cNvSpPr/>
      </dsp:nvSpPr>
      <dsp:spPr>
        <a:xfrm>
          <a:off x="0" y="1466849"/>
          <a:ext cx="8153400" cy="1333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Mark Williams, 10</a:t>
          </a:r>
          <a:r>
            <a:rPr lang="en-US" sz="2100" kern="1200" baseline="30000" dirty="0" smtClean="0"/>
            <a:t>th</a:t>
          </a:r>
          <a:r>
            <a:rPr lang="en-US" sz="2100" kern="1200" dirty="0" smtClean="0"/>
            <a:t> grade</a:t>
          </a:r>
          <a:endParaRPr lang="en-US" sz="2100" kern="1200" dirty="0"/>
        </a:p>
        <a:p>
          <a:pPr marL="171450" lvl="1" indent="-171450" algn="l" defTabSz="711200">
            <a:lnSpc>
              <a:spcPct val="90000"/>
            </a:lnSpc>
            <a:spcBef>
              <a:spcPct val="0"/>
            </a:spcBef>
            <a:spcAft>
              <a:spcPct val="15000"/>
            </a:spcAft>
            <a:buChar char="••"/>
          </a:pPr>
          <a:r>
            <a:rPr lang="en-US" sz="1600" kern="1200" dirty="0" smtClean="0"/>
            <a:t>Freshman summer: Brooklyn Children’s Law Center (internship)</a:t>
          </a:r>
          <a:endParaRPr lang="en-US" sz="1600" kern="1200" dirty="0"/>
        </a:p>
      </dsp:txBody>
      <dsp:txXfrm>
        <a:off x="1764030" y="1466849"/>
        <a:ext cx="6389369" cy="1333500"/>
      </dsp:txXfrm>
    </dsp:sp>
    <dsp:sp modelId="{CF18FA96-6C08-4042-B26A-D4DEDDBD212C}">
      <dsp:nvSpPr>
        <dsp:cNvPr id="0" name=""/>
        <dsp:cNvSpPr/>
      </dsp:nvSpPr>
      <dsp:spPr>
        <a:xfrm>
          <a:off x="525781" y="1600200"/>
          <a:ext cx="845817" cy="106680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F8F1F9-0083-4772-994E-4DD67752B403}">
      <dsp:nvSpPr>
        <dsp:cNvPr id="0" name=""/>
        <dsp:cNvSpPr/>
      </dsp:nvSpPr>
      <dsp:spPr>
        <a:xfrm>
          <a:off x="0" y="2933699"/>
          <a:ext cx="8153400" cy="1333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Sheridan Jeffrey, 11</a:t>
          </a:r>
          <a:r>
            <a:rPr lang="en-US" sz="2100" kern="1200" baseline="30000" dirty="0" smtClean="0"/>
            <a:t>th</a:t>
          </a:r>
          <a:r>
            <a:rPr lang="en-US" sz="2100" kern="1200" dirty="0" smtClean="0"/>
            <a:t> grade</a:t>
          </a:r>
          <a:endParaRPr lang="en-US" sz="2100" kern="1200" dirty="0"/>
        </a:p>
        <a:p>
          <a:pPr marL="171450" lvl="1" indent="-171450" algn="l" defTabSz="711200">
            <a:lnSpc>
              <a:spcPct val="90000"/>
            </a:lnSpc>
            <a:spcBef>
              <a:spcPct val="0"/>
            </a:spcBef>
            <a:spcAft>
              <a:spcPct val="15000"/>
            </a:spcAft>
            <a:buChar char="••"/>
          </a:pPr>
          <a:r>
            <a:rPr lang="en-US" sz="1600" kern="1200" dirty="0" smtClean="0"/>
            <a:t>Freshman summer: Sadie Nash Leadership Project (growth program)</a:t>
          </a:r>
          <a:endParaRPr lang="en-US" sz="1600" kern="1200" dirty="0"/>
        </a:p>
        <a:p>
          <a:pPr marL="171450" lvl="1" indent="-171450" algn="l" defTabSz="711200">
            <a:lnSpc>
              <a:spcPct val="90000"/>
            </a:lnSpc>
            <a:spcBef>
              <a:spcPct val="0"/>
            </a:spcBef>
            <a:spcAft>
              <a:spcPct val="15000"/>
            </a:spcAft>
            <a:buChar char="••"/>
          </a:pPr>
          <a:r>
            <a:rPr lang="en-US" sz="1600" kern="1200" dirty="0" smtClean="0"/>
            <a:t>Sophomore summer: High Mountain Institute (pre-college program)</a:t>
          </a:r>
          <a:endParaRPr lang="en-US" sz="1600" kern="1200" dirty="0"/>
        </a:p>
      </dsp:txBody>
      <dsp:txXfrm>
        <a:off x="1764030" y="2933699"/>
        <a:ext cx="6389369" cy="1333500"/>
      </dsp:txXfrm>
    </dsp:sp>
    <dsp:sp modelId="{AEB3CE51-0466-43CF-B07C-C2539D1BAAD9}">
      <dsp:nvSpPr>
        <dsp:cNvPr id="0" name=""/>
        <dsp:cNvSpPr/>
      </dsp:nvSpPr>
      <dsp:spPr>
        <a:xfrm>
          <a:off x="601982" y="3124198"/>
          <a:ext cx="693414" cy="95250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54DFC-18D9-4E4D-8515-801CEE5BC641}">
      <dsp:nvSpPr>
        <dsp:cNvPr id="0" name=""/>
        <dsp:cNvSpPr/>
      </dsp:nvSpPr>
      <dsp:spPr>
        <a:xfrm>
          <a:off x="37" y="176216"/>
          <a:ext cx="3596320" cy="12717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Funded programs </a:t>
          </a:r>
        </a:p>
        <a:p>
          <a:pPr lvl="0" algn="ctr" defTabSz="1022350">
            <a:lnSpc>
              <a:spcPct val="90000"/>
            </a:lnSpc>
            <a:spcBef>
              <a:spcPct val="0"/>
            </a:spcBef>
            <a:spcAft>
              <a:spcPct val="35000"/>
            </a:spcAft>
          </a:pPr>
          <a:r>
            <a:rPr lang="en-US" sz="2300" kern="1200" dirty="0" smtClean="0"/>
            <a:t>IN THE CATALOG</a:t>
          </a:r>
          <a:endParaRPr lang="en-US" sz="2300" kern="1200" dirty="0"/>
        </a:p>
      </dsp:txBody>
      <dsp:txXfrm>
        <a:off x="37" y="176216"/>
        <a:ext cx="3596320" cy="1271781"/>
      </dsp:txXfrm>
    </dsp:sp>
    <dsp:sp modelId="{61C214EE-DDD9-4E4D-8DB7-682388555FE4}">
      <dsp:nvSpPr>
        <dsp:cNvPr id="0" name=""/>
        <dsp:cNvSpPr/>
      </dsp:nvSpPr>
      <dsp:spPr>
        <a:xfrm>
          <a:off x="37" y="1447998"/>
          <a:ext cx="3596320" cy="19571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Program’s financial aid team will meet significant portion of family need</a:t>
          </a:r>
          <a:endParaRPr lang="en-US" sz="2300" kern="1200" dirty="0"/>
        </a:p>
        <a:p>
          <a:pPr marL="228600" lvl="1" indent="-228600" algn="l" defTabSz="1022350">
            <a:lnSpc>
              <a:spcPct val="90000"/>
            </a:lnSpc>
            <a:spcBef>
              <a:spcPct val="0"/>
            </a:spcBef>
            <a:spcAft>
              <a:spcPct val="15000"/>
            </a:spcAft>
            <a:buChar char="••"/>
          </a:pPr>
          <a:r>
            <a:rPr lang="en-US" sz="2300" kern="1200" dirty="0" smtClean="0"/>
            <a:t>AFBHS can provide bridge scholarships</a:t>
          </a:r>
          <a:endParaRPr lang="en-US" sz="2300" kern="1200" dirty="0"/>
        </a:p>
      </dsp:txBody>
      <dsp:txXfrm>
        <a:off x="37" y="1447998"/>
        <a:ext cx="3596320" cy="1957184"/>
      </dsp:txXfrm>
    </dsp:sp>
    <dsp:sp modelId="{380E4F2E-174A-469D-B928-669BD5D21692}">
      <dsp:nvSpPr>
        <dsp:cNvPr id="0" name=""/>
        <dsp:cNvSpPr/>
      </dsp:nvSpPr>
      <dsp:spPr>
        <a:xfrm>
          <a:off x="4099842" y="176216"/>
          <a:ext cx="3596320" cy="12717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Programs you find on your own</a:t>
          </a:r>
        </a:p>
        <a:p>
          <a:pPr lvl="0" algn="ctr" defTabSz="1022350">
            <a:lnSpc>
              <a:spcPct val="90000"/>
            </a:lnSpc>
            <a:spcBef>
              <a:spcPct val="0"/>
            </a:spcBef>
            <a:spcAft>
              <a:spcPct val="35000"/>
            </a:spcAft>
          </a:pPr>
          <a:r>
            <a:rPr lang="en-US" sz="2300" kern="1200" dirty="0" smtClean="0"/>
            <a:t>NOT IN THE CATALOG</a:t>
          </a:r>
          <a:endParaRPr lang="en-US" sz="2300" kern="1200" dirty="0"/>
        </a:p>
      </dsp:txBody>
      <dsp:txXfrm>
        <a:off x="4099842" y="176216"/>
        <a:ext cx="3596320" cy="1271781"/>
      </dsp:txXfrm>
    </dsp:sp>
    <dsp:sp modelId="{E2BA63D4-04EE-43C2-BA3E-C05183D89418}">
      <dsp:nvSpPr>
        <dsp:cNvPr id="0" name=""/>
        <dsp:cNvSpPr/>
      </dsp:nvSpPr>
      <dsp:spPr>
        <a:xfrm>
          <a:off x="4099842" y="1447998"/>
          <a:ext cx="3596320" cy="19571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Don’t guarantee funding</a:t>
          </a:r>
          <a:endParaRPr lang="en-US" sz="2300" kern="1200" dirty="0"/>
        </a:p>
        <a:p>
          <a:pPr marL="228600" lvl="1" indent="-228600" algn="l" defTabSz="1022350">
            <a:lnSpc>
              <a:spcPct val="90000"/>
            </a:lnSpc>
            <a:spcBef>
              <a:spcPct val="0"/>
            </a:spcBef>
            <a:spcAft>
              <a:spcPct val="15000"/>
            </a:spcAft>
            <a:buChar char="••"/>
          </a:pPr>
          <a:r>
            <a:rPr lang="en-US" sz="2300" kern="1200" dirty="0" smtClean="0"/>
            <a:t>AFBHS will not provide scholarships </a:t>
          </a:r>
          <a:endParaRPr lang="en-US" sz="2300" kern="1200" dirty="0"/>
        </a:p>
      </dsp:txBody>
      <dsp:txXfrm>
        <a:off x="4099842" y="1447998"/>
        <a:ext cx="3596320" cy="1957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A2D8-44E7-4500-9488-BF2A7AE9FEEE}">
      <dsp:nvSpPr>
        <dsp:cNvPr id="0" name=""/>
        <dsp:cNvSpPr/>
      </dsp:nvSpPr>
      <dsp:spPr>
        <a:xfrm>
          <a:off x="1996439" y="58102"/>
          <a:ext cx="2788920" cy="2788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Scholar’s academic record</a:t>
          </a:r>
          <a:endParaRPr lang="en-US" sz="2600" kern="1200" dirty="0"/>
        </a:p>
      </dsp:txBody>
      <dsp:txXfrm>
        <a:off x="2368296" y="546163"/>
        <a:ext cx="2045208" cy="1255014"/>
      </dsp:txXfrm>
    </dsp:sp>
    <dsp:sp modelId="{03CC4D52-2832-4F73-A074-5B3426CC2BA4}">
      <dsp:nvSpPr>
        <dsp:cNvPr id="0" name=""/>
        <dsp:cNvSpPr/>
      </dsp:nvSpPr>
      <dsp:spPr>
        <a:xfrm>
          <a:off x="3002775" y="1801177"/>
          <a:ext cx="2788920" cy="2788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Family financial profile</a:t>
          </a:r>
          <a:endParaRPr lang="en-US" sz="2600" kern="1200" dirty="0"/>
        </a:p>
      </dsp:txBody>
      <dsp:txXfrm>
        <a:off x="3855720" y="2521648"/>
        <a:ext cx="1673352" cy="1533906"/>
      </dsp:txXfrm>
    </dsp:sp>
    <dsp:sp modelId="{0AC3BA40-99ED-4FE4-A72E-E9F1335716AA}">
      <dsp:nvSpPr>
        <dsp:cNvPr id="0" name=""/>
        <dsp:cNvSpPr/>
      </dsp:nvSpPr>
      <dsp:spPr>
        <a:xfrm>
          <a:off x="990104" y="1801177"/>
          <a:ext cx="2788920" cy="27889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Program’s endowment</a:t>
          </a:r>
          <a:endParaRPr lang="en-US" sz="2600" kern="1200" dirty="0"/>
        </a:p>
      </dsp:txBody>
      <dsp:txXfrm>
        <a:off x="1252727" y="2521648"/>
        <a:ext cx="1673352" cy="1533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55BFE-C677-4AC4-BF1E-9763795C1F4C}">
      <dsp:nvSpPr>
        <dsp:cNvPr id="0" name=""/>
        <dsp:cNvSpPr/>
      </dsp:nvSpPr>
      <dsp:spPr>
        <a:xfrm rot="5400000">
          <a:off x="4802448" y="-1921169"/>
          <a:ext cx="1001613"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We look at and act on EFC</a:t>
          </a:r>
          <a:endParaRPr lang="en-US" sz="1600" kern="1200" dirty="0"/>
        </a:p>
        <a:p>
          <a:pPr marL="171450" lvl="1" indent="-171450" algn="l" defTabSz="711200">
            <a:lnSpc>
              <a:spcPct val="90000"/>
            </a:lnSpc>
            <a:spcBef>
              <a:spcPct val="0"/>
            </a:spcBef>
            <a:spcAft>
              <a:spcPct val="15000"/>
            </a:spcAft>
            <a:buChar char="••"/>
          </a:pPr>
          <a:r>
            <a:rPr lang="en-US" sz="1600" kern="1200" dirty="0" smtClean="0"/>
            <a:t>We will not fund you without your financial documents</a:t>
          </a:r>
          <a:endParaRPr lang="en-US" sz="1600" kern="1200" dirty="0"/>
        </a:p>
        <a:p>
          <a:pPr marL="171450" lvl="1" indent="-171450" algn="l" defTabSz="711200">
            <a:lnSpc>
              <a:spcPct val="90000"/>
            </a:lnSpc>
            <a:spcBef>
              <a:spcPct val="0"/>
            </a:spcBef>
            <a:spcAft>
              <a:spcPct val="15000"/>
            </a:spcAft>
            <a:buChar char="••"/>
          </a:pPr>
          <a:r>
            <a:rPr lang="en-US" sz="1600" kern="1200" dirty="0" smtClean="0"/>
            <a:t>Your award is confidential</a:t>
          </a:r>
          <a:endParaRPr lang="en-US" sz="1600" kern="1200" dirty="0"/>
        </a:p>
      </dsp:txBody>
      <dsp:txXfrm rot="-5400000">
        <a:off x="2791703" y="138471"/>
        <a:ext cx="4974209" cy="903823"/>
      </dsp:txXfrm>
    </dsp:sp>
    <dsp:sp modelId="{04F7F34D-DCF5-494F-90AC-C5CEE498DA1A}">
      <dsp:nvSpPr>
        <dsp:cNvPr id="0" name=""/>
        <dsp:cNvSpPr/>
      </dsp:nvSpPr>
      <dsp:spPr>
        <a:xfrm>
          <a:off x="98101" y="48397"/>
          <a:ext cx="2791703" cy="1177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Need-based</a:t>
          </a:r>
          <a:endParaRPr lang="en-US" sz="3500" kern="1200" dirty="0"/>
        </a:p>
      </dsp:txBody>
      <dsp:txXfrm>
        <a:off x="155572" y="105868"/>
        <a:ext cx="2676761" cy="1062354"/>
      </dsp:txXfrm>
    </dsp:sp>
    <dsp:sp modelId="{9667FDA4-40C0-4B7A-A9FE-29A0E4626876}">
      <dsp:nvSpPr>
        <dsp:cNvPr id="0" name=""/>
        <dsp:cNvSpPr/>
      </dsp:nvSpPr>
      <dsp:spPr>
        <a:xfrm rot="5400000">
          <a:off x="4836241" y="-643912"/>
          <a:ext cx="1001613"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We try to be as generous as possible!</a:t>
          </a:r>
          <a:endParaRPr lang="en-US" sz="1600" kern="1200" dirty="0"/>
        </a:p>
        <a:p>
          <a:pPr marL="171450" lvl="1" indent="-171450" algn="l" defTabSz="711200">
            <a:lnSpc>
              <a:spcPct val="90000"/>
            </a:lnSpc>
            <a:spcBef>
              <a:spcPct val="0"/>
            </a:spcBef>
            <a:spcAft>
              <a:spcPct val="15000"/>
            </a:spcAft>
            <a:buChar char="••"/>
          </a:pPr>
          <a:r>
            <a:rPr lang="en-US" sz="1600" kern="1200" dirty="0" smtClean="0"/>
            <a:t>We counsel applications on the front end</a:t>
          </a:r>
          <a:endParaRPr lang="en-US" sz="1600" kern="1200" dirty="0"/>
        </a:p>
      </dsp:txBody>
      <dsp:txXfrm rot="-5400000">
        <a:off x="2825496" y="1415728"/>
        <a:ext cx="4974209" cy="903823"/>
      </dsp:txXfrm>
    </dsp:sp>
    <dsp:sp modelId="{F5714ADF-7000-4C7A-8DFA-86D490695834}">
      <dsp:nvSpPr>
        <dsp:cNvPr id="0" name=""/>
        <dsp:cNvSpPr/>
      </dsp:nvSpPr>
      <dsp:spPr>
        <a:xfrm>
          <a:off x="0" y="1241631"/>
          <a:ext cx="2825496" cy="12520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Non-negotiable</a:t>
          </a:r>
          <a:endParaRPr lang="en-US" sz="3500" kern="1200" dirty="0"/>
        </a:p>
      </dsp:txBody>
      <dsp:txXfrm>
        <a:off x="61118" y="1302749"/>
        <a:ext cx="2703260" cy="1129780"/>
      </dsp:txXfrm>
    </dsp:sp>
    <dsp:sp modelId="{247683A8-9952-4B8A-B72A-306D62075C91}">
      <dsp:nvSpPr>
        <dsp:cNvPr id="0" name=""/>
        <dsp:cNvSpPr/>
      </dsp:nvSpPr>
      <dsp:spPr>
        <a:xfrm rot="5400000">
          <a:off x="4836241" y="670705"/>
          <a:ext cx="1001613" cy="50231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If you do not complete your program this year, you cannot apply for pre-college in future years</a:t>
          </a:r>
          <a:endParaRPr lang="en-US" sz="1600" kern="1200" dirty="0"/>
        </a:p>
        <a:p>
          <a:pPr marL="171450" lvl="1" indent="-171450" algn="l" defTabSz="711200">
            <a:lnSpc>
              <a:spcPct val="90000"/>
            </a:lnSpc>
            <a:spcBef>
              <a:spcPct val="0"/>
            </a:spcBef>
            <a:spcAft>
              <a:spcPct val="15000"/>
            </a:spcAft>
            <a:buChar char="••"/>
          </a:pPr>
          <a:r>
            <a:rPr lang="en-US" sz="1600" kern="1200" dirty="0" smtClean="0"/>
            <a:t>Requires a thank you. </a:t>
          </a:r>
          <a:r>
            <a:rPr lang="en-US" sz="1600" kern="1200" dirty="0" smtClean="0">
              <a:sym typeface="Wingdings" pitchFamily="2" charset="2"/>
            </a:rPr>
            <a:t></a:t>
          </a:r>
          <a:endParaRPr lang="en-US" sz="1600" kern="1200" dirty="0"/>
        </a:p>
      </dsp:txBody>
      <dsp:txXfrm rot="-5400000">
        <a:off x="2825496" y="2730346"/>
        <a:ext cx="4974209" cy="903823"/>
      </dsp:txXfrm>
    </dsp:sp>
    <dsp:sp modelId="{D8691962-E851-41C9-88D2-68B52C46A3C5}">
      <dsp:nvSpPr>
        <dsp:cNvPr id="0" name=""/>
        <dsp:cNvSpPr/>
      </dsp:nvSpPr>
      <dsp:spPr>
        <a:xfrm>
          <a:off x="0" y="2556248"/>
          <a:ext cx="2825496" cy="12520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Binding</a:t>
          </a:r>
          <a:endParaRPr lang="en-US" sz="3500" kern="1200" dirty="0"/>
        </a:p>
      </dsp:txBody>
      <dsp:txXfrm>
        <a:off x="61118" y="2617366"/>
        <a:ext cx="2703260" cy="11297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D001E8-5EEC-43C9-99CC-0EDEF577D279}" type="datetimeFigureOut">
              <a:rPr lang="en-US" smtClean="0"/>
              <a:pPr/>
              <a:t>5/6/15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3D678F-F823-404C-B62B-9E263A69565C}" type="slidenum">
              <a:rPr lang="en-US" smtClean="0"/>
              <a:pPr/>
              <a:t>‹#›</a:t>
            </a:fld>
            <a:endParaRPr lang="en-US"/>
          </a:p>
        </p:txBody>
      </p:sp>
    </p:spTree>
    <p:extLst>
      <p:ext uri="{BB962C8B-B14F-4D97-AF65-F5344CB8AC3E}">
        <p14:creationId xmlns:p14="http://schemas.microsoft.com/office/powerpoint/2010/main" val="252884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AFEBF-C9A3-4626-B0C2-671D707618E1}" type="datetimeFigureOut">
              <a:rPr lang="en-US" smtClean="0"/>
              <a:pPr/>
              <a:t>5/6/15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7C609-4657-40CD-AC0A-9471FFDDED7F}" type="slidenum">
              <a:rPr lang="en-US" smtClean="0"/>
              <a:pPr/>
              <a:t>‹#›</a:t>
            </a:fld>
            <a:endParaRPr lang="en-US"/>
          </a:p>
        </p:txBody>
      </p:sp>
    </p:spTree>
    <p:extLst>
      <p:ext uri="{BB962C8B-B14F-4D97-AF65-F5344CB8AC3E}">
        <p14:creationId xmlns:p14="http://schemas.microsoft.com/office/powerpoint/2010/main" val="158376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7C609-4657-40CD-AC0A-9471FFDDED7F}" type="slidenum">
              <a:rPr lang="en-US" smtClean="0"/>
              <a:pPr/>
              <a:t>1</a:t>
            </a:fld>
            <a:endParaRPr lang="en-US"/>
          </a:p>
        </p:txBody>
      </p:sp>
    </p:spTree>
    <p:extLst>
      <p:ext uri="{BB962C8B-B14F-4D97-AF65-F5344CB8AC3E}">
        <p14:creationId xmlns:p14="http://schemas.microsoft.com/office/powerpoint/2010/main" val="211672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8FE00-05D4-4094-847D-7DBB4BE603EB}" type="datetimeFigureOut">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8FE00-05D4-4094-847D-7DBB4BE603EB}" type="datetimeFigureOut">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8FE00-05D4-4094-847D-7DBB4BE603EB}" type="datetimeFigureOut">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8FE00-05D4-4094-847D-7DBB4BE603EB}" type="datetimeFigureOut">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8FE00-05D4-4094-847D-7DBB4BE603EB}" type="datetimeFigureOut">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8FE00-05D4-4094-847D-7DBB4BE603EB}" type="datetimeFigureOut">
              <a:rPr lang="en-US" smtClean="0"/>
              <a:pPr/>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8FE00-05D4-4094-847D-7DBB4BE603EB}" type="datetimeFigureOut">
              <a:rPr lang="en-US" smtClean="0"/>
              <a:pPr/>
              <a:t>5/6/15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8FE00-05D4-4094-847D-7DBB4BE603EB}" type="datetimeFigureOut">
              <a:rPr lang="en-US" smtClean="0"/>
              <a:pPr/>
              <a:t>5/6/15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8FE00-05D4-4094-847D-7DBB4BE603EB}" type="datetimeFigureOut">
              <a:rPr lang="en-US" smtClean="0"/>
              <a:pPr/>
              <a:t>5/6/15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8FE00-05D4-4094-847D-7DBB4BE603EB}" type="datetimeFigureOut">
              <a:rPr lang="en-US" smtClean="0"/>
              <a:pPr/>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8FE00-05D4-4094-847D-7DBB4BE603EB}" type="datetimeFigureOut">
              <a:rPr lang="en-US" smtClean="0"/>
              <a:pPr/>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AA94F-8C74-44FA-B949-B5FDF9DC45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8FE00-05D4-4094-847D-7DBB4BE603EB}" type="datetimeFigureOut">
              <a:rPr lang="en-US" smtClean="0"/>
              <a:pPr/>
              <a:t>5/6/15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A94F-8C74-44FA-B949-B5FDF9DC45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abrinadawson@achievementfirst.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772400" cy="1470025"/>
          </a:xfrm>
        </p:spPr>
        <p:txBody>
          <a:bodyPr>
            <a:normAutofit fontScale="90000"/>
          </a:bodyPr>
          <a:lstStyle/>
          <a:p>
            <a:pPr algn="l"/>
            <a:r>
              <a:rPr lang="en-US" sz="3200" dirty="0" smtClean="0">
                <a:solidFill>
                  <a:srgbClr val="0070C0"/>
                </a:solidFill>
                <a:latin typeface="Rockwell" pitchFamily="18" charset="0"/>
              </a:rPr>
              <a:t>Achievement First Brooklyn High School</a:t>
            </a:r>
            <a:r>
              <a:rPr lang="en-US" sz="3200" dirty="0" smtClean="0">
                <a:latin typeface="Rockwell" pitchFamily="18" charset="0"/>
              </a:rPr>
              <a:t/>
            </a:r>
            <a:br>
              <a:rPr lang="en-US" sz="3200" dirty="0" smtClean="0">
                <a:latin typeface="Rockwell" pitchFamily="18" charset="0"/>
              </a:rPr>
            </a:br>
            <a:r>
              <a:rPr lang="en-US" sz="4200" b="1" dirty="0" smtClean="0">
                <a:solidFill>
                  <a:srgbClr val="FF9933"/>
                </a:solidFill>
                <a:latin typeface="Rockwell" pitchFamily="18" charset="0"/>
              </a:rPr>
              <a:t>2011-12 Summer Opportunities</a:t>
            </a:r>
            <a:r>
              <a:rPr lang="en-US" sz="3200" b="1" dirty="0" smtClean="0">
                <a:solidFill>
                  <a:srgbClr val="FF9933"/>
                </a:solidFill>
                <a:latin typeface="Rockwell" pitchFamily="18" charset="0"/>
              </a:rPr>
              <a:t> </a:t>
            </a:r>
            <a:endParaRPr lang="en-US" sz="3200" b="1" dirty="0">
              <a:solidFill>
                <a:srgbClr val="FF9933"/>
              </a:solidFill>
              <a:latin typeface="Rockwell" pitchFamily="18" charset="0"/>
            </a:endParaRPr>
          </a:p>
        </p:txBody>
      </p:sp>
      <p:sp>
        <p:nvSpPr>
          <p:cNvPr id="3" name="Subtitle 2"/>
          <p:cNvSpPr>
            <a:spLocks noGrp="1"/>
          </p:cNvSpPr>
          <p:nvPr>
            <p:ph type="subTitle" idx="1"/>
          </p:nvPr>
        </p:nvSpPr>
        <p:spPr>
          <a:xfrm>
            <a:off x="304800" y="1828800"/>
            <a:ext cx="6324600" cy="4267200"/>
          </a:xfrm>
        </p:spPr>
        <p:txBody>
          <a:bodyPr>
            <a:noAutofit/>
          </a:bodyPr>
          <a:lstStyle/>
          <a:p>
            <a:pPr algn="l"/>
            <a:r>
              <a:rPr lang="en-US" sz="4200" b="1" dirty="0" smtClean="0">
                <a:solidFill>
                  <a:srgbClr val="002060"/>
                </a:solidFill>
                <a:latin typeface="Arial" pitchFamily="34" charset="0"/>
                <a:cs typeface="Arial" pitchFamily="34" charset="0"/>
              </a:rPr>
              <a:t>Overview</a:t>
            </a:r>
          </a:p>
          <a:p>
            <a:pPr marL="742950" indent="-742950" algn="l">
              <a:buFont typeface="+mj-lt"/>
              <a:buAutoNum type="arabicPeriod"/>
            </a:pPr>
            <a:r>
              <a:rPr lang="en-US" sz="2400" b="1" dirty="0" smtClean="0">
                <a:solidFill>
                  <a:srgbClr val="002060"/>
                </a:solidFill>
                <a:latin typeface="Arial" pitchFamily="34" charset="0"/>
                <a:cs typeface="Arial" pitchFamily="34" charset="0"/>
              </a:rPr>
              <a:t>Purpose</a:t>
            </a:r>
          </a:p>
          <a:p>
            <a:pPr marL="742950" indent="-742950" algn="l">
              <a:buFont typeface="+mj-lt"/>
              <a:buAutoNum type="arabicPeriod"/>
            </a:pPr>
            <a:r>
              <a:rPr lang="en-US" sz="2400" b="1" dirty="0" smtClean="0">
                <a:solidFill>
                  <a:srgbClr val="002060"/>
                </a:solidFill>
                <a:latin typeface="Arial" pitchFamily="34" charset="0"/>
                <a:cs typeface="Arial" pitchFamily="34" charset="0"/>
              </a:rPr>
              <a:t>Requirements</a:t>
            </a:r>
          </a:p>
          <a:p>
            <a:pPr marL="742950" indent="-742950" algn="l">
              <a:buFont typeface="+mj-lt"/>
              <a:buAutoNum type="arabicPeriod"/>
            </a:pPr>
            <a:r>
              <a:rPr lang="en-US" sz="2400" b="1" dirty="0" smtClean="0">
                <a:solidFill>
                  <a:srgbClr val="002060"/>
                </a:solidFill>
                <a:latin typeface="Arial" pitchFamily="34" charset="0"/>
                <a:cs typeface="Arial" pitchFamily="34" charset="0"/>
              </a:rPr>
              <a:t>Eligibility</a:t>
            </a:r>
          </a:p>
          <a:p>
            <a:pPr marL="742950" indent="-742950" algn="l">
              <a:buFont typeface="+mj-lt"/>
              <a:buAutoNum type="arabicPeriod"/>
            </a:pPr>
            <a:r>
              <a:rPr lang="en-US" sz="2400" b="1" dirty="0" smtClean="0">
                <a:solidFill>
                  <a:srgbClr val="002060"/>
                </a:solidFill>
                <a:latin typeface="Arial" pitchFamily="34" charset="0"/>
                <a:cs typeface="Arial" pitchFamily="34" charset="0"/>
              </a:rPr>
              <a:t>Programs</a:t>
            </a:r>
          </a:p>
          <a:p>
            <a:pPr marL="742950" indent="-742950" algn="l">
              <a:buFont typeface="+mj-lt"/>
              <a:buAutoNum type="arabicPeriod"/>
            </a:pPr>
            <a:r>
              <a:rPr lang="en-US" sz="2400" b="1" dirty="0">
                <a:solidFill>
                  <a:srgbClr val="002060"/>
                </a:solidFill>
                <a:latin typeface="Arial" pitchFamily="34" charset="0"/>
                <a:cs typeface="Arial" pitchFamily="34" charset="0"/>
              </a:rPr>
              <a:t>A</a:t>
            </a:r>
            <a:r>
              <a:rPr lang="en-US" sz="2400" b="1" dirty="0" smtClean="0">
                <a:solidFill>
                  <a:srgbClr val="002060"/>
                </a:solidFill>
                <a:latin typeface="Arial" pitchFamily="34" charset="0"/>
                <a:cs typeface="Arial" pitchFamily="34" charset="0"/>
              </a:rPr>
              <a:t>pplication timelines</a:t>
            </a:r>
            <a:endParaRPr lang="en-US" sz="2400" b="1" dirty="0">
              <a:solidFill>
                <a:srgbClr val="002060"/>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5181600" y="1600200"/>
            <a:ext cx="3143250" cy="4191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8763000" cy="1165225"/>
          </a:xfrm>
        </p:spPr>
        <p:txBody>
          <a:bodyPr>
            <a:normAutofit/>
          </a:bodyPr>
          <a:lstStyle/>
          <a:p>
            <a:pPr algn="l"/>
            <a:r>
              <a:rPr lang="en-US" sz="6400" b="1" dirty="0" smtClean="0">
                <a:solidFill>
                  <a:srgbClr val="FF9933"/>
                </a:solidFill>
                <a:latin typeface="Rockwell" pitchFamily="18" charset="0"/>
              </a:rPr>
              <a:t>Applying:  </a:t>
            </a:r>
            <a:r>
              <a:rPr lang="en-US" sz="5500" b="1" dirty="0" smtClean="0">
                <a:solidFill>
                  <a:srgbClr val="00B0F0"/>
                </a:solidFill>
                <a:latin typeface="Rockwell" pitchFamily="18" charset="0"/>
              </a:rPr>
              <a:t>pre-college</a:t>
            </a:r>
            <a:endParaRPr lang="en-US" sz="6400" b="1" dirty="0">
              <a:solidFill>
                <a:srgbClr val="00B0F0"/>
              </a:solidFill>
              <a:latin typeface="Rockwell" pitchFamily="18" charset="0"/>
            </a:endParaRPr>
          </a:p>
        </p:txBody>
      </p:sp>
      <p:sp>
        <p:nvSpPr>
          <p:cNvPr id="3" name="Subtitle 2"/>
          <p:cNvSpPr>
            <a:spLocks noGrp="1"/>
          </p:cNvSpPr>
          <p:nvPr>
            <p:ph type="subTitle" idx="1"/>
          </p:nvPr>
        </p:nvSpPr>
        <p:spPr>
          <a:xfrm>
            <a:off x="762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What are the details on applying to pre-college programs?</a:t>
            </a:r>
          </a:p>
        </p:txBody>
      </p:sp>
      <p:sp>
        <p:nvSpPr>
          <p:cNvPr id="5" name="TextBox 4"/>
          <p:cNvSpPr txBox="1"/>
          <p:nvPr/>
        </p:nvSpPr>
        <p:spPr>
          <a:xfrm>
            <a:off x="228600" y="2245816"/>
            <a:ext cx="8382000" cy="4770537"/>
          </a:xfrm>
          <a:prstGeom prst="rect">
            <a:avLst/>
          </a:prstGeom>
          <a:noFill/>
        </p:spPr>
        <p:txBody>
          <a:bodyPr wrap="square" rtlCol="0">
            <a:spAutoFit/>
          </a:bodyPr>
          <a:lstStyle/>
          <a:p>
            <a:pPr marL="465138" indent="-233363">
              <a:buFont typeface="Arial" pitchFamily="34" charset="0"/>
              <a:buChar char="•"/>
            </a:pPr>
            <a:r>
              <a:rPr lang="en-US" sz="1600" b="1" dirty="0" smtClean="0">
                <a:solidFill>
                  <a:srgbClr val="FF9933"/>
                </a:solidFill>
              </a:rPr>
              <a:t>During the week of 1/23, scholars qualifying for pre-college programs will receive an invitation to a special pre-college family dinner, which will take place on Report Card Night on 2/6. Scholars who plan to participate in pre-college programs MUST attend this dinner with a parent/guardian. </a:t>
            </a:r>
          </a:p>
          <a:p>
            <a:pPr marL="465138" indent="-233363"/>
            <a:endParaRPr lang="en-US" sz="1600" b="1" dirty="0" smtClean="0">
              <a:solidFill>
                <a:srgbClr val="FF9933"/>
              </a:solidFill>
            </a:endParaRPr>
          </a:p>
          <a:p>
            <a:pPr marL="465138" indent="-233363">
              <a:buFont typeface="Arial" pitchFamily="34" charset="0"/>
              <a:buChar char="•"/>
            </a:pPr>
            <a:r>
              <a:rPr lang="en-US" sz="1600" b="1" dirty="0" smtClean="0">
                <a:solidFill>
                  <a:srgbClr val="002060"/>
                </a:solidFill>
              </a:rPr>
              <a:t>Working with Ms. Dawson in College Readiness Seminar and during special Friday afternoon workshops, qualifying scholars will apply to pre-college programs in February and March. No late applications will be accepted. Scholars will apply to 1 or 2 programs.</a:t>
            </a:r>
          </a:p>
          <a:p>
            <a:pPr marL="465138" indent="-233363">
              <a:buFont typeface="Arial" pitchFamily="34" charset="0"/>
              <a:buChar char="•"/>
            </a:pPr>
            <a:endParaRPr lang="en-US" sz="1600" b="1" dirty="0" smtClean="0">
              <a:solidFill>
                <a:srgbClr val="002060"/>
              </a:solidFill>
            </a:endParaRPr>
          </a:p>
          <a:p>
            <a:pPr marL="465138" indent="-233363">
              <a:buFont typeface="Arial" pitchFamily="34" charset="0"/>
              <a:buChar char="•"/>
            </a:pPr>
            <a:r>
              <a:rPr lang="en-US" sz="1600" b="1" dirty="0" smtClean="0">
                <a:solidFill>
                  <a:srgbClr val="FF9933"/>
                </a:solidFill>
              </a:rPr>
              <a:t>Scholars will receive notification of admissions decisions in April and May. Financial aid decisions will also be announced at that time. Scholars can earn up to $1,500 in pre-college scholarships from AFBHS in addition to aid they receive directly from the pre-college institutions.</a:t>
            </a:r>
          </a:p>
          <a:p>
            <a:pPr marL="465138" indent="-233363">
              <a:buFont typeface="Arial" pitchFamily="34" charset="0"/>
              <a:buChar char="•"/>
            </a:pPr>
            <a:endParaRPr lang="en-US" sz="1600" b="1" dirty="0" smtClean="0">
              <a:solidFill>
                <a:srgbClr val="FF9933"/>
              </a:solidFill>
            </a:endParaRPr>
          </a:p>
          <a:p>
            <a:pPr marL="465138" indent="-233363">
              <a:buFont typeface="Arial" pitchFamily="34" charset="0"/>
              <a:buChar char="•"/>
            </a:pPr>
            <a:r>
              <a:rPr lang="en-US" sz="1600" b="1" dirty="0" smtClean="0">
                <a:solidFill>
                  <a:srgbClr val="002060"/>
                </a:solidFill>
              </a:rPr>
              <a:t>Families of pre-college scholars must submit all applications, electronic forms, paperwork, and payment on time in order for scholars to participate.</a:t>
            </a:r>
          </a:p>
          <a:p>
            <a:pPr marL="465138" indent="-233363">
              <a:buFont typeface="Arial" pitchFamily="34" charset="0"/>
              <a:buChar char="•"/>
            </a:pPr>
            <a:endParaRPr lang="en-US" sz="1600" b="1" dirty="0" smtClean="0">
              <a:solidFill>
                <a:srgbClr val="002060"/>
              </a:solidFill>
            </a:endParaRPr>
          </a:p>
          <a:p>
            <a:pPr marL="465138" indent="-233363">
              <a:buFont typeface="Arial" pitchFamily="34" charset="0"/>
              <a:buChar char="•"/>
            </a:pPr>
            <a:r>
              <a:rPr lang="en-US" sz="1600" b="1" dirty="0" smtClean="0">
                <a:solidFill>
                  <a:srgbClr val="FF9933"/>
                </a:solidFill>
              </a:rPr>
              <a:t>Scholars must complete a 3-hour program reflection workshop back at AFBHS in August.</a:t>
            </a:r>
          </a:p>
          <a:p>
            <a:pPr marL="465138" indent="-233363">
              <a:buFont typeface="Arial" pitchFamily="34" charset="0"/>
              <a:buChar char="•"/>
            </a:pPr>
            <a:endParaRPr lang="en-US" sz="1600" b="1" dirty="0" smtClean="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What are the details on applying to internships?</a:t>
            </a:r>
          </a:p>
        </p:txBody>
      </p:sp>
      <p:sp>
        <p:nvSpPr>
          <p:cNvPr id="5" name="TextBox 4"/>
          <p:cNvSpPr txBox="1"/>
          <p:nvPr/>
        </p:nvSpPr>
        <p:spPr>
          <a:xfrm>
            <a:off x="228600" y="2245816"/>
            <a:ext cx="8382000" cy="4401205"/>
          </a:xfrm>
          <a:prstGeom prst="rect">
            <a:avLst/>
          </a:prstGeom>
          <a:noFill/>
        </p:spPr>
        <p:txBody>
          <a:bodyPr wrap="square" rtlCol="0">
            <a:spAutoFit/>
          </a:bodyPr>
          <a:lstStyle/>
          <a:p>
            <a:pPr marL="465138" indent="-233363">
              <a:buFont typeface="Arial" pitchFamily="34" charset="0"/>
              <a:buChar char="•"/>
            </a:pPr>
            <a:r>
              <a:rPr lang="en-US" sz="2000" b="1" dirty="0" smtClean="0">
                <a:solidFill>
                  <a:srgbClr val="FF9933"/>
                </a:solidFill>
              </a:rPr>
              <a:t>In February, qualifying scholars will receive word of their eligibility to apply for internships.</a:t>
            </a:r>
          </a:p>
          <a:p>
            <a:pPr marL="465138" indent="-233363"/>
            <a:endParaRPr lang="en-US" sz="2000" b="1" dirty="0" smtClean="0">
              <a:solidFill>
                <a:srgbClr val="FF9933"/>
              </a:solidFill>
            </a:endParaRPr>
          </a:p>
          <a:p>
            <a:pPr marL="465138" indent="-233363">
              <a:buFont typeface="Arial" pitchFamily="34" charset="0"/>
              <a:buChar char="•"/>
            </a:pPr>
            <a:r>
              <a:rPr lang="en-US" sz="2000" b="1" dirty="0" smtClean="0">
                <a:solidFill>
                  <a:srgbClr val="002060"/>
                </a:solidFill>
              </a:rPr>
              <a:t>Working with Ms. Dawson during special Friday workshops, scholars will select internships to apply to, prepare cover letters, and prep for interviews with their managers and mentors from prospective host sites.</a:t>
            </a:r>
          </a:p>
          <a:p>
            <a:pPr marL="465138" indent="-233363"/>
            <a:endParaRPr lang="en-US" sz="2000" b="1" dirty="0" smtClean="0">
              <a:solidFill>
                <a:srgbClr val="FF9933"/>
              </a:solidFill>
            </a:endParaRPr>
          </a:p>
          <a:p>
            <a:pPr marL="465138" indent="-233363">
              <a:buFont typeface="Arial" pitchFamily="34" charset="0"/>
              <a:buChar char="•"/>
            </a:pPr>
            <a:r>
              <a:rPr lang="en-US" sz="2000" b="1" dirty="0" smtClean="0">
                <a:solidFill>
                  <a:srgbClr val="FF9933"/>
                </a:solidFill>
              </a:rPr>
              <a:t>Families of internship scholars must submit all applications, electronic forms, and paperwork on time in order for scholars to be eligible to participate.</a:t>
            </a:r>
          </a:p>
          <a:p>
            <a:pPr marL="465138" indent="-233363">
              <a:buFont typeface="Arial" pitchFamily="34" charset="0"/>
              <a:buChar char="•"/>
            </a:pPr>
            <a:endParaRPr lang="en-US" sz="2000" b="1" dirty="0" smtClean="0">
              <a:solidFill>
                <a:srgbClr val="002060"/>
              </a:solidFill>
            </a:endParaRPr>
          </a:p>
          <a:p>
            <a:pPr marL="465138" indent="-233363">
              <a:buFont typeface="Arial" pitchFamily="34" charset="0"/>
              <a:buChar char="•"/>
            </a:pPr>
            <a:r>
              <a:rPr lang="en-US" sz="2000" b="1" dirty="0" smtClean="0">
                <a:solidFill>
                  <a:srgbClr val="002060"/>
                </a:solidFill>
              </a:rPr>
              <a:t>Scholars must complete a 3-hour program reflection workshop back at AFBHS in August.</a:t>
            </a:r>
          </a:p>
          <a:p>
            <a:pPr marL="465138" indent="-233363"/>
            <a:endParaRPr lang="en-US" sz="2000" b="1" dirty="0" smtClean="0">
              <a:solidFill>
                <a:srgbClr val="002060"/>
              </a:solidFill>
            </a:endParaRPr>
          </a:p>
        </p:txBody>
      </p:sp>
      <p:sp>
        <p:nvSpPr>
          <p:cNvPr id="7" name="Title 1"/>
          <p:cNvSpPr txBox="1">
            <a:spLocks/>
          </p:cNvSpPr>
          <p:nvPr/>
        </p:nvSpPr>
        <p:spPr>
          <a:xfrm>
            <a:off x="76200" y="53975"/>
            <a:ext cx="8763000" cy="11652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noProof="0" dirty="0" smtClean="0">
                <a:ln>
                  <a:noFill/>
                </a:ln>
                <a:solidFill>
                  <a:srgbClr val="FF9933"/>
                </a:solidFill>
                <a:effectLst/>
                <a:uLnTx/>
                <a:uFillTx/>
                <a:latin typeface="Rockwell" pitchFamily="18" charset="0"/>
                <a:ea typeface="+mj-ea"/>
                <a:cs typeface="+mj-cs"/>
              </a:rPr>
              <a:t>Applying:  </a:t>
            </a:r>
            <a:r>
              <a:rPr kumimoji="0" lang="en-US" sz="5500" b="1" i="0" u="none" strike="noStrike" kern="1200" cap="none" spc="0" normalizeH="0" baseline="0" noProof="0" dirty="0" smtClean="0">
                <a:ln>
                  <a:noFill/>
                </a:ln>
                <a:solidFill>
                  <a:srgbClr val="00B0F0"/>
                </a:solidFill>
                <a:effectLst/>
                <a:uLnTx/>
                <a:uFillTx/>
                <a:latin typeface="Rockwell" pitchFamily="18" charset="0"/>
                <a:ea typeface="+mj-ea"/>
                <a:cs typeface="+mj-cs"/>
              </a:rPr>
              <a:t>internships</a:t>
            </a:r>
            <a:endParaRPr kumimoji="0" lang="en-US" sz="6400" b="1" i="0" u="none" strike="noStrike" kern="1200" cap="none" spc="0" normalizeH="0" baseline="0" noProof="0" dirty="0" smtClean="0">
              <a:ln>
                <a:noFill/>
              </a:ln>
              <a:solidFill>
                <a:srgbClr val="00B0F0"/>
              </a:solidFill>
              <a:effectLst/>
              <a:uLnTx/>
              <a:uFillTx/>
              <a:latin typeface="Rockwell" pitchFamily="18" charset="0"/>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What are the details on applying to growth programs?</a:t>
            </a:r>
          </a:p>
        </p:txBody>
      </p:sp>
      <p:sp>
        <p:nvSpPr>
          <p:cNvPr id="5" name="TextBox 4"/>
          <p:cNvSpPr txBox="1"/>
          <p:nvPr/>
        </p:nvSpPr>
        <p:spPr>
          <a:xfrm>
            <a:off x="228600" y="2245816"/>
            <a:ext cx="8382000" cy="1938992"/>
          </a:xfrm>
          <a:prstGeom prst="rect">
            <a:avLst/>
          </a:prstGeom>
          <a:noFill/>
        </p:spPr>
        <p:txBody>
          <a:bodyPr wrap="square" rtlCol="0">
            <a:spAutoFit/>
          </a:bodyPr>
          <a:lstStyle/>
          <a:p>
            <a:pPr marL="465138" indent="-233363">
              <a:buFont typeface="Arial" pitchFamily="34" charset="0"/>
              <a:buChar char="•"/>
            </a:pPr>
            <a:r>
              <a:rPr lang="en-US" sz="2000" b="1" dirty="0" smtClean="0">
                <a:solidFill>
                  <a:srgbClr val="FF9933"/>
                </a:solidFill>
              </a:rPr>
              <a:t>In March and April, qualifying scholars will receive word of their eligibility to apply for growth programs.</a:t>
            </a:r>
          </a:p>
          <a:p>
            <a:pPr marL="465138" indent="-233363">
              <a:buFont typeface="Arial" pitchFamily="34" charset="0"/>
              <a:buChar char="•"/>
            </a:pPr>
            <a:endParaRPr lang="en-US" sz="2000" b="1" dirty="0" smtClean="0">
              <a:solidFill>
                <a:srgbClr val="FF9933"/>
              </a:solidFill>
            </a:endParaRPr>
          </a:p>
          <a:p>
            <a:pPr marL="465138" indent="-233363">
              <a:buFont typeface="Arial" pitchFamily="34" charset="0"/>
              <a:buChar char="•"/>
            </a:pPr>
            <a:r>
              <a:rPr lang="en-US" sz="2000" b="1" dirty="0" smtClean="0">
                <a:solidFill>
                  <a:srgbClr val="002060"/>
                </a:solidFill>
              </a:rPr>
              <a:t>Qualifying scholars will work with members of Ms. Dawson’s team to apply to their programs.</a:t>
            </a:r>
          </a:p>
          <a:p>
            <a:pPr marL="465138" indent="-233363"/>
            <a:endParaRPr lang="en-US" sz="2000" b="1" dirty="0" smtClean="0">
              <a:solidFill>
                <a:srgbClr val="002060"/>
              </a:solidFill>
            </a:endParaRPr>
          </a:p>
        </p:txBody>
      </p:sp>
      <p:sp>
        <p:nvSpPr>
          <p:cNvPr id="7" name="Title 1"/>
          <p:cNvSpPr txBox="1">
            <a:spLocks/>
          </p:cNvSpPr>
          <p:nvPr/>
        </p:nvSpPr>
        <p:spPr>
          <a:xfrm>
            <a:off x="76200" y="53975"/>
            <a:ext cx="8763000" cy="1165225"/>
          </a:xfrm>
          <a:prstGeom prst="rect">
            <a:avLst/>
          </a:prstGeom>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noProof="0" dirty="0" smtClean="0">
                <a:ln>
                  <a:noFill/>
                </a:ln>
                <a:solidFill>
                  <a:srgbClr val="FF9933"/>
                </a:solidFill>
                <a:effectLst/>
                <a:uLnTx/>
                <a:uFillTx/>
                <a:latin typeface="Rockwell" pitchFamily="18" charset="0"/>
                <a:ea typeface="+mj-ea"/>
                <a:cs typeface="+mj-cs"/>
              </a:rPr>
              <a:t>Applying:  </a:t>
            </a:r>
            <a:r>
              <a:rPr kumimoji="0" lang="en-US" sz="5500" b="1" i="0" u="none" strike="noStrike" kern="1200" cap="none" spc="0" normalizeH="0" baseline="0" noProof="0" dirty="0" smtClean="0">
                <a:ln>
                  <a:noFill/>
                </a:ln>
                <a:solidFill>
                  <a:srgbClr val="00B0F0"/>
                </a:solidFill>
                <a:effectLst/>
                <a:uLnTx/>
                <a:uFillTx/>
                <a:latin typeface="Rockwell" pitchFamily="18" charset="0"/>
                <a:ea typeface="+mj-ea"/>
                <a:cs typeface="+mj-cs"/>
              </a:rPr>
              <a:t>growth</a:t>
            </a:r>
            <a:r>
              <a:rPr kumimoji="0" lang="en-US" sz="5500" b="1" i="0" u="none" strike="noStrike" kern="1200" cap="none" spc="0" normalizeH="0" noProof="0" dirty="0" smtClean="0">
                <a:ln>
                  <a:noFill/>
                </a:ln>
                <a:solidFill>
                  <a:srgbClr val="00B0F0"/>
                </a:solidFill>
                <a:effectLst/>
                <a:uLnTx/>
                <a:uFillTx/>
                <a:latin typeface="Rockwell" pitchFamily="18" charset="0"/>
                <a:ea typeface="+mj-ea"/>
                <a:cs typeface="+mj-cs"/>
              </a:rPr>
              <a:t> programs</a:t>
            </a:r>
            <a:endParaRPr kumimoji="0" lang="en-US" sz="6400" b="1" i="0" u="none" strike="noStrike" kern="1200" cap="none" spc="0" normalizeH="0" baseline="0" noProof="0" dirty="0" smtClean="0">
              <a:ln>
                <a:noFill/>
              </a:ln>
              <a:solidFill>
                <a:srgbClr val="00B0F0"/>
              </a:solidFill>
              <a:effectLst/>
              <a:uLnTx/>
              <a:uFillTx/>
              <a:latin typeface="Rockwell" pitchFamily="18" charset="0"/>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Applying</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762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When would a scholar participate in Summer Academy Enrichment as their Summer Opportunities program?</a:t>
            </a:r>
          </a:p>
        </p:txBody>
      </p:sp>
      <p:sp>
        <p:nvSpPr>
          <p:cNvPr id="5" name="TextBox 4"/>
          <p:cNvSpPr txBox="1"/>
          <p:nvPr/>
        </p:nvSpPr>
        <p:spPr>
          <a:xfrm>
            <a:off x="228600" y="2937808"/>
            <a:ext cx="8382000" cy="3785652"/>
          </a:xfrm>
          <a:prstGeom prst="rect">
            <a:avLst/>
          </a:prstGeom>
          <a:noFill/>
        </p:spPr>
        <p:txBody>
          <a:bodyPr wrap="square" rtlCol="0">
            <a:spAutoFit/>
          </a:bodyPr>
          <a:lstStyle/>
          <a:p>
            <a:pPr marL="465138" indent="-233363">
              <a:buFont typeface="Arial" pitchFamily="34" charset="0"/>
              <a:buChar char="•"/>
            </a:pPr>
            <a:r>
              <a:rPr lang="en-US" sz="2000" b="1" dirty="0" smtClean="0">
                <a:solidFill>
                  <a:srgbClr val="FF9933"/>
                </a:solidFill>
              </a:rPr>
              <a:t>If a scholar fails an academic class for the year, s/he will be required to make up the class during Summer Academy. S/he will therefore complete Summer Academy Enrichment on campus each afternoon of Summer Academy, in order to meet the Summer Opportunities requirement.</a:t>
            </a:r>
          </a:p>
          <a:p>
            <a:pPr marL="465138" indent="-233363">
              <a:buFont typeface="Arial" pitchFamily="34" charset="0"/>
              <a:buChar char="•"/>
            </a:pPr>
            <a:endParaRPr lang="en-US" sz="2000" b="1" dirty="0" smtClean="0">
              <a:solidFill>
                <a:srgbClr val="FF9933"/>
              </a:solidFill>
            </a:endParaRPr>
          </a:p>
          <a:p>
            <a:pPr marL="465138" indent="-233363">
              <a:buFont typeface="Arial" pitchFamily="34" charset="0"/>
              <a:buChar char="•"/>
            </a:pPr>
            <a:r>
              <a:rPr lang="en-US" sz="2000" b="1" dirty="0" smtClean="0">
                <a:solidFill>
                  <a:srgbClr val="002060"/>
                </a:solidFill>
              </a:rPr>
              <a:t>If a scholar spends 4 or more weeks on Penalty level during Quarter IV or has otherwise demonstrated that s/he is not ready to travel off campus for an opportunity to represent the AFBHS community, s/he will complete Summer Academy Enrichment on campus each afternoon of Summer Academy, in order to meet the Summer Opportunities requirement.</a:t>
            </a:r>
          </a:p>
          <a:p>
            <a:pPr marL="465138" indent="-233363"/>
            <a:endParaRPr lang="en-US" sz="2000" b="1" dirty="0" smtClean="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Programs</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762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Can you give me some examples of programs scholars have pursued in the past?</a:t>
            </a:r>
          </a:p>
        </p:txBody>
      </p:sp>
      <p:graphicFrame>
        <p:nvGraphicFramePr>
          <p:cNvPr id="7" name="Diagram 6"/>
          <p:cNvGraphicFramePr/>
          <p:nvPr/>
        </p:nvGraphicFramePr>
        <p:xfrm>
          <a:off x="533400" y="2286000"/>
          <a:ext cx="8153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AF5BA3BA-663E-4F28-83EC-A442496D3C36}"/>
                                            </p:graphicEl>
                                          </p:spTgt>
                                        </p:tgtEl>
                                        <p:attrNameLst>
                                          <p:attrName>style.visibility</p:attrName>
                                        </p:attrNameLst>
                                      </p:cBhvr>
                                      <p:to>
                                        <p:strVal val="visible"/>
                                      </p:to>
                                    </p:set>
                                    <p:animEffect transition="in" filter="fade">
                                      <p:cBhvr>
                                        <p:cTn id="12" dur="2000"/>
                                        <p:tgtEl>
                                          <p:spTgt spid="7">
                                            <p:graphicEl>
                                              <a:dgm id="{AF5BA3BA-663E-4F28-83EC-A442496D3C3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3758748F-64AA-4443-92CE-645F4D05F673}"/>
                                            </p:graphicEl>
                                          </p:spTgt>
                                        </p:tgtEl>
                                        <p:attrNameLst>
                                          <p:attrName>style.visibility</p:attrName>
                                        </p:attrNameLst>
                                      </p:cBhvr>
                                      <p:to>
                                        <p:strVal val="visible"/>
                                      </p:to>
                                    </p:set>
                                    <p:animEffect transition="in" filter="fade">
                                      <p:cBhvr>
                                        <p:cTn id="15" dur="2000"/>
                                        <p:tgtEl>
                                          <p:spTgt spid="7">
                                            <p:graphicEl>
                                              <a:dgm id="{3758748F-64AA-4443-92CE-645F4D05F67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CF18FA96-6C08-4042-B26A-D4DEDDBD212C}"/>
                                            </p:graphicEl>
                                          </p:spTgt>
                                        </p:tgtEl>
                                        <p:attrNameLst>
                                          <p:attrName>style.visibility</p:attrName>
                                        </p:attrNameLst>
                                      </p:cBhvr>
                                      <p:to>
                                        <p:strVal val="visible"/>
                                      </p:to>
                                    </p:set>
                                    <p:animEffect transition="in" filter="fade">
                                      <p:cBhvr>
                                        <p:cTn id="20" dur="2000"/>
                                        <p:tgtEl>
                                          <p:spTgt spid="7">
                                            <p:graphicEl>
                                              <a:dgm id="{CF18FA96-6C08-4042-B26A-D4DEDDBD212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0258C7A0-1113-4F9F-A5B1-0B3DBC7867D9}"/>
                                            </p:graphicEl>
                                          </p:spTgt>
                                        </p:tgtEl>
                                        <p:attrNameLst>
                                          <p:attrName>style.visibility</p:attrName>
                                        </p:attrNameLst>
                                      </p:cBhvr>
                                      <p:to>
                                        <p:strVal val="visible"/>
                                      </p:to>
                                    </p:set>
                                    <p:animEffect transition="in" filter="fade">
                                      <p:cBhvr>
                                        <p:cTn id="23" dur="2000"/>
                                        <p:tgtEl>
                                          <p:spTgt spid="7">
                                            <p:graphicEl>
                                              <a:dgm id="{0258C7A0-1113-4F9F-A5B1-0B3DBC7867D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AEB3CE51-0466-43CF-B07C-C2539D1BAAD9}"/>
                                            </p:graphicEl>
                                          </p:spTgt>
                                        </p:tgtEl>
                                        <p:attrNameLst>
                                          <p:attrName>style.visibility</p:attrName>
                                        </p:attrNameLst>
                                      </p:cBhvr>
                                      <p:to>
                                        <p:strVal val="visible"/>
                                      </p:to>
                                    </p:set>
                                    <p:animEffect transition="in" filter="fade">
                                      <p:cBhvr>
                                        <p:cTn id="28" dur="2000"/>
                                        <p:tgtEl>
                                          <p:spTgt spid="7">
                                            <p:graphicEl>
                                              <a:dgm id="{AEB3CE51-0466-43CF-B07C-C2539D1BAAD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6BF8F1F9-0083-4772-994E-4DD67752B403}"/>
                                            </p:graphicEl>
                                          </p:spTgt>
                                        </p:tgtEl>
                                        <p:attrNameLst>
                                          <p:attrName>style.visibility</p:attrName>
                                        </p:attrNameLst>
                                      </p:cBhvr>
                                      <p:to>
                                        <p:strVal val="visible"/>
                                      </p:to>
                                    </p:set>
                                    <p:animEffect transition="in" filter="fade">
                                      <p:cBhvr>
                                        <p:cTn id="31" dur="2000"/>
                                        <p:tgtEl>
                                          <p:spTgt spid="7">
                                            <p:graphicEl>
                                              <a:dgm id="{6BF8F1F9-0083-4772-994E-4DD67752B4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8763000" cy="1241425"/>
          </a:xfrm>
        </p:spPr>
        <p:txBody>
          <a:bodyPr>
            <a:normAutofit fontScale="90000"/>
          </a:bodyPr>
          <a:lstStyle/>
          <a:p>
            <a:pPr algn="l"/>
            <a:r>
              <a:rPr lang="en-US" sz="6400" b="1" dirty="0" smtClean="0">
                <a:solidFill>
                  <a:srgbClr val="FF9933"/>
                </a:solidFill>
                <a:latin typeface="Rockwell" pitchFamily="18" charset="0"/>
              </a:rPr>
              <a:t>Pre-College Logistics</a:t>
            </a:r>
            <a:endParaRPr lang="en-US" sz="6400" b="1" dirty="0">
              <a:solidFill>
                <a:srgbClr val="FF9933"/>
              </a:solidFill>
              <a:latin typeface="Rockwell" pitchFamily="18" charset="0"/>
            </a:endParaRPr>
          </a:p>
        </p:txBody>
      </p:sp>
      <p:graphicFrame>
        <p:nvGraphicFramePr>
          <p:cNvPr id="6" name="Table 5"/>
          <p:cNvGraphicFramePr>
            <a:graphicFrameLocks noGrp="1"/>
          </p:cNvGraphicFramePr>
          <p:nvPr/>
        </p:nvGraphicFramePr>
        <p:xfrm>
          <a:off x="304800" y="1167652"/>
          <a:ext cx="8534400" cy="5461748"/>
        </p:xfrm>
        <a:graphic>
          <a:graphicData uri="http://schemas.openxmlformats.org/drawingml/2006/table">
            <a:tbl>
              <a:tblPr/>
              <a:tblGrid>
                <a:gridCol w="3146846"/>
                <a:gridCol w="2751241"/>
                <a:gridCol w="2636313"/>
              </a:tblGrid>
              <a:tr h="176431">
                <a:tc>
                  <a:txBody>
                    <a:bodyPr/>
                    <a:lstStyle/>
                    <a:p>
                      <a:pPr marL="0" marR="0" algn="ctr">
                        <a:spcBef>
                          <a:spcPts val="0"/>
                        </a:spcBef>
                        <a:spcAft>
                          <a:spcPts val="0"/>
                        </a:spcAft>
                      </a:pPr>
                      <a:r>
                        <a:rPr lang="en-US" sz="1200" b="1" dirty="0">
                          <a:solidFill>
                            <a:srgbClr val="FFFFFF"/>
                          </a:solidFill>
                          <a:latin typeface="Arial Rounded MT Bold"/>
                          <a:ea typeface="Times New Roman"/>
                        </a:rPr>
                        <a:t>EVENT/DEADLINE</a:t>
                      </a:r>
                      <a:endParaRPr lang="en-US" sz="1200" dirty="0">
                        <a:latin typeface="Times New Roman"/>
                        <a:ea typeface="Times New Roman"/>
                      </a:endParaRPr>
                    </a:p>
                  </a:txBody>
                  <a:tcPr marL="56430" marR="5643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b="1">
                          <a:solidFill>
                            <a:srgbClr val="FFFFFF"/>
                          </a:solidFill>
                          <a:latin typeface="Arial Rounded MT Bold"/>
                          <a:ea typeface="Times New Roman"/>
                        </a:rPr>
                        <a:t>WHEN</a:t>
                      </a:r>
                      <a:endParaRPr lang="en-US" sz="1200">
                        <a:latin typeface="Times New Roman"/>
                        <a:ea typeface="Times New Roman"/>
                      </a:endParaRPr>
                    </a:p>
                  </a:txBody>
                  <a:tcPr marL="56430" marR="5643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b="1">
                          <a:solidFill>
                            <a:srgbClr val="FFFFFF"/>
                          </a:solidFill>
                          <a:latin typeface="Arial Rounded MT Bold"/>
                          <a:ea typeface="Times New Roman"/>
                        </a:rPr>
                        <a:t>NOTES</a:t>
                      </a:r>
                      <a:endParaRPr lang="en-US" sz="1200">
                        <a:latin typeface="Times New Roman"/>
                        <a:ea typeface="Times New Roman"/>
                      </a:endParaRPr>
                    </a:p>
                  </a:txBody>
                  <a:tcPr marL="56430" marR="5643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542138">
                <a:tc>
                  <a:txBody>
                    <a:bodyPr/>
                    <a:lstStyle/>
                    <a:p>
                      <a:pPr marL="0" marR="0">
                        <a:spcBef>
                          <a:spcPts val="0"/>
                        </a:spcBef>
                        <a:spcAft>
                          <a:spcPts val="0"/>
                        </a:spcAft>
                      </a:pPr>
                      <a:r>
                        <a:rPr lang="en-US" sz="1200">
                          <a:latin typeface="Arial Rounded MT Bold"/>
                          <a:ea typeface="Times New Roman"/>
                        </a:rPr>
                        <a:t>Mandatory AFBHS Pre-College Golden Ticket Dinner</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January 25, 2012</a:t>
                      </a:r>
                      <a:endParaRPr lang="en-US" sz="1200">
                        <a:latin typeface="Times New Roman"/>
                        <a:ea typeface="Times New Roman"/>
                      </a:endParaRPr>
                    </a:p>
                    <a:p>
                      <a:pPr marL="0" marR="0">
                        <a:spcBef>
                          <a:spcPts val="0"/>
                        </a:spcBef>
                        <a:spcAft>
                          <a:spcPts val="0"/>
                        </a:spcAft>
                      </a:pPr>
                      <a:r>
                        <a:rPr lang="en-US" sz="1200">
                          <a:latin typeface="Arial Rounded MT Bold"/>
                          <a:ea typeface="Times New Roman"/>
                        </a:rPr>
                        <a:t>6:00 pm @ AFBHS</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dirty="0">
                          <a:latin typeface="Arial Rounded MT Bold"/>
                          <a:ea typeface="Times New Roman"/>
                        </a:rPr>
                        <a:t>All Pre-College eligible students and their parents</a:t>
                      </a:r>
                      <a:endParaRPr lang="en-US" sz="1200" dirty="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19923">
                <a:tc>
                  <a:txBody>
                    <a:bodyPr/>
                    <a:lstStyle/>
                    <a:p>
                      <a:pPr marL="0" marR="0">
                        <a:spcBef>
                          <a:spcPts val="0"/>
                        </a:spcBef>
                        <a:spcAft>
                          <a:spcPts val="0"/>
                        </a:spcAft>
                      </a:pPr>
                      <a:r>
                        <a:rPr lang="en-US" sz="1200">
                          <a:latin typeface="Arial Rounded MT Bold"/>
                          <a:ea typeface="Times New Roman"/>
                        </a:rPr>
                        <a:t>Financial documents and Pre-College Family participation contract DUE to Ms. Dawson</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February 1, 2012</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See attached for details.</a:t>
                      </a:r>
                      <a:endParaRPr lang="en-US" sz="120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5707">
                <a:tc>
                  <a:txBody>
                    <a:bodyPr/>
                    <a:lstStyle/>
                    <a:p>
                      <a:pPr marL="0" marR="0">
                        <a:spcBef>
                          <a:spcPts val="0"/>
                        </a:spcBef>
                        <a:spcAft>
                          <a:spcPts val="0"/>
                        </a:spcAft>
                      </a:pPr>
                      <a:r>
                        <a:rPr lang="en-US" sz="1200">
                          <a:latin typeface="Arial Rounded MT Bold"/>
                          <a:ea typeface="Times New Roman"/>
                        </a:rPr>
                        <a:t>Pre-College Application Workshop #1</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February 3, 2012</a:t>
                      </a:r>
                      <a:endParaRPr lang="en-US" sz="1200">
                        <a:latin typeface="Times New Roman"/>
                        <a:ea typeface="Times New Roman"/>
                      </a:endParaRPr>
                    </a:p>
                    <a:p>
                      <a:pPr marL="0" marR="0">
                        <a:spcBef>
                          <a:spcPts val="0"/>
                        </a:spcBef>
                        <a:spcAft>
                          <a:spcPts val="0"/>
                        </a:spcAft>
                      </a:pPr>
                      <a:r>
                        <a:rPr lang="en-US" sz="1200">
                          <a:latin typeface="Arial Rounded MT Bold"/>
                          <a:ea typeface="Times New Roman"/>
                        </a:rPr>
                        <a:t>1:00-5:00 PM @AFBHS</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By invitation</a:t>
                      </a:r>
                      <a:endParaRPr lang="en-US" sz="120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54216">
                <a:tc>
                  <a:txBody>
                    <a:bodyPr/>
                    <a:lstStyle/>
                    <a:p>
                      <a:pPr marL="0" marR="0">
                        <a:spcBef>
                          <a:spcPts val="0"/>
                        </a:spcBef>
                        <a:spcAft>
                          <a:spcPts val="0"/>
                        </a:spcAft>
                      </a:pPr>
                      <a:r>
                        <a:rPr lang="en-US" sz="1200">
                          <a:latin typeface="Arial Rounded MT Bold"/>
                          <a:ea typeface="Times New Roman"/>
                        </a:rPr>
                        <a:t>Pre-College Application Workshop #2</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February 10, 2012</a:t>
                      </a:r>
                      <a:endParaRPr lang="en-US" sz="1200">
                        <a:latin typeface="Times New Roman"/>
                        <a:ea typeface="Times New Roman"/>
                      </a:endParaRPr>
                    </a:p>
                    <a:p>
                      <a:pPr marL="0" marR="0">
                        <a:spcBef>
                          <a:spcPts val="0"/>
                        </a:spcBef>
                        <a:spcAft>
                          <a:spcPts val="0"/>
                        </a:spcAft>
                      </a:pPr>
                      <a:r>
                        <a:rPr lang="en-US" sz="1200">
                          <a:latin typeface="Arial Rounded MT Bold"/>
                          <a:ea typeface="Times New Roman"/>
                        </a:rPr>
                        <a:t>1:00-5:00 PM @AFBHS</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By invitation</a:t>
                      </a:r>
                      <a:endParaRPr lang="en-US" sz="120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5707">
                <a:tc>
                  <a:txBody>
                    <a:bodyPr/>
                    <a:lstStyle/>
                    <a:p>
                      <a:pPr marL="0" marR="0">
                        <a:spcBef>
                          <a:spcPts val="0"/>
                        </a:spcBef>
                        <a:spcAft>
                          <a:spcPts val="0"/>
                        </a:spcAft>
                      </a:pPr>
                      <a:r>
                        <a:rPr lang="en-US" sz="1200">
                          <a:latin typeface="Arial Rounded MT Bold"/>
                          <a:ea typeface="Times New Roman"/>
                        </a:rPr>
                        <a:t>Pre-College Application Workshop #3</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March 2, 2012</a:t>
                      </a:r>
                      <a:endParaRPr lang="en-US" sz="1200">
                        <a:latin typeface="Times New Roman"/>
                        <a:ea typeface="Times New Roman"/>
                      </a:endParaRPr>
                    </a:p>
                    <a:p>
                      <a:pPr marL="0" marR="0">
                        <a:spcBef>
                          <a:spcPts val="0"/>
                        </a:spcBef>
                        <a:spcAft>
                          <a:spcPts val="0"/>
                        </a:spcAft>
                      </a:pPr>
                      <a:r>
                        <a:rPr lang="en-US" sz="1200">
                          <a:latin typeface="Arial Rounded MT Bold"/>
                          <a:ea typeface="Times New Roman"/>
                        </a:rPr>
                        <a:t>1:00-5:00 PM @AFBHS</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By invitation</a:t>
                      </a:r>
                      <a:endParaRPr lang="en-US" sz="120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5707">
                <a:tc>
                  <a:txBody>
                    <a:bodyPr/>
                    <a:lstStyle/>
                    <a:p>
                      <a:pPr marL="0" marR="0">
                        <a:spcBef>
                          <a:spcPts val="0"/>
                        </a:spcBef>
                        <a:spcAft>
                          <a:spcPts val="0"/>
                        </a:spcAft>
                      </a:pPr>
                      <a:r>
                        <a:rPr lang="en-US" sz="1200">
                          <a:latin typeface="Arial Rounded MT Bold"/>
                          <a:ea typeface="Times New Roman"/>
                        </a:rPr>
                        <a:t>Pre-College Application Workshop #4</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March 9, 2012</a:t>
                      </a:r>
                      <a:endParaRPr lang="en-US" sz="1200">
                        <a:latin typeface="Times New Roman"/>
                        <a:ea typeface="Times New Roman"/>
                      </a:endParaRPr>
                    </a:p>
                    <a:p>
                      <a:pPr marL="0" marR="0">
                        <a:spcBef>
                          <a:spcPts val="0"/>
                        </a:spcBef>
                        <a:spcAft>
                          <a:spcPts val="0"/>
                        </a:spcAft>
                      </a:pPr>
                      <a:r>
                        <a:rPr lang="en-US" sz="1200">
                          <a:latin typeface="Arial Rounded MT Bold"/>
                          <a:ea typeface="Times New Roman"/>
                        </a:rPr>
                        <a:t>1:00-5:00 PM @AFBHS</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By invitation</a:t>
                      </a:r>
                      <a:endParaRPr lang="en-US" sz="120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86708">
                <a:tc>
                  <a:txBody>
                    <a:bodyPr/>
                    <a:lstStyle/>
                    <a:p>
                      <a:pPr marL="0" marR="0">
                        <a:spcBef>
                          <a:spcPts val="0"/>
                        </a:spcBef>
                        <a:spcAft>
                          <a:spcPts val="0"/>
                        </a:spcAft>
                      </a:pPr>
                      <a:r>
                        <a:rPr lang="en-US" sz="1200">
                          <a:latin typeface="Arial Rounded MT Bold"/>
                          <a:ea typeface="Times New Roman"/>
                        </a:rPr>
                        <a:t>Fundraising Letter-Writing Campaign Work Session</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March 14, 2012</a:t>
                      </a:r>
                      <a:endParaRPr lang="en-US" sz="1200">
                        <a:latin typeface="Times New Roman"/>
                        <a:ea typeface="Times New Roman"/>
                      </a:endParaRPr>
                    </a:p>
                    <a:p>
                      <a:pPr marL="0" marR="0">
                        <a:spcBef>
                          <a:spcPts val="0"/>
                        </a:spcBef>
                        <a:spcAft>
                          <a:spcPts val="0"/>
                        </a:spcAft>
                      </a:pPr>
                      <a:r>
                        <a:rPr lang="en-US" sz="1200">
                          <a:latin typeface="Arial Rounded MT Bold"/>
                          <a:ea typeface="Times New Roman"/>
                        </a:rPr>
                        <a:t>6:00 PM @ AFBHS</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Scholars and parents of families taking advantage of the letter-writing campaign must attend.</a:t>
                      </a:r>
                      <a:endParaRPr lang="en-US" sz="120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48944">
                <a:tc>
                  <a:txBody>
                    <a:bodyPr/>
                    <a:lstStyle/>
                    <a:p>
                      <a:pPr marL="0" marR="0">
                        <a:spcBef>
                          <a:spcPts val="0"/>
                        </a:spcBef>
                        <a:spcAft>
                          <a:spcPts val="0"/>
                        </a:spcAft>
                      </a:pPr>
                      <a:r>
                        <a:rPr lang="en-US" sz="1200">
                          <a:latin typeface="Arial Rounded MT Bold"/>
                          <a:ea typeface="Times New Roman"/>
                        </a:rPr>
                        <a:t>All matriculation forms DUE to Ms. Dawson</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May 1, 2012</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dirty="0">
                          <a:latin typeface="Arial Rounded MT Bold"/>
                          <a:ea typeface="Times New Roman"/>
                        </a:rPr>
                        <a:t>Specific submission deadlines for programs’ participation contracts, medical forms, etc. may vary by program.</a:t>
                      </a:r>
                      <a:endParaRPr lang="en-US" sz="1200" dirty="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24473">
                <a:tc>
                  <a:txBody>
                    <a:bodyPr/>
                    <a:lstStyle/>
                    <a:p>
                      <a:pPr marL="0" marR="0">
                        <a:spcBef>
                          <a:spcPts val="0"/>
                        </a:spcBef>
                        <a:spcAft>
                          <a:spcPts val="0"/>
                        </a:spcAft>
                      </a:pPr>
                      <a:r>
                        <a:rPr lang="en-US" sz="1200">
                          <a:latin typeface="Arial Rounded MT Bold"/>
                          <a:ea typeface="Times New Roman"/>
                        </a:rPr>
                        <a:t>Mandatory Pre-College Pre-Departure Family Meeting</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May 2, 2012</a:t>
                      </a:r>
                      <a:endParaRPr lang="en-US" sz="1200">
                        <a:latin typeface="Times New Roman"/>
                        <a:ea typeface="Times New Roman"/>
                      </a:endParaRPr>
                    </a:p>
                    <a:p>
                      <a:pPr marL="0" marR="0">
                        <a:spcBef>
                          <a:spcPts val="0"/>
                        </a:spcBef>
                        <a:spcAft>
                          <a:spcPts val="0"/>
                        </a:spcAft>
                      </a:pPr>
                      <a:r>
                        <a:rPr lang="en-US" sz="1200">
                          <a:latin typeface="Arial Rounded MT Bold"/>
                          <a:ea typeface="Times New Roman"/>
                        </a:rPr>
                        <a:t>6:00 pm @ AFBHS</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endParaRPr lang="en-US" sz="1200">
                        <a:latin typeface="Arial Rounded MT Bold"/>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07847">
                <a:tc>
                  <a:txBody>
                    <a:bodyPr/>
                    <a:lstStyle/>
                    <a:p>
                      <a:pPr marL="0" marR="0">
                        <a:spcBef>
                          <a:spcPts val="0"/>
                        </a:spcBef>
                        <a:spcAft>
                          <a:spcPts val="0"/>
                        </a:spcAft>
                      </a:pPr>
                      <a:r>
                        <a:rPr lang="en-US" sz="1200">
                          <a:latin typeface="Arial Rounded MT Bold"/>
                          <a:ea typeface="Times New Roman"/>
                        </a:rPr>
                        <a:t>Departure for pre-college programs</a:t>
                      </a:r>
                      <a:endParaRPr lang="en-US" sz="1200">
                        <a:latin typeface="Times New Roman"/>
                        <a:ea typeface="Times New Roman"/>
                      </a:endParaRPr>
                    </a:p>
                  </a:txBody>
                  <a:tcPr marL="56430" marR="5643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a:latin typeface="Arial Rounded MT Bold"/>
                          <a:ea typeface="Times New Roman"/>
                        </a:rPr>
                        <a:t>Late June through mid-July</a:t>
                      </a:r>
                      <a:endParaRPr lang="en-US" sz="1200">
                        <a:latin typeface="Times New Roman"/>
                        <a:ea typeface="Times New Roman"/>
                      </a:endParaRPr>
                    </a:p>
                  </a:txBody>
                  <a:tcPr marL="56430" marR="5643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spcBef>
                          <a:spcPts val="0"/>
                        </a:spcBef>
                        <a:spcAft>
                          <a:spcPts val="0"/>
                        </a:spcAft>
                      </a:pPr>
                      <a:r>
                        <a:rPr lang="en-US" sz="1200" dirty="0">
                          <a:latin typeface="Arial Rounded MT Bold"/>
                          <a:ea typeface="Times New Roman"/>
                        </a:rPr>
                        <a:t>Exact program dates will vary by program; be sure to schedule your family vacations for late July/early August.</a:t>
                      </a:r>
                      <a:endParaRPr lang="en-US" sz="1200" dirty="0">
                        <a:latin typeface="Times New Roman"/>
                        <a:ea typeface="Times New Roman"/>
                      </a:endParaRPr>
                    </a:p>
                  </a:txBody>
                  <a:tcPr marL="56430" marR="5643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8763000" cy="1241425"/>
          </a:xfrm>
        </p:spPr>
        <p:txBody>
          <a:bodyPr>
            <a:normAutofit/>
          </a:bodyPr>
          <a:lstStyle/>
          <a:p>
            <a:pPr algn="l"/>
            <a:r>
              <a:rPr lang="en-US" sz="5000" b="1" dirty="0" smtClean="0">
                <a:solidFill>
                  <a:srgbClr val="FF9933"/>
                </a:solidFill>
                <a:latin typeface="Rockwell" pitchFamily="18" charset="0"/>
              </a:rPr>
              <a:t>Pre-College Take-</a:t>
            </a:r>
            <a:r>
              <a:rPr lang="en-US" sz="5000" b="1" dirty="0" err="1" smtClean="0">
                <a:solidFill>
                  <a:srgbClr val="FF9933"/>
                </a:solidFill>
                <a:latin typeface="Rockwell" pitchFamily="18" charset="0"/>
              </a:rPr>
              <a:t>Aways</a:t>
            </a:r>
            <a:endParaRPr lang="en-US" sz="5000" b="1" dirty="0">
              <a:solidFill>
                <a:srgbClr val="FF9933"/>
              </a:solidFill>
              <a:latin typeface="Rockwell" pitchFamily="18" charset="0"/>
            </a:endParaRPr>
          </a:p>
        </p:txBody>
      </p:sp>
      <p:sp>
        <p:nvSpPr>
          <p:cNvPr id="4" name="TextBox 3"/>
          <p:cNvSpPr txBox="1"/>
          <p:nvPr/>
        </p:nvSpPr>
        <p:spPr>
          <a:xfrm>
            <a:off x="457200" y="1219200"/>
            <a:ext cx="8077200" cy="4446730"/>
          </a:xfrm>
          <a:prstGeom prst="rect">
            <a:avLst/>
          </a:prstGeom>
          <a:noFill/>
        </p:spPr>
        <p:txBody>
          <a:bodyPr wrap="square" rtlCol="0">
            <a:spAutoFit/>
          </a:bodyPr>
          <a:lstStyle/>
          <a:p>
            <a:pPr>
              <a:lnSpc>
                <a:spcPct val="200000"/>
              </a:lnSpc>
              <a:buFont typeface="Wingdings" pitchFamily="2" charset="2"/>
              <a:buChar char="ü"/>
            </a:pPr>
            <a:r>
              <a:rPr lang="en-US" dirty="0" smtClean="0">
                <a:solidFill>
                  <a:srgbClr val="002060"/>
                </a:solidFill>
              </a:rPr>
              <a:t> Pre-college is a privilege</a:t>
            </a:r>
          </a:p>
          <a:p>
            <a:pPr>
              <a:lnSpc>
                <a:spcPct val="200000"/>
              </a:lnSpc>
              <a:buFont typeface="Wingdings" pitchFamily="2" charset="2"/>
              <a:buChar char="ü"/>
            </a:pPr>
            <a:r>
              <a:rPr lang="en-US" dirty="0" smtClean="0">
                <a:solidFill>
                  <a:srgbClr val="002060"/>
                </a:solidFill>
              </a:rPr>
              <a:t> Deadlines for application materials, financial documents, payments, and matriculation paperwork cannot be missed. Late materials will not be accepted.</a:t>
            </a:r>
          </a:p>
          <a:p>
            <a:pPr>
              <a:lnSpc>
                <a:spcPct val="200000"/>
              </a:lnSpc>
              <a:buFont typeface="Wingdings" pitchFamily="2" charset="2"/>
              <a:buChar char="ü"/>
            </a:pPr>
            <a:r>
              <a:rPr lang="en-US" dirty="0" smtClean="0">
                <a:solidFill>
                  <a:srgbClr val="002060"/>
                </a:solidFill>
              </a:rPr>
              <a:t> Always on time: Scholars will arrive on time to all scheduled mandatory workshops.</a:t>
            </a:r>
          </a:p>
          <a:p>
            <a:pPr>
              <a:lnSpc>
                <a:spcPct val="200000"/>
              </a:lnSpc>
              <a:buFont typeface="Wingdings" pitchFamily="2" charset="2"/>
              <a:buChar char="ü"/>
            </a:pPr>
            <a:r>
              <a:rPr lang="en-US" dirty="0" smtClean="0">
                <a:solidFill>
                  <a:srgbClr val="002060"/>
                </a:solidFill>
              </a:rPr>
              <a:t> Academic consistency and character: Scholars must maintain the GPA standards and silver level throughout the spring.</a:t>
            </a:r>
          </a:p>
          <a:p>
            <a:pPr>
              <a:lnSpc>
                <a:spcPct val="200000"/>
              </a:lnSpc>
              <a:buFont typeface="Wingdings" pitchFamily="2" charset="2"/>
              <a:buChar char="ü"/>
            </a:pPr>
            <a:r>
              <a:rPr lang="en-US" dirty="0" smtClean="0">
                <a:solidFill>
                  <a:srgbClr val="002060"/>
                </a:solidFill>
              </a:rPr>
              <a:t> Parents as partners: Parents are responsible for travel logistics and books.</a:t>
            </a:r>
            <a:endParaRPr lang="en-US"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8763000" cy="1241425"/>
          </a:xfrm>
        </p:spPr>
        <p:txBody>
          <a:bodyPr>
            <a:normAutofit/>
          </a:bodyPr>
          <a:lstStyle/>
          <a:p>
            <a:pPr algn="l"/>
            <a:r>
              <a:rPr lang="en-US" sz="5000" b="1" dirty="0" smtClean="0">
                <a:solidFill>
                  <a:srgbClr val="FF9933"/>
                </a:solidFill>
                <a:latin typeface="Rockwell" pitchFamily="18" charset="0"/>
              </a:rPr>
              <a:t>Pre-College Take-</a:t>
            </a:r>
            <a:r>
              <a:rPr lang="en-US" sz="5000" b="1" dirty="0" err="1" smtClean="0">
                <a:solidFill>
                  <a:srgbClr val="FF9933"/>
                </a:solidFill>
                <a:latin typeface="Rockwell" pitchFamily="18" charset="0"/>
              </a:rPr>
              <a:t>Aways</a:t>
            </a:r>
            <a:endParaRPr lang="en-US" sz="5000" b="1" dirty="0">
              <a:solidFill>
                <a:srgbClr val="FF9933"/>
              </a:solidFill>
              <a:latin typeface="Rockwell" pitchFamily="18" charset="0"/>
            </a:endParaRPr>
          </a:p>
        </p:txBody>
      </p:sp>
      <p:sp>
        <p:nvSpPr>
          <p:cNvPr id="4" name="TextBox 3"/>
          <p:cNvSpPr txBox="1"/>
          <p:nvPr/>
        </p:nvSpPr>
        <p:spPr>
          <a:xfrm>
            <a:off x="457200" y="1219200"/>
            <a:ext cx="8077200" cy="2909130"/>
          </a:xfrm>
          <a:prstGeom prst="rect">
            <a:avLst/>
          </a:prstGeom>
          <a:noFill/>
        </p:spPr>
        <p:txBody>
          <a:bodyPr wrap="square" rtlCol="0">
            <a:spAutoFit/>
          </a:bodyPr>
          <a:lstStyle/>
          <a:p>
            <a:pPr>
              <a:lnSpc>
                <a:spcPct val="200000"/>
              </a:lnSpc>
            </a:pPr>
            <a:r>
              <a:rPr lang="en-US" sz="3200" b="1" dirty="0" smtClean="0">
                <a:solidFill>
                  <a:srgbClr val="002060"/>
                </a:solidFill>
              </a:rPr>
              <a:t>Ms. Dawson:</a:t>
            </a:r>
          </a:p>
          <a:p>
            <a:pPr>
              <a:lnSpc>
                <a:spcPct val="200000"/>
              </a:lnSpc>
            </a:pPr>
            <a:r>
              <a:rPr lang="en-US" sz="3200" b="1" dirty="0" smtClean="0">
                <a:solidFill>
                  <a:srgbClr val="002060"/>
                </a:solidFill>
                <a:hlinkClick r:id="rId2"/>
              </a:rPr>
              <a:t>sabrinadawson@achievementfirst.org</a:t>
            </a:r>
            <a:endParaRPr lang="en-US" sz="3200" b="1" dirty="0" smtClean="0">
              <a:solidFill>
                <a:srgbClr val="002060"/>
              </a:solidFill>
            </a:endParaRPr>
          </a:p>
          <a:p>
            <a:pPr>
              <a:lnSpc>
                <a:spcPct val="200000"/>
              </a:lnSpc>
            </a:pPr>
            <a:r>
              <a:rPr lang="en-US" sz="3200" b="1" dirty="0" smtClean="0">
                <a:solidFill>
                  <a:srgbClr val="002060"/>
                </a:solidFill>
              </a:rPr>
              <a:t>(813) 760-1016</a:t>
            </a:r>
            <a:endParaRPr lang="en-US" sz="3200"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8763000" cy="1241425"/>
          </a:xfrm>
        </p:spPr>
        <p:txBody>
          <a:bodyPr>
            <a:normAutofit/>
          </a:bodyPr>
          <a:lstStyle/>
          <a:p>
            <a:pPr algn="l"/>
            <a:r>
              <a:rPr lang="en-US" sz="5000" b="1" dirty="0" smtClean="0">
                <a:solidFill>
                  <a:srgbClr val="FF9933"/>
                </a:solidFill>
                <a:latin typeface="Rockwell" pitchFamily="18" charset="0"/>
              </a:rPr>
              <a:t>Financial Aid</a:t>
            </a:r>
            <a:endParaRPr lang="en-US" sz="5000" b="1" dirty="0">
              <a:solidFill>
                <a:srgbClr val="FF9933"/>
              </a:solidFill>
              <a:latin typeface="Rockwell" pitchFamily="18" charset="0"/>
            </a:endParaRPr>
          </a:p>
        </p:txBody>
      </p:sp>
      <p:sp>
        <p:nvSpPr>
          <p:cNvPr id="4" name="TextBox 3"/>
          <p:cNvSpPr txBox="1"/>
          <p:nvPr/>
        </p:nvSpPr>
        <p:spPr>
          <a:xfrm>
            <a:off x="457200" y="1219200"/>
            <a:ext cx="8077200" cy="2308324"/>
          </a:xfrm>
          <a:prstGeom prst="rect">
            <a:avLst/>
          </a:prstGeom>
          <a:noFill/>
        </p:spPr>
        <p:txBody>
          <a:bodyPr wrap="square" rtlCol="0">
            <a:spAutoFit/>
          </a:bodyPr>
          <a:lstStyle/>
          <a:p>
            <a:pPr>
              <a:lnSpc>
                <a:spcPct val="200000"/>
              </a:lnSpc>
              <a:buFont typeface="Wingdings" pitchFamily="2" charset="2"/>
              <a:buChar char="ü"/>
            </a:pPr>
            <a:r>
              <a:rPr lang="en-US" dirty="0" smtClean="0">
                <a:solidFill>
                  <a:srgbClr val="002060"/>
                </a:solidFill>
              </a:rPr>
              <a:t> All pre-college programs that we work with give financial aid</a:t>
            </a:r>
          </a:p>
          <a:p>
            <a:pPr>
              <a:lnSpc>
                <a:spcPct val="200000"/>
              </a:lnSpc>
              <a:buFont typeface="Wingdings" pitchFamily="2" charset="2"/>
              <a:buChar char="ü"/>
            </a:pPr>
            <a:r>
              <a:rPr lang="en-US" dirty="0" smtClean="0">
                <a:solidFill>
                  <a:srgbClr val="002060"/>
                </a:solidFill>
              </a:rPr>
              <a:t> Not all pre-college programs have identical financial aid policies</a:t>
            </a:r>
          </a:p>
          <a:p>
            <a:pPr>
              <a:lnSpc>
                <a:spcPct val="200000"/>
              </a:lnSpc>
              <a:buFont typeface="Wingdings" pitchFamily="2" charset="2"/>
              <a:buChar char="ü"/>
            </a:pPr>
            <a:r>
              <a:rPr lang="en-US" dirty="0" smtClean="0">
                <a:solidFill>
                  <a:srgbClr val="002060"/>
                </a:solidFill>
              </a:rPr>
              <a:t> AFBHS has a financial aid policy and will provide scholarship dollars to eligible families</a:t>
            </a:r>
            <a:endParaRPr lang="en-US" dirty="0">
              <a:solidFill>
                <a:srgbClr val="00206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975"/>
            <a:ext cx="8763000" cy="1241425"/>
          </a:xfrm>
        </p:spPr>
        <p:txBody>
          <a:bodyPr>
            <a:normAutofit/>
          </a:bodyPr>
          <a:lstStyle/>
          <a:p>
            <a:pPr algn="l"/>
            <a:r>
              <a:rPr lang="en-US" sz="5000" b="1" dirty="0" smtClean="0">
                <a:solidFill>
                  <a:srgbClr val="FF9933"/>
                </a:solidFill>
                <a:latin typeface="Rockwell" pitchFamily="18" charset="0"/>
              </a:rPr>
              <a:t>Financial Aid</a:t>
            </a:r>
            <a:endParaRPr lang="en-US" sz="5000" b="1" dirty="0">
              <a:solidFill>
                <a:srgbClr val="FF9933"/>
              </a:solidFill>
              <a:latin typeface="Rockwell" pitchFamily="18" charset="0"/>
            </a:endParaRPr>
          </a:p>
        </p:txBody>
      </p:sp>
      <p:sp>
        <p:nvSpPr>
          <p:cNvPr id="4" name="TextBox 3"/>
          <p:cNvSpPr txBox="1"/>
          <p:nvPr/>
        </p:nvSpPr>
        <p:spPr>
          <a:xfrm>
            <a:off x="457200" y="1219200"/>
            <a:ext cx="8077200" cy="568745"/>
          </a:xfrm>
          <a:prstGeom prst="rect">
            <a:avLst/>
          </a:prstGeom>
          <a:noFill/>
        </p:spPr>
        <p:txBody>
          <a:bodyPr wrap="square" rtlCol="0">
            <a:spAutoFit/>
          </a:bodyPr>
          <a:lstStyle/>
          <a:p>
            <a:pPr>
              <a:lnSpc>
                <a:spcPct val="200000"/>
              </a:lnSpc>
              <a:buFont typeface="Wingdings" pitchFamily="2" charset="2"/>
              <a:buChar char="ü"/>
            </a:pPr>
            <a:r>
              <a:rPr lang="en-US" dirty="0" smtClean="0">
                <a:solidFill>
                  <a:srgbClr val="002060"/>
                </a:solidFill>
              </a:rPr>
              <a:t> All pre-college programs that we work with give financial aid</a:t>
            </a:r>
            <a:endParaRPr lang="en-US" dirty="0">
              <a:solidFill>
                <a:srgbClr val="002060"/>
              </a:solidFill>
            </a:endParaRPr>
          </a:p>
        </p:txBody>
      </p:sp>
      <p:graphicFrame>
        <p:nvGraphicFramePr>
          <p:cNvPr id="5" name="Diagram 4"/>
          <p:cNvGraphicFramePr/>
          <p:nvPr/>
        </p:nvGraphicFramePr>
        <p:xfrm>
          <a:off x="685800" y="2057400"/>
          <a:ext cx="7696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Purpose</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228600" y="1143000"/>
            <a:ext cx="8534400" cy="457200"/>
          </a:xfrm>
        </p:spPr>
        <p:txBody>
          <a:bodyPr>
            <a:noAutofit/>
          </a:bodyPr>
          <a:lstStyle/>
          <a:p>
            <a:pPr algn="l"/>
            <a:r>
              <a:rPr lang="en-US" sz="2400" b="1" dirty="0" smtClean="0">
                <a:solidFill>
                  <a:srgbClr val="002060"/>
                </a:solidFill>
                <a:latin typeface="Arial" pitchFamily="34" charset="0"/>
                <a:cs typeface="Arial" pitchFamily="34" charset="0"/>
              </a:rPr>
              <a:t>Why is Summer Opportunities a requirement at AFBHS?</a:t>
            </a:r>
            <a:endParaRPr lang="en-US" sz="2400" b="1" dirty="0">
              <a:solidFill>
                <a:srgbClr val="002060"/>
              </a:solidFill>
              <a:latin typeface="Arial" pitchFamily="34" charset="0"/>
              <a:cs typeface="Arial" pitchFamily="34" charset="0"/>
            </a:endParaRPr>
          </a:p>
        </p:txBody>
      </p:sp>
      <p:graphicFrame>
        <p:nvGraphicFramePr>
          <p:cNvPr id="7" name="Diagram 6"/>
          <p:cNvGraphicFramePr/>
          <p:nvPr/>
        </p:nvGraphicFramePr>
        <p:xfrm>
          <a:off x="-76200" y="1727200"/>
          <a:ext cx="89154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F04705A-D1EC-4923-A1BF-9B914F4FEAF5}"/>
                                            </p:graphicEl>
                                          </p:spTgt>
                                        </p:tgtEl>
                                        <p:attrNameLst>
                                          <p:attrName>style.visibility</p:attrName>
                                        </p:attrNameLst>
                                      </p:cBhvr>
                                      <p:to>
                                        <p:strVal val="visible"/>
                                      </p:to>
                                    </p:set>
                                    <p:animEffect transition="in" filter="fade">
                                      <p:cBhvr>
                                        <p:cTn id="12" dur="2000"/>
                                        <p:tgtEl>
                                          <p:spTgt spid="7">
                                            <p:graphicEl>
                                              <a:dgm id="{BF04705A-D1EC-4923-A1BF-9B914F4FEA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D091B1AD-0CFF-40DE-BBB4-AE19D1CD8804}"/>
                                            </p:graphicEl>
                                          </p:spTgt>
                                        </p:tgtEl>
                                        <p:attrNameLst>
                                          <p:attrName>style.visibility</p:attrName>
                                        </p:attrNameLst>
                                      </p:cBhvr>
                                      <p:to>
                                        <p:strVal val="visible"/>
                                      </p:to>
                                    </p:set>
                                    <p:animEffect transition="in" filter="fade">
                                      <p:cBhvr>
                                        <p:cTn id="17" dur="2000"/>
                                        <p:tgtEl>
                                          <p:spTgt spid="7">
                                            <p:graphicEl>
                                              <a:dgm id="{D091B1AD-0CFF-40DE-BBB4-AE19D1CD880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61BE0115-0C0C-4D0A-A593-C477B95BED26}"/>
                                            </p:graphicEl>
                                          </p:spTgt>
                                        </p:tgtEl>
                                        <p:attrNameLst>
                                          <p:attrName>style.visibility</p:attrName>
                                        </p:attrNameLst>
                                      </p:cBhvr>
                                      <p:to>
                                        <p:strVal val="visible"/>
                                      </p:to>
                                    </p:set>
                                    <p:animEffect transition="in" filter="fade">
                                      <p:cBhvr>
                                        <p:cTn id="22" dur="2000"/>
                                        <p:tgtEl>
                                          <p:spTgt spid="7">
                                            <p:graphicEl>
                                              <a:dgm id="{61BE0115-0C0C-4D0A-A593-C477B95BED2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590C0727-E92A-4DBB-AC71-7A9ADA6432AF}"/>
                                            </p:graphicEl>
                                          </p:spTgt>
                                        </p:tgtEl>
                                        <p:attrNameLst>
                                          <p:attrName>style.visibility</p:attrName>
                                        </p:attrNameLst>
                                      </p:cBhvr>
                                      <p:to>
                                        <p:strVal val="visible"/>
                                      </p:to>
                                    </p:set>
                                    <p:animEffect transition="in" filter="fade">
                                      <p:cBhvr>
                                        <p:cTn id="27" dur="2000"/>
                                        <p:tgtEl>
                                          <p:spTgt spid="7">
                                            <p:graphicEl>
                                              <a:dgm id="{590C0727-E92A-4DBB-AC71-7A9ADA6432A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A00E7C84-EC2E-4E31-81F3-6DCC761A6A1C}"/>
                                            </p:graphicEl>
                                          </p:spTgt>
                                        </p:tgtEl>
                                        <p:attrNameLst>
                                          <p:attrName>style.visibility</p:attrName>
                                        </p:attrNameLst>
                                      </p:cBhvr>
                                      <p:to>
                                        <p:strVal val="visible"/>
                                      </p:to>
                                    </p:set>
                                    <p:animEffect transition="in" filter="fade">
                                      <p:cBhvr>
                                        <p:cTn id="32" dur="2000"/>
                                        <p:tgtEl>
                                          <p:spTgt spid="7">
                                            <p:graphicEl>
                                              <a:dgm id="{A00E7C84-EC2E-4E31-81F3-6DCC761A6A1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D34DB856-C551-4E1F-AA09-1FCA16B8CBEC}"/>
                                            </p:graphicEl>
                                          </p:spTgt>
                                        </p:tgtEl>
                                        <p:attrNameLst>
                                          <p:attrName>style.visibility</p:attrName>
                                        </p:attrNameLst>
                                      </p:cBhvr>
                                      <p:to>
                                        <p:strVal val="visible"/>
                                      </p:to>
                                    </p:set>
                                    <p:animEffect transition="in" filter="fade">
                                      <p:cBhvr>
                                        <p:cTn id="37" dur="2000"/>
                                        <p:tgtEl>
                                          <p:spTgt spid="7">
                                            <p:graphicEl>
                                              <a:dgm id="{D34DB856-C551-4E1F-AA09-1FCA16B8CBE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05EFD8E-28C9-433B-8AFD-A96B03E47071}"/>
                                            </p:graphicEl>
                                          </p:spTgt>
                                        </p:tgtEl>
                                        <p:attrNameLst>
                                          <p:attrName>style.visibility</p:attrName>
                                        </p:attrNameLst>
                                      </p:cBhvr>
                                      <p:to>
                                        <p:strVal val="visible"/>
                                      </p:to>
                                    </p:set>
                                    <p:animEffect transition="in" filter="fade">
                                      <p:cBhvr>
                                        <p:cTn id="42" dur="2000"/>
                                        <p:tgtEl>
                                          <p:spTgt spid="7">
                                            <p:graphicEl>
                                              <a:dgm id="{505EFD8E-28C9-433B-8AFD-A96B03E4707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8EBEFCD1-8D3F-4DC0-97E9-E7F6EB09D4FE}"/>
                                            </p:graphicEl>
                                          </p:spTgt>
                                        </p:tgtEl>
                                        <p:attrNameLst>
                                          <p:attrName>style.visibility</p:attrName>
                                        </p:attrNameLst>
                                      </p:cBhvr>
                                      <p:to>
                                        <p:strVal val="visible"/>
                                      </p:to>
                                    </p:set>
                                    <p:animEffect transition="in" filter="fade">
                                      <p:cBhvr>
                                        <p:cTn id="47" dur="2000"/>
                                        <p:tgtEl>
                                          <p:spTgt spid="7">
                                            <p:graphicEl>
                                              <a:dgm id="{8EBEFCD1-8D3F-4DC0-97E9-E7F6EB09D4F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5E80D405-A65A-4753-A3F9-A06B802C7BAE}"/>
                                            </p:graphicEl>
                                          </p:spTgt>
                                        </p:tgtEl>
                                        <p:attrNameLst>
                                          <p:attrName>style.visibility</p:attrName>
                                        </p:attrNameLst>
                                      </p:cBhvr>
                                      <p:to>
                                        <p:strVal val="visible"/>
                                      </p:to>
                                    </p:set>
                                    <p:animEffect transition="in" filter="fade">
                                      <p:cBhvr>
                                        <p:cTn id="52" dur="2000"/>
                                        <p:tgtEl>
                                          <p:spTgt spid="7">
                                            <p:graphicEl>
                                              <a:dgm id="{5E80D405-A65A-4753-A3F9-A06B802C7BA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E89369FA-9BA3-42ED-A168-CBDECB2F94CF}"/>
                                            </p:graphicEl>
                                          </p:spTgt>
                                        </p:tgtEl>
                                        <p:attrNameLst>
                                          <p:attrName>style.visibility</p:attrName>
                                        </p:attrNameLst>
                                      </p:cBhvr>
                                      <p:to>
                                        <p:strVal val="visible"/>
                                      </p:to>
                                    </p:set>
                                    <p:animEffect transition="in" filter="fade">
                                      <p:cBhvr>
                                        <p:cTn id="57" dur="2000"/>
                                        <p:tgtEl>
                                          <p:spTgt spid="7">
                                            <p:graphicEl>
                                              <a:dgm id="{E89369FA-9BA3-42ED-A168-CBDECB2F94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975"/>
            <a:ext cx="8763000" cy="1241425"/>
          </a:xfrm>
        </p:spPr>
        <p:txBody>
          <a:bodyPr>
            <a:normAutofit/>
          </a:bodyPr>
          <a:lstStyle/>
          <a:p>
            <a:pPr algn="l"/>
            <a:r>
              <a:rPr lang="en-US" sz="5000" b="1" dirty="0" smtClean="0">
                <a:solidFill>
                  <a:srgbClr val="FF9933"/>
                </a:solidFill>
                <a:latin typeface="Rockwell" pitchFamily="18" charset="0"/>
              </a:rPr>
              <a:t>Financial Aid</a:t>
            </a:r>
            <a:endParaRPr lang="en-US" sz="5000" b="1" dirty="0">
              <a:solidFill>
                <a:srgbClr val="FF9933"/>
              </a:solidFill>
              <a:latin typeface="Rockwell" pitchFamily="18" charset="0"/>
            </a:endParaRPr>
          </a:p>
        </p:txBody>
      </p:sp>
      <p:sp>
        <p:nvSpPr>
          <p:cNvPr id="4" name="TextBox 3"/>
          <p:cNvSpPr txBox="1"/>
          <p:nvPr/>
        </p:nvSpPr>
        <p:spPr>
          <a:xfrm>
            <a:off x="457200" y="1219200"/>
            <a:ext cx="8077200" cy="568745"/>
          </a:xfrm>
          <a:prstGeom prst="rect">
            <a:avLst/>
          </a:prstGeom>
          <a:noFill/>
        </p:spPr>
        <p:txBody>
          <a:bodyPr wrap="square" rtlCol="0">
            <a:spAutoFit/>
          </a:bodyPr>
          <a:lstStyle/>
          <a:p>
            <a:pPr>
              <a:lnSpc>
                <a:spcPct val="200000"/>
              </a:lnSpc>
              <a:buFont typeface="Wingdings" pitchFamily="2" charset="2"/>
              <a:buChar char="ü"/>
            </a:pPr>
            <a:r>
              <a:rPr lang="en-US" dirty="0" smtClean="0">
                <a:solidFill>
                  <a:srgbClr val="002060"/>
                </a:solidFill>
              </a:rPr>
              <a:t> Not all pre-college programs have identical financial aid policies</a:t>
            </a:r>
            <a:endParaRPr lang="en-US" dirty="0">
              <a:solidFill>
                <a:srgbClr val="002060"/>
              </a:solidFill>
            </a:endParaRPr>
          </a:p>
        </p:txBody>
      </p:sp>
      <p:graphicFrame>
        <p:nvGraphicFramePr>
          <p:cNvPr id="7" name="Diagram 6"/>
          <p:cNvGraphicFramePr/>
          <p:nvPr/>
        </p:nvGraphicFramePr>
        <p:xfrm>
          <a:off x="838200" y="1905000"/>
          <a:ext cx="6781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975"/>
            <a:ext cx="8763000" cy="1241425"/>
          </a:xfrm>
        </p:spPr>
        <p:txBody>
          <a:bodyPr>
            <a:normAutofit/>
          </a:bodyPr>
          <a:lstStyle/>
          <a:p>
            <a:pPr algn="l"/>
            <a:r>
              <a:rPr lang="en-US" sz="5000" b="1" dirty="0" smtClean="0">
                <a:solidFill>
                  <a:srgbClr val="FF9933"/>
                </a:solidFill>
                <a:latin typeface="Rockwell" pitchFamily="18" charset="0"/>
              </a:rPr>
              <a:t>Financial Aid</a:t>
            </a:r>
            <a:endParaRPr lang="en-US" sz="5000" b="1" dirty="0">
              <a:solidFill>
                <a:srgbClr val="FF9933"/>
              </a:solidFill>
              <a:latin typeface="Rockwell" pitchFamily="18" charset="0"/>
            </a:endParaRPr>
          </a:p>
        </p:txBody>
      </p:sp>
      <p:sp>
        <p:nvSpPr>
          <p:cNvPr id="4" name="TextBox 3"/>
          <p:cNvSpPr txBox="1"/>
          <p:nvPr/>
        </p:nvSpPr>
        <p:spPr>
          <a:xfrm>
            <a:off x="457200" y="914400"/>
            <a:ext cx="8077200" cy="568745"/>
          </a:xfrm>
          <a:prstGeom prst="rect">
            <a:avLst/>
          </a:prstGeom>
          <a:noFill/>
        </p:spPr>
        <p:txBody>
          <a:bodyPr wrap="square" rtlCol="0">
            <a:spAutoFit/>
          </a:bodyPr>
          <a:lstStyle/>
          <a:p>
            <a:pPr>
              <a:lnSpc>
                <a:spcPct val="200000"/>
              </a:lnSpc>
              <a:buFont typeface="Wingdings" pitchFamily="2" charset="2"/>
              <a:buChar char="ü"/>
            </a:pPr>
            <a:r>
              <a:rPr lang="en-US" dirty="0" smtClean="0">
                <a:solidFill>
                  <a:srgbClr val="002060"/>
                </a:solidFill>
              </a:rPr>
              <a:t> Not all pre-college programs have identical financial aid policies</a:t>
            </a:r>
            <a:endParaRPr lang="en-US" dirty="0">
              <a:solidFill>
                <a:srgbClr val="002060"/>
              </a:solidFill>
            </a:endParaRPr>
          </a:p>
        </p:txBody>
      </p:sp>
      <p:graphicFrame>
        <p:nvGraphicFramePr>
          <p:cNvPr id="5" name="Table 4"/>
          <p:cNvGraphicFramePr>
            <a:graphicFrameLocks noGrp="1"/>
          </p:cNvGraphicFramePr>
          <p:nvPr/>
        </p:nvGraphicFramePr>
        <p:xfrm>
          <a:off x="533400" y="1600200"/>
          <a:ext cx="8153400" cy="4498340"/>
        </p:xfrm>
        <a:graphic>
          <a:graphicData uri="http://schemas.openxmlformats.org/drawingml/2006/table">
            <a:tbl>
              <a:tblPr firstRow="1" bandRow="1">
                <a:tableStyleId>{5C22544A-7EE6-4342-B048-85BDC9FD1C3A}</a:tableStyleId>
              </a:tblPr>
              <a:tblGrid>
                <a:gridCol w="1524000"/>
                <a:gridCol w="2057400"/>
                <a:gridCol w="4572000"/>
              </a:tblGrid>
              <a:tr h="749300">
                <a:tc>
                  <a:txBody>
                    <a:bodyPr/>
                    <a:lstStyle/>
                    <a:p>
                      <a:pPr algn="ctr"/>
                      <a:r>
                        <a:rPr lang="en-US" dirty="0" smtClean="0"/>
                        <a:t>Financial aid policy</a:t>
                      </a:r>
                      <a:endParaRPr lang="en-US" dirty="0"/>
                    </a:p>
                  </a:txBody>
                  <a:tcPr anchor="ctr"/>
                </a:tc>
                <a:tc>
                  <a:txBody>
                    <a:bodyPr/>
                    <a:lstStyle/>
                    <a:p>
                      <a:pPr algn="ctr"/>
                      <a:r>
                        <a:rPr lang="en-US" dirty="0" smtClean="0"/>
                        <a:t>Student</a:t>
                      </a:r>
                      <a:r>
                        <a:rPr lang="en-US" baseline="0" dirty="0" smtClean="0"/>
                        <a:t> academic record</a:t>
                      </a:r>
                      <a:endParaRPr lang="en-US" dirty="0"/>
                    </a:p>
                  </a:txBody>
                  <a:tcPr anchor="ctr"/>
                </a:tc>
                <a:tc>
                  <a:txBody>
                    <a:bodyPr/>
                    <a:lstStyle/>
                    <a:p>
                      <a:pPr algn="ctr"/>
                      <a:r>
                        <a:rPr lang="en-US" dirty="0" smtClean="0"/>
                        <a:t>Examples:</a:t>
                      </a:r>
                      <a:endParaRPr lang="en-US" dirty="0"/>
                    </a:p>
                  </a:txBody>
                  <a:tcPr anchor="ctr"/>
                </a:tc>
              </a:tr>
              <a:tr h="749300">
                <a:tc>
                  <a:txBody>
                    <a:bodyPr/>
                    <a:lstStyle/>
                    <a:p>
                      <a:r>
                        <a:rPr lang="en-US" dirty="0" smtClean="0"/>
                        <a:t>Need/merit-based</a:t>
                      </a:r>
                      <a:endParaRPr lang="en-US" dirty="0"/>
                    </a:p>
                  </a:txBody>
                  <a:tcPr anchor="ctr"/>
                </a:tc>
                <a:tc>
                  <a:txBody>
                    <a:bodyPr/>
                    <a:lstStyle/>
                    <a:p>
                      <a:pPr algn="ctr"/>
                      <a:r>
                        <a:rPr lang="en-US" dirty="0" smtClean="0"/>
                        <a:t>Super strong (3.5+ GPA, best-in-class</a:t>
                      </a:r>
                      <a:r>
                        <a:rPr lang="en-US" baseline="0" dirty="0" smtClean="0"/>
                        <a:t> teacher </a:t>
                      </a:r>
                      <a:r>
                        <a:rPr lang="en-US" baseline="0" dirty="0" err="1" smtClean="0"/>
                        <a:t>recs</a:t>
                      </a:r>
                      <a:r>
                        <a:rPr lang="en-US" baseline="0" dirty="0" smtClean="0"/>
                        <a:t>)</a:t>
                      </a:r>
                      <a:endParaRPr lang="en-US" dirty="0"/>
                    </a:p>
                  </a:txBody>
                  <a:tcPr anchor="ctr"/>
                </a:tc>
                <a:tc>
                  <a:txBody>
                    <a:bodyPr/>
                    <a:lstStyle/>
                    <a:p>
                      <a:pPr>
                        <a:buFont typeface="Arial" pitchFamily="34" charset="0"/>
                        <a:buChar char="•"/>
                      </a:pPr>
                      <a:r>
                        <a:rPr lang="en-US" sz="1200" dirty="0" smtClean="0"/>
                        <a:t> A scholar with a 4.0 GPA applies</a:t>
                      </a:r>
                      <a:r>
                        <a:rPr lang="en-US" sz="1200" baseline="0" dirty="0" smtClean="0"/>
                        <a:t> to Yale Explorations ($6,000), has EFC of $0.00, gets accepted on a full scholarship.</a:t>
                      </a:r>
                    </a:p>
                    <a:p>
                      <a:pPr>
                        <a:buFont typeface="Arial" pitchFamily="34" charset="0"/>
                        <a:buChar char="•"/>
                      </a:pPr>
                      <a:r>
                        <a:rPr lang="en-US" sz="1200" baseline="0" dirty="0" smtClean="0"/>
                        <a:t> A scholar with a 3.75 GPA and off-the-charts teacher recommendations  and an EFC of 55% gets accepted to a $8,000 program and is given $5,000 in scholarship; AFBHS provides an additional $1,500 in aid; family contributes  remaining $1,500.</a:t>
                      </a:r>
                      <a:endParaRPr lang="en-US" sz="1200" dirty="0"/>
                    </a:p>
                  </a:txBody>
                  <a:tcPr anchor="ctr"/>
                </a:tc>
              </a:tr>
              <a:tr h="74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Need/merit-based</a:t>
                      </a:r>
                    </a:p>
                  </a:txBody>
                  <a:tcPr anchor="ctr"/>
                </a:tc>
                <a:tc>
                  <a:txBody>
                    <a:bodyPr/>
                    <a:lstStyle/>
                    <a:p>
                      <a:pPr algn="ctr"/>
                      <a:r>
                        <a:rPr lang="en-US" dirty="0" smtClean="0"/>
                        <a:t>Strong (3.0+,</a:t>
                      </a:r>
                      <a:r>
                        <a:rPr lang="en-US" baseline="0" dirty="0" smtClean="0"/>
                        <a:t> great teacher </a:t>
                      </a:r>
                      <a:r>
                        <a:rPr lang="en-US" baseline="0" dirty="0" err="1" smtClean="0"/>
                        <a:t>recs</a:t>
                      </a:r>
                      <a:r>
                        <a:rPr lang="en-US" baseline="0" dirty="0" smtClean="0"/>
                        <a:t>)</a:t>
                      </a:r>
                      <a:endParaRPr lang="en-US" dirty="0"/>
                    </a:p>
                  </a:txBody>
                  <a:tcPr anchor="ctr"/>
                </a:tc>
                <a:tc>
                  <a:txBody>
                    <a:bodyPr/>
                    <a:lstStyle/>
                    <a:p>
                      <a:pPr>
                        <a:buFont typeface="Arial" pitchFamily="34" charset="0"/>
                        <a:buChar char="•"/>
                      </a:pPr>
                      <a:r>
                        <a:rPr lang="en-US" sz="1200" dirty="0" smtClean="0"/>
                        <a:t>  A scholar with a 3.2 GPA applies</a:t>
                      </a:r>
                      <a:r>
                        <a:rPr lang="en-US" sz="1200" baseline="0" dirty="0" smtClean="0"/>
                        <a:t> to Yale Explorations ($6,000), has EFC of $0.00, gets accepted on $1000 scholarship; AFBHS contributed $1,500; family would need to contribute remaining $4,500.</a:t>
                      </a:r>
                    </a:p>
                    <a:p>
                      <a:pPr>
                        <a:buFont typeface="Arial" pitchFamily="34" charset="0"/>
                        <a:buChar char="•"/>
                      </a:pPr>
                      <a:r>
                        <a:rPr lang="en-US" sz="1200" baseline="0" dirty="0" smtClean="0"/>
                        <a:t> A scholar with a 3.25 GPA and strong teacher recommendations  and an EFC of 35% gets accepted to a $8,000 program and is given $0 in scholarship; AFBHS would provide an additional $1,000 in aid; family would need to contribute remaining $7000.</a:t>
                      </a:r>
                      <a:endParaRPr lang="en-US" sz="1200" dirty="0" smtClean="0"/>
                    </a:p>
                  </a:txBody>
                  <a:tcPr anchor="ctr"/>
                </a:tc>
              </a:tr>
              <a:tr h="749300">
                <a:tc>
                  <a:txBody>
                    <a:bodyPr/>
                    <a:lstStyle/>
                    <a:p>
                      <a:r>
                        <a:rPr lang="en-US" dirty="0" smtClean="0"/>
                        <a:t>Need-based</a:t>
                      </a:r>
                      <a:endParaRPr lang="en-US" dirty="0"/>
                    </a:p>
                  </a:txBody>
                  <a:tcPr anchor="ctr"/>
                </a:tc>
                <a:tc>
                  <a:txBody>
                    <a:bodyPr/>
                    <a:lstStyle/>
                    <a:p>
                      <a:pPr algn="ctr"/>
                      <a:r>
                        <a:rPr lang="en-US" dirty="0" smtClean="0"/>
                        <a:t>3.0+</a:t>
                      </a:r>
                      <a:r>
                        <a:rPr lang="en-US" baseline="0" dirty="0" smtClean="0"/>
                        <a:t> GPA</a:t>
                      </a:r>
                      <a:endParaRPr lang="en-US" dirty="0"/>
                    </a:p>
                  </a:txBody>
                  <a:tcPr anchor="ctr"/>
                </a:tc>
                <a:tc>
                  <a:txBody>
                    <a:bodyPr/>
                    <a:lstStyle/>
                    <a:p>
                      <a:pPr>
                        <a:buFont typeface="Arial" pitchFamily="34" charset="0"/>
                        <a:buChar char="•"/>
                      </a:pPr>
                      <a:r>
                        <a:rPr lang="en-US" sz="1200" dirty="0" smtClean="0"/>
                        <a:t> Scholar with 3.0+ GPA and EFC of 100% gets accepted to a</a:t>
                      </a:r>
                      <a:r>
                        <a:rPr lang="en-US" sz="1200" baseline="0" dirty="0" smtClean="0"/>
                        <a:t> program ($7,500) that offers  $4,000 in scholarship; AFBHS provides $1,000 in scholarship; family must fund $2,000.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dirty="0" smtClean="0"/>
                        <a:t> Scholar with 3.0+ GPA and EFC of 0 gets accepted to a</a:t>
                      </a:r>
                      <a:r>
                        <a:rPr lang="en-US" sz="1200" baseline="0" dirty="0" smtClean="0"/>
                        <a:t> program ($7,500) that offers  $5,500 in scholarship; AFBHS provides $1,500 in scholarship; family must fund $500.</a:t>
                      </a:r>
                    </a:p>
                  </a:txBody>
                  <a:tcPr anchor="ct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8763000" cy="1241425"/>
          </a:xfrm>
        </p:spPr>
        <p:txBody>
          <a:bodyPr>
            <a:normAutofit/>
          </a:bodyPr>
          <a:lstStyle/>
          <a:p>
            <a:pPr algn="l"/>
            <a:r>
              <a:rPr lang="en-US" sz="5000" b="1" dirty="0" smtClean="0">
                <a:solidFill>
                  <a:srgbClr val="FF9933"/>
                </a:solidFill>
                <a:latin typeface="Rockwell" pitchFamily="18" charset="0"/>
              </a:rPr>
              <a:t>Financial Aid</a:t>
            </a:r>
            <a:endParaRPr lang="en-US" sz="5000" b="1" dirty="0">
              <a:solidFill>
                <a:srgbClr val="FF9933"/>
              </a:solidFill>
              <a:latin typeface="Rockwell" pitchFamily="18" charset="0"/>
            </a:endParaRPr>
          </a:p>
        </p:txBody>
      </p:sp>
      <p:sp>
        <p:nvSpPr>
          <p:cNvPr id="4" name="TextBox 3"/>
          <p:cNvSpPr txBox="1"/>
          <p:nvPr/>
        </p:nvSpPr>
        <p:spPr>
          <a:xfrm>
            <a:off x="457200" y="1219200"/>
            <a:ext cx="8077200" cy="1122743"/>
          </a:xfrm>
          <a:prstGeom prst="rect">
            <a:avLst/>
          </a:prstGeom>
          <a:noFill/>
        </p:spPr>
        <p:txBody>
          <a:bodyPr wrap="square" rtlCol="0">
            <a:spAutoFit/>
          </a:bodyPr>
          <a:lstStyle/>
          <a:p>
            <a:pPr>
              <a:lnSpc>
                <a:spcPct val="200000"/>
              </a:lnSpc>
              <a:buFont typeface="Wingdings" pitchFamily="2" charset="2"/>
              <a:buChar char="ü"/>
            </a:pPr>
            <a:r>
              <a:rPr lang="en-US" dirty="0" smtClean="0">
                <a:solidFill>
                  <a:srgbClr val="002060"/>
                </a:solidFill>
              </a:rPr>
              <a:t>AFBHS has a financial aid policy and will provide scholarship dollars to eligible families</a:t>
            </a:r>
            <a:endParaRPr lang="en-US" dirty="0">
              <a:solidFill>
                <a:srgbClr val="002060"/>
              </a:solidFill>
            </a:endParaRPr>
          </a:p>
        </p:txBody>
      </p:sp>
      <p:graphicFrame>
        <p:nvGraphicFramePr>
          <p:cNvPr id="5" name="Diagram 4"/>
          <p:cNvGraphicFramePr/>
          <p:nvPr>
            <p:extLst>
              <p:ext uri="{D42A27DB-BD31-4B8C-83A1-F6EECF244321}">
                <p14:modId xmlns:p14="http://schemas.microsoft.com/office/powerpoint/2010/main" val="808667088"/>
              </p:ext>
            </p:extLst>
          </p:nvPr>
        </p:nvGraphicFramePr>
        <p:xfrm>
          <a:off x="533400" y="2590800"/>
          <a:ext cx="7848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Requirements</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228600" y="1143000"/>
            <a:ext cx="8534400" cy="1295400"/>
          </a:xfrm>
        </p:spPr>
        <p:txBody>
          <a:bodyPr>
            <a:noAutofit/>
          </a:bodyPr>
          <a:lstStyle/>
          <a:p>
            <a:pPr algn="l"/>
            <a:r>
              <a:rPr lang="en-US" sz="4200" b="1" dirty="0" smtClean="0">
                <a:solidFill>
                  <a:srgbClr val="002060"/>
                </a:solidFill>
                <a:latin typeface="Arial" pitchFamily="34" charset="0"/>
                <a:cs typeface="Arial" pitchFamily="34" charset="0"/>
              </a:rPr>
              <a:t>What is the Summer Opportunities requirement?</a:t>
            </a:r>
            <a:endParaRPr lang="en-US" sz="4200" b="1" dirty="0">
              <a:solidFill>
                <a:srgbClr val="002060"/>
              </a:solidFill>
              <a:latin typeface="Arial" pitchFamily="34" charset="0"/>
              <a:cs typeface="Arial" pitchFamily="34" charset="0"/>
            </a:endParaRPr>
          </a:p>
        </p:txBody>
      </p:sp>
      <p:sp>
        <p:nvSpPr>
          <p:cNvPr id="5" name="TextBox 4"/>
          <p:cNvSpPr txBox="1"/>
          <p:nvPr/>
        </p:nvSpPr>
        <p:spPr>
          <a:xfrm>
            <a:off x="228600" y="3048000"/>
            <a:ext cx="8382000" cy="2677656"/>
          </a:xfrm>
          <a:prstGeom prst="rect">
            <a:avLst/>
          </a:prstGeom>
          <a:noFill/>
        </p:spPr>
        <p:txBody>
          <a:bodyPr wrap="square" rtlCol="0">
            <a:spAutoFit/>
          </a:bodyPr>
          <a:lstStyle/>
          <a:p>
            <a:pPr marL="465138" indent="-233363">
              <a:buFont typeface="Arial" pitchFamily="34" charset="0"/>
              <a:buChar char="•"/>
            </a:pPr>
            <a:r>
              <a:rPr lang="en-US" sz="2400" b="1" dirty="0" smtClean="0">
                <a:solidFill>
                  <a:srgbClr val="002060"/>
                </a:solidFill>
              </a:rPr>
              <a:t> Through the Summer Opportunities requirement, each scholar must complete 3 summers of pre-approved programs or internships.</a:t>
            </a:r>
          </a:p>
          <a:p>
            <a:pPr marL="465138" indent="-233363">
              <a:buFont typeface="Arial" pitchFamily="34" charset="0"/>
              <a:buChar char="•"/>
            </a:pPr>
            <a:r>
              <a:rPr lang="en-US" sz="2400" b="1" dirty="0">
                <a:solidFill>
                  <a:srgbClr val="002060"/>
                </a:solidFill>
              </a:rPr>
              <a:t> </a:t>
            </a:r>
            <a:r>
              <a:rPr lang="en-US" sz="2400" b="1" dirty="0" smtClean="0">
                <a:solidFill>
                  <a:srgbClr val="002060"/>
                </a:solidFill>
              </a:rPr>
              <a:t>Summer Opportunities is a promotion requirement; that means that a scholar must complete their Summer Opportunities program prior to moving on to the next grade level.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Requirements</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228600" y="1143000"/>
            <a:ext cx="8534400" cy="1295400"/>
          </a:xfrm>
        </p:spPr>
        <p:txBody>
          <a:bodyPr>
            <a:noAutofit/>
          </a:bodyPr>
          <a:lstStyle/>
          <a:p>
            <a:pPr algn="l"/>
            <a:r>
              <a:rPr lang="en-US" sz="4200" b="1" dirty="0" smtClean="0">
                <a:solidFill>
                  <a:srgbClr val="002060"/>
                </a:solidFill>
                <a:latin typeface="Arial" pitchFamily="34" charset="0"/>
                <a:cs typeface="Arial" pitchFamily="34" charset="0"/>
              </a:rPr>
              <a:t>What are my choices for fulfilling the Summer Opportunities requirement?</a:t>
            </a:r>
            <a:endParaRPr lang="en-US" sz="4200" b="1" dirty="0">
              <a:solidFill>
                <a:srgbClr val="002060"/>
              </a:solidFill>
              <a:latin typeface="Arial" pitchFamily="34" charset="0"/>
              <a:cs typeface="Arial" pitchFamily="34" charset="0"/>
            </a:endParaRPr>
          </a:p>
        </p:txBody>
      </p:sp>
      <p:graphicFrame>
        <p:nvGraphicFramePr>
          <p:cNvPr id="6" name="Diagram 5"/>
          <p:cNvGraphicFramePr/>
          <p:nvPr/>
        </p:nvGraphicFramePr>
        <p:xfrm>
          <a:off x="457200" y="3200400"/>
          <a:ext cx="8153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04800" y="3429000"/>
            <a:ext cx="7543800" cy="830997"/>
          </a:xfrm>
          <a:prstGeom prst="rect">
            <a:avLst/>
          </a:prstGeom>
          <a:noFill/>
        </p:spPr>
        <p:txBody>
          <a:bodyPr wrap="square" rtlCol="0">
            <a:spAutoFit/>
          </a:bodyPr>
          <a:lstStyle/>
          <a:p>
            <a:r>
              <a:rPr lang="en-US" sz="2400" b="1" dirty="0" smtClean="0">
                <a:solidFill>
                  <a:srgbClr val="0070C0"/>
                </a:solidFill>
              </a:rPr>
              <a:t>Every scholar will apply to one or more programs from the following tiers depending on individual interests:</a:t>
            </a:r>
            <a:endParaRPr lang="en-US" sz="2400" b="1" dirty="0">
              <a:solidFill>
                <a:srgbClr val="0070C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9BC24D3E-BF1D-46DF-AFBB-384C17BCD45E}"/>
                                            </p:graphicEl>
                                          </p:spTgt>
                                        </p:tgtEl>
                                        <p:attrNameLst>
                                          <p:attrName>style.visibility</p:attrName>
                                        </p:attrNameLst>
                                      </p:cBhvr>
                                      <p:to>
                                        <p:strVal val="visible"/>
                                      </p:to>
                                    </p:set>
                                    <p:animEffect transition="in" filter="fade">
                                      <p:cBhvr>
                                        <p:cTn id="17" dur="2000"/>
                                        <p:tgtEl>
                                          <p:spTgt spid="6">
                                            <p:graphicEl>
                                              <a:dgm id="{9BC24D3E-BF1D-46DF-AFBB-384C17BCD45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ECF85EC2-CD9F-42EE-8963-3FC80AAAC18C}"/>
                                            </p:graphicEl>
                                          </p:spTgt>
                                        </p:tgtEl>
                                        <p:attrNameLst>
                                          <p:attrName>style.visibility</p:attrName>
                                        </p:attrNameLst>
                                      </p:cBhvr>
                                      <p:to>
                                        <p:strVal val="visible"/>
                                      </p:to>
                                    </p:set>
                                    <p:animEffect transition="in" filter="fade">
                                      <p:cBhvr>
                                        <p:cTn id="22" dur="2000"/>
                                        <p:tgtEl>
                                          <p:spTgt spid="6">
                                            <p:graphicEl>
                                              <a:dgm id="{ECF85EC2-CD9F-42EE-8963-3FC80AAAC18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9001C682-9206-4C7D-8682-19A1E8500A0D}"/>
                                            </p:graphicEl>
                                          </p:spTgt>
                                        </p:tgtEl>
                                        <p:attrNameLst>
                                          <p:attrName>style.visibility</p:attrName>
                                        </p:attrNameLst>
                                      </p:cBhvr>
                                      <p:to>
                                        <p:strVal val="visible"/>
                                      </p:to>
                                    </p:set>
                                    <p:animEffect transition="in" filter="fade">
                                      <p:cBhvr>
                                        <p:cTn id="27" dur="2000"/>
                                        <p:tgtEl>
                                          <p:spTgt spid="6">
                                            <p:graphicEl>
                                              <a:dgm id="{9001C682-9206-4C7D-8682-19A1E8500A0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09938513-D7FB-4EF7-871C-D18C5168BBB0}"/>
                                            </p:graphicEl>
                                          </p:spTgt>
                                        </p:tgtEl>
                                        <p:attrNameLst>
                                          <p:attrName>style.visibility</p:attrName>
                                        </p:attrNameLst>
                                      </p:cBhvr>
                                      <p:to>
                                        <p:strVal val="visible"/>
                                      </p:to>
                                    </p:set>
                                    <p:animEffect transition="in" filter="fade">
                                      <p:cBhvr>
                                        <p:cTn id="32" dur="2000"/>
                                        <p:tgtEl>
                                          <p:spTgt spid="6">
                                            <p:graphicEl>
                                              <a:dgm id="{09938513-D7FB-4EF7-871C-D18C5168BBB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4FB66556-450F-4C40-BE05-D1FA9E027C08}"/>
                                            </p:graphicEl>
                                          </p:spTgt>
                                        </p:tgtEl>
                                        <p:attrNameLst>
                                          <p:attrName>style.visibility</p:attrName>
                                        </p:attrNameLst>
                                      </p:cBhvr>
                                      <p:to>
                                        <p:strVal val="visible"/>
                                      </p:to>
                                    </p:set>
                                    <p:animEffect transition="in" filter="fade">
                                      <p:cBhvr>
                                        <p:cTn id="37" dur="2000"/>
                                        <p:tgtEl>
                                          <p:spTgt spid="6">
                                            <p:graphicEl>
                                              <a:dgm id="{4FB66556-450F-4C40-BE05-D1FA9E027C0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F8CF7FDB-4374-43BD-AB0B-7341184D24E4}"/>
                                            </p:graphicEl>
                                          </p:spTgt>
                                        </p:tgtEl>
                                        <p:attrNameLst>
                                          <p:attrName>style.visibility</p:attrName>
                                        </p:attrNameLst>
                                      </p:cBhvr>
                                      <p:to>
                                        <p:strVal val="visible"/>
                                      </p:to>
                                    </p:set>
                                    <p:animEffect transition="in" filter="fade">
                                      <p:cBhvr>
                                        <p:cTn id="42" dur="2000"/>
                                        <p:tgtEl>
                                          <p:spTgt spid="6">
                                            <p:graphicEl>
                                              <a:dgm id="{F8CF7FDB-4374-43BD-AB0B-7341184D24E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1BDB6714-47E5-4E9C-9BE7-8E788EB30AE1}"/>
                                            </p:graphicEl>
                                          </p:spTgt>
                                        </p:tgtEl>
                                        <p:attrNameLst>
                                          <p:attrName>style.visibility</p:attrName>
                                        </p:attrNameLst>
                                      </p:cBhvr>
                                      <p:to>
                                        <p:strVal val="visible"/>
                                      </p:to>
                                    </p:set>
                                    <p:animEffect transition="in" filter="fade">
                                      <p:cBhvr>
                                        <p:cTn id="47" dur="2000"/>
                                        <p:tgtEl>
                                          <p:spTgt spid="6">
                                            <p:graphicEl>
                                              <a:dgm id="{1BDB6714-47E5-4E9C-9BE7-8E788EB30AE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graphicEl>
                                              <a:dgm id="{F61F450A-F78E-4529-8D13-F74FB8367468}"/>
                                            </p:graphicEl>
                                          </p:spTgt>
                                        </p:tgtEl>
                                        <p:attrNameLst>
                                          <p:attrName>style.visibility</p:attrName>
                                        </p:attrNameLst>
                                      </p:cBhvr>
                                      <p:to>
                                        <p:strVal val="visible"/>
                                      </p:to>
                                    </p:set>
                                    <p:animEffect transition="in" filter="fade">
                                      <p:cBhvr>
                                        <p:cTn id="52" dur="2000"/>
                                        <p:tgtEl>
                                          <p:spTgt spid="6">
                                            <p:graphicEl>
                                              <a:dgm id="{F61F450A-F78E-4529-8D13-F74FB83674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Graphic spid="6" grpId="0">
        <p:bldSub>
          <a:bldDgm bld="one"/>
        </p:bldSub>
      </p:bldGraphic>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Requirements</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228600" y="1143000"/>
            <a:ext cx="8534400" cy="1295400"/>
          </a:xfrm>
        </p:spPr>
        <p:txBody>
          <a:bodyPr>
            <a:noAutofit/>
          </a:bodyPr>
          <a:lstStyle/>
          <a:p>
            <a:pPr algn="l"/>
            <a:r>
              <a:rPr lang="en-US" sz="3800" b="1" dirty="0" smtClean="0">
                <a:solidFill>
                  <a:srgbClr val="002060"/>
                </a:solidFill>
                <a:latin typeface="Arial" pitchFamily="34" charset="0"/>
                <a:cs typeface="Arial" pitchFamily="34" charset="0"/>
              </a:rPr>
              <a:t>Can SYEP count toward my Summer Opportunities program?</a:t>
            </a:r>
            <a:endParaRPr lang="en-US" sz="3800" b="1" dirty="0">
              <a:solidFill>
                <a:srgbClr val="002060"/>
              </a:solidFill>
              <a:latin typeface="Arial" pitchFamily="34" charset="0"/>
              <a:cs typeface="Arial" pitchFamily="34" charset="0"/>
            </a:endParaRPr>
          </a:p>
        </p:txBody>
      </p:sp>
      <p:sp>
        <p:nvSpPr>
          <p:cNvPr id="7" name="TextBox 6"/>
          <p:cNvSpPr txBox="1"/>
          <p:nvPr/>
        </p:nvSpPr>
        <p:spPr>
          <a:xfrm>
            <a:off x="304800" y="3352800"/>
            <a:ext cx="5867400" cy="3293209"/>
          </a:xfrm>
          <a:prstGeom prst="rect">
            <a:avLst/>
          </a:prstGeom>
          <a:noFill/>
        </p:spPr>
        <p:txBody>
          <a:bodyPr wrap="square" rtlCol="0">
            <a:spAutoFit/>
          </a:bodyPr>
          <a:lstStyle/>
          <a:p>
            <a:r>
              <a:rPr lang="en-US" sz="6400" b="1" dirty="0" smtClean="0">
                <a:solidFill>
                  <a:srgbClr val="0070C0"/>
                </a:solidFill>
                <a:latin typeface="Rockwell" pitchFamily="18" charset="0"/>
              </a:rPr>
              <a:t>No.</a:t>
            </a:r>
          </a:p>
          <a:p>
            <a:endParaRPr lang="en-US" sz="2400" b="1" dirty="0">
              <a:solidFill>
                <a:srgbClr val="0070C0"/>
              </a:solidFill>
            </a:endParaRPr>
          </a:p>
          <a:p>
            <a:r>
              <a:rPr lang="en-US" sz="2000" b="1" dirty="0" smtClean="0">
                <a:solidFill>
                  <a:srgbClr val="0070C0"/>
                </a:solidFill>
              </a:rPr>
              <a:t>Scholars who would like to participate in the SYEP (Summer Youth Employment Program) may do so in addition to completing a pre-approved Summer Opportunities program or internship. Although you can put it on your resume later, SYEP will not meet the requirement.</a:t>
            </a:r>
          </a:p>
        </p:txBody>
      </p:sp>
      <p:sp>
        <p:nvSpPr>
          <p:cNvPr id="8" name="TextBox 7"/>
          <p:cNvSpPr txBox="1"/>
          <p:nvPr/>
        </p:nvSpPr>
        <p:spPr>
          <a:xfrm>
            <a:off x="6400800" y="2966859"/>
            <a:ext cx="2438400" cy="3662541"/>
          </a:xfrm>
          <a:prstGeom prst="rect">
            <a:avLst/>
          </a:prstGeom>
          <a:solidFill>
            <a:srgbClr val="0070C0"/>
          </a:solidFill>
          <a:ln>
            <a:solidFill>
              <a:schemeClr val="accent1"/>
            </a:solidFill>
          </a:ln>
        </p:spPr>
        <p:txBody>
          <a:bodyPr wrap="square" rtlCol="0">
            <a:spAutoFit/>
          </a:bodyPr>
          <a:lstStyle/>
          <a:p>
            <a:pPr algn="r"/>
            <a:r>
              <a:rPr lang="en-US" sz="2400" b="1" dirty="0" smtClean="0">
                <a:solidFill>
                  <a:schemeClr val="bg1"/>
                </a:solidFill>
                <a:latin typeface="Rockwell" pitchFamily="18" charset="0"/>
              </a:rPr>
              <a:t>Why not?</a:t>
            </a:r>
          </a:p>
          <a:p>
            <a:pPr algn="r"/>
            <a:endParaRPr lang="en-US" sz="1600" dirty="0">
              <a:solidFill>
                <a:schemeClr val="bg1"/>
              </a:solidFill>
              <a:latin typeface="Rockwell" pitchFamily="18" charset="0"/>
            </a:endParaRPr>
          </a:p>
          <a:p>
            <a:pPr algn="r"/>
            <a:r>
              <a:rPr lang="en-US" sz="1600" dirty="0" smtClean="0">
                <a:solidFill>
                  <a:schemeClr val="bg1"/>
                </a:solidFill>
                <a:latin typeface="Rockwell" pitchFamily="18" charset="0"/>
              </a:rPr>
              <a:t>SYEP is a job; scholars are not assured an experience through SYEP that will be rigorous, intellectually and socially challenging, or prestigious. You need more than SYEP will offer to be ready for college and the college admissions process!</a:t>
            </a:r>
            <a:endParaRPr lang="en-US" sz="1600" dirty="0">
              <a:solidFill>
                <a:schemeClr val="bg1"/>
              </a:solidFill>
              <a:latin typeface="Rockwell"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fade">
                                      <p:cBhvr>
                                        <p:cTn id="22" dur="2000"/>
                                        <p:tgtEl>
                                          <p:spTgt spid="8">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20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p"/>
      <p:bldP spid="8"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Requirements</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762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What if I want to do a program that’s not in the Summer Opportunities Catalog?</a:t>
            </a:r>
          </a:p>
        </p:txBody>
      </p:sp>
      <p:sp>
        <p:nvSpPr>
          <p:cNvPr id="5" name="TextBox 4"/>
          <p:cNvSpPr txBox="1"/>
          <p:nvPr/>
        </p:nvSpPr>
        <p:spPr>
          <a:xfrm>
            <a:off x="228600" y="2937808"/>
            <a:ext cx="8382000" cy="3170099"/>
          </a:xfrm>
          <a:prstGeom prst="rect">
            <a:avLst/>
          </a:prstGeom>
          <a:noFill/>
        </p:spPr>
        <p:txBody>
          <a:bodyPr wrap="square" rtlCol="0">
            <a:spAutoFit/>
          </a:bodyPr>
          <a:lstStyle/>
          <a:p>
            <a:pPr marL="465138" indent="-233363">
              <a:buFont typeface="Arial" pitchFamily="34" charset="0"/>
              <a:buChar char="•"/>
            </a:pPr>
            <a:r>
              <a:rPr lang="en-US" sz="2000" b="1" dirty="0" smtClean="0">
                <a:solidFill>
                  <a:srgbClr val="002060"/>
                </a:solidFill>
              </a:rPr>
              <a:t>If you don’t see a program on the list that gets you excited, we’ll be shocked. That said, if there’s a program or internship that you know of through a friend or from past experience, we are happy to consider it.</a:t>
            </a:r>
          </a:p>
          <a:p>
            <a:pPr marL="465138" indent="-233363"/>
            <a:endParaRPr lang="en-US" sz="2000" b="1" dirty="0" smtClean="0">
              <a:solidFill>
                <a:srgbClr val="002060"/>
              </a:solidFill>
            </a:endParaRPr>
          </a:p>
          <a:p>
            <a:pPr marL="465138" indent="-233363">
              <a:buFont typeface="Arial" pitchFamily="34" charset="0"/>
              <a:buChar char="•"/>
            </a:pPr>
            <a:r>
              <a:rPr lang="en-US" sz="2000" b="1" dirty="0" smtClean="0">
                <a:solidFill>
                  <a:srgbClr val="002060"/>
                </a:solidFill>
              </a:rPr>
              <a:t>Scholars must complete and submit a Summer Opportunities program pre-approval form. Ms. Dawson and Ms. Jackson will review the program and to determine whether it matches our requirement. This form MUST be submitted to Ms. Dawson no later than March 1, 2012.</a:t>
            </a:r>
          </a:p>
          <a:p>
            <a:pPr marL="465138" indent="-233363"/>
            <a:endParaRPr lang="en-US" sz="2000" b="1" dirty="0" smtClean="0">
              <a:solidFill>
                <a:srgbClr val="002060"/>
              </a:solidFill>
            </a:endParaRPr>
          </a:p>
          <a:p>
            <a:pPr marL="465138" indent="-233363">
              <a:buFont typeface="Arial" pitchFamily="34" charset="0"/>
              <a:buChar char="•"/>
            </a:pPr>
            <a:r>
              <a:rPr lang="en-US" sz="2000" b="1" dirty="0" smtClean="0">
                <a:solidFill>
                  <a:srgbClr val="002060"/>
                </a:solidFill>
              </a:rPr>
              <a:t>Remember: SYEP programs will NOT be approved.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Eligibility</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762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How do I qualify to apply to specific programs?</a:t>
            </a:r>
            <a:endParaRPr lang="en-US" sz="3000" b="1" dirty="0">
              <a:solidFill>
                <a:srgbClr val="00206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741659846"/>
              </p:ext>
            </p:extLst>
          </p:nvPr>
        </p:nvGraphicFramePr>
        <p:xfrm>
          <a:off x="1371600" y="1905000"/>
          <a:ext cx="7315200" cy="4553933"/>
        </p:xfrm>
        <a:graphic>
          <a:graphicData uri="http://schemas.openxmlformats.org/drawingml/2006/table">
            <a:tbl>
              <a:tblPr firstRow="1" bandRow="1">
                <a:tableStyleId>{5C22544A-7EE6-4342-B048-85BDC9FD1C3A}</a:tableStyleId>
              </a:tblPr>
              <a:tblGrid>
                <a:gridCol w="1828800"/>
                <a:gridCol w="1828800"/>
                <a:gridCol w="1828800"/>
                <a:gridCol w="1828800"/>
              </a:tblGrid>
              <a:tr h="805790">
                <a:tc>
                  <a:txBody>
                    <a:bodyPr/>
                    <a:lstStyle/>
                    <a:p>
                      <a:pPr algn="ctr"/>
                      <a:r>
                        <a:rPr lang="en-US" dirty="0" smtClean="0">
                          <a:latin typeface="Rockwell" pitchFamily="18" charset="0"/>
                        </a:rPr>
                        <a:t>Tier I</a:t>
                      </a:r>
                      <a:endParaRPr lang="en-US" dirty="0">
                        <a:latin typeface="Rockwell" pitchFamily="18" charset="0"/>
                      </a:endParaRPr>
                    </a:p>
                  </a:txBody>
                  <a:tcPr anchor="ctr">
                    <a:solidFill>
                      <a:srgbClr val="FF9933"/>
                    </a:solidFill>
                  </a:tcPr>
                </a:tc>
                <a:tc>
                  <a:txBody>
                    <a:bodyPr/>
                    <a:lstStyle/>
                    <a:p>
                      <a:pPr algn="ctr"/>
                      <a:r>
                        <a:rPr lang="en-US" dirty="0" smtClean="0">
                          <a:latin typeface="Rockwell" pitchFamily="18" charset="0"/>
                        </a:rPr>
                        <a:t>Tier</a:t>
                      </a:r>
                      <a:r>
                        <a:rPr lang="en-US" baseline="0" dirty="0" smtClean="0">
                          <a:latin typeface="Rockwell" pitchFamily="18" charset="0"/>
                        </a:rPr>
                        <a:t> II</a:t>
                      </a:r>
                      <a:endParaRPr lang="en-US" dirty="0">
                        <a:latin typeface="Rockwell" pitchFamily="18" charset="0"/>
                      </a:endParaRPr>
                    </a:p>
                  </a:txBody>
                  <a:tcPr anchor="ctr">
                    <a:solidFill>
                      <a:srgbClr val="FF9933"/>
                    </a:solidFill>
                  </a:tcPr>
                </a:tc>
                <a:tc>
                  <a:txBody>
                    <a:bodyPr/>
                    <a:lstStyle/>
                    <a:p>
                      <a:pPr algn="ctr"/>
                      <a:r>
                        <a:rPr lang="en-US" dirty="0" smtClean="0">
                          <a:latin typeface="Rockwell" pitchFamily="18" charset="0"/>
                        </a:rPr>
                        <a:t>Tier</a:t>
                      </a:r>
                      <a:r>
                        <a:rPr lang="en-US" baseline="0" dirty="0" smtClean="0">
                          <a:latin typeface="Rockwell" pitchFamily="18" charset="0"/>
                        </a:rPr>
                        <a:t> III</a:t>
                      </a:r>
                      <a:endParaRPr lang="en-US" dirty="0">
                        <a:latin typeface="Rockwell" pitchFamily="18" charset="0"/>
                      </a:endParaRPr>
                    </a:p>
                  </a:txBody>
                  <a:tcPr anchor="ctr">
                    <a:solidFill>
                      <a:srgbClr val="FF9933"/>
                    </a:solidFill>
                  </a:tcPr>
                </a:tc>
                <a:tc>
                  <a:txBody>
                    <a:bodyPr/>
                    <a:lstStyle/>
                    <a:p>
                      <a:pPr algn="ctr"/>
                      <a:r>
                        <a:rPr lang="en-US" dirty="0" smtClean="0">
                          <a:latin typeface="Rockwell" pitchFamily="18" charset="0"/>
                        </a:rPr>
                        <a:t>Tier IV</a:t>
                      </a:r>
                      <a:endParaRPr lang="en-US" dirty="0">
                        <a:latin typeface="Rockwell" pitchFamily="18" charset="0"/>
                      </a:endParaRPr>
                    </a:p>
                  </a:txBody>
                  <a:tcPr anchor="ctr">
                    <a:solidFill>
                      <a:srgbClr val="FF9933"/>
                    </a:solidFill>
                  </a:tcPr>
                </a:tc>
              </a:tr>
              <a:tr h="870610">
                <a:tc>
                  <a:txBody>
                    <a:bodyPr/>
                    <a:lstStyle/>
                    <a:p>
                      <a:pPr algn="ctr"/>
                      <a:r>
                        <a:rPr lang="en-US" sz="1800" dirty="0" smtClean="0">
                          <a:solidFill>
                            <a:schemeClr val="bg1"/>
                          </a:solidFill>
                          <a:latin typeface="Rockwell" pitchFamily="18" charset="0"/>
                        </a:rPr>
                        <a:t>Pre-College</a:t>
                      </a:r>
                      <a:endParaRPr lang="en-US" sz="1800" dirty="0">
                        <a:solidFill>
                          <a:schemeClr val="bg1"/>
                        </a:solidFill>
                        <a:latin typeface="Rockwell" pitchFamily="18" charset="0"/>
                      </a:endParaRPr>
                    </a:p>
                  </a:txBody>
                  <a:tcPr anchor="ctr">
                    <a:solidFill>
                      <a:srgbClr val="0070C0"/>
                    </a:solidFill>
                  </a:tcPr>
                </a:tc>
                <a:tc>
                  <a:txBody>
                    <a:bodyPr/>
                    <a:lstStyle/>
                    <a:p>
                      <a:pPr algn="ctr"/>
                      <a:r>
                        <a:rPr lang="en-US" sz="1800" dirty="0" smtClean="0">
                          <a:solidFill>
                            <a:schemeClr val="bg1"/>
                          </a:solidFill>
                          <a:latin typeface="Rockwell" pitchFamily="18" charset="0"/>
                        </a:rPr>
                        <a:t>Internships</a:t>
                      </a:r>
                      <a:endParaRPr lang="en-US" sz="1800" dirty="0">
                        <a:solidFill>
                          <a:schemeClr val="bg1"/>
                        </a:solidFill>
                        <a:latin typeface="Rockwell" pitchFamily="18" charset="0"/>
                      </a:endParaRPr>
                    </a:p>
                  </a:txBody>
                  <a:tcPr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Rockwell" pitchFamily="18" charset="0"/>
                        </a:rPr>
                        <a:t>Growth Programs</a:t>
                      </a:r>
                    </a:p>
                  </a:txBody>
                  <a:tcPr anchor="ctr">
                    <a:solidFill>
                      <a:srgbClr val="0070C0"/>
                    </a:solidFill>
                  </a:tcPr>
                </a:tc>
                <a:tc>
                  <a:txBody>
                    <a:bodyPr/>
                    <a:lstStyle/>
                    <a:p>
                      <a:pPr algn="ctr"/>
                      <a:r>
                        <a:rPr lang="en-US" sz="1800" dirty="0" smtClean="0">
                          <a:solidFill>
                            <a:schemeClr val="bg1"/>
                          </a:solidFill>
                          <a:latin typeface="Rockwell" pitchFamily="18" charset="0"/>
                        </a:rPr>
                        <a:t>Summer Academy</a:t>
                      </a:r>
                      <a:endParaRPr lang="en-US" sz="1800" dirty="0">
                        <a:solidFill>
                          <a:schemeClr val="bg1"/>
                        </a:solidFill>
                        <a:latin typeface="Rockwell" pitchFamily="18" charset="0"/>
                      </a:endParaRPr>
                    </a:p>
                  </a:txBody>
                  <a:tcPr anchor="ctr">
                    <a:solidFill>
                      <a:srgbClr val="0070C0"/>
                    </a:solidFill>
                  </a:tcPr>
                </a:tc>
              </a:tr>
              <a:tr h="762000">
                <a:tc>
                  <a:txBody>
                    <a:bodyPr/>
                    <a:lstStyle/>
                    <a:p>
                      <a:pPr algn="ctr"/>
                      <a:r>
                        <a:rPr lang="en-US" dirty="0" smtClean="0"/>
                        <a:t>GPA = 3.0+</a:t>
                      </a:r>
                    </a:p>
                    <a:p>
                      <a:pPr algn="ctr"/>
                      <a:r>
                        <a:rPr lang="en-US" sz="900" dirty="0" smtClean="0"/>
                        <a:t>(GPA</a:t>
                      </a:r>
                      <a:r>
                        <a:rPr lang="en-US" sz="900" baseline="0" dirty="0" smtClean="0"/>
                        <a:t> = 3.5+ for freshmen)</a:t>
                      </a:r>
                      <a:endParaRPr lang="en-US" sz="900" dirty="0"/>
                    </a:p>
                  </a:txBody>
                  <a:tcPr anchor="ctr"/>
                </a:tc>
                <a:tc>
                  <a:txBody>
                    <a:bodyPr/>
                    <a:lstStyle/>
                    <a:p>
                      <a:pPr algn="ctr"/>
                      <a:r>
                        <a:rPr lang="en-US" sz="1400" dirty="0" smtClean="0"/>
                        <a:t>In good academic standing (failing</a:t>
                      </a:r>
                      <a:r>
                        <a:rPr lang="en-US" sz="1400" baseline="0" dirty="0" smtClean="0"/>
                        <a:t> one or fewer classes)</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In good academic standing (failing</a:t>
                      </a:r>
                      <a:r>
                        <a:rPr lang="en-US" sz="1400" baseline="0" dirty="0" smtClean="0"/>
                        <a:t> one or fewer classes)</a:t>
                      </a:r>
                      <a:endParaRPr lang="en-US" sz="1400" dirty="0" smtClean="0"/>
                    </a:p>
                  </a:txBody>
                  <a:tcPr anchor="ctr"/>
                </a:tc>
                <a:tc>
                  <a:txBody>
                    <a:bodyPr/>
                    <a:lstStyle/>
                    <a:p>
                      <a:pPr algn="ctr"/>
                      <a:r>
                        <a:rPr lang="en-US" dirty="0" smtClean="0"/>
                        <a:t>N/A</a:t>
                      </a:r>
                      <a:endParaRPr lang="en-US" dirty="0"/>
                    </a:p>
                  </a:txBody>
                  <a:tcPr anchor="ctr"/>
                </a:tc>
              </a:tr>
              <a:tr h="718210">
                <a:tc>
                  <a:txBody>
                    <a:bodyPr/>
                    <a:lstStyle/>
                    <a:p>
                      <a:pPr algn="ctr"/>
                      <a:r>
                        <a:rPr lang="en-US" sz="1200" dirty="0" smtClean="0"/>
                        <a:t>Outstanding teacher recommendations required</a:t>
                      </a:r>
                      <a:endParaRPr lang="en-US" sz="1200" dirty="0"/>
                    </a:p>
                  </a:txBody>
                  <a:tcPr anchor="ctr"/>
                </a:tc>
                <a:tc>
                  <a:txBody>
                    <a:bodyPr/>
                    <a:lstStyle/>
                    <a:p>
                      <a:pPr algn="ctr"/>
                      <a:r>
                        <a:rPr lang="en-US" sz="1200" dirty="0" smtClean="0"/>
                        <a:t>Strong teacher recommendations required</a:t>
                      </a:r>
                      <a:endParaRPr lang="en-US" sz="1200" dirty="0"/>
                    </a:p>
                  </a:txBody>
                  <a:tcPr anchor="ctr"/>
                </a:tc>
                <a:tc>
                  <a:txBody>
                    <a:bodyPr/>
                    <a:lstStyle/>
                    <a:p>
                      <a:pPr algn="ctr"/>
                      <a:r>
                        <a:rPr lang="en-US" sz="1200" dirty="0" smtClean="0"/>
                        <a:t>Teacher recommendations required for some programs</a:t>
                      </a:r>
                      <a:endParaRPr lang="en-US" sz="1200" dirty="0"/>
                    </a:p>
                  </a:txBody>
                  <a:tcPr anchor="ctr"/>
                </a:tc>
                <a:tc>
                  <a:txBody>
                    <a:bodyPr/>
                    <a:lstStyle/>
                    <a:p>
                      <a:pPr algn="ctr"/>
                      <a:r>
                        <a:rPr lang="en-US" sz="1200" dirty="0" smtClean="0"/>
                        <a:t>N/A</a:t>
                      </a:r>
                      <a:endParaRPr lang="en-US" sz="1200" dirty="0"/>
                    </a:p>
                  </a:txBody>
                  <a:tcPr anchor="ctr"/>
                </a:tc>
              </a:tr>
              <a:tr h="436420">
                <a:tc>
                  <a:txBody>
                    <a:bodyPr/>
                    <a:lstStyle/>
                    <a:p>
                      <a:pPr algn="ctr"/>
                      <a:r>
                        <a:rPr lang="en-US" sz="1200" dirty="0" smtClean="0"/>
                        <a:t>Silver level+</a:t>
                      </a:r>
                      <a:endParaRPr lang="en-US" sz="1200" dirty="0"/>
                    </a:p>
                  </a:txBody>
                  <a:tcPr anchor="ctr"/>
                </a:tc>
                <a:tc>
                  <a:txBody>
                    <a:bodyPr/>
                    <a:lstStyle/>
                    <a:p>
                      <a:pPr algn="ctr"/>
                      <a:r>
                        <a:rPr lang="en-US" sz="1200" dirty="0" smtClean="0"/>
                        <a:t>Silver level+</a:t>
                      </a:r>
                      <a:endParaRPr lang="en-US" sz="1200" dirty="0"/>
                    </a:p>
                  </a:txBody>
                  <a:tcPr anchor="ctr"/>
                </a:tc>
                <a:tc>
                  <a:txBody>
                    <a:bodyPr/>
                    <a:lstStyle/>
                    <a:p>
                      <a:pPr algn="ctr"/>
                      <a:r>
                        <a:rPr lang="en-US" sz="1200" dirty="0" smtClean="0"/>
                        <a:t>Bronze level+</a:t>
                      </a:r>
                      <a:endParaRPr lang="en-US" sz="1200" dirty="0"/>
                    </a:p>
                  </a:txBody>
                  <a:tcPr anchor="ctr"/>
                </a:tc>
                <a:tc>
                  <a:txBody>
                    <a:bodyPr/>
                    <a:lstStyle/>
                    <a:p>
                      <a:pPr algn="ctr"/>
                      <a:r>
                        <a:rPr lang="en-US" sz="1200" dirty="0" smtClean="0"/>
                        <a:t>N/A</a:t>
                      </a:r>
                      <a:endParaRPr lang="en-US" sz="1200" dirty="0"/>
                    </a:p>
                  </a:txBody>
                  <a:tcPr anchor="ctr"/>
                </a:tc>
              </a:tr>
              <a:tr h="856153">
                <a:tc>
                  <a:txBody>
                    <a:bodyPr/>
                    <a:lstStyle/>
                    <a:p>
                      <a:pPr algn="l">
                        <a:buFont typeface="Arial" pitchFamily="34" charset="0"/>
                        <a:buChar char="•"/>
                      </a:pPr>
                      <a:r>
                        <a:rPr lang="en-US" sz="900" dirty="0" smtClean="0"/>
                        <a:t> Ithaca</a:t>
                      </a:r>
                      <a:r>
                        <a:rPr lang="en-US" sz="900" baseline="0" dirty="0" smtClean="0"/>
                        <a:t> College Summer School</a:t>
                      </a:r>
                    </a:p>
                    <a:p>
                      <a:pPr algn="l">
                        <a:buFont typeface="Arial" pitchFamily="34" charset="0"/>
                        <a:buChar char="•"/>
                      </a:pPr>
                      <a:r>
                        <a:rPr lang="en-US" sz="900" baseline="0" dirty="0" smtClean="0"/>
                        <a:t> Phillips Exeter Summer School</a:t>
                      </a:r>
                    </a:p>
                    <a:p>
                      <a:pPr algn="l">
                        <a:buFont typeface="Arial" pitchFamily="34" charset="0"/>
                        <a:buChar char="•"/>
                      </a:pPr>
                      <a:r>
                        <a:rPr lang="en-US" sz="900" baseline="0" dirty="0" smtClean="0"/>
                        <a:t> JSA - Princeton</a:t>
                      </a:r>
                      <a:endParaRPr lang="en-US" sz="900" dirty="0"/>
                    </a:p>
                  </a:txBody>
                  <a:tcPr anchor="ctr"/>
                </a:tc>
                <a:tc>
                  <a:txBody>
                    <a:bodyPr/>
                    <a:lstStyle/>
                    <a:p>
                      <a:pPr algn="l">
                        <a:buFont typeface="Arial" pitchFamily="34" charset="0"/>
                        <a:buChar char="•"/>
                      </a:pPr>
                      <a:r>
                        <a:rPr lang="en-US" sz="900" dirty="0" smtClean="0"/>
                        <a:t> Accounting, AF Network</a:t>
                      </a:r>
                      <a:r>
                        <a:rPr lang="en-US" sz="900" baseline="0" dirty="0" smtClean="0"/>
                        <a:t> Support</a:t>
                      </a:r>
                    </a:p>
                    <a:p>
                      <a:pPr algn="l">
                        <a:buFont typeface="Arial" pitchFamily="34" charset="0"/>
                        <a:buChar char="•"/>
                      </a:pPr>
                      <a:r>
                        <a:rPr lang="en-US" sz="900" baseline="0" dirty="0" smtClean="0"/>
                        <a:t> Legal, Brooklyn Children’s Law Center</a:t>
                      </a:r>
                    </a:p>
                    <a:p>
                      <a:pPr algn="l">
                        <a:buFont typeface="Arial" pitchFamily="34" charset="0"/>
                        <a:buChar char="•"/>
                      </a:pPr>
                      <a:r>
                        <a:rPr lang="en-US" sz="900" baseline="0" dirty="0" smtClean="0"/>
                        <a:t> Finance, Moody’s</a:t>
                      </a:r>
                      <a:endParaRPr lang="en-US" sz="900" dirty="0"/>
                    </a:p>
                  </a:txBody>
                  <a:tcPr anchor="ctr"/>
                </a:tc>
                <a:tc>
                  <a:txBody>
                    <a:bodyPr/>
                    <a:lstStyle/>
                    <a:p>
                      <a:pPr algn="l">
                        <a:buFont typeface="Arial" pitchFamily="34" charset="0"/>
                        <a:buChar char="•"/>
                      </a:pPr>
                      <a:r>
                        <a:rPr lang="en-US" sz="900" dirty="0" smtClean="0"/>
                        <a:t> Sadie Nash Leadership Project</a:t>
                      </a:r>
                    </a:p>
                    <a:p>
                      <a:pPr algn="l">
                        <a:buFont typeface="Arial" pitchFamily="34" charset="0"/>
                        <a:buChar char="•"/>
                      </a:pPr>
                      <a:r>
                        <a:rPr lang="en-US" sz="900" dirty="0" smtClean="0"/>
                        <a:t> Vibe Theater</a:t>
                      </a:r>
                    </a:p>
                    <a:p>
                      <a:pPr algn="l">
                        <a:buFont typeface="Arial" pitchFamily="34" charset="0"/>
                        <a:buChar char="•"/>
                      </a:pPr>
                      <a:r>
                        <a:rPr lang="en-US" sz="900" dirty="0" smtClean="0"/>
                        <a:t> Stella Adler Drama</a:t>
                      </a:r>
                      <a:r>
                        <a:rPr lang="en-US" sz="900" baseline="0" dirty="0" smtClean="0"/>
                        <a:t> Program</a:t>
                      </a:r>
                    </a:p>
                    <a:p>
                      <a:pPr algn="l">
                        <a:buFont typeface="Arial" pitchFamily="34" charset="0"/>
                        <a:buChar char="•"/>
                      </a:pPr>
                      <a:r>
                        <a:rPr lang="en-US" sz="900" baseline="0" dirty="0" smtClean="0"/>
                        <a:t> Camp Fowler Leadership Summit</a:t>
                      </a:r>
                      <a:endParaRPr lang="en-US" sz="900" dirty="0"/>
                    </a:p>
                  </a:txBody>
                  <a:tcPr anchor="ctr"/>
                </a:tc>
                <a:tc>
                  <a:txBody>
                    <a:bodyPr/>
                    <a:lstStyle/>
                    <a:p>
                      <a:pPr algn="l">
                        <a:buFont typeface="Arial" pitchFamily="34" charset="0"/>
                        <a:buChar char="•"/>
                      </a:pPr>
                      <a:r>
                        <a:rPr lang="en-US" sz="900" dirty="0" smtClean="0"/>
                        <a:t> Stoked @ Summer Academy</a:t>
                      </a:r>
                    </a:p>
                    <a:p>
                      <a:pPr algn="l">
                        <a:buFont typeface="Arial" pitchFamily="34" charset="0"/>
                        <a:buChar char="•"/>
                      </a:pPr>
                      <a:r>
                        <a:rPr lang="en-US" sz="900" dirty="0" smtClean="0"/>
                        <a:t> Summer</a:t>
                      </a:r>
                      <a:r>
                        <a:rPr lang="en-US" sz="900" baseline="0" dirty="0" smtClean="0"/>
                        <a:t> Academy Community Service Project</a:t>
                      </a:r>
                      <a:endParaRPr lang="en-US" sz="900" dirty="0"/>
                    </a:p>
                  </a:txBody>
                  <a:tcPr anchor="ctr"/>
                </a:tc>
              </a:tr>
            </a:tbl>
          </a:graphicData>
        </a:graphic>
      </p:graphicFrame>
      <p:sp>
        <p:nvSpPr>
          <p:cNvPr id="9" name="TextBox 8"/>
          <p:cNvSpPr txBox="1"/>
          <p:nvPr/>
        </p:nvSpPr>
        <p:spPr>
          <a:xfrm>
            <a:off x="152400" y="4101405"/>
            <a:ext cx="1219200" cy="1384995"/>
          </a:xfrm>
          <a:prstGeom prst="rect">
            <a:avLst/>
          </a:prstGeom>
          <a:noFill/>
        </p:spPr>
        <p:txBody>
          <a:bodyPr wrap="square" rtlCol="0">
            <a:spAutoFit/>
          </a:bodyPr>
          <a:lstStyle/>
          <a:p>
            <a:r>
              <a:rPr lang="en-US" sz="1200" dirty="0" smtClean="0">
                <a:solidFill>
                  <a:srgbClr val="002060"/>
                </a:solidFill>
                <a:latin typeface="Rockwell" pitchFamily="18" charset="0"/>
              </a:rPr>
              <a:t>Academic Requirements</a:t>
            </a:r>
          </a:p>
          <a:p>
            <a:endParaRPr lang="en-US" sz="1200" dirty="0">
              <a:solidFill>
                <a:srgbClr val="002060"/>
              </a:solidFill>
              <a:latin typeface="Rockwell" pitchFamily="18" charset="0"/>
            </a:endParaRPr>
          </a:p>
          <a:p>
            <a:endParaRPr lang="en-US" sz="1200" dirty="0" smtClean="0">
              <a:solidFill>
                <a:srgbClr val="002060"/>
              </a:solidFill>
              <a:latin typeface="Rockwell" pitchFamily="18" charset="0"/>
            </a:endParaRPr>
          </a:p>
          <a:p>
            <a:endParaRPr lang="en-US" sz="1200" dirty="0">
              <a:solidFill>
                <a:srgbClr val="002060"/>
              </a:solidFill>
              <a:latin typeface="Rockwell" pitchFamily="18" charset="0"/>
            </a:endParaRPr>
          </a:p>
          <a:p>
            <a:endParaRPr lang="en-US" sz="1200" dirty="0" smtClean="0">
              <a:solidFill>
                <a:srgbClr val="002060"/>
              </a:solidFill>
              <a:latin typeface="Rockwell" pitchFamily="18" charset="0"/>
            </a:endParaRPr>
          </a:p>
          <a:p>
            <a:endParaRPr lang="en-US" sz="1200" dirty="0">
              <a:solidFill>
                <a:srgbClr val="002060"/>
              </a:solidFill>
              <a:latin typeface="Rockwell" pitchFamily="18" charset="0"/>
            </a:endParaRPr>
          </a:p>
        </p:txBody>
      </p:sp>
      <p:sp>
        <p:nvSpPr>
          <p:cNvPr id="10" name="TextBox 9"/>
          <p:cNvSpPr txBox="1"/>
          <p:nvPr/>
        </p:nvSpPr>
        <p:spPr>
          <a:xfrm>
            <a:off x="152400" y="5177135"/>
            <a:ext cx="1219200" cy="461665"/>
          </a:xfrm>
          <a:prstGeom prst="rect">
            <a:avLst/>
          </a:prstGeom>
          <a:noFill/>
        </p:spPr>
        <p:txBody>
          <a:bodyPr wrap="square" rtlCol="0">
            <a:spAutoFit/>
          </a:bodyPr>
          <a:lstStyle/>
          <a:p>
            <a:r>
              <a:rPr lang="en-US" sz="1200" dirty="0" smtClean="0">
                <a:solidFill>
                  <a:srgbClr val="002060"/>
                </a:solidFill>
                <a:latin typeface="Rockwell" pitchFamily="18" charset="0"/>
              </a:rPr>
              <a:t>Character</a:t>
            </a:r>
          </a:p>
          <a:p>
            <a:r>
              <a:rPr lang="en-US" sz="1200" dirty="0" smtClean="0">
                <a:solidFill>
                  <a:srgbClr val="002060"/>
                </a:solidFill>
                <a:latin typeface="Rockwell" pitchFamily="18" charset="0"/>
              </a:rPr>
              <a:t>Requirement</a:t>
            </a:r>
            <a:endParaRPr lang="en-US" sz="1200" dirty="0">
              <a:solidFill>
                <a:srgbClr val="002060"/>
              </a:solidFill>
              <a:latin typeface="Rockwell" pitchFamily="18" charset="0"/>
            </a:endParaRPr>
          </a:p>
        </p:txBody>
      </p:sp>
      <p:sp>
        <p:nvSpPr>
          <p:cNvPr id="11" name="TextBox 10"/>
          <p:cNvSpPr txBox="1"/>
          <p:nvPr/>
        </p:nvSpPr>
        <p:spPr>
          <a:xfrm>
            <a:off x="152400" y="5867400"/>
            <a:ext cx="1219200" cy="461665"/>
          </a:xfrm>
          <a:prstGeom prst="rect">
            <a:avLst/>
          </a:prstGeom>
          <a:noFill/>
        </p:spPr>
        <p:txBody>
          <a:bodyPr wrap="square" rtlCol="0">
            <a:spAutoFit/>
          </a:bodyPr>
          <a:lstStyle/>
          <a:p>
            <a:r>
              <a:rPr lang="en-US" sz="1200" dirty="0" smtClean="0">
                <a:solidFill>
                  <a:srgbClr val="002060"/>
                </a:solidFill>
                <a:latin typeface="Rockwell" pitchFamily="18" charset="0"/>
              </a:rPr>
              <a:t>Example Programs</a:t>
            </a:r>
            <a:endParaRPr lang="en-US" sz="1200" dirty="0">
              <a:solidFill>
                <a:srgbClr val="002060"/>
              </a:solidFill>
              <a:latin typeface="Rockwell" pitchFamily="18" charset="0"/>
            </a:endParaRPr>
          </a:p>
        </p:txBody>
      </p:sp>
      <p:cxnSp>
        <p:nvCxnSpPr>
          <p:cNvPr id="13" name="Straight Connector 12"/>
          <p:cNvCxnSpPr/>
          <p:nvPr/>
        </p:nvCxnSpPr>
        <p:spPr>
          <a:xfrm>
            <a:off x="152400" y="3581400"/>
            <a:ext cx="1066800" cy="0"/>
          </a:xfrm>
          <a:prstGeom prst="line">
            <a:avLst/>
          </a:prstGeom>
          <a:ln w="15875">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 y="5181600"/>
            <a:ext cx="1066800" cy="0"/>
          </a:xfrm>
          <a:prstGeom prst="line">
            <a:avLst/>
          </a:prstGeom>
          <a:ln w="15875">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5638800"/>
            <a:ext cx="1066800" cy="0"/>
          </a:xfrm>
          <a:prstGeom prst="line">
            <a:avLst/>
          </a:prstGeom>
          <a:ln w="15875">
            <a:solidFill>
              <a:srgbClr val="FF9933"/>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 y="6400800"/>
            <a:ext cx="1066800" cy="0"/>
          </a:xfrm>
          <a:prstGeom prst="line">
            <a:avLst/>
          </a:prstGeom>
          <a:ln w="15875">
            <a:solidFill>
              <a:srgbClr val="FF993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Programs</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2286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How do I select a program that’s right for me?</a:t>
            </a:r>
            <a:endParaRPr lang="en-US" sz="3000" b="1" dirty="0">
              <a:solidFill>
                <a:srgbClr val="002060"/>
              </a:solidFill>
              <a:latin typeface="Arial" pitchFamily="34" charset="0"/>
              <a:cs typeface="Arial" pitchFamily="34" charset="0"/>
            </a:endParaRPr>
          </a:p>
        </p:txBody>
      </p:sp>
      <p:graphicFrame>
        <p:nvGraphicFramePr>
          <p:cNvPr id="17" name="Diagram 16"/>
          <p:cNvGraphicFramePr/>
          <p:nvPr>
            <p:extLst>
              <p:ext uri="{D42A27DB-BD31-4B8C-83A1-F6EECF244321}">
                <p14:modId xmlns:p14="http://schemas.microsoft.com/office/powerpoint/2010/main" val="2515473761"/>
              </p:ext>
            </p:extLst>
          </p:nvPr>
        </p:nvGraphicFramePr>
        <p:xfrm>
          <a:off x="381000" y="1905000"/>
          <a:ext cx="82296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graphicEl>
                                              <a:dgm id="{BF04705A-D1EC-4923-A1BF-9B914F4FEAF5}"/>
                                            </p:graphicEl>
                                          </p:spTgt>
                                        </p:tgtEl>
                                        <p:attrNameLst>
                                          <p:attrName>style.visibility</p:attrName>
                                        </p:attrNameLst>
                                      </p:cBhvr>
                                      <p:to>
                                        <p:strVal val="visible"/>
                                      </p:to>
                                    </p:set>
                                    <p:animEffect transition="in" filter="fade">
                                      <p:cBhvr>
                                        <p:cTn id="12" dur="2000"/>
                                        <p:tgtEl>
                                          <p:spTgt spid="17">
                                            <p:graphicEl>
                                              <a:dgm id="{BF04705A-D1EC-4923-A1BF-9B914F4FEA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graphicEl>
                                              <a:dgm id="{D091B1AD-0CFF-40DE-BBB4-AE19D1CD8804}"/>
                                            </p:graphicEl>
                                          </p:spTgt>
                                        </p:tgtEl>
                                        <p:attrNameLst>
                                          <p:attrName>style.visibility</p:attrName>
                                        </p:attrNameLst>
                                      </p:cBhvr>
                                      <p:to>
                                        <p:strVal val="visible"/>
                                      </p:to>
                                    </p:set>
                                    <p:animEffect transition="in" filter="fade">
                                      <p:cBhvr>
                                        <p:cTn id="17" dur="2000"/>
                                        <p:tgtEl>
                                          <p:spTgt spid="17">
                                            <p:graphicEl>
                                              <a:dgm id="{D091B1AD-0CFF-40DE-BBB4-AE19D1CD880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graphicEl>
                                              <a:dgm id="{61BE0115-0C0C-4D0A-A593-C477B95BED26}"/>
                                            </p:graphicEl>
                                          </p:spTgt>
                                        </p:tgtEl>
                                        <p:attrNameLst>
                                          <p:attrName>style.visibility</p:attrName>
                                        </p:attrNameLst>
                                      </p:cBhvr>
                                      <p:to>
                                        <p:strVal val="visible"/>
                                      </p:to>
                                    </p:set>
                                    <p:animEffect transition="in" filter="fade">
                                      <p:cBhvr>
                                        <p:cTn id="22" dur="2000"/>
                                        <p:tgtEl>
                                          <p:spTgt spid="17">
                                            <p:graphicEl>
                                              <a:dgm id="{61BE0115-0C0C-4D0A-A593-C477B95BED2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graphicEl>
                                              <a:dgm id="{590C0727-E92A-4DBB-AC71-7A9ADA6432AF}"/>
                                            </p:graphicEl>
                                          </p:spTgt>
                                        </p:tgtEl>
                                        <p:attrNameLst>
                                          <p:attrName>style.visibility</p:attrName>
                                        </p:attrNameLst>
                                      </p:cBhvr>
                                      <p:to>
                                        <p:strVal val="visible"/>
                                      </p:to>
                                    </p:set>
                                    <p:animEffect transition="in" filter="fade">
                                      <p:cBhvr>
                                        <p:cTn id="27" dur="2000"/>
                                        <p:tgtEl>
                                          <p:spTgt spid="17">
                                            <p:graphicEl>
                                              <a:dgm id="{590C0727-E92A-4DBB-AC71-7A9ADA6432A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graphicEl>
                                              <a:dgm id="{A00E7C84-EC2E-4E31-81F3-6DCC761A6A1C}"/>
                                            </p:graphicEl>
                                          </p:spTgt>
                                        </p:tgtEl>
                                        <p:attrNameLst>
                                          <p:attrName>style.visibility</p:attrName>
                                        </p:attrNameLst>
                                      </p:cBhvr>
                                      <p:to>
                                        <p:strVal val="visible"/>
                                      </p:to>
                                    </p:set>
                                    <p:animEffect transition="in" filter="fade">
                                      <p:cBhvr>
                                        <p:cTn id="32" dur="2000"/>
                                        <p:tgtEl>
                                          <p:spTgt spid="17">
                                            <p:graphicEl>
                                              <a:dgm id="{A00E7C84-EC2E-4E31-81F3-6DCC761A6A1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graphicEl>
                                              <a:dgm id="{D34DB856-C551-4E1F-AA09-1FCA16B8CBEC}"/>
                                            </p:graphicEl>
                                          </p:spTgt>
                                        </p:tgtEl>
                                        <p:attrNameLst>
                                          <p:attrName>style.visibility</p:attrName>
                                        </p:attrNameLst>
                                      </p:cBhvr>
                                      <p:to>
                                        <p:strVal val="visible"/>
                                      </p:to>
                                    </p:set>
                                    <p:animEffect transition="in" filter="fade">
                                      <p:cBhvr>
                                        <p:cTn id="37" dur="2000"/>
                                        <p:tgtEl>
                                          <p:spTgt spid="17">
                                            <p:graphicEl>
                                              <a:dgm id="{D34DB856-C551-4E1F-AA09-1FCA16B8CBE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graphicEl>
                                              <a:dgm id="{505EFD8E-28C9-433B-8AFD-A96B03E47071}"/>
                                            </p:graphicEl>
                                          </p:spTgt>
                                        </p:tgtEl>
                                        <p:attrNameLst>
                                          <p:attrName>style.visibility</p:attrName>
                                        </p:attrNameLst>
                                      </p:cBhvr>
                                      <p:to>
                                        <p:strVal val="visible"/>
                                      </p:to>
                                    </p:set>
                                    <p:animEffect transition="in" filter="fade">
                                      <p:cBhvr>
                                        <p:cTn id="42" dur="2000"/>
                                        <p:tgtEl>
                                          <p:spTgt spid="17">
                                            <p:graphicEl>
                                              <a:dgm id="{505EFD8E-28C9-433B-8AFD-A96B03E4707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graphicEl>
                                              <a:dgm id="{8EBEFCD1-8D3F-4DC0-97E9-E7F6EB09D4FE}"/>
                                            </p:graphicEl>
                                          </p:spTgt>
                                        </p:tgtEl>
                                        <p:attrNameLst>
                                          <p:attrName>style.visibility</p:attrName>
                                        </p:attrNameLst>
                                      </p:cBhvr>
                                      <p:to>
                                        <p:strVal val="visible"/>
                                      </p:to>
                                    </p:set>
                                    <p:animEffect transition="in" filter="fade">
                                      <p:cBhvr>
                                        <p:cTn id="47" dur="2000"/>
                                        <p:tgtEl>
                                          <p:spTgt spid="17">
                                            <p:graphicEl>
                                              <a:dgm id="{8EBEFCD1-8D3F-4DC0-97E9-E7F6EB09D4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Graphic spid="1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696200" cy="1165225"/>
          </a:xfrm>
        </p:spPr>
        <p:txBody>
          <a:bodyPr>
            <a:normAutofit/>
          </a:bodyPr>
          <a:lstStyle/>
          <a:p>
            <a:pPr algn="l"/>
            <a:r>
              <a:rPr lang="en-US" sz="6400" b="1" dirty="0" smtClean="0">
                <a:solidFill>
                  <a:srgbClr val="FF9933"/>
                </a:solidFill>
                <a:latin typeface="Rockwell" pitchFamily="18" charset="0"/>
              </a:rPr>
              <a:t>Applying</a:t>
            </a:r>
            <a:endParaRPr lang="en-US" sz="6400" b="1" dirty="0">
              <a:solidFill>
                <a:srgbClr val="FF9933"/>
              </a:solidFill>
              <a:latin typeface="Rockwell" pitchFamily="18" charset="0"/>
            </a:endParaRPr>
          </a:p>
        </p:txBody>
      </p:sp>
      <p:sp>
        <p:nvSpPr>
          <p:cNvPr id="3" name="Subtitle 2"/>
          <p:cNvSpPr>
            <a:spLocks noGrp="1"/>
          </p:cNvSpPr>
          <p:nvPr>
            <p:ph type="subTitle" idx="1"/>
          </p:nvPr>
        </p:nvSpPr>
        <p:spPr>
          <a:xfrm>
            <a:off x="76200" y="1143000"/>
            <a:ext cx="8915400" cy="1295400"/>
          </a:xfrm>
        </p:spPr>
        <p:txBody>
          <a:bodyPr>
            <a:noAutofit/>
          </a:bodyPr>
          <a:lstStyle/>
          <a:p>
            <a:pPr algn="l"/>
            <a:r>
              <a:rPr lang="en-US" sz="3000" b="1" dirty="0" smtClean="0">
                <a:solidFill>
                  <a:srgbClr val="002060"/>
                </a:solidFill>
                <a:latin typeface="Arial" pitchFamily="34" charset="0"/>
                <a:cs typeface="Arial" pitchFamily="34" charset="0"/>
              </a:rPr>
              <a:t>How do I apply to specific programs that I’m interested in?</a:t>
            </a:r>
          </a:p>
        </p:txBody>
      </p:sp>
      <p:sp>
        <p:nvSpPr>
          <p:cNvPr id="5" name="TextBox 4"/>
          <p:cNvSpPr txBox="1"/>
          <p:nvPr/>
        </p:nvSpPr>
        <p:spPr>
          <a:xfrm>
            <a:off x="228600" y="2245816"/>
            <a:ext cx="8382000" cy="4154984"/>
          </a:xfrm>
          <a:prstGeom prst="rect">
            <a:avLst/>
          </a:prstGeom>
          <a:noFill/>
        </p:spPr>
        <p:txBody>
          <a:bodyPr wrap="square" rtlCol="0">
            <a:spAutoFit/>
          </a:bodyPr>
          <a:lstStyle/>
          <a:p>
            <a:pPr marL="465138" indent="-233363">
              <a:buFont typeface="Arial" pitchFamily="34" charset="0"/>
              <a:buChar char="•"/>
            </a:pPr>
            <a:r>
              <a:rPr lang="en-US" sz="2400" b="1" dirty="0" smtClean="0">
                <a:solidFill>
                  <a:srgbClr val="002060"/>
                </a:solidFill>
              </a:rPr>
              <a:t>Every scholar at AFBHS will complete and submit the Summer Opportunities Common Application (SOCA) in the first week of February.</a:t>
            </a:r>
          </a:p>
          <a:p>
            <a:pPr marL="465138" indent="-233363">
              <a:buFont typeface="Arial" pitchFamily="34" charset="0"/>
              <a:buChar char="•"/>
            </a:pPr>
            <a:r>
              <a:rPr lang="en-US" sz="2400" b="1" dirty="0" smtClean="0">
                <a:solidFill>
                  <a:srgbClr val="FF9933"/>
                </a:solidFill>
              </a:rPr>
              <a:t>Qualifying scholars will be invited to apply to pre-college programs in February and March.</a:t>
            </a:r>
          </a:p>
          <a:p>
            <a:pPr marL="465138" indent="-233363">
              <a:buFont typeface="Arial" pitchFamily="34" charset="0"/>
              <a:buChar char="•"/>
            </a:pPr>
            <a:r>
              <a:rPr lang="en-US" sz="2400" b="1" dirty="0" smtClean="0">
                <a:solidFill>
                  <a:srgbClr val="002060"/>
                </a:solidFill>
              </a:rPr>
              <a:t>Qualifying scholars will be invited to apply to individual internships in March, April, and May.</a:t>
            </a:r>
          </a:p>
          <a:p>
            <a:pPr marL="465138" indent="-233363">
              <a:buFont typeface="Arial" pitchFamily="34" charset="0"/>
              <a:buChar char="•"/>
            </a:pPr>
            <a:r>
              <a:rPr lang="en-US" sz="2400" b="1" dirty="0" smtClean="0">
                <a:solidFill>
                  <a:srgbClr val="FF9933"/>
                </a:solidFill>
              </a:rPr>
              <a:t>Qualifying scholars will be invited to apply to growth programs in April, May, and June.</a:t>
            </a:r>
          </a:p>
          <a:p>
            <a:pPr marL="465138" indent="-233363">
              <a:buFont typeface="Arial" pitchFamily="34" charset="0"/>
              <a:buChar char="•"/>
            </a:pPr>
            <a:r>
              <a:rPr lang="en-US" sz="2400" b="1" dirty="0" smtClean="0">
                <a:solidFill>
                  <a:srgbClr val="002060"/>
                </a:solidFill>
              </a:rPr>
              <a:t>Scholars failing 2 or more classes will not apply to individual off-campus programs.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4.xml><?xml version="1.0" encoding="utf-8"?>
<ct:contentTypeSchema xmlns:ct="http://schemas.microsoft.com/office/2006/metadata/contentType" xmlns:ma="http://schemas.microsoft.com/office/2006/metadata/properties/metaAttributes" ct:_="" ma:_="" ma:contentTypeName="NS Document" ma:contentTypeID="0x010100F05A691F7F882644BE96F06D9D88F8E10023B5EECCD5E7B847A4AD88630BC57CF0" ma:contentTypeVersion="73" ma:contentTypeDescription="Default content type" ma:contentTypeScope="" ma:versionID="0a28d18a0f04e2a328b43d8f078b8568">
  <xsd:schema xmlns:xsd="http://www.w3.org/2001/XMLSchema" xmlns:xs="http://www.w3.org/2001/XMLSchema" xmlns:p="http://schemas.microsoft.com/office/2006/metadata/properties" xmlns:ns1="http://schemas.microsoft.com/sharepoint/v3" xmlns:ns2="0676cee9-fd60-4c1c-9e5b-5120ec0b3480" xmlns:ns3="6caeac77-45b9-480b-9acf-fc0010a0bd5b" targetNamespace="http://schemas.microsoft.com/office/2006/metadata/properties" ma:root="true" ma:fieldsID="8a0a205cde8758a52261c1cbc528799a" ns1:_="" ns2:_="" ns3:_="">
    <xsd:import namespace="http://schemas.microsoft.com/sharepoint/v3"/>
    <xsd:import namespace="0676cee9-fd60-4c1c-9e5b-5120ec0b3480"/>
    <xsd:import namespace="6caeac77-45b9-480b-9acf-fc0010a0bd5b"/>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3:l5f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Audience"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readOnly="false"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aeac77-45b9-480b-9acf-fc0010a0bd5b" elementFormDefault="qualified">
    <xsd:import namespace="http://schemas.microsoft.com/office/2006/documentManagement/types"/>
    <xsd:import namespace="http://schemas.microsoft.com/office/infopath/2007/PartnerControls"/>
    <xsd:element name="l5f4" ma:index="29" nillable="true" ma:displayName="Subfolder" ma:internalName="l5f4">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nfa767dced1144c9ba4888ceb93acca4 xmlns="0676cee9-fd60-4c1c-9e5b-5120ec0b3480">
      <Terms xmlns="http://schemas.microsoft.com/office/infopath/2007/PartnerControls">
        <TermInfo xmlns="http://schemas.microsoft.com/office/infopath/2007/PartnerControls">
          <TermName xmlns="http://schemas.microsoft.com/office/infopath/2007/PartnerControls">Summer Progams</TermName>
          <TermId xmlns="http://schemas.microsoft.com/office/infopath/2007/PartnerControls">6d2a9c80-f18b-4429-bbe1-ee0b2f22747f</TermId>
        </TermInfo>
      </Terms>
    </nfa767dced1144c9ba4888ceb93acca4>
    <lf09a8a73540422dac4309c5f114ddb8 xmlns="0676cee9-fd60-4c1c-9e5b-5120ec0b3480">
      <Terms xmlns="http://schemas.microsoft.com/office/infopath/2007/PartnerControls"/>
    </lf09a8a73540422dac4309c5f114ddb8>
    <gc69249d4b4e407483d3df6921806e1c xmlns="0676cee9-fd60-4c1c-9e5b-5120ec0b3480">
      <Terms xmlns="http://schemas.microsoft.com/office/infopath/2007/PartnerControls"/>
    </gc69249d4b4e407483d3df6921806e1c>
    <_dlc_DocId xmlns="0676cee9-fd60-4c1c-9e5b-5120ec0b3480">SFDVX333FYKN-443-1220</_dlc_DocId>
    <_dlc_DocIdUrl xmlns="0676cee9-fd60-4c1c-9e5b-5120ec0b3480">
      <Url>https://manyminds.achievementfirst.org/sites/NetworkSupport/TeamCollege/_layouts/15/DocIdRedir.aspx?ID=SFDVX333FYKN-443-1220</Url>
      <Description>SFDVX333FYKN-443-1220</Description>
    </_dlc_DocIdUrl>
    <TaxCatchAll xmlns="0676cee9-fd60-4c1c-9e5b-5120ec0b3480">
      <Value>366</Value>
    </TaxCatchAll>
    <c6b051048b38471d8a88773837762ee7 xmlns="0676cee9-fd60-4c1c-9e5b-5120ec0b3480">
      <Terms xmlns="http://schemas.microsoft.com/office/infopath/2007/PartnerControls"/>
    </c6b051048b38471d8a88773837762ee7>
    <_dlc_ExpireDate xmlns="http://schemas.microsoft.com/sharepoint/v3" xsi:nil="true"/>
    <b1d47f8b0c974735b0418508e9704e5b xmlns="0676cee9-fd60-4c1c-9e5b-5120ec0b3480">
      <Terms xmlns="http://schemas.microsoft.com/office/infopath/2007/PartnerControls"/>
    </b1d47f8b0c974735b0418508e9704e5b>
    <AF_x0020_Owner xmlns="0676cee9-fd60-4c1c-9e5b-5120ec0b3480">
      <UserInfo>
        <DisplayName>Adam Kendis</DisplayName>
        <AccountId>2071</AccountId>
        <AccountType/>
      </UserInfo>
    </AF_x0020_Owner>
    <Audience xmlns="http://schemas.microsoft.com/sharepoint/v3" xsi:nil="true"/>
    <_dlc_ExpireDateSaved xmlns="http://schemas.microsoft.com/sharepoint/v3" xsi:nil="true"/>
    <l5f4 xmlns="6caeac77-45b9-480b-9acf-fc0010a0bd5b" xsi:nil="true"/>
  </documentManagement>
</p:properties>
</file>

<file path=customXml/itemProps1.xml><?xml version="1.0" encoding="utf-8"?>
<ds:datastoreItem xmlns:ds="http://schemas.openxmlformats.org/officeDocument/2006/customXml" ds:itemID="{4C6D2F9E-F75C-42BB-A274-1D92DF53BFB4}"/>
</file>

<file path=customXml/itemProps2.xml><?xml version="1.0" encoding="utf-8"?>
<ds:datastoreItem xmlns:ds="http://schemas.openxmlformats.org/officeDocument/2006/customXml" ds:itemID="{17B656FC-4489-4430-B60A-D8ADF4A0A798}"/>
</file>

<file path=customXml/itemProps3.xml><?xml version="1.0" encoding="utf-8"?>
<ds:datastoreItem xmlns:ds="http://schemas.openxmlformats.org/officeDocument/2006/customXml" ds:itemID="{47EBD0C4-050C-4D61-B214-E329B73AA5A2}"/>
</file>

<file path=customXml/itemProps4.xml><?xml version="1.0" encoding="utf-8"?>
<ds:datastoreItem xmlns:ds="http://schemas.openxmlformats.org/officeDocument/2006/customXml" ds:itemID="{84793462-9FB7-4452-8F7C-7002C3D84663}"/>
</file>

<file path=customXml/itemProps5.xml><?xml version="1.0" encoding="utf-8"?>
<ds:datastoreItem xmlns:ds="http://schemas.openxmlformats.org/officeDocument/2006/customXml" ds:itemID="{1EC97660-EB48-43FD-BDC8-DA1950100B10}"/>
</file>

<file path=customXml/itemProps6.xml><?xml version="1.0" encoding="utf-8"?>
<ds:datastoreItem xmlns:ds="http://schemas.openxmlformats.org/officeDocument/2006/customXml" ds:itemID="{2F7CA544-9B2E-4C23-B72E-E0D3161FDB93}"/>
</file>

<file path=docProps/app.xml><?xml version="1.0" encoding="utf-8"?>
<Properties xmlns="http://schemas.openxmlformats.org/officeDocument/2006/extended-properties" xmlns:vt="http://schemas.openxmlformats.org/officeDocument/2006/docPropsVTypes">
  <TotalTime>230</TotalTime>
  <Words>2509</Words>
  <Application>Microsoft Macintosh PowerPoint</Application>
  <PresentationFormat>On-screen Show (4:3)</PresentationFormat>
  <Paragraphs>255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Achievement First Brooklyn High School 2011-12 Summer Opportunities </vt:lpstr>
      <vt:lpstr>Purpose</vt:lpstr>
      <vt:lpstr>Requirements</vt:lpstr>
      <vt:lpstr>Requirements</vt:lpstr>
      <vt:lpstr>Requirements</vt:lpstr>
      <vt:lpstr>Requirements</vt:lpstr>
      <vt:lpstr>Eligibility</vt:lpstr>
      <vt:lpstr>Programs</vt:lpstr>
      <vt:lpstr>Applying</vt:lpstr>
      <vt:lpstr>Applying:  pre-college</vt:lpstr>
      <vt:lpstr>PowerPoint Presentation</vt:lpstr>
      <vt:lpstr>PowerPoint Presentation</vt:lpstr>
      <vt:lpstr>Applying</vt:lpstr>
      <vt:lpstr>Programs</vt:lpstr>
      <vt:lpstr>Pre-College Logistics</vt:lpstr>
      <vt:lpstr>Pre-College Take-Aways</vt:lpstr>
      <vt:lpstr>Pre-College Take-Aways</vt:lpstr>
      <vt:lpstr>Financial Aid</vt:lpstr>
      <vt:lpstr>Financial Aid</vt:lpstr>
      <vt:lpstr>Financial Aid</vt:lpstr>
      <vt:lpstr>Financial Aid</vt:lpstr>
      <vt:lpstr>Financial Aid</vt:lpstr>
    </vt:vector>
  </TitlesOfParts>
  <Company>Achievement First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Exemplar - Pre-College Dinner Presentation</dc:title>
  <dc:creator>vanessajackson</dc:creator>
  <cp:lastModifiedBy>Sophia</cp:lastModifiedBy>
  <cp:revision>22</cp:revision>
  <dcterms:created xsi:type="dcterms:W3CDTF">2012-01-05T13:50:15Z</dcterms:created>
  <dcterms:modified xsi:type="dcterms:W3CDTF">2015-05-06T04:34:07Z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ct">
    <vt:lpwstr>366;#Summer Progams|6d2a9c80-f18b-4429-bbe1-ee0b2f22747f</vt:lpwstr>
  </property>
  <property fmtid="{D5CDD505-2E9C-101B-9397-08002B2CF9AE}" pid="3" name="Geography">
    <vt:lpwstr/>
  </property>
  <property fmtid="{D5CDD505-2E9C-101B-9397-08002B2CF9AE}" pid="4" name="School">
    <vt:lpwstr/>
  </property>
  <property fmtid="{D5CDD505-2E9C-101B-9397-08002B2CF9AE}" pid="5" name="_dlc_policyId">
    <vt:lpwstr>0x010100F05A691F7F882644BE96F06D9D88F8E1|2088864059</vt:lpwstr>
  </property>
  <property fmtid="{D5CDD505-2E9C-101B-9397-08002B2CF9AE}" pid="6" name="ContentTypeId">
    <vt:lpwstr>0x010100F05A691F7F882644BE96F06D9D88F8E10023B5EECCD5E7B847A4AD88630BC57CF0</vt:lpwstr>
  </property>
  <property fmtid="{D5CDD505-2E9C-101B-9397-08002B2CF9AE}" pid="7" name="Team">
    <vt:lpwstr/>
  </property>
  <property fmtid="{D5CDD505-2E9C-101B-9397-08002B2CF9AE}" pid="8" name="ItemRetentionFormula">
    <vt:lpwstr/>
  </property>
  <property fmtid="{D5CDD505-2E9C-101B-9397-08002B2CF9AE}" pid="9" name="School_x0020_Year">
    <vt:lpwstr/>
  </property>
  <property fmtid="{D5CDD505-2E9C-101B-9397-08002B2CF9AE}" pid="10" name="_dlc_DocIdItemGuid">
    <vt:lpwstr>a42afd52-8d4b-4584-8f2e-81c3613782ff</vt:lpwstr>
  </property>
  <property fmtid="{D5CDD505-2E9C-101B-9397-08002B2CF9AE}" pid="11" name="School Year">
    <vt:lpwstr/>
  </property>
  <property fmtid="{D5CDD505-2E9C-101B-9397-08002B2CF9AE}" pid="12" name="_dlc_LastRun">
    <vt:lpwstr>05/07/2016 23:03:07</vt:lpwstr>
  </property>
  <property fmtid="{D5CDD505-2E9C-101B-9397-08002B2CF9AE}" pid="13" name="_dlc_ItemStageId">
    <vt:lpwstr>1</vt:lpwstr>
  </property>
</Properties>
</file>