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0"/>
  </p:sldMasterIdLst>
  <p:notesMasterIdLst>
    <p:notesMasterId r:id="rId56"/>
  </p:notesMasterIdLst>
  <p:handoutMasterIdLst>
    <p:handoutMasterId r:id="rId57"/>
  </p:handoutMasterIdLst>
  <p:sldIdLst>
    <p:sldId id="256" r:id="rId11"/>
    <p:sldId id="296" r:id="rId12"/>
    <p:sldId id="297" r:id="rId13"/>
    <p:sldId id="396" r:id="rId14"/>
    <p:sldId id="398" r:id="rId15"/>
    <p:sldId id="365" r:id="rId16"/>
    <p:sldId id="401" r:id="rId17"/>
    <p:sldId id="400" r:id="rId18"/>
    <p:sldId id="367" r:id="rId19"/>
    <p:sldId id="264" r:id="rId20"/>
    <p:sldId id="262" r:id="rId21"/>
    <p:sldId id="299" r:id="rId22"/>
    <p:sldId id="369" r:id="rId23"/>
    <p:sldId id="300" r:id="rId24"/>
    <p:sldId id="389" r:id="rId25"/>
    <p:sldId id="392" r:id="rId26"/>
    <p:sldId id="394" r:id="rId27"/>
    <p:sldId id="304" r:id="rId28"/>
    <p:sldId id="305" r:id="rId29"/>
    <p:sldId id="373" r:id="rId30"/>
    <p:sldId id="370" r:id="rId31"/>
    <p:sldId id="372" r:id="rId32"/>
    <p:sldId id="371" r:id="rId33"/>
    <p:sldId id="326" r:id="rId34"/>
    <p:sldId id="403" r:id="rId35"/>
    <p:sldId id="374" r:id="rId36"/>
    <p:sldId id="390" r:id="rId37"/>
    <p:sldId id="375" r:id="rId38"/>
    <p:sldId id="327" r:id="rId39"/>
    <p:sldId id="376" r:id="rId40"/>
    <p:sldId id="377" r:id="rId41"/>
    <p:sldId id="402" r:id="rId42"/>
    <p:sldId id="380" r:id="rId43"/>
    <p:sldId id="379" r:id="rId44"/>
    <p:sldId id="378" r:id="rId45"/>
    <p:sldId id="381" r:id="rId46"/>
    <p:sldId id="382" r:id="rId47"/>
    <p:sldId id="391" r:id="rId48"/>
    <p:sldId id="383" r:id="rId49"/>
    <p:sldId id="384" r:id="rId50"/>
    <p:sldId id="385" r:id="rId51"/>
    <p:sldId id="386" r:id="rId52"/>
    <p:sldId id="387" r:id="rId53"/>
    <p:sldId id="388" r:id="rId54"/>
    <p:sldId id="348" r:id="rId55"/>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Page" id="{036AFD8B-78AD-4020-AB28-01D1D3CBE76C}">
          <p14:sldIdLst>
            <p14:sldId id="256"/>
          </p14:sldIdLst>
        </p14:section>
        <p14:section name="Introduction" id="{82D875AE-724B-448E-A2BF-DED997938A33}">
          <p14:sldIdLst>
            <p14:sldId id="296"/>
            <p14:sldId id="297"/>
            <p14:sldId id="396"/>
            <p14:sldId id="398"/>
            <p14:sldId id="365"/>
            <p14:sldId id="401"/>
            <p14:sldId id="400"/>
            <p14:sldId id="367"/>
            <p14:sldId id="264"/>
            <p14:sldId id="262"/>
            <p14:sldId id="299"/>
            <p14:sldId id="369"/>
          </p14:sldIdLst>
        </p14:section>
        <p14:section name="Elements of Strong Co-teaching" id="{AC40B260-9C61-4C81-A7E1-6A5789585405}">
          <p14:sldIdLst>
            <p14:sldId id="300"/>
            <p14:sldId id="389"/>
            <p14:sldId id="392"/>
            <p14:sldId id="394"/>
          </p14:sldIdLst>
        </p14:section>
        <p14:section name="Strong Co-teaching" id="{FE9E6A59-9FD2-4030-9CE1-95E5B77D086C}">
          <p14:sldIdLst>
            <p14:sldId id="304"/>
            <p14:sldId id="305"/>
            <p14:sldId id="373"/>
            <p14:sldId id="370"/>
            <p14:sldId id="372"/>
            <p14:sldId id="371"/>
            <p14:sldId id="326"/>
          </p14:sldIdLst>
        </p14:section>
        <p14:section name="Data Driven Co-teaching Planning" id="{CD01EB1D-0192-4AD7-B629-B943BFA6068F}">
          <p14:sldIdLst>
            <p14:sldId id="403"/>
            <p14:sldId id="374"/>
            <p14:sldId id="390"/>
            <p14:sldId id="375"/>
            <p14:sldId id="327"/>
            <p14:sldId id="376"/>
            <p14:sldId id="377"/>
            <p14:sldId id="402"/>
            <p14:sldId id="380"/>
            <p14:sldId id="379"/>
            <p14:sldId id="378"/>
            <p14:sldId id="381"/>
          </p14:sldIdLst>
        </p14:section>
        <p14:section name="Strong Co-teacher Relationship" id="{4DFEF1EC-538E-4778-A021-9F7DF8324949}">
          <p14:sldIdLst>
            <p14:sldId id="382"/>
            <p14:sldId id="391"/>
            <p14:sldId id="383"/>
            <p14:sldId id="384"/>
            <p14:sldId id="385"/>
            <p14:sldId id="386"/>
          </p14:sldIdLst>
        </p14:section>
        <p14:section name="Closing" id="{743A24C6-55DB-4ADE-BE8B-0BBB4ADEC40C}">
          <p14:sldIdLst>
            <p14:sldId id="387"/>
            <p14:sldId id="388"/>
            <p14:sldId id="34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19" autoAdjust="0"/>
    <p:restoredTop sz="59641" autoAdjust="0"/>
  </p:normalViewPr>
  <p:slideViewPr>
    <p:cSldViewPr snapToGrid="0">
      <p:cViewPr varScale="1">
        <p:scale>
          <a:sx n="35" d="100"/>
          <a:sy n="35" d="100"/>
        </p:scale>
        <p:origin x="1896" y="5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tableStyles" Target="tableStyle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notesMaster" Target="notesMasters/notesMaster1.xml"/><Relationship Id="rId8" Type="http://schemas.openxmlformats.org/officeDocument/2006/relationships/customXml" Target="../customXml/item8.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handoutMaster" Target="handoutMasters/handoutMaster1.xml"/><Relationship Id="rId10" Type="http://schemas.openxmlformats.org/officeDocument/2006/relationships/slideMaster" Target="slideMasters/slideMaster1.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0E27DC-806B-4E4E-8B57-E9CC07FB0F39}" type="doc">
      <dgm:prSet loTypeId="urn:microsoft.com/office/officeart/2005/8/layout/process1" loCatId="process" qsTypeId="urn:microsoft.com/office/officeart/2005/8/quickstyle/simple1" qsCatId="simple" csTypeId="urn:microsoft.com/office/officeart/2005/8/colors/colorful1" csCatId="colorful" phldr="1"/>
      <dgm:spPr/>
    </dgm:pt>
    <dgm:pt modelId="{83A99485-1177-41FE-9320-35FCD031B49C}">
      <dgm:prSet phldrT="[Text]" custT="1"/>
      <dgm:spPr/>
      <dgm:t>
        <a:bodyPr/>
        <a:lstStyle/>
        <a:p>
          <a:r>
            <a:rPr lang="en-US" sz="1800" dirty="0" smtClean="0"/>
            <a:t>2012 </a:t>
          </a:r>
        </a:p>
        <a:p>
          <a:r>
            <a:rPr lang="en-US" sz="1800" dirty="0" smtClean="0"/>
            <a:t>(3 Schools)</a:t>
          </a:r>
          <a:endParaRPr lang="en-US" sz="1800" dirty="0"/>
        </a:p>
      </dgm:t>
    </dgm:pt>
    <dgm:pt modelId="{F2C0FA44-A1B1-4D5D-9D46-1373906309BF}" type="parTrans" cxnId="{B3C67783-6295-40E5-A881-BAE213B4C6C2}">
      <dgm:prSet/>
      <dgm:spPr/>
      <dgm:t>
        <a:bodyPr/>
        <a:lstStyle/>
        <a:p>
          <a:endParaRPr lang="en-US"/>
        </a:p>
      </dgm:t>
    </dgm:pt>
    <dgm:pt modelId="{E4EA4210-0385-4097-AC40-E2521ED6EB7A}" type="sibTrans" cxnId="{B3C67783-6295-40E5-A881-BAE213B4C6C2}">
      <dgm:prSet custT="1"/>
      <dgm:spPr/>
      <dgm:t>
        <a:bodyPr/>
        <a:lstStyle/>
        <a:p>
          <a:endParaRPr lang="en-US" sz="1800"/>
        </a:p>
      </dgm:t>
    </dgm:pt>
    <dgm:pt modelId="{1DD567C1-3B24-4006-85B3-E6A782691EBB}">
      <dgm:prSet phldrT="[Text]" custT="1"/>
      <dgm:spPr/>
      <dgm:t>
        <a:bodyPr/>
        <a:lstStyle/>
        <a:p>
          <a:r>
            <a:rPr lang="en-US" sz="1800" dirty="0" smtClean="0"/>
            <a:t>2013</a:t>
          </a:r>
        </a:p>
        <a:p>
          <a:r>
            <a:rPr lang="en-US" sz="1800" dirty="0" smtClean="0"/>
            <a:t>(20 Schools)</a:t>
          </a:r>
          <a:endParaRPr lang="en-US" sz="1800" dirty="0"/>
        </a:p>
      </dgm:t>
    </dgm:pt>
    <dgm:pt modelId="{C027E422-5D3F-421D-AEFA-6657A7C5D5F4}" type="parTrans" cxnId="{E2C3709A-B0BC-457B-A842-8D20AA636E40}">
      <dgm:prSet/>
      <dgm:spPr/>
      <dgm:t>
        <a:bodyPr/>
        <a:lstStyle/>
        <a:p>
          <a:endParaRPr lang="en-US"/>
        </a:p>
      </dgm:t>
    </dgm:pt>
    <dgm:pt modelId="{0C79084A-2F0C-4F5C-9E85-5A0728046DAD}" type="sibTrans" cxnId="{E2C3709A-B0BC-457B-A842-8D20AA636E40}">
      <dgm:prSet custT="1"/>
      <dgm:spPr/>
      <dgm:t>
        <a:bodyPr/>
        <a:lstStyle/>
        <a:p>
          <a:endParaRPr lang="en-US" sz="1800"/>
        </a:p>
      </dgm:t>
    </dgm:pt>
    <dgm:pt modelId="{1CD4815F-7454-448E-B9A7-CF848092DAD3}">
      <dgm:prSet phldrT="[Text]" custT="1"/>
      <dgm:spPr/>
      <dgm:t>
        <a:bodyPr/>
        <a:lstStyle/>
        <a:p>
          <a:r>
            <a:rPr lang="en-US" sz="1800" dirty="0" smtClean="0"/>
            <a:t>2014 </a:t>
          </a:r>
        </a:p>
        <a:p>
          <a:r>
            <a:rPr lang="en-US" sz="1800" dirty="0" smtClean="0"/>
            <a:t>(25 Schools)</a:t>
          </a:r>
          <a:endParaRPr lang="en-US" sz="1800" dirty="0"/>
        </a:p>
      </dgm:t>
    </dgm:pt>
    <dgm:pt modelId="{A5DC5FF9-5F4D-466C-94EE-71DB00E99120}" type="parTrans" cxnId="{88F76F13-25E3-4575-B251-9161F9E6EB0D}">
      <dgm:prSet/>
      <dgm:spPr/>
      <dgm:t>
        <a:bodyPr/>
        <a:lstStyle/>
        <a:p>
          <a:endParaRPr lang="en-US"/>
        </a:p>
      </dgm:t>
    </dgm:pt>
    <dgm:pt modelId="{1C6F4847-26B1-4691-9ACC-69A0A9577340}" type="sibTrans" cxnId="{88F76F13-25E3-4575-B251-9161F9E6EB0D}">
      <dgm:prSet custT="1"/>
      <dgm:spPr/>
      <dgm:t>
        <a:bodyPr/>
        <a:lstStyle/>
        <a:p>
          <a:endParaRPr lang="en-US" sz="1800"/>
        </a:p>
      </dgm:t>
    </dgm:pt>
    <dgm:pt modelId="{4D178826-EC92-4DE4-87DF-DDF4361073E1}">
      <dgm:prSet phldrT="[Text]" custT="1"/>
      <dgm:spPr/>
      <dgm:t>
        <a:bodyPr/>
        <a:lstStyle/>
        <a:p>
          <a:r>
            <a:rPr lang="en-US" sz="1800" dirty="0" smtClean="0"/>
            <a:t>2015</a:t>
          </a:r>
        </a:p>
        <a:p>
          <a:r>
            <a:rPr lang="en-US" sz="1800" dirty="0" smtClean="0"/>
            <a:t> (32 Schools)</a:t>
          </a:r>
          <a:endParaRPr lang="en-US" sz="1800" dirty="0"/>
        </a:p>
      </dgm:t>
    </dgm:pt>
    <dgm:pt modelId="{93B2B2BF-543B-45E0-A399-2BF7E62D7410}" type="parTrans" cxnId="{9E2654CE-24AC-4892-8F9B-839F42BBC7E4}">
      <dgm:prSet/>
      <dgm:spPr/>
      <dgm:t>
        <a:bodyPr/>
        <a:lstStyle/>
        <a:p>
          <a:endParaRPr lang="en-US"/>
        </a:p>
      </dgm:t>
    </dgm:pt>
    <dgm:pt modelId="{18DE73CA-9C16-4F76-9E4A-F36017F48F6E}" type="sibTrans" cxnId="{9E2654CE-24AC-4892-8F9B-839F42BBC7E4}">
      <dgm:prSet custT="1"/>
      <dgm:spPr/>
      <dgm:t>
        <a:bodyPr/>
        <a:lstStyle/>
        <a:p>
          <a:endParaRPr lang="en-US" sz="1800"/>
        </a:p>
      </dgm:t>
    </dgm:pt>
    <dgm:pt modelId="{1D48CBC6-3BBC-483D-8D90-CCE0510E70B0}">
      <dgm:prSet phldrT="[Text]" custT="1"/>
      <dgm:spPr/>
      <dgm:t>
        <a:bodyPr/>
        <a:lstStyle/>
        <a:p>
          <a:r>
            <a:rPr lang="en-US" sz="1800" b="1" dirty="0" smtClean="0"/>
            <a:t>TODAY</a:t>
          </a:r>
          <a:endParaRPr lang="en-US" sz="1800" b="1" dirty="0"/>
        </a:p>
      </dgm:t>
    </dgm:pt>
    <dgm:pt modelId="{69B6F3CD-6BB9-40B4-A291-3FCE63BDEB66}" type="parTrans" cxnId="{71116CDE-58CE-4C10-8174-4EF37EC36AB9}">
      <dgm:prSet/>
      <dgm:spPr/>
      <dgm:t>
        <a:bodyPr/>
        <a:lstStyle/>
        <a:p>
          <a:endParaRPr lang="en-US"/>
        </a:p>
      </dgm:t>
    </dgm:pt>
    <dgm:pt modelId="{2628927A-472F-477D-A090-C4EA79083BC1}" type="sibTrans" cxnId="{71116CDE-58CE-4C10-8174-4EF37EC36AB9}">
      <dgm:prSet/>
      <dgm:spPr/>
      <dgm:t>
        <a:bodyPr/>
        <a:lstStyle/>
        <a:p>
          <a:endParaRPr lang="en-US"/>
        </a:p>
      </dgm:t>
    </dgm:pt>
    <dgm:pt modelId="{EF4A135F-691A-44C5-9B15-3076A367D944}">
      <dgm:prSet phldrT="[Text]" custT="1"/>
      <dgm:spPr/>
      <dgm:t>
        <a:bodyPr/>
        <a:lstStyle/>
        <a:p>
          <a:r>
            <a:rPr lang="en-US" sz="1800" dirty="0" smtClean="0"/>
            <a:t>Models</a:t>
          </a:r>
          <a:endParaRPr lang="en-US" sz="1800" dirty="0"/>
        </a:p>
      </dgm:t>
    </dgm:pt>
    <dgm:pt modelId="{50DF7DC1-E98D-43F3-BD25-4C1491A18552}" type="parTrans" cxnId="{486D20ED-140A-451C-A67B-9805629C6EAC}">
      <dgm:prSet/>
      <dgm:spPr/>
      <dgm:t>
        <a:bodyPr/>
        <a:lstStyle/>
        <a:p>
          <a:endParaRPr lang="en-US"/>
        </a:p>
      </dgm:t>
    </dgm:pt>
    <dgm:pt modelId="{DF5C1488-B381-4C03-BA2E-4B379DD37B80}" type="sibTrans" cxnId="{486D20ED-140A-451C-A67B-9805629C6EAC}">
      <dgm:prSet/>
      <dgm:spPr/>
      <dgm:t>
        <a:bodyPr/>
        <a:lstStyle/>
        <a:p>
          <a:endParaRPr lang="en-US"/>
        </a:p>
      </dgm:t>
    </dgm:pt>
    <dgm:pt modelId="{626B61E3-9C29-428C-ACC7-CD56D92F9138}">
      <dgm:prSet phldrT="[Text]" custT="1"/>
      <dgm:spPr/>
      <dgm:t>
        <a:bodyPr/>
        <a:lstStyle/>
        <a:p>
          <a:r>
            <a:rPr lang="en-US" sz="1800" dirty="0" smtClean="0"/>
            <a:t>Building VOE</a:t>
          </a:r>
          <a:endParaRPr lang="en-US" sz="1800" dirty="0"/>
        </a:p>
      </dgm:t>
    </dgm:pt>
    <dgm:pt modelId="{52B26431-2B94-4923-9FAE-1010A7F9AD0F}" type="parTrans" cxnId="{1545A410-0BE3-4220-AC22-AC8AE71CFC98}">
      <dgm:prSet/>
      <dgm:spPr/>
      <dgm:t>
        <a:bodyPr/>
        <a:lstStyle/>
        <a:p>
          <a:endParaRPr lang="en-US"/>
        </a:p>
      </dgm:t>
    </dgm:pt>
    <dgm:pt modelId="{2D943237-2A6B-40E5-8D1C-BAF2AEF3AD41}" type="sibTrans" cxnId="{1545A410-0BE3-4220-AC22-AC8AE71CFC98}">
      <dgm:prSet/>
      <dgm:spPr/>
      <dgm:t>
        <a:bodyPr/>
        <a:lstStyle/>
        <a:p>
          <a:endParaRPr lang="en-US"/>
        </a:p>
      </dgm:t>
    </dgm:pt>
    <dgm:pt modelId="{6CA09681-F697-4E74-9470-6F472282052E}">
      <dgm:prSet phldrT="[Text]" custT="1"/>
      <dgm:spPr/>
      <dgm:t>
        <a:bodyPr/>
        <a:lstStyle/>
        <a:p>
          <a:r>
            <a:rPr lang="en-US" sz="1800" dirty="0" smtClean="0"/>
            <a:t>Structures/Expectations</a:t>
          </a:r>
          <a:endParaRPr lang="en-US" sz="1800" dirty="0"/>
        </a:p>
      </dgm:t>
    </dgm:pt>
    <dgm:pt modelId="{11AD2396-C6A1-416B-844A-FE8D2763B3EB}" type="parTrans" cxnId="{EF9EA3CB-EF9E-40F6-ADA1-7FE3F2B31D24}">
      <dgm:prSet/>
      <dgm:spPr/>
      <dgm:t>
        <a:bodyPr/>
        <a:lstStyle/>
        <a:p>
          <a:endParaRPr lang="en-US"/>
        </a:p>
      </dgm:t>
    </dgm:pt>
    <dgm:pt modelId="{200EF7D5-A1C1-4CBF-AAA0-AAD20DB95AFA}" type="sibTrans" cxnId="{EF9EA3CB-EF9E-40F6-ADA1-7FE3F2B31D24}">
      <dgm:prSet/>
      <dgm:spPr/>
      <dgm:t>
        <a:bodyPr/>
        <a:lstStyle/>
        <a:p>
          <a:endParaRPr lang="en-US"/>
        </a:p>
      </dgm:t>
    </dgm:pt>
    <dgm:pt modelId="{C7887F42-C9F8-4F78-A9EE-8CCB3FE6E45C}">
      <dgm:prSet phldrT="[Text]" custT="1"/>
      <dgm:spPr/>
      <dgm:t>
        <a:bodyPr/>
        <a:lstStyle/>
        <a:p>
          <a:r>
            <a:rPr lang="en-US" sz="1800" dirty="0" smtClean="0"/>
            <a:t>Data-Driven Co-teaching</a:t>
          </a:r>
          <a:endParaRPr lang="en-US" sz="1800" dirty="0"/>
        </a:p>
      </dgm:t>
    </dgm:pt>
    <dgm:pt modelId="{288A60B1-5CB2-4482-9F21-779265B063EF}" type="parTrans" cxnId="{BB252704-8F5A-442E-AF34-96B60CF3E077}">
      <dgm:prSet/>
      <dgm:spPr/>
      <dgm:t>
        <a:bodyPr/>
        <a:lstStyle/>
        <a:p>
          <a:endParaRPr lang="en-US"/>
        </a:p>
      </dgm:t>
    </dgm:pt>
    <dgm:pt modelId="{F6AEB0D6-B42E-49AF-8AF5-47FE9C0AD2E3}" type="sibTrans" cxnId="{BB252704-8F5A-442E-AF34-96B60CF3E077}">
      <dgm:prSet/>
      <dgm:spPr/>
      <dgm:t>
        <a:bodyPr/>
        <a:lstStyle/>
        <a:p>
          <a:endParaRPr lang="en-US"/>
        </a:p>
      </dgm:t>
    </dgm:pt>
    <dgm:pt modelId="{25704210-147E-46F6-AC1B-8C22F31CDCE7}">
      <dgm:prSet phldrT="[Text]" custT="1"/>
      <dgm:spPr/>
      <dgm:t>
        <a:bodyPr/>
        <a:lstStyle/>
        <a:p>
          <a:r>
            <a:rPr lang="en-US" sz="1800" dirty="0" smtClean="0"/>
            <a:t>Structures/Expectations</a:t>
          </a:r>
          <a:endParaRPr lang="en-US" sz="1800" dirty="0"/>
        </a:p>
      </dgm:t>
    </dgm:pt>
    <dgm:pt modelId="{CC21F742-8B3A-41F8-9C07-4DCF4B96FA14}" type="parTrans" cxnId="{DAAD4966-5EE1-4952-878C-3D82B69DD787}">
      <dgm:prSet/>
      <dgm:spPr/>
      <dgm:t>
        <a:bodyPr/>
        <a:lstStyle/>
        <a:p>
          <a:endParaRPr lang="en-US"/>
        </a:p>
      </dgm:t>
    </dgm:pt>
    <dgm:pt modelId="{3E29919B-384F-4115-8207-F9C9C73BD900}" type="sibTrans" cxnId="{DAAD4966-5EE1-4952-878C-3D82B69DD787}">
      <dgm:prSet/>
      <dgm:spPr/>
      <dgm:t>
        <a:bodyPr/>
        <a:lstStyle/>
        <a:p>
          <a:endParaRPr lang="en-US"/>
        </a:p>
      </dgm:t>
    </dgm:pt>
    <dgm:pt modelId="{F4AE34E5-D633-4B2E-8D67-6FAA92B3B139}">
      <dgm:prSet phldrT="[Text]" custT="1"/>
      <dgm:spPr/>
      <dgm:t>
        <a:bodyPr/>
        <a:lstStyle/>
        <a:p>
          <a:r>
            <a:rPr lang="en-US" sz="1800" dirty="0" smtClean="0"/>
            <a:t>Data-Driven Co-teaching</a:t>
          </a:r>
          <a:endParaRPr lang="en-US" sz="1800" dirty="0"/>
        </a:p>
      </dgm:t>
    </dgm:pt>
    <dgm:pt modelId="{CFC48EC9-8034-45B4-B5F6-D5D4450A0D81}" type="parTrans" cxnId="{3F29306E-62D1-4187-8DE0-1D30EF3FECA7}">
      <dgm:prSet/>
      <dgm:spPr/>
      <dgm:t>
        <a:bodyPr/>
        <a:lstStyle/>
        <a:p>
          <a:endParaRPr lang="en-US"/>
        </a:p>
      </dgm:t>
    </dgm:pt>
    <dgm:pt modelId="{97443AE9-D962-477F-885C-A38DD0714112}" type="sibTrans" cxnId="{3F29306E-62D1-4187-8DE0-1D30EF3FECA7}">
      <dgm:prSet/>
      <dgm:spPr/>
      <dgm:t>
        <a:bodyPr/>
        <a:lstStyle/>
        <a:p>
          <a:endParaRPr lang="en-US"/>
        </a:p>
      </dgm:t>
    </dgm:pt>
    <dgm:pt modelId="{4CAD2DEF-EC5A-40C6-9DDA-F8487590363A}">
      <dgm:prSet phldrT="[Text]" custT="1"/>
      <dgm:spPr/>
      <dgm:t>
        <a:bodyPr/>
        <a:lstStyle/>
        <a:p>
          <a:r>
            <a:rPr lang="en-US" sz="1800" dirty="0" smtClean="0"/>
            <a:t>What is it?</a:t>
          </a:r>
          <a:endParaRPr lang="en-US" sz="1800" dirty="0"/>
        </a:p>
      </dgm:t>
    </dgm:pt>
    <dgm:pt modelId="{20EB0B0A-EA41-4724-B2A2-8ECF02B0ED51}" type="parTrans" cxnId="{7822FB97-0CC7-4D6E-90E9-03C8F8DB7890}">
      <dgm:prSet/>
      <dgm:spPr/>
      <dgm:t>
        <a:bodyPr/>
        <a:lstStyle/>
        <a:p>
          <a:endParaRPr lang="en-US"/>
        </a:p>
      </dgm:t>
    </dgm:pt>
    <dgm:pt modelId="{B4C18848-5B38-4F52-88CD-CABAB01E4EDA}" type="sibTrans" cxnId="{7822FB97-0CC7-4D6E-90E9-03C8F8DB7890}">
      <dgm:prSet/>
      <dgm:spPr/>
      <dgm:t>
        <a:bodyPr/>
        <a:lstStyle/>
        <a:p>
          <a:endParaRPr lang="en-US"/>
        </a:p>
      </dgm:t>
    </dgm:pt>
    <dgm:pt modelId="{B7573D51-C2F0-495A-97C9-325CAF0B5794}">
      <dgm:prSet phldrT="[Text]" custT="1"/>
      <dgm:spPr/>
      <dgm:t>
        <a:bodyPr/>
        <a:lstStyle/>
        <a:p>
          <a:r>
            <a:rPr lang="en-US" sz="1800" dirty="0" smtClean="0"/>
            <a:t>Co-Planning</a:t>
          </a:r>
          <a:endParaRPr lang="en-US" sz="1800" dirty="0"/>
        </a:p>
      </dgm:t>
    </dgm:pt>
    <dgm:pt modelId="{F2B836DF-A9CC-4614-8008-D3B25A50AAB7}" type="parTrans" cxnId="{15670B4B-45F3-4E59-A165-87422C5D2722}">
      <dgm:prSet/>
      <dgm:spPr/>
      <dgm:t>
        <a:bodyPr/>
        <a:lstStyle/>
        <a:p>
          <a:endParaRPr lang="en-US"/>
        </a:p>
      </dgm:t>
    </dgm:pt>
    <dgm:pt modelId="{9BF800C6-D3CA-4C9F-996E-870E421F722F}" type="sibTrans" cxnId="{15670B4B-45F3-4E59-A165-87422C5D2722}">
      <dgm:prSet/>
      <dgm:spPr/>
      <dgm:t>
        <a:bodyPr/>
        <a:lstStyle/>
        <a:p>
          <a:endParaRPr lang="en-US"/>
        </a:p>
      </dgm:t>
    </dgm:pt>
    <dgm:pt modelId="{02DE7089-645A-4427-AB0D-FF1F3FC84889}" type="pres">
      <dgm:prSet presAssocID="{840E27DC-806B-4E4E-8B57-E9CC07FB0F39}" presName="Name0" presStyleCnt="0">
        <dgm:presLayoutVars>
          <dgm:dir/>
          <dgm:resizeHandles val="exact"/>
        </dgm:presLayoutVars>
      </dgm:prSet>
      <dgm:spPr/>
    </dgm:pt>
    <dgm:pt modelId="{6AE639DD-FEB9-406A-8D6C-46BECFFF25B5}" type="pres">
      <dgm:prSet presAssocID="{83A99485-1177-41FE-9320-35FCD031B49C}" presName="node" presStyleLbl="node1" presStyleIdx="0" presStyleCnt="5">
        <dgm:presLayoutVars>
          <dgm:bulletEnabled val="1"/>
        </dgm:presLayoutVars>
      </dgm:prSet>
      <dgm:spPr/>
      <dgm:t>
        <a:bodyPr/>
        <a:lstStyle/>
        <a:p>
          <a:endParaRPr lang="en-US"/>
        </a:p>
      </dgm:t>
    </dgm:pt>
    <dgm:pt modelId="{2B1C4365-D445-49BD-935E-CB81E53D809F}" type="pres">
      <dgm:prSet presAssocID="{E4EA4210-0385-4097-AC40-E2521ED6EB7A}" presName="sibTrans" presStyleLbl="sibTrans2D1" presStyleIdx="0" presStyleCnt="4"/>
      <dgm:spPr/>
      <dgm:t>
        <a:bodyPr/>
        <a:lstStyle/>
        <a:p>
          <a:endParaRPr lang="en-US"/>
        </a:p>
      </dgm:t>
    </dgm:pt>
    <dgm:pt modelId="{C3DF6067-A7A0-4CB8-ADCE-0B2D6ED7B034}" type="pres">
      <dgm:prSet presAssocID="{E4EA4210-0385-4097-AC40-E2521ED6EB7A}" presName="connectorText" presStyleLbl="sibTrans2D1" presStyleIdx="0" presStyleCnt="4"/>
      <dgm:spPr/>
      <dgm:t>
        <a:bodyPr/>
        <a:lstStyle/>
        <a:p>
          <a:endParaRPr lang="en-US"/>
        </a:p>
      </dgm:t>
    </dgm:pt>
    <dgm:pt modelId="{DC242B57-98D9-4BFC-B4D9-122FEC088954}" type="pres">
      <dgm:prSet presAssocID="{1DD567C1-3B24-4006-85B3-E6A782691EBB}" presName="node" presStyleLbl="node1" presStyleIdx="1" presStyleCnt="5">
        <dgm:presLayoutVars>
          <dgm:bulletEnabled val="1"/>
        </dgm:presLayoutVars>
      </dgm:prSet>
      <dgm:spPr/>
      <dgm:t>
        <a:bodyPr/>
        <a:lstStyle/>
        <a:p>
          <a:endParaRPr lang="en-US"/>
        </a:p>
      </dgm:t>
    </dgm:pt>
    <dgm:pt modelId="{531E7595-E931-4E74-AFE8-313F95912A8F}" type="pres">
      <dgm:prSet presAssocID="{0C79084A-2F0C-4F5C-9E85-5A0728046DAD}" presName="sibTrans" presStyleLbl="sibTrans2D1" presStyleIdx="1" presStyleCnt="4"/>
      <dgm:spPr/>
      <dgm:t>
        <a:bodyPr/>
        <a:lstStyle/>
        <a:p>
          <a:endParaRPr lang="en-US"/>
        </a:p>
      </dgm:t>
    </dgm:pt>
    <dgm:pt modelId="{121428B2-4DBB-4E4B-BA17-48C3E8A4FC89}" type="pres">
      <dgm:prSet presAssocID="{0C79084A-2F0C-4F5C-9E85-5A0728046DAD}" presName="connectorText" presStyleLbl="sibTrans2D1" presStyleIdx="1" presStyleCnt="4"/>
      <dgm:spPr/>
      <dgm:t>
        <a:bodyPr/>
        <a:lstStyle/>
        <a:p>
          <a:endParaRPr lang="en-US"/>
        </a:p>
      </dgm:t>
    </dgm:pt>
    <dgm:pt modelId="{9FA26250-F407-4CC4-912F-F3BF18C7A134}" type="pres">
      <dgm:prSet presAssocID="{1CD4815F-7454-448E-B9A7-CF848092DAD3}" presName="node" presStyleLbl="node1" presStyleIdx="2" presStyleCnt="5">
        <dgm:presLayoutVars>
          <dgm:bulletEnabled val="1"/>
        </dgm:presLayoutVars>
      </dgm:prSet>
      <dgm:spPr/>
      <dgm:t>
        <a:bodyPr/>
        <a:lstStyle/>
        <a:p>
          <a:endParaRPr lang="en-US"/>
        </a:p>
      </dgm:t>
    </dgm:pt>
    <dgm:pt modelId="{488E1C8C-A8EA-4EB3-9423-E7C0B51A099A}" type="pres">
      <dgm:prSet presAssocID="{1C6F4847-26B1-4691-9ACC-69A0A9577340}" presName="sibTrans" presStyleLbl="sibTrans2D1" presStyleIdx="2" presStyleCnt="4"/>
      <dgm:spPr/>
      <dgm:t>
        <a:bodyPr/>
        <a:lstStyle/>
        <a:p>
          <a:endParaRPr lang="en-US"/>
        </a:p>
      </dgm:t>
    </dgm:pt>
    <dgm:pt modelId="{BBA26DA7-C418-48E5-9C54-1CC53E51133E}" type="pres">
      <dgm:prSet presAssocID="{1C6F4847-26B1-4691-9ACC-69A0A9577340}" presName="connectorText" presStyleLbl="sibTrans2D1" presStyleIdx="2" presStyleCnt="4"/>
      <dgm:spPr/>
      <dgm:t>
        <a:bodyPr/>
        <a:lstStyle/>
        <a:p>
          <a:endParaRPr lang="en-US"/>
        </a:p>
      </dgm:t>
    </dgm:pt>
    <dgm:pt modelId="{16C8C2CC-E46C-47E3-BF49-9DDD8BE2939E}" type="pres">
      <dgm:prSet presAssocID="{4D178826-EC92-4DE4-87DF-DDF4361073E1}" presName="node" presStyleLbl="node1" presStyleIdx="3" presStyleCnt="5">
        <dgm:presLayoutVars>
          <dgm:bulletEnabled val="1"/>
        </dgm:presLayoutVars>
      </dgm:prSet>
      <dgm:spPr/>
      <dgm:t>
        <a:bodyPr/>
        <a:lstStyle/>
        <a:p>
          <a:endParaRPr lang="en-US"/>
        </a:p>
      </dgm:t>
    </dgm:pt>
    <dgm:pt modelId="{04DBAD56-7D7D-4C77-B37F-32CA1C318E01}" type="pres">
      <dgm:prSet presAssocID="{18DE73CA-9C16-4F76-9E4A-F36017F48F6E}" presName="sibTrans" presStyleLbl="sibTrans2D1" presStyleIdx="3" presStyleCnt="4"/>
      <dgm:spPr/>
      <dgm:t>
        <a:bodyPr/>
        <a:lstStyle/>
        <a:p>
          <a:endParaRPr lang="en-US"/>
        </a:p>
      </dgm:t>
    </dgm:pt>
    <dgm:pt modelId="{3F095148-0348-47B9-ABC5-7AB132BC895A}" type="pres">
      <dgm:prSet presAssocID="{18DE73CA-9C16-4F76-9E4A-F36017F48F6E}" presName="connectorText" presStyleLbl="sibTrans2D1" presStyleIdx="3" presStyleCnt="4"/>
      <dgm:spPr/>
      <dgm:t>
        <a:bodyPr/>
        <a:lstStyle/>
        <a:p>
          <a:endParaRPr lang="en-US"/>
        </a:p>
      </dgm:t>
    </dgm:pt>
    <dgm:pt modelId="{8817B436-1D0D-494E-8436-D88FDF80176B}" type="pres">
      <dgm:prSet presAssocID="{1D48CBC6-3BBC-483D-8D90-CCE0510E70B0}" presName="node" presStyleLbl="node1" presStyleIdx="4" presStyleCnt="5">
        <dgm:presLayoutVars>
          <dgm:bulletEnabled val="1"/>
        </dgm:presLayoutVars>
      </dgm:prSet>
      <dgm:spPr/>
      <dgm:t>
        <a:bodyPr/>
        <a:lstStyle/>
        <a:p>
          <a:endParaRPr lang="en-US"/>
        </a:p>
      </dgm:t>
    </dgm:pt>
  </dgm:ptLst>
  <dgm:cxnLst>
    <dgm:cxn modelId="{BB252704-8F5A-442E-AF34-96B60CF3E077}" srcId="{1CD4815F-7454-448E-B9A7-CF848092DAD3}" destId="{C7887F42-C9F8-4F78-A9EE-8CCB3FE6E45C}" srcOrd="0" destOrd="0" parTransId="{288A60B1-5CB2-4482-9F21-779265B063EF}" sibTransId="{F6AEB0D6-B42E-49AF-8AF5-47FE9C0AD2E3}"/>
    <dgm:cxn modelId="{88F76F13-25E3-4575-B251-9161F9E6EB0D}" srcId="{840E27DC-806B-4E4E-8B57-E9CC07FB0F39}" destId="{1CD4815F-7454-448E-B9A7-CF848092DAD3}" srcOrd="2" destOrd="0" parTransId="{A5DC5FF9-5F4D-466C-94EE-71DB00E99120}" sibTransId="{1C6F4847-26B1-4691-9ACC-69A0A9577340}"/>
    <dgm:cxn modelId="{DAAD4966-5EE1-4952-878C-3D82B69DD787}" srcId="{1CD4815F-7454-448E-B9A7-CF848092DAD3}" destId="{25704210-147E-46F6-AC1B-8C22F31CDCE7}" srcOrd="1" destOrd="0" parTransId="{CC21F742-8B3A-41F8-9C07-4DCF4B96FA14}" sibTransId="{3E29919B-384F-4115-8207-F9C9C73BD900}"/>
    <dgm:cxn modelId="{2F61B9F9-B232-4E6E-A19E-82B2D9265325}" type="presOf" srcId="{1D48CBC6-3BBC-483D-8D90-CCE0510E70B0}" destId="{8817B436-1D0D-494E-8436-D88FDF80176B}" srcOrd="0" destOrd="0" presId="urn:microsoft.com/office/officeart/2005/8/layout/process1"/>
    <dgm:cxn modelId="{B9137867-3057-4083-9C31-B7249ED20B2F}" type="presOf" srcId="{B7573D51-C2F0-495A-97C9-325CAF0B5794}" destId="{16C8C2CC-E46C-47E3-BF49-9DDD8BE2939E}" srcOrd="0" destOrd="2" presId="urn:microsoft.com/office/officeart/2005/8/layout/process1"/>
    <dgm:cxn modelId="{C125AB5A-091A-4F3C-A16B-9B5FAA8A0105}" type="presOf" srcId="{EF4A135F-691A-44C5-9B15-3076A367D944}" destId="{DC242B57-98D9-4BFC-B4D9-122FEC088954}" srcOrd="0" destOrd="1" presId="urn:microsoft.com/office/officeart/2005/8/layout/process1"/>
    <dgm:cxn modelId="{38EB3132-4584-469C-A4C9-3BD3740698C5}" type="presOf" srcId="{83A99485-1177-41FE-9320-35FCD031B49C}" destId="{6AE639DD-FEB9-406A-8D6C-46BECFFF25B5}" srcOrd="0" destOrd="0" presId="urn:microsoft.com/office/officeart/2005/8/layout/process1"/>
    <dgm:cxn modelId="{486D20ED-140A-451C-A67B-9805629C6EAC}" srcId="{1DD567C1-3B24-4006-85B3-E6A782691EBB}" destId="{EF4A135F-691A-44C5-9B15-3076A367D944}" srcOrd="0" destOrd="0" parTransId="{50DF7DC1-E98D-43F3-BD25-4C1491A18552}" sibTransId="{DF5C1488-B381-4C03-BA2E-4B379DD37B80}"/>
    <dgm:cxn modelId="{E9D6C4DA-7D48-47F7-958A-DDFE65EBE9AB}" type="presOf" srcId="{18DE73CA-9C16-4F76-9E4A-F36017F48F6E}" destId="{3F095148-0348-47B9-ABC5-7AB132BC895A}" srcOrd="1" destOrd="0" presId="urn:microsoft.com/office/officeart/2005/8/layout/process1"/>
    <dgm:cxn modelId="{363FEEE9-B349-4C1C-B3F2-787146CD22DF}" type="presOf" srcId="{1C6F4847-26B1-4691-9ACC-69A0A9577340}" destId="{488E1C8C-A8EA-4EB3-9423-E7C0B51A099A}" srcOrd="0" destOrd="0" presId="urn:microsoft.com/office/officeart/2005/8/layout/process1"/>
    <dgm:cxn modelId="{15670B4B-45F3-4E59-A165-87422C5D2722}" srcId="{4D178826-EC92-4DE4-87DF-DDF4361073E1}" destId="{B7573D51-C2F0-495A-97C9-325CAF0B5794}" srcOrd="1" destOrd="0" parTransId="{F2B836DF-A9CC-4614-8008-D3B25A50AAB7}" sibTransId="{9BF800C6-D3CA-4C9F-996E-870E421F722F}"/>
    <dgm:cxn modelId="{A859C357-B1EA-4FB7-88F6-F28C713086A6}" type="presOf" srcId="{626B61E3-9C29-428C-ACC7-CD56D92F9138}" destId="{6AE639DD-FEB9-406A-8D6C-46BECFFF25B5}" srcOrd="0" destOrd="1" presId="urn:microsoft.com/office/officeart/2005/8/layout/process1"/>
    <dgm:cxn modelId="{D1EB2EC8-C683-4902-93AF-16EC1F374532}" type="presOf" srcId="{840E27DC-806B-4E4E-8B57-E9CC07FB0F39}" destId="{02DE7089-645A-4427-AB0D-FF1F3FC84889}" srcOrd="0" destOrd="0" presId="urn:microsoft.com/office/officeart/2005/8/layout/process1"/>
    <dgm:cxn modelId="{C862DBE7-0939-48C5-BEA1-8C395E517B67}" type="presOf" srcId="{E4EA4210-0385-4097-AC40-E2521ED6EB7A}" destId="{C3DF6067-A7A0-4CB8-ADCE-0B2D6ED7B034}" srcOrd="1" destOrd="0" presId="urn:microsoft.com/office/officeart/2005/8/layout/process1"/>
    <dgm:cxn modelId="{08B74989-BDCA-48AA-A1FB-AB1047469ACA}" type="presOf" srcId="{0C79084A-2F0C-4F5C-9E85-5A0728046DAD}" destId="{121428B2-4DBB-4E4B-BA17-48C3E8A4FC89}" srcOrd="1" destOrd="0" presId="urn:microsoft.com/office/officeart/2005/8/layout/process1"/>
    <dgm:cxn modelId="{9E2654CE-24AC-4892-8F9B-839F42BBC7E4}" srcId="{840E27DC-806B-4E4E-8B57-E9CC07FB0F39}" destId="{4D178826-EC92-4DE4-87DF-DDF4361073E1}" srcOrd="3" destOrd="0" parTransId="{93B2B2BF-543B-45E0-A399-2BF7E62D7410}" sibTransId="{18DE73CA-9C16-4F76-9E4A-F36017F48F6E}"/>
    <dgm:cxn modelId="{EF9EA3CB-EF9E-40F6-ADA1-7FE3F2B31D24}" srcId="{1DD567C1-3B24-4006-85B3-E6A782691EBB}" destId="{6CA09681-F697-4E74-9470-6F472282052E}" srcOrd="1" destOrd="0" parTransId="{11AD2396-C6A1-416B-844A-FE8D2763B3EB}" sibTransId="{200EF7D5-A1C1-4CBF-AAA0-AAD20DB95AFA}"/>
    <dgm:cxn modelId="{B3C67783-6295-40E5-A881-BAE213B4C6C2}" srcId="{840E27DC-806B-4E4E-8B57-E9CC07FB0F39}" destId="{83A99485-1177-41FE-9320-35FCD031B49C}" srcOrd="0" destOrd="0" parTransId="{F2C0FA44-A1B1-4D5D-9D46-1373906309BF}" sibTransId="{E4EA4210-0385-4097-AC40-E2521ED6EB7A}"/>
    <dgm:cxn modelId="{C9AA9B5A-34C6-4C92-9685-D2363D40921C}" type="presOf" srcId="{0C79084A-2F0C-4F5C-9E85-5A0728046DAD}" destId="{531E7595-E931-4E74-AFE8-313F95912A8F}" srcOrd="0" destOrd="0" presId="urn:microsoft.com/office/officeart/2005/8/layout/process1"/>
    <dgm:cxn modelId="{15974248-77B1-4EC0-820B-2A7FCEF1AD46}" type="presOf" srcId="{4CAD2DEF-EC5A-40C6-9DDA-F8487590363A}" destId="{6AE639DD-FEB9-406A-8D6C-46BECFFF25B5}" srcOrd="0" destOrd="2" presId="urn:microsoft.com/office/officeart/2005/8/layout/process1"/>
    <dgm:cxn modelId="{5C13BC7A-FE05-43F0-9EE9-60D3B1E2F219}" type="presOf" srcId="{1CD4815F-7454-448E-B9A7-CF848092DAD3}" destId="{9FA26250-F407-4CC4-912F-F3BF18C7A134}" srcOrd="0" destOrd="0" presId="urn:microsoft.com/office/officeart/2005/8/layout/process1"/>
    <dgm:cxn modelId="{71116CDE-58CE-4C10-8174-4EF37EC36AB9}" srcId="{840E27DC-806B-4E4E-8B57-E9CC07FB0F39}" destId="{1D48CBC6-3BBC-483D-8D90-CCE0510E70B0}" srcOrd="4" destOrd="0" parTransId="{69B6F3CD-6BB9-40B4-A291-3FCE63BDEB66}" sibTransId="{2628927A-472F-477D-A090-C4EA79083BC1}"/>
    <dgm:cxn modelId="{5B86B3E3-ACB8-4B77-B2D7-6B9AF7ED29B4}" type="presOf" srcId="{4D178826-EC92-4DE4-87DF-DDF4361073E1}" destId="{16C8C2CC-E46C-47E3-BF49-9DDD8BE2939E}" srcOrd="0" destOrd="0" presId="urn:microsoft.com/office/officeart/2005/8/layout/process1"/>
    <dgm:cxn modelId="{3EA11ED4-F965-472B-B6A1-01CB35327577}" type="presOf" srcId="{1DD567C1-3B24-4006-85B3-E6A782691EBB}" destId="{DC242B57-98D9-4BFC-B4D9-122FEC088954}" srcOrd="0" destOrd="0" presId="urn:microsoft.com/office/officeart/2005/8/layout/process1"/>
    <dgm:cxn modelId="{7822FB97-0CC7-4D6E-90E9-03C8F8DB7890}" srcId="{83A99485-1177-41FE-9320-35FCD031B49C}" destId="{4CAD2DEF-EC5A-40C6-9DDA-F8487590363A}" srcOrd="1" destOrd="0" parTransId="{20EB0B0A-EA41-4724-B2A2-8ECF02B0ED51}" sibTransId="{B4C18848-5B38-4F52-88CD-CABAB01E4EDA}"/>
    <dgm:cxn modelId="{1545A410-0BE3-4220-AC22-AC8AE71CFC98}" srcId="{83A99485-1177-41FE-9320-35FCD031B49C}" destId="{626B61E3-9C29-428C-ACC7-CD56D92F9138}" srcOrd="0" destOrd="0" parTransId="{52B26431-2B94-4923-9FAE-1010A7F9AD0F}" sibTransId="{2D943237-2A6B-40E5-8D1C-BAF2AEF3AD41}"/>
    <dgm:cxn modelId="{E80BE35C-2BF4-4A4E-BCB6-E7D324CE9578}" type="presOf" srcId="{F4AE34E5-D633-4B2E-8D67-6FAA92B3B139}" destId="{16C8C2CC-E46C-47E3-BF49-9DDD8BE2939E}" srcOrd="0" destOrd="1" presId="urn:microsoft.com/office/officeart/2005/8/layout/process1"/>
    <dgm:cxn modelId="{6C440E56-1055-4B31-8840-158048B37198}" type="presOf" srcId="{E4EA4210-0385-4097-AC40-E2521ED6EB7A}" destId="{2B1C4365-D445-49BD-935E-CB81E53D809F}" srcOrd="0" destOrd="0" presId="urn:microsoft.com/office/officeart/2005/8/layout/process1"/>
    <dgm:cxn modelId="{39666A7A-1C9A-471D-AFA1-7AB86A0654DD}" type="presOf" srcId="{C7887F42-C9F8-4F78-A9EE-8CCB3FE6E45C}" destId="{9FA26250-F407-4CC4-912F-F3BF18C7A134}" srcOrd="0" destOrd="1" presId="urn:microsoft.com/office/officeart/2005/8/layout/process1"/>
    <dgm:cxn modelId="{126D1CFC-0B49-4292-8D27-2492B01905AA}" type="presOf" srcId="{18DE73CA-9C16-4F76-9E4A-F36017F48F6E}" destId="{04DBAD56-7D7D-4C77-B37F-32CA1C318E01}" srcOrd="0" destOrd="0" presId="urn:microsoft.com/office/officeart/2005/8/layout/process1"/>
    <dgm:cxn modelId="{3F29306E-62D1-4187-8DE0-1D30EF3FECA7}" srcId="{4D178826-EC92-4DE4-87DF-DDF4361073E1}" destId="{F4AE34E5-D633-4B2E-8D67-6FAA92B3B139}" srcOrd="0" destOrd="0" parTransId="{CFC48EC9-8034-45B4-B5F6-D5D4450A0D81}" sibTransId="{97443AE9-D962-477F-885C-A38DD0714112}"/>
    <dgm:cxn modelId="{AB757709-59CC-4D8B-9E05-6D963A764BAD}" type="presOf" srcId="{1C6F4847-26B1-4691-9ACC-69A0A9577340}" destId="{BBA26DA7-C418-48E5-9C54-1CC53E51133E}" srcOrd="1" destOrd="0" presId="urn:microsoft.com/office/officeart/2005/8/layout/process1"/>
    <dgm:cxn modelId="{E6347E67-A039-45BA-A091-B73DFDE57CB4}" type="presOf" srcId="{6CA09681-F697-4E74-9470-6F472282052E}" destId="{DC242B57-98D9-4BFC-B4D9-122FEC088954}" srcOrd="0" destOrd="2" presId="urn:microsoft.com/office/officeart/2005/8/layout/process1"/>
    <dgm:cxn modelId="{D623188F-5BE6-45C4-9959-64C54C72FED2}" type="presOf" srcId="{25704210-147E-46F6-AC1B-8C22F31CDCE7}" destId="{9FA26250-F407-4CC4-912F-F3BF18C7A134}" srcOrd="0" destOrd="2" presId="urn:microsoft.com/office/officeart/2005/8/layout/process1"/>
    <dgm:cxn modelId="{E2C3709A-B0BC-457B-A842-8D20AA636E40}" srcId="{840E27DC-806B-4E4E-8B57-E9CC07FB0F39}" destId="{1DD567C1-3B24-4006-85B3-E6A782691EBB}" srcOrd="1" destOrd="0" parTransId="{C027E422-5D3F-421D-AEFA-6657A7C5D5F4}" sibTransId="{0C79084A-2F0C-4F5C-9E85-5A0728046DAD}"/>
    <dgm:cxn modelId="{A25A96D9-B798-4B82-9141-B5ADDD3413D7}" type="presParOf" srcId="{02DE7089-645A-4427-AB0D-FF1F3FC84889}" destId="{6AE639DD-FEB9-406A-8D6C-46BECFFF25B5}" srcOrd="0" destOrd="0" presId="urn:microsoft.com/office/officeart/2005/8/layout/process1"/>
    <dgm:cxn modelId="{84C9A966-31D5-4313-89B0-2438472E07DF}" type="presParOf" srcId="{02DE7089-645A-4427-AB0D-FF1F3FC84889}" destId="{2B1C4365-D445-49BD-935E-CB81E53D809F}" srcOrd="1" destOrd="0" presId="urn:microsoft.com/office/officeart/2005/8/layout/process1"/>
    <dgm:cxn modelId="{D1FF8CC8-4848-461E-8BC6-3651AAF3804E}" type="presParOf" srcId="{2B1C4365-D445-49BD-935E-CB81E53D809F}" destId="{C3DF6067-A7A0-4CB8-ADCE-0B2D6ED7B034}" srcOrd="0" destOrd="0" presId="urn:microsoft.com/office/officeart/2005/8/layout/process1"/>
    <dgm:cxn modelId="{537C172B-091F-4CC9-9406-511C154F07C8}" type="presParOf" srcId="{02DE7089-645A-4427-AB0D-FF1F3FC84889}" destId="{DC242B57-98D9-4BFC-B4D9-122FEC088954}" srcOrd="2" destOrd="0" presId="urn:microsoft.com/office/officeart/2005/8/layout/process1"/>
    <dgm:cxn modelId="{A3ED2DF0-F12F-4EA9-8733-2BD5CC514D19}" type="presParOf" srcId="{02DE7089-645A-4427-AB0D-FF1F3FC84889}" destId="{531E7595-E931-4E74-AFE8-313F95912A8F}" srcOrd="3" destOrd="0" presId="urn:microsoft.com/office/officeart/2005/8/layout/process1"/>
    <dgm:cxn modelId="{954ED628-310D-43E8-AE89-BB3E308B5DE1}" type="presParOf" srcId="{531E7595-E931-4E74-AFE8-313F95912A8F}" destId="{121428B2-4DBB-4E4B-BA17-48C3E8A4FC89}" srcOrd="0" destOrd="0" presId="urn:microsoft.com/office/officeart/2005/8/layout/process1"/>
    <dgm:cxn modelId="{2CAE41D5-3EE8-4430-97E9-1001CE47AC54}" type="presParOf" srcId="{02DE7089-645A-4427-AB0D-FF1F3FC84889}" destId="{9FA26250-F407-4CC4-912F-F3BF18C7A134}" srcOrd="4" destOrd="0" presId="urn:microsoft.com/office/officeart/2005/8/layout/process1"/>
    <dgm:cxn modelId="{D199EDBE-58C7-4EA9-829E-31431CC117A5}" type="presParOf" srcId="{02DE7089-645A-4427-AB0D-FF1F3FC84889}" destId="{488E1C8C-A8EA-4EB3-9423-E7C0B51A099A}" srcOrd="5" destOrd="0" presId="urn:microsoft.com/office/officeart/2005/8/layout/process1"/>
    <dgm:cxn modelId="{B10BFCE2-E5AC-4F77-AA3A-FECD8E7D3CCD}" type="presParOf" srcId="{488E1C8C-A8EA-4EB3-9423-E7C0B51A099A}" destId="{BBA26DA7-C418-48E5-9C54-1CC53E51133E}" srcOrd="0" destOrd="0" presId="urn:microsoft.com/office/officeart/2005/8/layout/process1"/>
    <dgm:cxn modelId="{3A20049E-29C2-4844-9094-B924A7F88E4E}" type="presParOf" srcId="{02DE7089-645A-4427-AB0D-FF1F3FC84889}" destId="{16C8C2CC-E46C-47E3-BF49-9DDD8BE2939E}" srcOrd="6" destOrd="0" presId="urn:microsoft.com/office/officeart/2005/8/layout/process1"/>
    <dgm:cxn modelId="{CC1EBCDA-0C1E-4F8D-97F1-94988F8F71A7}" type="presParOf" srcId="{02DE7089-645A-4427-AB0D-FF1F3FC84889}" destId="{04DBAD56-7D7D-4C77-B37F-32CA1C318E01}" srcOrd="7" destOrd="0" presId="urn:microsoft.com/office/officeart/2005/8/layout/process1"/>
    <dgm:cxn modelId="{65B4D901-5F55-4348-B191-ACD2AE6C8B8E}" type="presParOf" srcId="{04DBAD56-7D7D-4C77-B37F-32CA1C318E01}" destId="{3F095148-0348-47B9-ABC5-7AB132BC895A}" srcOrd="0" destOrd="0" presId="urn:microsoft.com/office/officeart/2005/8/layout/process1"/>
    <dgm:cxn modelId="{4A7EDAEF-39B8-4E27-8D74-39B98B5A6056}" type="presParOf" srcId="{02DE7089-645A-4427-AB0D-FF1F3FC84889}" destId="{8817B436-1D0D-494E-8436-D88FDF80176B}"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639DD-FEB9-406A-8D6C-46BECFFF25B5}">
      <dsp:nvSpPr>
        <dsp:cNvPr id="0" name=""/>
        <dsp:cNvSpPr/>
      </dsp:nvSpPr>
      <dsp:spPr>
        <a:xfrm>
          <a:off x="10383" y="1658970"/>
          <a:ext cx="1608599" cy="198875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2012 </a:t>
          </a:r>
        </a:p>
        <a:p>
          <a:pPr lvl="0" algn="l" defTabSz="800100">
            <a:lnSpc>
              <a:spcPct val="90000"/>
            </a:lnSpc>
            <a:spcBef>
              <a:spcPct val="0"/>
            </a:spcBef>
            <a:spcAft>
              <a:spcPct val="35000"/>
            </a:spcAft>
          </a:pPr>
          <a:r>
            <a:rPr lang="en-US" sz="1800" kern="1200" dirty="0" smtClean="0"/>
            <a:t>(3 Schools)</a:t>
          </a:r>
          <a:endParaRPr lang="en-US" sz="1800" kern="1200" dirty="0"/>
        </a:p>
        <a:p>
          <a:pPr marL="171450" lvl="1" indent="-171450" algn="l" defTabSz="800100">
            <a:lnSpc>
              <a:spcPct val="90000"/>
            </a:lnSpc>
            <a:spcBef>
              <a:spcPct val="0"/>
            </a:spcBef>
            <a:spcAft>
              <a:spcPct val="15000"/>
            </a:spcAft>
            <a:buChar char="••"/>
          </a:pPr>
          <a:r>
            <a:rPr lang="en-US" sz="1800" kern="1200" dirty="0" smtClean="0"/>
            <a:t>Building VOE</a:t>
          </a:r>
          <a:endParaRPr lang="en-US" sz="1800" kern="1200" dirty="0"/>
        </a:p>
        <a:p>
          <a:pPr marL="171450" lvl="1" indent="-171450" algn="l" defTabSz="800100">
            <a:lnSpc>
              <a:spcPct val="90000"/>
            </a:lnSpc>
            <a:spcBef>
              <a:spcPct val="0"/>
            </a:spcBef>
            <a:spcAft>
              <a:spcPct val="15000"/>
            </a:spcAft>
            <a:buChar char="••"/>
          </a:pPr>
          <a:r>
            <a:rPr lang="en-US" sz="1800" kern="1200" dirty="0" smtClean="0"/>
            <a:t>What is it?</a:t>
          </a:r>
          <a:endParaRPr lang="en-US" sz="1800" kern="1200" dirty="0"/>
        </a:p>
      </dsp:txBody>
      <dsp:txXfrm>
        <a:off x="57497" y="1706084"/>
        <a:ext cx="1514371" cy="1894528"/>
      </dsp:txXfrm>
    </dsp:sp>
    <dsp:sp modelId="{2B1C4365-D445-49BD-935E-CB81E53D809F}">
      <dsp:nvSpPr>
        <dsp:cNvPr id="0" name=""/>
        <dsp:cNvSpPr/>
      </dsp:nvSpPr>
      <dsp:spPr>
        <a:xfrm>
          <a:off x="1779842" y="2453882"/>
          <a:ext cx="341022" cy="39893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1779842" y="2533668"/>
        <a:ext cx="238715" cy="239360"/>
      </dsp:txXfrm>
    </dsp:sp>
    <dsp:sp modelId="{DC242B57-98D9-4BFC-B4D9-122FEC088954}">
      <dsp:nvSpPr>
        <dsp:cNvPr id="0" name=""/>
        <dsp:cNvSpPr/>
      </dsp:nvSpPr>
      <dsp:spPr>
        <a:xfrm>
          <a:off x="2262421" y="1658970"/>
          <a:ext cx="1608599" cy="198875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2013</a:t>
          </a:r>
        </a:p>
        <a:p>
          <a:pPr lvl="0" algn="l" defTabSz="800100">
            <a:lnSpc>
              <a:spcPct val="90000"/>
            </a:lnSpc>
            <a:spcBef>
              <a:spcPct val="0"/>
            </a:spcBef>
            <a:spcAft>
              <a:spcPct val="35000"/>
            </a:spcAft>
          </a:pPr>
          <a:r>
            <a:rPr lang="en-US" sz="1800" kern="1200" dirty="0" smtClean="0"/>
            <a:t>(20 Schools)</a:t>
          </a:r>
          <a:endParaRPr lang="en-US" sz="1800" kern="1200" dirty="0"/>
        </a:p>
        <a:p>
          <a:pPr marL="171450" lvl="1" indent="-171450" algn="l" defTabSz="800100">
            <a:lnSpc>
              <a:spcPct val="90000"/>
            </a:lnSpc>
            <a:spcBef>
              <a:spcPct val="0"/>
            </a:spcBef>
            <a:spcAft>
              <a:spcPct val="15000"/>
            </a:spcAft>
            <a:buChar char="••"/>
          </a:pPr>
          <a:r>
            <a:rPr lang="en-US" sz="1800" kern="1200" dirty="0" smtClean="0"/>
            <a:t>Models</a:t>
          </a:r>
          <a:endParaRPr lang="en-US" sz="1800" kern="1200" dirty="0"/>
        </a:p>
        <a:p>
          <a:pPr marL="171450" lvl="1" indent="-171450" algn="l" defTabSz="800100">
            <a:lnSpc>
              <a:spcPct val="90000"/>
            </a:lnSpc>
            <a:spcBef>
              <a:spcPct val="0"/>
            </a:spcBef>
            <a:spcAft>
              <a:spcPct val="15000"/>
            </a:spcAft>
            <a:buChar char="••"/>
          </a:pPr>
          <a:r>
            <a:rPr lang="en-US" sz="1800" kern="1200" dirty="0" smtClean="0"/>
            <a:t>Structures/Expectations</a:t>
          </a:r>
          <a:endParaRPr lang="en-US" sz="1800" kern="1200" dirty="0"/>
        </a:p>
      </dsp:txBody>
      <dsp:txXfrm>
        <a:off x="2309535" y="1706084"/>
        <a:ext cx="1514371" cy="1894528"/>
      </dsp:txXfrm>
    </dsp:sp>
    <dsp:sp modelId="{531E7595-E931-4E74-AFE8-313F95912A8F}">
      <dsp:nvSpPr>
        <dsp:cNvPr id="0" name=""/>
        <dsp:cNvSpPr/>
      </dsp:nvSpPr>
      <dsp:spPr>
        <a:xfrm>
          <a:off x="4031880" y="2453882"/>
          <a:ext cx="341022" cy="39893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031880" y="2533668"/>
        <a:ext cx="238715" cy="239360"/>
      </dsp:txXfrm>
    </dsp:sp>
    <dsp:sp modelId="{9FA26250-F407-4CC4-912F-F3BF18C7A134}">
      <dsp:nvSpPr>
        <dsp:cNvPr id="0" name=""/>
        <dsp:cNvSpPr/>
      </dsp:nvSpPr>
      <dsp:spPr>
        <a:xfrm>
          <a:off x="4514460" y="1658970"/>
          <a:ext cx="1608599" cy="198875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2014 </a:t>
          </a:r>
        </a:p>
        <a:p>
          <a:pPr lvl="0" algn="l" defTabSz="800100">
            <a:lnSpc>
              <a:spcPct val="90000"/>
            </a:lnSpc>
            <a:spcBef>
              <a:spcPct val="0"/>
            </a:spcBef>
            <a:spcAft>
              <a:spcPct val="35000"/>
            </a:spcAft>
          </a:pPr>
          <a:r>
            <a:rPr lang="en-US" sz="1800" kern="1200" dirty="0" smtClean="0"/>
            <a:t>(25 Schools)</a:t>
          </a:r>
          <a:endParaRPr lang="en-US" sz="1800" kern="1200" dirty="0"/>
        </a:p>
        <a:p>
          <a:pPr marL="171450" lvl="1" indent="-171450" algn="l" defTabSz="800100">
            <a:lnSpc>
              <a:spcPct val="90000"/>
            </a:lnSpc>
            <a:spcBef>
              <a:spcPct val="0"/>
            </a:spcBef>
            <a:spcAft>
              <a:spcPct val="15000"/>
            </a:spcAft>
            <a:buChar char="••"/>
          </a:pPr>
          <a:r>
            <a:rPr lang="en-US" sz="1800" kern="1200" dirty="0" smtClean="0"/>
            <a:t>Data-Driven Co-teaching</a:t>
          </a:r>
          <a:endParaRPr lang="en-US" sz="1800" kern="1200" dirty="0"/>
        </a:p>
        <a:p>
          <a:pPr marL="171450" lvl="1" indent="-171450" algn="l" defTabSz="800100">
            <a:lnSpc>
              <a:spcPct val="90000"/>
            </a:lnSpc>
            <a:spcBef>
              <a:spcPct val="0"/>
            </a:spcBef>
            <a:spcAft>
              <a:spcPct val="15000"/>
            </a:spcAft>
            <a:buChar char="••"/>
          </a:pPr>
          <a:r>
            <a:rPr lang="en-US" sz="1800" kern="1200" dirty="0" smtClean="0"/>
            <a:t>Structures/Expectations</a:t>
          </a:r>
          <a:endParaRPr lang="en-US" sz="1800" kern="1200" dirty="0"/>
        </a:p>
      </dsp:txBody>
      <dsp:txXfrm>
        <a:off x="4561574" y="1706084"/>
        <a:ext cx="1514371" cy="1894528"/>
      </dsp:txXfrm>
    </dsp:sp>
    <dsp:sp modelId="{488E1C8C-A8EA-4EB3-9423-E7C0B51A099A}">
      <dsp:nvSpPr>
        <dsp:cNvPr id="0" name=""/>
        <dsp:cNvSpPr/>
      </dsp:nvSpPr>
      <dsp:spPr>
        <a:xfrm>
          <a:off x="6283919" y="2453882"/>
          <a:ext cx="341022" cy="39893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6283919" y="2533668"/>
        <a:ext cx="238715" cy="239360"/>
      </dsp:txXfrm>
    </dsp:sp>
    <dsp:sp modelId="{16C8C2CC-E46C-47E3-BF49-9DDD8BE2939E}">
      <dsp:nvSpPr>
        <dsp:cNvPr id="0" name=""/>
        <dsp:cNvSpPr/>
      </dsp:nvSpPr>
      <dsp:spPr>
        <a:xfrm>
          <a:off x="6766499" y="1658970"/>
          <a:ext cx="1608599" cy="1988756"/>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2015</a:t>
          </a:r>
        </a:p>
        <a:p>
          <a:pPr lvl="0" algn="l" defTabSz="800100">
            <a:lnSpc>
              <a:spcPct val="90000"/>
            </a:lnSpc>
            <a:spcBef>
              <a:spcPct val="0"/>
            </a:spcBef>
            <a:spcAft>
              <a:spcPct val="35000"/>
            </a:spcAft>
          </a:pPr>
          <a:r>
            <a:rPr lang="en-US" sz="1800" kern="1200" dirty="0" smtClean="0"/>
            <a:t> (32 Schools)</a:t>
          </a:r>
          <a:endParaRPr lang="en-US" sz="1800" kern="1200" dirty="0"/>
        </a:p>
        <a:p>
          <a:pPr marL="171450" lvl="1" indent="-171450" algn="l" defTabSz="800100">
            <a:lnSpc>
              <a:spcPct val="90000"/>
            </a:lnSpc>
            <a:spcBef>
              <a:spcPct val="0"/>
            </a:spcBef>
            <a:spcAft>
              <a:spcPct val="15000"/>
            </a:spcAft>
            <a:buChar char="••"/>
          </a:pPr>
          <a:r>
            <a:rPr lang="en-US" sz="1800" kern="1200" dirty="0" smtClean="0"/>
            <a:t>Data-Driven Co-teaching</a:t>
          </a:r>
          <a:endParaRPr lang="en-US" sz="1800" kern="1200" dirty="0"/>
        </a:p>
        <a:p>
          <a:pPr marL="171450" lvl="1" indent="-171450" algn="l" defTabSz="800100">
            <a:lnSpc>
              <a:spcPct val="90000"/>
            </a:lnSpc>
            <a:spcBef>
              <a:spcPct val="0"/>
            </a:spcBef>
            <a:spcAft>
              <a:spcPct val="15000"/>
            </a:spcAft>
            <a:buChar char="••"/>
          </a:pPr>
          <a:r>
            <a:rPr lang="en-US" sz="1800" kern="1200" dirty="0" smtClean="0"/>
            <a:t>Co-Planning</a:t>
          </a:r>
          <a:endParaRPr lang="en-US" sz="1800" kern="1200" dirty="0"/>
        </a:p>
      </dsp:txBody>
      <dsp:txXfrm>
        <a:off x="6813613" y="1706084"/>
        <a:ext cx="1514371" cy="1894528"/>
      </dsp:txXfrm>
    </dsp:sp>
    <dsp:sp modelId="{04DBAD56-7D7D-4C77-B37F-32CA1C318E01}">
      <dsp:nvSpPr>
        <dsp:cNvPr id="0" name=""/>
        <dsp:cNvSpPr/>
      </dsp:nvSpPr>
      <dsp:spPr>
        <a:xfrm>
          <a:off x="8535958" y="2453882"/>
          <a:ext cx="341022" cy="39893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8535958" y="2533668"/>
        <a:ext cx="238715" cy="239360"/>
      </dsp:txXfrm>
    </dsp:sp>
    <dsp:sp modelId="{8817B436-1D0D-494E-8436-D88FDF80176B}">
      <dsp:nvSpPr>
        <dsp:cNvPr id="0" name=""/>
        <dsp:cNvSpPr/>
      </dsp:nvSpPr>
      <dsp:spPr>
        <a:xfrm>
          <a:off x="9018537" y="1658970"/>
          <a:ext cx="1608599" cy="1988756"/>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TODAY</a:t>
          </a:r>
          <a:endParaRPr lang="en-US" sz="1800" b="1" kern="1200" dirty="0"/>
        </a:p>
      </dsp:txBody>
      <dsp:txXfrm>
        <a:off x="9065651" y="1706084"/>
        <a:ext cx="1514371" cy="189452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5138"/>
          </a:xfrm>
          <a:prstGeom prst="rect">
            <a:avLst/>
          </a:prstGeom>
        </p:spPr>
        <p:txBody>
          <a:bodyPr vert="horz" lIns="91440" tIns="45720" rIns="91440" bIns="45720" rtlCol="0"/>
          <a:lstStyle>
            <a:lvl1pPr algn="r">
              <a:defRPr sz="1200"/>
            </a:lvl1pPr>
          </a:lstStyle>
          <a:p>
            <a:fld id="{623F5759-344D-4382-8F9C-A500E2E7C9EF}" type="datetimeFigureOut">
              <a:rPr lang="en-US" smtClean="0"/>
              <a:t>11/2/2017</a:t>
            </a:fld>
            <a:endParaRPr lang="en-US"/>
          </a:p>
        </p:txBody>
      </p:sp>
      <p:sp>
        <p:nvSpPr>
          <p:cNvPr id="4" name="Footer Placeholder 3"/>
          <p:cNvSpPr>
            <a:spLocks noGrp="1"/>
          </p:cNvSpPr>
          <p:nvPr>
            <p:ph type="ftr" sz="quarter" idx="2"/>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5137"/>
          </a:xfrm>
          <a:prstGeom prst="rect">
            <a:avLst/>
          </a:prstGeom>
        </p:spPr>
        <p:txBody>
          <a:bodyPr vert="horz" lIns="91440" tIns="45720" rIns="91440" bIns="45720" rtlCol="0" anchor="b"/>
          <a:lstStyle>
            <a:lvl1pPr algn="r">
              <a:defRPr sz="1200"/>
            </a:lvl1pPr>
          </a:lstStyle>
          <a:p>
            <a:fld id="{129A826B-FA99-4FF5-9CD9-65F6F24366CB}" type="slidenum">
              <a:rPr lang="en-US" smtClean="0"/>
              <a:t>‹#›</a:t>
            </a:fld>
            <a:endParaRPr lang="en-US"/>
          </a:p>
        </p:txBody>
      </p:sp>
    </p:spTree>
    <p:extLst>
      <p:ext uri="{BB962C8B-B14F-4D97-AF65-F5344CB8AC3E}">
        <p14:creationId xmlns:p14="http://schemas.microsoft.com/office/powerpoint/2010/main" val="871188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B74DE19F-1CA9-4E47-A369-E1D624A19DFE}" type="datetimeFigureOut">
              <a:rPr lang="en-US" smtClean="0"/>
              <a:t>11/2/2017</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FFF59149-A577-4D93-B34F-B602F7D81374}" type="slidenum">
              <a:rPr lang="en-US" smtClean="0"/>
              <a:t>‹#›</a:t>
            </a:fld>
            <a:endParaRPr lang="en-US"/>
          </a:p>
        </p:txBody>
      </p:sp>
    </p:spTree>
    <p:extLst>
      <p:ext uri="{BB962C8B-B14F-4D97-AF65-F5344CB8AC3E}">
        <p14:creationId xmlns:p14="http://schemas.microsoft.com/office/powerpoint/2010/main" val="382547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Welcome</a:t>
            </a:r>
          </a:p>
          <a:p>
            <a:pPr marL="171450" indent="-171450">
              <a:buFontTx/>
              <a:buChar char="-"/>
            </a:pPr>
            <a:r>
              <a:rPr lang="en-US" baseline="0" dirty="0" smtClean="0"/>
              <a:t>Let’s dive into co-teaching</a:t>
            </a:r>
          </a:p>
          <a:p>
            <a:pPr marL="171450" indent="-171450">
              <a:buFontTx/>
              <a:buChar char="-"/>
            </a:pPr>
            <a:r>
              <a:rPr lang="en-US" baseline="0" dirty="0" smtClean="0"/>
              <a:t>You can follow along at the bottom</a:t>
            </a:r>
          </a:p>
          <a:p>
            <a:pPr marL="171450" indent="-171450">
              <a:buFontTx/>
              <a:buChar char="-"/>
            </a:pPr>
            <a:endParaRPr lang="en-US" baseline="0" dirty="0" smtClean="0"/>
          </a:p>
          <a:p>
            <a:pPr marL="171450" indent="-171450">
              <a:buFontTx/>
              <a:buChar char="-"/>
            </a:pPr>
            <a:r>
              <a:rPr lang="en-US" baseline="0" dirty="0" smtClean="0"/>
              <a:t>- First let me introduce myself</a:t>
            </a:r>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1</a:t>
            </a:fld>
            <a:endParaRPr lang="en-US"/>
          </a:p>
        </p:txBody>
      </p:sp>
    </p:spTree>
    <p:extLst>
      <p:ext uri="{BB962C8B-B14F-4D97-AF65-F5344CB8AC3E}">
        <p14:creationId xmlns:p14="http://schemas.microsoft.com/office/powerpoint/2010/main" val="1504190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Key Point #1</a:t>
            </a: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 Co-teaching is the primary way we service scholars with IEPs in an inclusive environment to achieve academically and behaviorally at high levels. We serve the vast majority of our scholars in this setting. </a:t>
            </a:r>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13</a:t>
            </a:fld>
            <a:endParaRPr lang="en-US"/>
          </a:p>
        </p:txBody>
      </p:sp>
    </p:spTree>
    <p:extLst>
      <p:ext uri="{BB962C8B-B14F-4D97-AF65-F5344CB8AC3E}">
        <p14:creationId xmlns:p14="http://schemas.microsoft.com/office/powerpoint/2010/main" val="2258804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1400" dirty="0" smtClean="0">
                <a:effectLst/>
                <a:latin typeface="Calibri" panose="020F0502020204030204" pitchFamily="34" charset="0"/>
                <a:ea typeface="Times New Roman" panose="02020603050405020304" pitchFamily="18" charset="0"/>
              </a:rPr>
              <a:t>Observe video of Alternative Teaching from BRMS of Hannah and Katie and then Second video of Alterative Teaching and Team Teaching at ENDMS of Anna and Katie.</a:t>
            </a:r>
            <a:endParaRPr lang="en-US" sz="16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smtClean="0">
                <a:effectLst/>
                <a:latin typeface="Calibri" panose="020F0502020204030204" pitchFamily="34" charset="0"/>
                <a:ea typeface="Times New Roman" panose="02020603050405020304" pitchFamily="18" charset="0"/>
              </a:rPr>
              <a:t>KEY QUESTION:  What are 3 things that theses co-teachers did to drive towards stronger scholar learning?</a:t>
            </a:r>
            <a:endParaRPr lang="en-US" sz="16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smtClean="0">
                <a:solidFill>
                  <a:schemeClr val="tx1"/>
                </a:solidFill>
                <a:effectLst/>
                <a:latin typeface="+mn-lt"/>
                <a:ea typeface="+mn-ea"/>
                <a:cs typeface="+mn-cs"/>
              </a:rPr>
              <a:t>SAY:  </a:t>
            </a:r>
            <a:r>
              <a:rPr lang="en-US" sz="1200" i="1" kern="1200" dirty="0" smtClean="0">
                <a:solidFill>
                  <a:schemeClr val="tx1"/>
                </a:solidFill>
                <a:effectLst/>
                <a:latin typeface="+mn-lt"/>
                <a:ea typeface="+mn-ea"/>
                <a:cs typeface="+mn-cs"/>
              </a:rPr>
              <a:t>To start I want you to see what strong co-teachers in action, in order to see what strong co-teaching looks like.  You will observe two sets of teachers co-teaching.  One is a video of Anna and </a:t>
            </a:r>
            <a:r>
              <a:rPr lang="en-US" sz="1200" i="1" kern="1200" dirty="0" err="1" smtClean="0">
                <a:solidFill>
                  <a:schemeClr val="tx1"/>
                </a:solidFill>
                <a:effectLst/>
                <a:latin typeface="+mn-lt"/>
                <a:ea typeface="+mn-ea"/>
                <a:cs typeface="+mn-cs"/>
              </a:rPr>
              <a:t>Brekke</a:t>
            </a:r>
            <a:r>
              <a:rPr lang="en-US" sz="1200" i="1" kern="1200" dirty="0" smtClean="0">
                <a:solidFill>
                  <a:schemeClr val="tx1"/>
                </a:solidFill>
                <a:effectLst/>
                <a:latin typeface="+mn-lt"/>
                <a:ea typeface="+mn-ea"/>
                <a:cs typeface="+mn-cs"/>
              </a:rPr>
              <a:t> at ENDMS teaching 5</a:t>
            </a:r>
            <a:r>
              <a:rPr lang="en-US" sz="1200" i="1" kern="1200" baseline="30000" dirty="0" smtClean="0">
                <a:solidFill>
                  <a:schemeClr val="tx1"/>
                </a:solidFill>
                <a:effectLst/>
                <a:latin typeface="+mn-lt"/>
                <a:ea typeface="+mn-ea"/>
                <a:cs typeface="+mn-cs"/>
              </a:rPr>
              <a:t>th</a:t>
            </a:r>
            <a:r>
              <a:rPr lang="en-US" sz="1200" i="1" kern="1200" dirty="0" smtClean="0">
                <a:solidFill>
                  <a:schemeClr val="tx1"/>
                </a:solidFill>
                <a:effectLst/>
                <a:latin typeface="+mn-lt"/>
                <a:ea typeface="+mn-ea"/>
                <a:cs typeface="+mn-cs"/>
              </a:rPr>
              <a:t> grade Writing and another of Hannah and Katie teaching 6</a:t>
            </a:r>
            <a:r>
              <a:rPr lang="en-US" sz="1200" i="1" kern="1200" baseline="30000" dirty="0" smtClean="0">
                <a:solidFill>
                  <a:schemeClr val="tx1"/>
                </a:solidFill>
                <a:effectLst/>
                <a:latin typeface="+mn-lt"/>
                <a:ea typeface="+mn-ea"/>
                <a:cs typeface="+mn-cs"/>
              </a:rPr>
              <a:t>th</a:t>
            </a:r>
            <a:r>
              <a:rPr lang="en-US" sz="1200" i="1" kern="1200" dirty="0" smtClean="0">
                <a:solidFill>
                  <a:schemeClr val="tx1"/>
                </a:solidFill>
                <a:effectLst/>
                <a:latin typeface="+mn-lt"/>
                <a:ea typeface="+mn-ea"/>
                <a:cs typeface="+mn-cs"/>
              </a:rPr>
              <a:t> grade math.  Both are new co-teacher pairs this year.  In the typical co-taught class the range is larger, and we believe with two teachers we can meet the needs of all the scholars.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As you watch think about this question:  “What are 3 things that these co-teachers did to drive towards stronger scholar learning?”</a:t>
            </a: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F59149-A577-4D93-B34F-B602F7D81374}" type="slidenum">
              <a:rPr lang="en-US" smtClean="0"/>
              <a:t>14</a:t>
            </a:fld>
            <a:endParaRPr lang="en-US"/>
          </a:p>
        </p:txBody>
      </p:sp>
    </p:spTree>
    <p:extLst>
      <p:ext uri="{BB962C8B-B14F-4D97-AF65-F5344CB8AC3E}">
        <p14:creationId xmlns:p14="http://schemas.microsoft.com/office/powerpoint/2010/main" val="1778650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15</a:t>
            </a:fld>
            <a:endParaRPr lang="en-US"/>
          </a:p>
        </p:txBody>
      </p:sp>
    </p:spTree>
    <p:extLst>
      <p:ext uri="{BB962C8B-B14F-4D97-AF65-F5344CB8AC3E}">
        <p14:creationId xmlns:p14="http://schemas.microsoft.com/office/powerpoint/2010/main" val="2938885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400" dirty="0" smtClean="0">
                <a:effectLst/>
                <a:latin typeface="Calibri" panose="020F0502020204030204" pitchFamily="34" charset="0"/>
                <a:ea typeface="Times New Roman" panose="02020603050405020304" pitchFamily="18" charset="0"/>
              </a:rPr>
              <a:t>&lt;1 min.&gt;Turn and Talk with a partner.</a:t>
            </a:r>
            <a:endParaRPr lang="en-US" sz="1600" dirty="0" smtClean="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400" dirty="0" smtClean="0">
                <a:effectLst/>
                <a:latin typeface="Calibri" panose="020F0502020204030204" pitchFamily="34" charset="0"/>
                <a:ea typeface="Times New Roman" panose="02020603050405020304" pitchFamily="18" charset="0"/>
                <a:cs typeface="Times New Roman" panose="02020603050405020304" pitchFamily="18" charset="0"/>
              </a:rPr>
              <a:t>SAY:  </a:t>
            </a:r>
            <a:r>
              <a:rPr lang="en-US" sz="1400" i="1" dirty="0" smtClean="0">
                <a:effectLst/>
                <a:latin typeface="Calibri" panose="020F0502020204030204" pitchFamily="34" charset="0"/>
                <a:ea typeface="Times New Roman" panose="02020603050405020304" pitchFamily="18" charset="0"/>
                <a:cs typeface="Times New Roman" panose="02020603050405020304" pitchFamily="18" charset="0"/>
              </a:rPr>
              <a:t>Just share 1 thing you observed these co-teachers do that drove towards stronger scholar learning?</a:t>
            </a:r>
          </a:p>
          <a:p>
            <a:pPr marL="0" marR="0">
              <a:spcBef>
                <a:spcPts val="0"/>
              </a:spcBef>
              <a:spcAft>
                <a:spcPts val="0"/>
              </a:spcAft>
            </a:pPr>
            <a:r>
              <a:rPr lang="en-US" sz="1200" dirty="0" smtClean="0">
                <a:solidFill>
                  <a:srgbClr val="70AD47"/>
                </a:solidFill>
                <a:effectLst/>
                <a:latin typeface="Calibri" panose="020F0502020204030204" pitchFamily="34" charset="0"/>
                <a:ea typeface="Times New Roman" panose="02020603050405020304" pitchFamily="18" charset="0"/>
              </a:rPr>
              <a:t> </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u="sng" dirty="0" smtClean="0">
                <a:effectLst/>
                <a:highlight>
                  <a:srgbClr val="FF00FF"/>
                </a:highlight>
                <a:latin typeface="Calibri" panose="020F0502020204030204" pitchFamily="34" charset="0"/>
                <a:ea typeface="Times New Roman" panose="02020603050405020304" pitchFamily="18" charset="0"/>
              </a:rPr>
              <a:t>Facilitation Notes</a:t>
            </a:r>
            <a:r>
              <a:rPr lang="en-US" sz="1200" dirty="0" smtClean="0">
                <a:effectLst/>
                <a:latin typeface="Calibri" panose="020F0502020204030204" pitchFamily="34" charset="0"/>
                <a:ea typeface="Times New Roman" panose="02020603050405020304" pitchFamily="18" charset="0"/>
              </a:rPr>
              <a:t>:  Hunt don’t fish for these responses.  May need facilitation support to get around to everyone.   Ensure in the debrief that you include wait time for hands and responses before prompting.</a:t>
            </a:r>
            <a:endParaRPr lang="en-US" sz="1400" dirty="0" smtClean="0">
              <a:effectLst/>
              <a:latin typeface="Times New Roman" panose="02020603050405020304" pitchFamily="18" charset="0"/>
              <a:ea typeface="Times New Roman" panose="02020603050405020304" pitchFamily="18" charset="0"/>
            </a:endParaRPr>
          </a:p>
          <a:p>
            <a:pPr marL="0" marR="0" fontAlgn="ctr">
              <a:spcBef>
                <a:spcPts val="0"/>
              </a:spcBef>
              <a:spcAft>
                <a:spcPts val="0"/>
              </a:spcAft>
            </a:pPr>
            <a:r>
              <a:rPr lang="en-US" sz="1200" dirty="0" smtClean="0">
                <a:effectLst/>
                <a:latin typeface="Calibri" panose="020F0502020204030204" pitchFamily="34" charset="0"/>
                <a:ea typeface="Times New Roman" panose="02020603050405020304" pitchFamily="18" charset="0"/>
              </a:rPr>
              <a:t>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rPr>
              <a:t>Cold call 2 participants from the hunting.   Ask the follow-up questions below to push rigor.</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rPr>
              <a:t>Secondary Question:  How are these different or similar than the crescendo plan for rapid feedback? </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u="none" strike="noStrike" dirty="0" smtClean="0">
                <a:effectLst/>
                <a:highlight>
                  <a:srgbClr val="00FF00"/>
                </a:highlight>
                <a:latin typeface="Calibri" panose="020F0502020204030204" pitchFamily="34" charset="0"/>
                <a:ea typeface="Times New Roman" panose="02020603050405020304" pitchFamily="18" charset="0"/>
              </a:rPr>
              <a:t> </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u="sng" dirty="0" smtClean="0">
                <a:effectLst/>
                <a:highlight>
                  <a:srgbClr val="00FF00"/>
                </a:highlight>
                <a:latin typeface="Calibri" panose="020F0502020204030204" pitchFamily="34" charset="0"/>
                <a:ea typeface="Times New Roman" panose="02020603050405020304" pitchFamily="18" charset="0"/>
              </a:rPr>
              <a:t>Key Point #2</a:t>
            </a:r>
            <a:r>
              <a:rPr lang="en-US" sz="1200" dirty="0" smtClean="0">
                <a:effectLst/>
                <a:latin typeface="Calibri" panose="020F0502020204030204" pitchFamily="34" charset="0"/>
                <a:ea typeface="Times New Roman" panose="02020603050405020304" pitchFamily="18" charset="0"/>
              </a:rPr>
              <a:t>: Strong co-teach continuously collects, and uses data to meet the needs of ALL scholars via the various co-teaching models and targeted supports.</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rPr>
              <a:t>Point out facilitation moves and Elicit Feedback.</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rPr>
              <a:t>What is 1 facilitation move you saw me employ in the debrief that was strong and what is 1 that I could improve?  See the cheat sheet in your guided notes.</a:t>
            </a:r>
            <a:endParaRPr lang="en-US" sz="1400" dirty="0" smtClean="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200" b="1" dirty="0" smtClean="0">
                <a:effectLst/>
                <a:latin typeface="Calibri" panose="020F0502020204030204" pitchFamily="34" charset="0"/>
                <a:ea typeface="Times New Roman" panose="02020603050405020304" pitchFamily="18" charset="0"/>
              </a:rPr>
              <a:t>Facilitation Moves</a:t>
            </a:r>
            <a:endParaRPr lang="en-US" sz="1400" dirty="0" smtClean="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200" b="1" dirty="0" smtClean="0">
                <a:effectLst/>
                <a:latin typeface="Calibri" panose="020F0502020204030204" pitchFamily="34" charset="0"/>
                <a:ea typeface="Times New Roman" panose="02020603050405020304" pitchFamily="18" charset="0"/>
              </a:rPr>
              <a:t>Evidence</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Crafting a broad opening question or Statement</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What are 3 things that these co-teachers did to increase scholar learning?</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Scripting out and utilizing BPQs</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Why is this important?</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What is the impact on scholar learning?</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Encouraging participants to re-voice key points stated by other participants.</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X, can you rephrase what Y said and then add on?</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Ending by Formally re-stating the key points that participants pulled out in discussion.</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Key Point #2</a:t>
            </a:r>
            <a:endParaRPr lang="en-US" sz="1400" dirty="0" smtClean="0">
              <a:effectLst/>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16</a:t>
            </a:fld>
            <a:endParaRPr lang="en-US"/>
          </a:p>
        </p:txBody>
      </p:sp>
    </p:spTree>
    <p:extLst>
      <p:ext uri="{BB962C8B-B14F-4D97-AF65-F5344CB8AC3E}">
        <p14:creationId xmlns:p14="http://schemas.microsoft.com/office/powerpoint/2010/main" val="2714434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F1398FD5-C1EB-4799-ACE7-A6930F83AE39}" type="slidenum">
              <a:rPr lang="en-US" altLang="en-US"/>
              <a:pPr eaLnBrk="1" hangingPunct="1"/>
              <a:t>17</a:t>
            </a:fld>
            <a:endParaRPr lang="en-US" altLang="en-US"/>
          </a:p>
        </p:txBody>
      </p:sp>
    </p:spTree>
    <p:extLst>
      <p:ext uri="{BB962C8B-B14F-4D97-AF65-F5344CB8AC3E}">
        <p14:creationId xmlns:p14="http://schemas.microsoft.com/office/powerpoint/2010/main" val="1256419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SAY: </a:t>
            </a:r>
            <a:r>
              <a:rPr lang="en-US" sz="1200" i="1" dirty="0" smtClean="0">
                <a:effectLst/>
                <a:latin typeface="Calibri" panose="020F0502020204030204" pitchFamily="34" charset="0"/>
                <a:ea typeface="Times New Roman" panose="02020603050405020304" pitchFamily="18" charset="0"/>
                <a:cs typeface="Calibri" panose="020F0502020204030204" pitchFamily="34" charset="0"/>
              </a:rPr>
              <a:t>You will be facilitating this session just as I did for the AA#1.  In a moment you’ll, take turns delivering this AA#1.  The key here is in the debrief and having your BPQs and prompts ready for the debrief.</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SAY:  </a:t>
            </a:r>
            <a:r>
              <a:rPr lang="en-US" sz="1200" i="1" dirty="0" smtClean="0">
                <a:effectLst/>
                <a:latin typeface="Calibri" panose="020F0502020204030204" pitchFamily="34" charset="0"/>
                <a:ea typeface="Times New Roman" panose="02020603050405020304" pitchFamily="18" charset="0"/>
                <a:cs typeface="Calibri" panose="020F0502020204030204" pitchFamily="34" charset="0"/>
              </a:rPr>
              <a:t>You’ll have 3 min. to read through and internalize the BPQ and prompts.  Then each of you will deliver the AA#1 and each will get facilitation feedback using AA cheat sheet (focused on discussing an AA) in your guided notes.  Normally, you’d be writing the Key Points, Evidence, and BPQs to ensure that you have strong facilitation.</a:t>
            </a:r>
            <a:r>
              <a:rPr lang="en-US" sz="1200" b="1" dirty="0" smtClean="0">
                <a:effectLst/>
                <a:latin typeface="Calibri" panose="020F0502020204030204" pitchFamily="34" charset="0"/>
                <a:ea typeface="Times New Roman" panose="02020603050405020304" pitchFamily="18" charset="0"/>
                <a:cs typeface="Calibri" panose="020F0502020204030204" pitchFamily="34" charset="0"/>
              </a:rPr>
              <a:t>  Given that we are providing this material for ATT – you’re work will be focus on internalization.</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SAY:</a:t>
            </a:r>
            <a:r>
              <a:rPr lang="en-US" sz="1200" b="1"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The participants role in the practice will be so that the two that are not facilitating.  One will be a coach and both will choose a role for the list of their liking at each switch without telling the facilitator:</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Participant who is lost.</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Participant who provides the element but not evidence</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Participant who provides the element, evidence and cannot respond to the impact/importance.</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Participant who nails it!</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18</a:t>
            </a:fld>
            <a:endParaRPr lang="en-US"/>
          </a:p>
        </p:txBody>
      </p:sp>
    </p:spTree>
    <p:extLst>
      <p:ext uri="{BB962C8B-B14F-4D97-AF65-F5344CB8AC3E}">
        <p14:creationId xmlns:p14="http://schemas.microsoft.com/office/powerpoint/2010/main" val="3836577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 time</a:t>
            </a:r>
            <a:r>
              <a:rPr lang="en-US" baseline="0" dirty="0" smtClean="0"/>
              <a:t> will look like this 3 minutes to read the BPQs</a:t>
            </a:r>
          </a:p>
          <a:p>
            <a:pPr marL="171450" indent="-171450">
              <a:buFontTx/>
              <a:buChar char="-"/>
            </a:pPr>
            <a:r>
              <a:rPr lang="en-US" baseline="0" dirty="0" smtClean="0"/>
              <a:t>Practice the AA</a:t>
            </a:r>
          </a:p>
          <a:p>
            <a:pPr marL="171450" indent="-171450">
              <a:buFontTx/>
              <a:buChar char="-"/>
            </a:pPr>
            <a:r>
              <a:rPr lang="en-US" baseline="0" dirty="0" smtClean="0"/>
              <a:t>1 min reflection for all </a:t>
            </a:r>
          </a:p>
        </p:txBody>
      </p:sp>
      <p:sp>
        <p:nvSpPr>
          <p:cNvPr id="4" name="Slide Number Placeholder 3"/>
          <p:cNvSpPr>
            <a:spLocks noGrp="1"/>
          </p:cNvSpPr>
          <p:nvPr>
            <p:ph type="sldNum" sz="quarter" idx="10"/>
          </p:nvPr>
        </p:nvSpPr>
        <p:spPr/>
        <p:txBody>
          <a:bodyPr/>
          <a:lstStyle/>
          <a:p>
            <a:fld id="{FFF59149-A577-4D93-B34F-B602F7D81374}" type="slidenum">
              <a:rPr lang="en-US" smtClean="0"/>
              <a:t>19</a:t>
            </a:fld>
            <a:endParaRPr lang="en-US"/>
          </a:p>
        </p:txBody>
      </p:sp>
    </p:spTree>
    <p:extLst>
      <p:ext uri="{BB962C8B-B14F-4D97-AF65-F5344CB8AC3E}">
        <p14:creationId xmlns:p14="http://schemas.microsoft.com/office/powerpoint/2010/main" val="3241174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On pg.</a:t>
            </a:r>
            <a:r>
              <a:rPr lang="en-US" baseline="0" dirty="0" smtClean="0"/>
              <a:t> 11 is the Feedback cheat sheet</a:t>
            </a:r>
          </a:p>
          <a:p>
            <a:pPr marL="171450" indent="-171450">
              <a:buFontTx/>
              <a:buChar char="-"/>
            </a:pPr>
            <a:r>
              <a:rPr lang="en-US" baseline="0" dirty="0" smtClean="0"/>
              <a:t>Here it is up here</a:t>
            </a:r>
          </a:p>
          <a:p>
            <a:pPr marL="171450" indent="-171450">
              <a:buFontTx/>
              <a:buChar char="-"/>
            </a:pPr>
            <a:r>
              <a:rPr lang="en-US" baseline="0" dirty="0" smtClean="0"/>
              <a:t>Let’s go through feedback you might give</a:t>
            </a:r>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20</a:t>
            </a:fld>
            <a:endParaRPr lang="en-US"/>
          </a:p>
        </p:txBody>
      </p:sp>
    </p:spTree>
    <p:extLst>
      <p:ext uri="{BB962C8B-B14F-4D97-AF65-F5344CB8AC3E}">
        <p14:creationId xmlns:p14="http://schemas.microsoft.com/office/powerpoint/2010/main" val="3150891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21</a:t>
            </a:fld>
            <a:endParaRPr lang="en-US"/>
          </a:p>
        </p:txBody>
      </p:sp>
    </p:spTree>
    <p:extLst>
      <p:ext uri="{BB962C8B-B14F-4D97-AF65-F5344CB8AC3E}">
        <p14:creationId xmlns:p14="http://schemas.microsoft.com/office/powerpoint/2010/main" val="4171792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22</a:t>
            </a:fld>
            <a:endParaRPr lang="en-US"/>
          </a:p>
        </p:txBody>
      </p:sp>
    </p:spTree>
    <p:extLst>
      <p:ext uri="{BB962C8B-B14F-4D97-AF65-F5344CB8AC3E}">
        <p14:creationId xmlns:p14="http://schemas.microsoft.com/office/powerpoint/2010/main" val="2751409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Pick the one that most resonates with you.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Turn and talk with a partner 30 seconds each, why did you pick that one.</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Quick Check.  Raise your hand if you chose 1, 2, 3, 4.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As you can see by looking around there is a range of contexts at schools and why you chose different analogies.</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FF59149-A577-4D93-B34F-B602F7D8137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097130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23</a:t>
            </a:fld>
            <a:endParaRPr lang="en-US"/>
          </a:p>
        </p:txBody>
      </p:sp>
    </p:spTree>
    <p:extLst>
      <p:ext uri="{BB962C8B-B14F-4D97-AF65-F5344CB8AC3E}">
        <p14:creationId xmlns:p14="http://schemas.microsoft.com/office/powerpoint/2010/main" val="2203964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On pg.</a:t>
            </a:r>
            <a:r>
              <a:rPr lang="en-US" baseline="0" dirty="0" smtClean="0"/>
              <a:t> 12 – there is space for you to note what needs to be true regarding </a:t>
            </a:r>
            <a:r>
              <a:rPr lang="en-US" baseline="0" dirty="0" err="1" smtClean="0"/>
              <a:t>facilition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24</a:t>
            </a:fld>
            <a:endParaRPr lang="en-US"/>
          </a:p>
        </p:txBody>
      </p:sp>
    </p:spTree>
    <p:extLst>
      <p:ext uri="{BB962C8B-B14F-4D97-AF65-F5344CB8AC3E}">
        <p14:creationId xmlns:p14="http://schemas.microsoft.com/office/powerpoint/2010/main" val="11544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None/>
            </a:pPr>
            <a:endParaRPr lang="en-US" dirty="0" smtClean="0">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smtClean="0">
                <a:latin typeface="Calibri" panose="020F0502020204030204" pitchFamily="34" charset="0"/>
                <a:ea typeface="Times New Roman" panose="02020603050405020304" pitchFamily="18" charset="0"/>
              </a:rPr>
              <a:t>SAY:  (Show picture of behind the scenes) </a:t>
            </a:r>
            <a:r>
              <a:rPr lang="en-US" i="1" dirty="0" smtClean="0">
                <a:latin typeface="Calibri" panose="020F0502020204030204" pitchFamily="34" charset="0"/>
                <a:ea typeface="Times New Roman" panose="02020603050405020304" pitchFamily="18" charset="0"/>
              </a:rPr>
              <a:t>We are not shifting gears from execution and delivery to the planning stages and what does it look like to do this in a strong way.  As you’re watching, I want you to think about, “What made this co-teaching meeting strong?”  For context, Hannah and Katie have sorted through their exit tickets and are working to use the data to plan for response in tomorrow’s lesson.  On pg. 6, you’ll find space to record your thinking.  Here we go.</a:t>
            </a:r>
            <a:endParaRPr lang="en-US" sz="1400" dirty="0" smtClean="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400" dirty="0" smtClean="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smtClean="0">
                <a:latin typeface="Calibri" panose="020F0502020204030204" pitchFamily="34" charset="0"/>
                <a:ea typeface="Times New Roman" panose="02020603050405020304" pitchFamily="18" charset="0"/>
              </a:rPr>
              <a:t>KEY QUESTION:  What made this co-teaching meeting strong?</a:t>
            </a:r>
            <a:endParaRPr lang="en-US" sz="1400" dirty="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FF59149-A577-4D93-B34F-B602F7D81374}" type="slidenum">
              <a:rPr lang="en-US" smtClean="0"/>
              <a:t>25</a:t>
            </a:fld>
            <a:endParaRPr lang="en-US"/>
          </a:p>
        </p:txBody>
      </p:sp>
    </p:spTree>
    <p:extLst>
      <p:ext uri="{BB962C8B-B14F-4D97-AF65-F5344CB8AC3E}">
        <p14:creationId xmlns:p14="http://schemas.microsoft.com/office/powerpoint/2010/main" val="3032754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400" dirty="0" smtClean="0">
                <a:effectLst/>
                <a:latin typeface="Calibri" panose="020F0502020204030204" pitchFamily="34" charset="0"/>
                <a:ea typeface="Times New Roman" panose="02020603050405020304" pitchFamily="18" charset="0"/>
              </a:rPr>
              <a:t>Part A:  Observe Hannah and Katie go through exit tickets and adjust their lesson to make changes to their lesson.  Also watch them discuss their planning and grouping.</a:t>
            </a:r>
            <a:endParaRPr lang="en-US" sz="16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smtClean="0">
                <a:effectLst/>
                <a:latin typeface="Calibri" panose="020F0502020204030204" pitchFamily="34" charset="0"/>
                <a:ea typeface="Times New Roman" panose="02020603050405020304" pitchFamily="18" charset="0"/>
              </a:rPr>
              <a:t>KEY QUESTION:  What made this co-teaching meeting strong?</a:t>
            </a:r>
            <a:endParaRPr lang="en-US" sz="16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smtClean="0">
                <a:effectLst/>
                <a:latin typeface="Calibri" panose="020F0502020204030204" pitchFamily="34" charset="0"/>
                <a:ea typeface="Times New Roman" panose="02020603050405020304" pitchFamily="18" charset="0"/>
              </a:rPr>
              <a:t>SAY:  (Show picture of behind the scenes) </a:t>
            </a:r>
            <a:r>
              <a:rPr lang="en-US" sz="1400" i="1" dirty="0" smtClean="0">
                <a:effectLst/>
                <a:latin typeface="Calibri" panose="020F0502020204030204" pitchFamily="34" charset="0"/>
                <a:ea typeface="Times New Roman" panose="02020603050405020304" pitchFamily="18" charset="0"/>
              </a:rPr>
              <a:t>We are not shifting gears from execution and delivery to the planning stages and what does it look like to do this in a strong way.  As you’re watching, I want you to think about, “What made this co-teaching meeting strong?”  On pg. x, you’ll find space to record your thinking. </a:t>
            </a:r>
            <a:endParaRPr lang="en-US" sz="1600" dirty="0" smtClean="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FF59149-A577-4D93-B34F-B602F7D81374}" type="slidenum">
              <a:rPr lang="en-US" smtClean="0"/>
              <a:t>26</a:t>
            </a:fld>
            <a:endParaRPr lang="en-US"/>
          </a:p>
        </p:txBody>
      </p:sp>
    </p:spTree>
    <p:extLst>
      <p:ext uri="{BB962C8B-B14F-4D97-AF65-F5344CB8AC3E}">
        <p14:creationId xmlns:p14="http://schemas.microsoft.com/office/powerpoint/2010/main" val="4047817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rPr>
              <a:t>&lt;1 min.&gt; Write down the top 3 things that theses co –teachers did during this meeting to make it strong.</a:t>
            </a:r>
            <a:endParaRPr lang="en-US" sz="1400" dirty="0" smtClean="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 </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u="sng" dirty="0" smtClean="0">
                <a:effectLst/>
                <a:highlight>
                  <a:srgbClr val="FF00FF"/>
                </a:highlight>
                <a:latin typeface="Calibri" panose="020F0502020204030204" pitchFamily="34" charset="0"/>
                <a:ea typeface="Times New Roman" panose="02020603050405020304" pitchFamily="18" charset="0"/>
              </a:rPr>
              <a:t>Facilitation Notes</a:t>
            </a:r>
            <a:r>
              <a:rPr lang="en-US" sz="1200" dirty="0" smtClean="0">
                <a:effectLst/>
                <a:latin typeface="Calibri" panose="020F0502020204030204" pitchFamily="34" charset="0"/>
                <a:ea typeface="Times New Roman" panose="02020603050405020304" pitchFamily="18" charset="0"/>
              </a:rPr>
              <a:t>:  Hunt don’t fish for these responses.  May need facilitation support to get around to everyone. Tracker in hand of the teacher actions.</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rPr>
              <a:t>Just share 1 element that made this strong and why?</a:t>
            </a:r>
            <a:endParaRPr lang="en-US" sz="1400" dirty="0" smtClean="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Symbol" panose="05050102010706020507" pitchFamily="18" charset="2"/>
              <a:buNone/>
            </a:pPr>
            <a:endParaRPr lang="en-US" sz="12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27</a:t>
            </a:fld>
            <a:endParaRPr lang="en-US"/>
          </a:p>
        </p:txBody>
      </p:sp>
    </p:spTree>
    <p:extLst>
      <p:ext uri="{BB962C8B-B14F-4D97-AF65-F5344CB8AC3E}">
        <p14:creationId xmlns:p14="http://schemas.microsoft.com/office/powerpoint/2010/main" val="2120194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fontAlgn="ctr">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rPr>
              <a:t>Follow up question:  What is the impact on student achievement by doing this?  What is the impact on teacher skill/content?</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u="none" strike="noStrike" dirty="0" smtClean="0">
                <a:effectLst/>
                <a:highlight>
                  <a:srgbClr val="00FF00"/>
                </a:highlight>
                <a:latin typeface="Calibri" panose="020F0502020204030204" pitchFamily="34" charset="0"/>
                <a:ea typeface="Times New Roman" panose="02020603050405020304" pitchFamily="18" charset="0"/>
              </a:rPr>
              <a:t> </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u="sng" dirty="0" smtClean="0">
                <a:effectLst/>
                <a:highlight>
                  <a:srgbClr val="00FF00"/>
                </a:highlight>
                <a:latin typeface="Calibri" panose="020F0502020204030204" pitchFamily="34" charset="0"/>
                <a:ea typeface="Times New Roman" panose="02020603050405020304" pitchFamily="18" charset="0"/>
              </a:rPr>
              <a:t>Key Point #3</a:t>
            </a:r>
            <a:r>
              <a:rPr lang="en-US" sz="1200" dirty="0" smtClean="0">
                <a:effectLst/>
                <a:latin typeface="Calibri" panose="020F0502020204030204" pitchFamily="34" charset="0"/>
                <a:ea typeface="Times New Roman" panose="02020603050405020304" pitchFamily="18" charset="0"/>
              </a:rPr>
              <a:t>:  Strong co-teachers plan from the data to meet the needs of ALL scholars.</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rPr>
              <a:t>Point out facilitation moves and Elicit Feedback.</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rPr>
              <a:t>What is 1 facilitation move you saw me employ in the debrief that was strong and what is 1 that I could improve?  See the cheat sheet in your guided notes.</a:t>
            </a:r>
            <a:endParaRPr lang="en-US" sz="1400" dirty="0" smtClean="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200" b="1" dirty="0" smtClean="0">
                <a:effectLst/>
                <a:latin typeface="Calibri" panose="020F0502020204030204" pitchFamily="34" charset="0"/>
                <a:ea typeface="Times New Roman" panose="02020603050405020304" pitchFamily="18" charset="0"/>
              </a:rPr>
              <a:t>Facilitation Moves</a:t>
            </a:r>
            <a:endParaRPr lang="en-US" sz="1400" dirty="0" smtClean="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200" b="1" dirty="0" smtClean="0">
                <a:effectLst/>
                <a:latin typeface="Calibri" panose="020F0502020204030204" pitchFamily="34" charset="0"/>
                <a:ea typeface="Times New Roman" panose="02020603050405020304" pitchFamily="18" charset="0"/>
              </a:rPr>
              <a:t>Evidence</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Starting Cue</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Once I start the timer.. . .</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Specifying how</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Individually and then with partners</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Including how long the work should take</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You will have 3 min.</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Direction participants to the correct materials</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On pg. x.</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Utilizing CFU</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X can you repeat back what we are doing, so that I know I’ve been clear.</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Clarify misconceptions</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If applicable.</a:t>
            </a:r>
            <a:endParaRPr lang="en-US" sz="1400" dirty="0" smtClean="0">
              <a:effectLst/>
              <a:latin typeface="Times New Roman" panose="02020603050405020304" pitchFamily="18" charset="0"/>
              <a:ea typeface="Times New Roman" panose="02020603050405020304" pitchFamily="18" charset="0"/>
            </a:endParaRPr>
          </a:p>
          <a:p>
            <a:pPr marL="457200" marR="0" lvl="1" indent="0">
              <a:spcBef>
                <a:spcPts val="0"/>
              </a:spcBef>
              <a:spcAft>
                <a:spcPts val="0"/>
              </a:spcAft>
              <a:buFont typeface="Courier New" panose="02070309020205020404" pitchFamily="49" charset="0"/>
              <a:buNone/>
            </a:pPr>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28</a:t>
            </a:fld>
            <a:endParaRPr lang="en-US"/>
          </a:p>
        </p:txBody>
      </p:sp>
    </p:spTree>
    <p:extLst>
      <p:ext uri="{BB962C8B-B14F-4D97-AF65-F5344CB8AC3E}">
        <p14:creationId xmlns:p14="http://schemas.microsoft.com/office/powerpoint/2010/main" val="4283396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SAY:  </a:t>
            </a:r>
            <a:r>
              <a:rPr lang="en-US" sz="1200" i="1" dirty="0" smtClean="0">
                <a:effectLst/>
                <a:latin typeface="Calibri" panose="020F0502020204030204" pitchFamily="34" charset="0"/>
                <a:ea typeface="Times New Roman" panose="02020603050405020304" pitchFamily="18" charset="0"/>
                <a:cs typeface="Calibri" panose="020F0502020204030204" pitchFamily="34" charset="0"/>
              </a:rPr>
              <a:t>You will be facilitating this session just as I did for the AA#2.  In a moment you’ll, take turns delivering this AA#2 Part B.  The key here is in the clear and precise directions and CFUs.  Let’s look at your cheat sheet and identify the key pieces here.</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SAY:  </a:t>
            </a:r>
            <a:r>
              <a:rPr lang="en-US" sz="1200" i="1" dirty="0" smtClean="0">
                <a:effectLst/>
                <a:latin typeface="Calibri" panose="020F0502020204030204" pitchFamily="34" charset="0"/>
                <a:ea typeface="Times New Roman" panose="02020603050405020304" pitchFamily="18" charset="0"/>
                <a:cs typeface="Calibri" panose="020F0502020204030204" pitchFamily="34" charset="0"/>
              </a:rPr>
              <a:t>You’ll have 3 min. to prepare 1) read through and 2) internalize the directions and CFUs.  Then each of you will deliver the AA#2 up until the video.  You will get facilitation feedback using AA cheat sheet.  Let’s look at the timing for this practice.</a:t>
            </a:r>
            <a:r>
              <a:rPr lang="en-US" sz="1200" b="1" dirty="0" smtClean="0">
                <a:effectLst/>
                <a:latin typeface="Calibri" panose="020F0502020204030204" pitchFamily="34" charset="0"/>
                <a:ea typeface="Times New Roman" panose="02020603050405020304" pitchFamily="18" charset="0"/>
                <a:cs typeface="Calibri" panose="020F0502020204030204" pitchFamily="34" charset="0"/>
              </a:rPr>
              <a:t>  Can I have a volunteer repeat back the directions?</a:t>
            </a:r>
          </a:p>
          <a:p>
            <a:pPr lvl="0"/>
            <a:r>
              <a:rPr lang="en-US" sz="1200" kern="1200" dirty="0" smtClean="0">
                <a:solidFill>
                  <a:schemeClr val="tx1"/>
                </a:solidFill>
                <a:effectLst/>
                <a:latin typeface="+mn-lt"/>
                <a:ea typeface="+mn-ea"/>
                <a:cs typeface="+mn-cs"/>
              </a:rPr>
              <a:t>SAY:</a:t>
            </a:r>
            <a:r>
              <a:rPr lang="en-US" sz="1200" b="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The participants role in the practice will be so that the two that are not facilitating.  One will be a coach and the other can choose to either:</a:t>
            </a:r>
            <a:endParaRPr lang="en-US" sz="14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Understand the full direction and repeat back.</a:t>
            </a:r>
            <a:endParaRPr lang="en-US" sz="140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Provide partial directions</a:t>
            </a:r>
            <a:endParaRPr lang="en-US" sz="1400" i="0" kern="1200" dirty="0" smtClean="0">
              <a:solidFill>
                <a:schemeClr val="tx1"/>
              </a:solidFill>
              <a:effectLst/>
              <a:latin typeface="+mn-lt"/>
              <a:ea typeface="+mn-ea"/>
              <a:cs typeface="+mn-cs"/>
            </a:endParaRPr>
          </a:p>
          <a:p>
            <a:pPr lvl="1"/>
            <a:r>
              <a:rPr lang="en-US" sz="1200" i="1" kern="1200" dirty="0" smtClean="0">
                <a:solidFill>
                  <a:schemeClr val="tx1"/>
                </a:solidFill>
                <a:effectLst/>
                <a:latin typeface="+mn-lt"/>
                <a:ea typeface="+mn-ea"/>
                <a:cs typeface="+mn-cs"/>
              </a:rPr>
              <a:t>No direction.</a:t>
            </a:r>
            <a:endParaRPr lang="en-US" sz="1600" dirty="0" smtClean="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FF59149-A577-4D93-B34F-B602F7D81374}" type="slidenum">
              <a:rPr lang="en-US" smtClean="0"/>
              <a:t>29</a:t>
            </a:fld>
            <a:endParaRPr lang="en-US"/>
          </a:p>
        </p:txBody>
      </p:sp>
    </p:spTree>
    <p:extLst>
      <p:ext uri="{BB962C8B-B14F-4D97-AF65-F5344CB8AC3E}">
        <p14:creationId xmlns:p14="http://schemas.microsoft.com/office/powerpoint/2010/main" val="1894435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endParaRPr lang="en-US" sz="1600" dirty="0" smtClean="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FF59149-A577-4D93-B34F-B602F7D81374}" type="slidenum">
              <a:rPr lang="en-US" smtClean="0"/>
              <a:t>30</a:t>
            </a:fld>
            <a:endParaRPr lang="en-US"/>
          </a:p>
        </p:txBody>
      </p:sp>
    </p:spTree>
    <p:extLst>
      <p:ext uri="{BB962C8B-B14F-4D97-AF65-F5344CB8AC3E}">
        <p14:creationId xmlns:p14="http://schemas.microsoft.com/office/powerpoint/2010/main" val="3992917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endParaRPr lang="en-US" sz="1600" dirty="0" smtClean="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FF59149-A577-4D93-B34F-B602F7D81374}" type="slidenum">
              <a:rPr lang="en-US" smtClean="0"/>
              <a:t>31</a:t>
            </a:fld>
            <a:endParaRPr lang="en-US"/>
          </a:p>
        </p:txBody>
      </p:sp>
    </p:spTree>
    <p:extLst>
      <p:ext uri="{BB962C8B-B14F-4D97-AF65-F5344CB8AC3E}">
        <p14:creationId xmlns:p14="http://schemas.microsoft.com/office/powerpoint/2010/main" val="40979423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endParaRPr lang="en-US" sz="1600" dirty="0" smtClean="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FF59149-A577-4D93-B34F-B602F7D81374}" type="slidenum">
              <a:rPr lang="en-US" smtClean="0"/>
              <a:t>33</a:t>
            </a:fld>
            <a:endParaRPr lang="en-US"/>
          </a:p>
        </p:txBody>
      </p:sp>
    </p:spTree>
    <p:extLst>
      <p:ext uri="{BB962C8B-B14F-4D97-AF65-F5344CB8AC3E}">
        <p14:creationId xmlns:p14="http://schemas.microsoft.com/office/powerpoint/2010/main" val="2726071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Underlying all of these are two major trends – Strong relationship/Expectations paired with a clear vision.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Vision Sharing + Relationship Building </a:t>
            </a:r>
            <a:r>
              <a:rPr lang="en-US" sz="1200" dirty="0" smtClean="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 Are Complex and quit dynamic.  This means you as the leader of co-teaching need to be dynamic as well.  I cannot give you do this and kids will learn, but I can say for sure that if those two are there – you’re 80% of the way there.</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3163125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endParaRPr lang="en-US" sz="1600" dirty="0" smtClean="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FF59149-A577-4D93-B34F-B602F7D81374}" type="slidenum">
              <a:rPr lang="en-US" smtClean="0"/>
              <a:t>34</a:t>
            </a:fld>
            <a:endParaRPr lang="en-US"/>
          </a:p>
        </p:txBody>
      </p:sp>
    </p:spTree>
    <p:extLst>
      <p:ext uri="{BB962C8B-B14F-4D97-AF65-F5344CB8AC3E}">
        <p14:creationId xmlns:p14="http://schemas.microsoft.com/office/powerpoint/2010/main" val="1581821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endParaRPr lang="en-US" sz="1600" dirty="0" smtClean="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FF59149-A577-4D93-B34F-B602F7D81374}" type="slidenum">
              <a:rPr lang="en-US" smtClean="0"/>
              <a:t>35</a:t>
            </a:fld>
            <a:endParaRPr lang="en-US"/>
          </a:p>
        </p:txBody>
      </p:sp>
    </p:spTree>
    <p:extLst>
      <p:ext uri="{BB962C8B-B14F-4D97-AF65-F5344CB8AC3E}">
        <p14:creationId xmlns:p14="http://schemas.microsoft.com/office/powerpoint/2010/main" val="7878664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36</a:t>
            </a:fld>
            <a:endParaRPr lang="en-US"/>
          </a:p>
        </p:txBody>
      </p:sp>
    </p:spTree>
    <p:extLst>
      <p:ext uri="{BB962C8B-B14F-4D97-AF65-F5344CB8AC3E}">
        <p14:creationId xmlns:p14="http://schemas.microsoft.com/office/powerpoint/2010/main" val="33726300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400" dirty="0" smtClean="0">
                <a:effectLst/>
                <a:latin typeface="Calibri" panose="020F0502020204030204" pitchFamily="34" charset="0"/>
                <a:ea typeface="Times New Roman" panose="02020603050405020304" pitchFamily="18" charset="0"/>
              </a:rPr>
              <a:t>Observe Hannah and Katie discuss their co-teaching relationship.  </a:t>
            </a:r>
            <a:endParaRPr lang="en-US" sz="16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smtClean="0">
                <a:effectLst/>
                <a:latin typeface="Calibri" panose="020F0502020204030204" pitchFamily="34" charset="0"/>
                <a:ea typeface="Times New Roman" panose="02020603050405020304" pitchFamily="18" charset="0"/>
              </a:rPr>
              <a:t>QUESTION:  What needs to be present in order for these co-teachers to have a strong co-teaching relationship?</a:t>
            </a:r>
            <a:endParaRPr lang="en-US" sz="16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smtClean="0">
                <a:effectLst/>
                <a:latin typeface="Calibri" panose="020F0502020204030204" pitchFamily="34" charset="0"/>
                <a:ea typeface="Times New Roman" panose="02020603050405020304" pitchFamily="18" charset="0"/>
              </a:rPr>
              <a:t>SAY:  </a:t>
            </a:r>
            <a:r>
              <a:rPr lang="en-US" sz="1400" i="1" dirty="0" smtClean="0">
                <a:effectLst/>
                <a:latin typeface="Calibri" panose="020F0502020204030204" pitchFamily="34" charset="0"/>
                <a:ea typeface="Times New Roman" panose="02020603050405020304" pitchFamily="18" charset="0"/>
              </a:rPr>
              <a:t>We’ve looked at what the vision looks like for strong co-teaching in execution, then we backed up to looking at the planning that achieves the execution, and now we will look at the relationship that needs to exist in order to get to the planning, vision and in turn results.  In this video clip you will observe Hannah and Katie discuss their co-teaching relationship and how it came to be where it is.  As you watch on pg. x, record your response to this question, “What needs to be present in order for these co-teachers to have a strong co-teaching relationship?”</a:t>
            </a:r>
            <a:endParaRPr lang="en-US" sz="16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b="1" u="none" strike="noStrike" dirty="0" smtClean="0">
                <a:effectLst/>
                <a:highlight>
                  <a:srgbClr val="FF00FF"/>
                </a:highlight>
                <a:latin typeface="Calibri" panose="020F0502020204030204" pitchFamily="34" charset="0"/>
                <a:ea typeface="Times New Roman" panose="02020603050405020304" pitchFamily="18" charset="0"/>
              </a:rPr>
              <a:t> </a:t>
            </a:r>
            <a:endParaRPr lang="en-US" sz="1600" dirty="0" smtClean="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Symbol" panose="05050102010706020507" pitchFamily="18" charset="2"/>
              <a:buNone/>
            </a:pP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FF59149-A577-4D93-B34F-B602F7D81374}" type="slidenum">
              <a:rPr lang="en-US" smtClean="0"/>
              <a:t>37</a:t>
            </a:fld>
            <a:endParaRPr lang="en-US"/>
          </a:p>
        </p:txBody>
      </p:sp>
    </p:spTree>
    <p:extLst>
      <p:ext uri="{BB962C8B-B14F-4D97-AF65-F5344CB8AC3E}">
        <p14:creationId xmlns:p14="http://schemas.microsoft.com/office/powerpoint/2010/main" val="40540535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u="sng" dirty="0" smtClean="0">
                <a:effectLst/>
                <a:highlight>
                  <a:srgbClr val="FF00FF"/>
                </a:highlight>
                <a:latin typeface="Calibri" panose="020F0502020204030204" pitchFamily="34" charset="0"/>
                <a:ea typeface="Times New Roman" panose="02020603050405020304" pitchFamily="18" charset="0"/>
              </a:rPr>
              <a:t>Facilitation Notes</a:t>
            </a:r>
            <a:r>
              <a:rPr lang="en-US" sz="1200" dirty="0" smtClean="0">
                <a:effectLst/>
                <a:latin typeface="Calibri" panose="020F0502020204030204" pitchFamily="34" charset="0"/>
                <a:ea typeface="Times New Roman" panose="02020603050405020304" pitchFamily="18" charset="0"/>
              </a:rPr>
              <a:t>:  Hunt don’t fish for these responses.  May need facilitation support to get around to everyone. Tracker in hand recording who is getting what responses.</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rPr>
              <a:t>Share one thing that is present that makes their relationship strong</a:t>
            </a:r>
            <a:r>
              <a:rPr lang="en-US" sz="1200" dirty="0" smtClean="0">
                <a:effectLst/>
                <a:latin typeface="Calibri" panose="020F0502020204030204" pitchFamily="34" charset="0"/>
                <a:ea typeface="Times New Roman" panose="02020603050405020304" pitchFamily="18" charset="0"/>
              </a:rPr>
              <a:t>.</a:t>
            </a:r>
            <a:endParaRPr lang="en-US" sz="1400" dirty="0" smtClean="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38</a:t>
            </a:fld>
            <a:endParaRPr lang="en-US"/>
          </a:p>
        </p:txBody>
      </p:sp>
    </p:spTree>
    <p:extLst>
      <p:ext uri="{BB962C8B-B14F-4D97-AF65-F5344CB8AC3E}">
        <p14:creationId xmlns:p14="http://schemas.microsoft.com/office/powerpoint/2010/main" val="27188418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fontAlgn="ctr">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rPr>
              <a:t>Follow up question:  What is the impact on student achievement by doing this?  What is the impact on teacher skill/content?</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u="none" strike="noStrike" dirty="0" smtClean="0">
                <a:effectLst/>
                <a:highlight>
                  <a:srgbClr val="00FF00"/>
                </a:highlight>
                <a:latin typeface="Calibri" panose="020F0502020204030204" pitchFamily="34" charset="0"/>
                <a:ea typeface="Times New Roman" panose="02020603050405020304" pitchFamily="18" charset="0"/>
              </a:rPr>
              <a:t> </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u="sng" dirty="0" smtClean="0">
                <a:effectLst/>
                <a:highlight>
                  <a:srgbClr val="00FF00"/>
                </a:highlight>
                <a:latin typeface="Calibri" panose="020F0502020204030204" pitchFamily="34" charset="0"/>
                <a:ea typeface="Times New Roman" panose="02020603050405020304" pitchFamily="18" charset="0"/>
              </a:rPr>
              <a:t>Key Point #3</a:t>
            </a:r>
            <a:r>
              <a:rPr lang="en-US" sz="1200" dirty="0" smtClean="0">
                <a:effectLst/>
                <a:latin typeface="Calibri" panose="020F0502020204030204" pitchFamily="34" charset="0"/>
                <a:ea typeface="Times New Roman" panose="02020603050405020304" pitchFamily="18" charset="0"/>
              </a:rPr>
              <a:t>:  Strong co-teachers plan from the data to meet the needs of ALL scholars.</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rPr>
              <a:t>Point out facilitation moves and Elicit Feedback.</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rPr>
              <a:t>What is 1 facilitation move you saw me employ in the debrief that was strong and what is 1 that I could improve?  See the cheat sheet in your guided notes.</a:t>
            </a:r>
            <a:endParaRPr lang="en-US" sz="1400" dirty="0" smtClean="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200" b="1" dirty="0" smtClean="0">
                <a:effectLst/>
                <a:latin typeface="Calibri" panose="020F0502020204030204" pitchFamily="34" charset="0"/>
                <a:ea typeface="Times New Roman" panose="02020603050405020304" pitchFamily="18" charset="0"/>
              </a:rPr>
              <a:t>Facilitation Moves</a:t>
            </a:r>
            <a:endParaRPr lang="en-US" sz="1400" dirty="0" smtClean="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200" b="1" dirty="0" smtClean="0">
                <a:effectLst/>
                <a:latin typeface="Calibri" panose="020F0502020204030204" pitchFamily="34" charset="0"/>
                <a:ea typeface="Times New Roman" panose="02020603050405020304" pitchFamily="18" charset="0"/>
              </a:rPr>
              <a:t>Evidence</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Starting Cue</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Once I start the timer.. . .</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Specifying how</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Individually and then with partners</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Including how long the work should take</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You will have 3 min.</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Direction participants to the correct materials</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On pg. x.</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Utilizing CFU</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X can you repeat back what we are doing, so that I know I’ve been clear.</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smtClean="0">
                <a:effectLst/>
                <a:latin typeface="Calibri" panose="020F0502020204030204" pitchFamily="34" charset="0"/>
                <a:ea typeface="Times New Roman" panose="02020603050405020304" pitchFamily="18" charset="0"/>
              </a:rPr>
              <a:t>Clarify misconceptions</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If applicable.</a:t>
            </a:r>
            <a:endParaRPr lang="en-US" sz="1200" dirty="0" smtClean="0">
              <a:effectLst/>
              <a:latin typeface="+mn-lt"/>
              <a:ea typeface="+mn-ea"/>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At this point in our PD we are shifting, but you should Note:  During ATT - This is where teachers will determine the when, where, and how they will co-implement at least once weekly for the 16-17 SY by creating a working agreement.</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They will send this to their coach and schedule time with the coach for the BOY Expectations Meeting.</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They will also be asked to put a 2 week, 4 week, and 6 week check points/pace lines for their working agreement.</a:t>
            </a:r>
            <a:endParaRPr lang="en-US" sz="1600" dirty="0" smtClean="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FF59149-A577-4D93-B34F-B602F7D81374}" type="slidenum">
              <a:rPr lang="en-US" smtClean="0"/>
              <a:t>39</a:t>
            </a:fld>
            <a:endParaRPr lang="en-US"/>
          </a:p>
        </p:txBody>
      </p:sp>
    </p:spTree>
    <p:extLst>
      <p:ext uri="{BB962C8B-B14F-4D97-AF65-F5344CB8AC3E}">
        <p14:creationId xmlns:p14="http://schemas.microsoft.com/office/powerpoint/2010/main" val="19254507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600" dirty="0" smtClean="0">
                <a:effectLst/>
                <a:latin typeface="Calibri" panose="020F0502020204030204" pitchFamily="34" charset="0"/>
                <a:ea typeface="Times New Roman" panose="02020603050405020304" pitchFamily="18" charset="0"/>
                <a:cs typeface="Calibri" panose="020F0502020204030204" pitchFamily="34" charset="0"/>
              </a:rPr>
              <a:t>SAY:  </a:t>
            </a:r>
            <a:r>
              <a:rPr lang="en-US" sz="1600" i="1" dirty="0" smtClean="0">
                <a:effectLst/>
                <a:latin typeface="Calibri" panose="020F0502020204030204" pitchFamily="34" charset="0"/>
                <a:ea typeface="Times New Roman" panose="02020603050405020304" pitchFamily="18" charset="0"/>
                <a:cs typeface="Calibri" panose="020F0502020204030204" pitchFamily="34" charset="0"/>
              </a:rPr>
              <a:t>You will be facilitating this session just as I did for the AA#3.  In a moment you’ll, take turns delivering this AA#3.  The key here is circulating and monitoring worktime by </a:t>
            </a:r>
            <a:r>
              <a:rPr lang="en-US" sz="1600" i="1" dirty="0" err="1" smtClean="0">
                <a:effectLst/>
                <a:latin typeface="Calibri" panose="020F0502020204030204" pitchFamily="34" charset="0"/>
                <a:ea typeface="Times New Roman" panose="02020603050405020304" pitchFamily="18" charset="0"/>
                <a:cs typeface="Calibri" panose="020F0502020204030204" pitchFamily="34" charset="0"/>
              </a:rPr>
              <a:t>utlizing</a:t>
            </a:r>
            <a:r>
              <a:rPr lang="en-US" sz="1600" i="1" dirty="0" smtClean="0">
                <a:effectLst/>
                <a:latin typeface="Calibri" panose="020F0502020204030204" pitchFamily="34" charset="0"/>
                <a:ea typeface="Times New Roman" panose="02020603050405020304" pitchFamily="18" charset="0"/>
                <a:cs typeface="Calibri" panose="020F0502020204030204" pitchFamily="34" charset="0"/>
              </a:rPr>
              <a:t> data collection.  This will be helpful in guiding teachers to the end result &amp; inform coaching.</a:t>
            </a:r>
            <a:endParaRPr lang="en-US" sz="18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smtClean="0">
                <a:effectLst/>
                <a:latin typeface="Calibri" panose="020F0502020204030204" pitchFamily="34" charset="0"/>
                <a:ea typeface="Times New Roman" panose="02020603050405020304" pitchFamily="18" charset="0"/>
                <a:cs typeface="Calibri" panose="020F0502020204030204" pitchFamily="34" charset="0"/>
              </a:rPr>
              <a:t>SAY:</a:t>
            </a:r>
            <a:r>
              <a:rPr lang="en-US" sz="1600" b="1" i="1"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1600" i="1" dirty="0" smtClean="0">
                <a:effectLst/>
                <a:latin typeface="Calibri" panose="020F0502020204030204" pitchFamily="34" charset="0"/>
                <a:ea typeface="Times New Roman" panose="02020603050405020304" pitchFamily="18" charset="0"/>
                <a:cs typeface="Calibri" panose="020F0502020204030204" pitchFamily="34" charset="0"/>
              </a:rPr>
              <a:t>Flip to the Cheat Sheet and see where it says Circulating and prepping for AA Debrief.  Take 2 min. to read through it.  You’ll be using your time in a moment to prep for the worktime co-teachers will have.</a:t>
            </a:r>
            <a:endParaRPr lang="en-US" sz="18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smtClean="0">
                <a:effectLst/>
                <a:latin typeface="Calibri" panose="020F0502020204030204" pitchFamily="34" charset="0"/>
                <a:ea typeface="Times New Roman" panose="02020603050405020304" pitchFamily="18" charset="0"/>
                <a:cs typeface="Calibri" panose="020F0502020204030204" pitchFamily="34" charset="0"/>
              </a:rPr>
              <a:t>SAY:  </a:t>
            </a:r>
            <a:r>
              <a:rPr lang="en-US" sz="1600" i="1" dirty="0" smtClean="0">
                <a:effectLst/>
                <a:latin typeface="Calibri" panose="020F0502020204030204" pitchFamily="34" charset="0"/>
                <a:ea typeface="Times New Roman" panose="02020603050405020304" pitchFamily="18" charset="0"/>
                <a:cs typeface="Calibri" panose="020F0502020204030204" pitchFamily="34" charset="0"/>
              </a:rPr>
              <a:t>You’ll have 3 min. to read through and internalize work that teachers will be doing.  Then create a common pitfalls list and BPQs/facilitation moves you’ll utilize for this portion of the PD.  These pitfalls come from the 5 Dysfunctions of a Team.  These apply to co-teaching as it does to teams.  If co-teaching is an area of growth and you have returning pairs, then I would suggest giving them the self-assessment to determine what dysfunctions they are most prone to.</a:t>
            </a:r>
            <a:endParaRPr lang="en-US" sz="1800" dirty="0" smtClean="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FF59149-A577-4D93-B34F-B602F7D81374}" type="slidenum">
              <a:rPr lang="en-US" smtClean="0"/>
              <a:t>40</a:t>
            </a:fld>
            <a:endParaRPr lang="en-US"/>
          </a:p>
        </p:txBody>
      </p:sp>
    </p:spTree>
    <p:extLst>
      <p:ext uri="{BB962C8B-B14F-4D97-AF65-F5344CB8AC3E}">
        <p14:creationId xmlns:p14="http://schemas.microsoft.com/office/powerpoint/2010/main" val="19368848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endParaRPr lang="en-US" sz="1600" dirty="0" smtClean="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FF59149-A577-4D93-B34F-B602F7D81374}" type="slidenum">
              <a:rPr lang="en-US" smtClean="0"/>
              <a:t>41</a:t>
            </a:fld>
            <a:endParaRPr lang="en-US"/>
          </a:p>
        </p:txBody>
      </p:sp>
    </p:spTree>
    <p:extLst>
      <p:ext uri="{BB962C8B-B14F-4D97-AF65-F5344CB8AC3E}">
        <p14:creationId xmlns:p14="http://schemas.microsoft.com/office/powerpoint/2010/main" val="23680273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endParaRPr lang="en-US" sz="1600" dirty="0" smtClean="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FF59149-A577-4D93-B34F-B602F7D81374}" type="slidenum">
              <a:rPr lang="en-US" smtClean="0"/>
              <a:t>42</a:t>
            </a:fld>
            <a:endParaRPr lang="en-US"/>
          </a:p>
        </p:txBody>
      </p:sp>
    </p:spTree>
    <p:extLst>
      <p:ext uri="{BB962C8B-B14F-4D97-AF65-F5344CB8AC3E}">
        <p14:creationId xmlns:p14="http://schemas.microsoft.com/office/powerpoint/2010/main" val="20493741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43</a:t>
            </a:fld>
            <a:endParaRPr lang="en-US"/>
          </a:p>
        </p:txBody>
      </p:sp>
    </p:spTree>
    <p:extLst>
      <p:ext uri="{BB962C8B-B14F-4D97-AF65-F5344CB8AC3E}">
        <p14:creationId xmlns:p14="http://schemas.microsoft.com/office/powerpoint/2010/main" val="2950584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US" sz="1200" dirty="0" smtClean="0">
                <a:effectLst/>
                <a:latin typeface="Calibri" panose="020F0502020204030204" pitchFamily="34" charset="0"/>
              </a:rPr>
              <a:t>Let’s go down Memory</a:t>
            </a:r>
            <a:r>
              <a:rPr lang="en-US" sz="1200" baseline="0" dirty="0" smtClean="0">
                <a:effectLst/>
                <a:latin typeface="Calibri" panose="020F0502020204030204" pitchFamily="34" charset="0"/>
              </a:rPr>
              <a:t> Lane. . </a:t>
            </a:r>
            <a:endParaRPr lang="en-US" dirty="0" smtClean="0">
              <a:effectLst/>
            </a:endParaRPr>
          </a:p>
          <a:p>
            <a:pPr marL="342900" lvl="0" indent="-342900">
              <a:buFont typeface="Symbol" panose="05050102010706020507" pitchFamily="18" charset="2"/>
              <a:buChar char=""/>
            </a:pPr>
            <a:r>
              <a:rPr lang="en-US" sz="1200" dirty="0" smtClean="0">
                <a:effectLst/>
                <a:latin typeface="Calibri" panose="020F0502020204030204" pitchFamily="34" charset="0"/>
                <a:cs typeface="Calibri" panose="020F0502020204030204" pitchFamily="34" charset="0"/>
              </a:rPr>
              <a:t>This year we want to ensure that we continue that work and set a clear vision for our teachers.  The biggest piece we’ve heard is I want to see strong co-teaching examples.</a:t>
            </a:r>
            <a:endParaRPr lang="en-US" dirty="0" smtClean="0">
              <a:effectLst/>
            </a:endParaRPr>
          </a:p>
          <a:p>
            <a:pPr marL="342900" lvl="0" indent="-342900">
              <a:buFont typeface="Symbol" panose="05050102010706020507" pitchFamily="18" charset="2"/>
              <a:buChar char=""/>
            </a:pPr>
            <a:r>
              <a:rPr lang="en-US" sz="1200" dirty="0" smtClean="0">
                <a:effectLst/>
                <a:latin typeface="Calibri" panose="020F0502020204030204" pitchFamily="34" charset="0"/>
                <a:cs typeface="Calibri" panose="020F0502020204030204" pitchFamily="34" charset="0"/>
              </a:rPr>
              <a:t>In 5 years, co-teaching has become a consistent practice in reading, writing and math classes K-12.  Teachers love their partners in the classroom and are seeing the possibilities that come with strong co-teaching.</a:t>
            </a:r>
            <a:endParaRPr lang="en-US" dirty="0" smtClean="0">
              <a:effectLst/>
            </a:endParaRPr>
          </a:p>
          <a:p>
            <a:pPr marL="342900" lvl="0" indent="-342900">
              <a:buFont typeface="Symbol" panose="05050102010706020507" pitchFamily="18" charset="2"/>
              <a:buChar char=""/>
            </a:pPr>
            <a:r>
              <a:rPr lang="en-US" sz="1200" dirty="0" smtClean="0">
                <a:effectLst/>
                <a:latin typeface="Calibri" panose="020F0502020204030204" pitchFamily="34" charset="0"/>
                <a:cs typeface="Calibri" panose="020F0502020204030204" pitchFamily="34" charset="0"/>
              </a:rPr>
              <a:t>This year, we want to equip teachers to see what strong co-teaching looks like and work with their co-teachers to use data to drive instruction.</a:t>
            </a:r>
            <a:endParaRPr lang="en-US" dirty="0" smtClean="0">
              <a:effectLst/>
            </a:endParaRPr>
          </a:p>
        </p:txBody>
      </p:sp>
      <p:sp>
        <p:nvSpPr>
          <p:cNvPr id="4" name="Slide Number Placeholder 3"/>
          <p:cNvSpPr>
            <a:spLocks noGrp="1"/>
          </p:cNvSpPr>
          <p:nvPr>
            <p:ph type="sldNum" sz="quarter" idx="10"/>
          </p:nvPr>
        </p:nvSpPr>
        <p:spPr/>
        <p:txBody>
          <a:bodyPr/>
          <a:lstStyle/>
          <a:p>
            <a:fld id="{FFF59149-A577-4D93-B34F-B602F7D81374}" type="slidenum">
              <a:rPr lang="en-US" smtClean="0"/>
              <a:t>6</a:t>
            </a:fld>
            <a:endParaRPr lang="en-US"/>
          </a:p>
        </p:txBody>
      </p:sp>
    </p:spTree>
    <p:extLst>
      <p:ext uri="{BB962C8B-B14F-4D97-AF65-F5344CB8AC3E}">
        <p14:creationId xmlns:p14="http://schemas.microsoft.com/office/powerpoint/2010/main" val="14503958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59149-A577-4D93-B34F-B602F7D81374}" type="slidenum">
              <a:rPr lang="en-US" smtClean="0"/>
              <a:t>44</a:t>
            </a:fld>
            <a:endParaRPr lang="en-US"/>
          </a:p>
        </p:txBody>
      </p:sp>
    </p:spTree>
    <p:extLst>
      <p:ext uri="{BB962C8B-B14F-4D97-AF65-F5344CB8AC3E}">
        <p14:creationId xmlns:p14="http://schemas.microsoft.com/office/powerpoint/2010/main" val="13766277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195032B-8661-43D5-9FD3-66599B163BB0}" type="slidenum">
              <a:rPr lang="en-US" smtClean="0"/>
              <a:t>45</a:t>
            </a:fld>
            <a:endParaRPr lang="en-US"/>
          </a:p>
        </p:txBody>
      </p:sp>
    </p:spTree>
    <p:extLst>
      <p:ext uri="{BB962C8B-B14F-4D97-AF65-F5344CB8AC3E}">
        <p14:creationId xmlns:p14="http://schemas.microsoft.com/office/powerpoint/2010/main" val="1181355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endParaRPr lang="en-US" dirty="0" smtClean="0">
              <a:effectLst/>
            </a:endParaRPr>
          </a:p>
        </p:txBody>
      </p:sp>
      <p:sp>
        <p:nvSpPr>
          <p:cNvPr id="4" name="Slide Number Placeholder 3"/>
          <p:cNvSpPr>
            <a:spLocks noGrp="1"/>
          </p:cNvSpPr>
          <p:nvPr>
            <p:ph type="sldNum" sz="quarter" idx="10"/>
          </p:nvPr>
        </p:nvSpPr>
        <p:spPr/>
        <p:txBody>
          <a:bodyPr/>
          <a:lstStyle/>
          <a:p>
            <a:fld id="{FFF59149-A577-4D93-B34F-B602F7D81374}" type="slidenum">
              <a:rPr lang="en-US" smtClean="0"/>
              <a:t>7</a:t>
            </a:fld>
            <a:endParaRPr lang="en-US"/>
          </a:p>
        </p:txBody>
      </p:sp>
    </p:spTree>
    <p:extLst>
      <p:ext uri="{BB962C8B-B14F-4D97-AF65-F5344CB8AC3E}">
        <p14:creationId xmlns:p14="http://schemas.microsoft.com/office/powerpoint/2010/main" val="1902510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This is required training for all Schools – doing</a:t>
            </a:r>
            <a:r>
              <a:rPr lang="en-US" sz="1200" baseline="0" dirty="0" smtClean="0">
                <a:effectLst/>
                <a:latin typeface="Calibri" panose="020F0502020204030204" pitchFamily="34" charset="0"/>
                <a:ea typeface="Times New Roman" panose="02020603050405020304" pitchFamily="18" charset="0"/>
                <a:cs typeface="Calibri" panose="020F0502020204030204" pitchFamily="34" charset="0"/>
              </a:rPr>
              <a:t> this does has an impact on how co-teachers understand it’s importance and potential for scholar achievement</a:t>
            </a:r>
            <a:r>
              <a:rPr lang="en-US" sz="1200" b="1" i="1" dirty="0" smtClean="0">
                <a:solidFill>
                  <a:srgbClr val="70AD47"/>
                </a:solidFill>
                <a:effectLst/>
                <a:latin typeface="Calibri" panose="020F0502020204030204" pitchFamily="34" charset="0"/>
                <a:ea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endParaRPr lang="en-US" sz="1200" b="1" i="1" dirty="0" smtClean="0">
              <a:solidFill>
                <a:srgbClr val="70AD47"/>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1" i="1" dirty="0" smtClean="0">
                <a:solidFill>
                  <a:srgbClr val="70AD47"/>
                </a:solidFill>
                <a:effectLst/>
                <a:latin typeface="Calibri" panose="020F0502020204030204" pitchFamily="34" charset="0"/>
                <a:ea typeface="Times New Roman" panose="02020603050405020304" pitchFamily="18" charset="0"/>
                <a:cs typeface="Times New Roman" panose="02020603050405020304" pitchFamily="18" charset="0"/>
              </a:rPr>
              <a:t>So our</a:t>
            </a:r>
            <a:r>
              <a:rPr lang="en-US" sz="1200" b="1" i="1" baseline="0" dirty="0" smtClean="0">
                <a:solidFill>
                  <a:srgbClr val="70AD47"/>
                </a:solidFill>
                <a:effectLst/>
                <a:latin typeface="Calibri" panose="020F0502020204030204" pitchFamily="34" charset="0"/>
                <a:ea typeface="Times New Roman" panose="02020603050405020304" pitchFamily="18" charset="0"/>
                <a:cs typeface="Times New Roman" panose="02020603050405020304" pitchFamily="18" charset="0"/>
              </a:rPr>
              <a:t> aims for today (click)</a:t>
            </a:r>
            <a:endParaRPr lang="en-US" sz="1200" b="1" i="1" dirty="0" smtClean="0">
              <a:solidFill>
                <a:srgbClr val="70AD47"/>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57505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Calibri" panose="020F0502020204030204" pitchFamily="34" charset="0"/>
                <a:ea typeface="Times New Roman" panose="02020603050405020304" pitchFamily="18" charset="0"/>
                <a:cs typeface="Times New Roman" panose="02020603050405020304" pitchFamily="18" charset="0"/>
              </a:rPr>
              <a:t>Session Aims and Agenda</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dirty="0" smtClean="0">
                <a:solidFill>
                  <a:srgbClr val="000000"/>
                </a:solidFill>
                <a:effectLst/>
              </a:rPr>
              <a:t>SAY:  </a:t>
            </a:r>
            <a:r>
              <a:rPr lang="en-US" i="1" dirty="0" smtClean="0">
                <a:solidFill>
                  <a:srgbClr val="000000"/>
                </a:solidFill>
                <a:effectLst/>
              </a:rPr>
              <a:t>Today (</a:t>
            </a:r>
            <a:r>
              <a:rPr lang="en-US" i="1" dirty="0" err="1" smtClean="0">
                <a:solidFill>
                  <a:srgbClr val="000000"/>
                </a:solidFill>
                <a:effectLst/>
              </a:rPr>
              <a:t>Y’all</a:t>
            </a:r>
            <a:r>
              <a:rPr lang="en-US" i="1" dirty="0" smtClean="0">
                <a:solidFill>
                  <a:srgbClr val="000000"/>
                </a:solidFill>
                <a:effectLst/>
              </a:rPr>
              <a:t>) SSLs will be able to </a:t>
            </a:r>
            <a:endParaRPr lang="en-US" dirty="0" smtClean="0">
              <a:effectLst/>
            </a:endParaRPr>
          </a:p>
          <a:p>
            <a:pPr marL="742950" marR="0" lvl="1" indent="-285750">
              <a:spcBef>
                <a:spcPts val="0"/>
              </a:spcBef>
              <a:spcAft>
                <a:spcPts val="0"/>
              </a:spcAft>
              <a:buFont typeface="Symbol" panose="05050102010706020507" pitchFamily="18" charset="2"/>
              <a:buChar char=""/>
            </a:pP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Rehearse &amp; Plan turnkey ATT session on co-teaching given network materials to kick off co-teaching for ALL Co-teachers in 16-17'.  We will ask for your commitment at the end.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pP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See and define what strong co-teaching looks like inside and outside of the classroom.</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I’m attempting to do two things.  Build knowledge on the vision of Co-teaching &amp; build facilitation skills.  Because of this I’ll delivery the portion of PD that you will do at ATT.</a:t>
            </a: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en-US" dirty="0"/>
          </a:p>
        </p:txBody>
      </p:sp>
      <p:sp>
        <p:nvSpPr>
          <p:cNvPr id="4" name="Slide Number Placeholder 3"/>
          <p:cNvSpPr>
            <a:spLocks noGrp="1"/>
          </p:cNvSpPr>
          <p:nvPr>
            <p:ph type="sldNum" sz="quarter" idx="10"/>
          </p:nvPr>
        </p:nvSpPr>
        <p:spPr/>
        <p:txBody>
          <a:bodyPr/>
          <a:lstStyle/>
          <a:p>
            <a:fld id="{FFF59149-A577-4D93-B34F-B602F7D81374}" type="slidenum">
              <a:rPr lang="en-US" smtClean="0"/>
              <a:t>10</a:t>
            </a:fld>
            <a:endParaRPr lang="en-US"/>
          </a:p>
        </p:txBody>
      </p:sp>
    </p:spTree>
    <p:extLst>
      <p:ext uri="{BB962C8B-B14F-4D97-AF65-F5344CB8AC3E}">
        <p14:creationId xmlns:p14="http://schemas.microsoft.com/office/powerpoint/2010/main" val="51801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We will first set a vision</a:t>
            </a:r>
          </a:p>
          <a:p>
            <a:pPr marL="171450" indent="-171450">
              <a:buFontTx/>
              <a:buChar char="-"/>
            </a:pPr>
            <a:r>
              <a:rPr lang="en-US" baseline="0" dirty="0" smtClean="0"/>
              <a:t>Then do 3 rounds of practice and training</a:t>
            </a:r>
          </a:p>
          <a:p>
            <a:pPr marL="171450" indent="-171450">
              <a:buFontTx/>
              <a:buChar char="-"/>
            </a:pPr>
            <a:r>
              <a:rPr lang="en-US" baseline="0" dirty="0" smtClean="0"/>
              <a:t>Worktime will happen at the end</a:t>
            </a:r>
          </a:p>
          <a:p>
            <a:pPr marL="171450" indent="-171450">
              <a:buFontTx/>
              <a:buChar char="-"/>
            </a:pPr>
            <a:endParaRPr lang="en-US" baseline="0" dirty="0" smtClean="0"/>
          </a:p>
          <a:p>
            <a:pPr marL="171450" indent="-171450">
              <a:buFontTx/>
              <a:buChar char="-"/>
            </a:pPr>
            <a:r>
              <a:rPr lang="en-US" b="1" baseline="0" dirty="0" smtClean="0"/>
              <a:t>Let’s look at some data</a:t>
            </a:r>
            <a:endParaRPr lang="en-US" b="1" dirty="0"/>
          </a:p>
        </p:txBody>
      </p:sp>
      <p:sp>
        <p:nvSpPr>
          <p:cNvPr id="4" name="Slide Number Placeholder 3"/>
          <p:cNvSpPr>
            <a:spLocks noGrp="1"/>
          </p:cNvSpPr>
          <p:nvPr>
            <p:ph type="sldNum" sz="quarter" idx="10"/>
          </p:nvPr>
        </p:nvSpPr>
        <p:spPr/>
        <p:txBody>
          <a:bodyPr/>
          <a:lstStyle/>
          <a:p>
            <a:fld id="{80D3C2AF-15A5-4C5C-9E2C-5F680C111E19}" type="slidenum">
              <a:rPr lang="en-US" smtClean="0"/>
              <a:t>11</a:t>
            </a:fld>
            <a:endParaRPr lang="en-US"/>
          </a:p>
        </p:txBody>
      </p:sp>
    </p:spTree>
    <p:extLst>
      <p:ext uri="{BB962C8B-B14F-4D97-AF65-F5344CB8AC3E}">
        <p14:creationId xmlns:p14="http://schemas.microsoft.com/office/powerpoint/2010/main" val="3103094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Our scholars with IEPs represent a gap within the larger achievement gap.  Let’s look at what that means.  Before I show the data, I want to name that I’m sharing this to be able to think proactively and frame why we are discussing what we are today, so please know that I believe that we want the best for ALL scholars that that this data is not a reflection of the any individual teacher or leader’s beliefs.</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Looking at the data, ask yourself:</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Are scholars with IEPs achieving at high academic and behavior levels?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2 Note: This is an aggregate of all grades and only represents ELA and Math.  Secondly, there are some schools whose overall achievement is higher but the gap within the gap is larger than if there is a school with a lower achievement on IAs.</a:t>
            </a:r>
            <a:endParaRPr lang="en-US" sz="1400" i="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14%-25% gap between scholars with disabilities with an average of 17% Gap</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rPr>
              <a:t>Turn do you elbow partner and discuss -  What is contributing to this gap?</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u="none" strike="noStrike" dirty="0" smtClean="0">
                <a:effectLst/>
                <a:highlight>
                  <a:srgbClr val="FF00FF"/>
                </a:highlight>
                <a:latin typeface="Calibri" panose="020F0502020204030204" pitchFamily="34" charset="0"/>
                <a:ea typeface="Times New Roman" panose="02020603050405020304" pitchFamily="18" charset="0"/>
              </a:rPr>
              <a:t> </a:t>
            </a:r>
            <a:endParaRPr lang="en-US" sz="1400" dirty="0" smtClean="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u="sng" dirty="0" smtClean="0">
                <a:effectLst/>
                <a:highlight>
                  <a:srgbClr val="FF00FF"/>
                </a:highlight>
                <a:latin typeface="Calibri" panose="020F0502020204030204" pitchFamily="34" charset="0"/>
                <a:ea typeface="Times New Roman" panose="02020603050405020304" pitchFamily="18" charset="0"/>
              </a:rPr>
              <a:t>Facilitation Notes</a:t>
            </a:r>
            <a:r>
              <a:rPr lang="en-US" sz="1200" dirty="0" smtClean="0">
                <a:effectLst/>
                <a:latin typeface="Calibri" panose="020F0502020204030204" pitchFamily="34" charset="0"/>
                <a:ea typeface="Times New Roman" panose="02020603050405020304" pitchFamily="18" charset="0"/>
              </a:rPr>
              <a:t>:  Hunt don’t fish for these responses.  May need facilitation support to get around to everyone.  Plan to highlight two folks that said two of them and probe on what is the impact.</a:t>
            </a:r>
            <a:endParaRPr lang="en-US" sz="1400" dirty="0" smtClean="0">
              <a:effectLst/>
              <a:latin typeface="Times New Roman" panose="02020603050405020304" pitchFamily="18" charset="0"/>
              <a:ea typeface="Times New Roman" panose="02020603050405020304" pitchFamily="18" charset="0"/>
            </a:endParaRPr>
          </a:p>
          <a:p>
            <a:pPr marL="1600200" marR="0" lvl="3" indent="-228600" fontAlgn="ctr">
              <a:spcBef>
                <a:spcPts val="0"/>
              </a:spcBef>
              <a:spcAft>
                <a:spcPts val="0"/>
              </a:spcAft>
              <a:buSzPts val="1000"/>
              <a:buFont typeface="Symbol" panose="05050102010706020507" pitchFamily="18" charset="2"/>
              <a:buChar char=""/>
              <a:tabLst>
                <a:tab pos="1828800" algn="l"/>
              </a:tabLst>
            </a:pPr>
            <a:r>
              <a:rPr lang="en-US" sz="1200" dirty="0" smtClean="0">
                <a:effectLst/>
                <a:latin typeface="Calibri" panose="020F0502020204030204" pitchFamily="34" charset="0"/>
                <a:ea typeface="Times New Roman" panose="02020603050405020304" pitchFamily="18" charset="0"/>
              </a:rPr>
              <a:t>Co-teacher relationships are not strong</a:t>
            </a:r>
            <a:endParaRPr lang="en-US" sz="1400" dirty="0" smtClean="0">
              <a:effectLst/>
              <a:latin typeface="Times New Roman" panose="02020603050405020304" pitchFamily="18" charset="0"/>
              <a:ea typeface="Times New Roman" panose="02020603050405020304" pitchFamily="18" charset="0"/>
            </a:endParaRPr>
          </a:p>
          <a:p>
            <a:pPr marL="1600200" marR="0" lvl="3" indent="-228600" fontAlgn="ctr">
              <a:spcBef>
                <a:spcPts val="0"/>
              </a:spcBef>
              <a:spcAft>
                <a:spcPts val="0"/>
              </a:spcAft>
              <a:buSzPts val="1000"/>
              <a:buFont typeface="Symbol" panose="05050102010706020507" pitchFamily="18" charset="2"/>
              <a:buChar char=""/>
              <a:tabLst>
                <a:tab pos="1828800" algn="l"/>
              </a:tabLst>
            </a:pPr>
            <a:r>
              <a:rPr lang="en-US" sz="1200" dirty="0" smtClean="0">
                <a:effectLst/>
                <a:latin typeface="Calibri" panose="020F0502020204030204" pitchFamily="34" charset="0"/>
                <a:ea typeface="Times New Roman" panose="02020603050405020304" pitchFamily="18" charset="0"/>
              </a:rPr>
              <a:t>Not a prioritized lever</a:t>
            </a:r>
            <a:endParaRPr lang="en-US" sz="1400" dirty="0" smtClean="0">
              <a:effectLst/>
              <a:latin typeface="Times New Roman" panose="02020603050405020304" pitchFamily="18" charset="0"/>
              <a:ea typeface="Times New Roman" panose="02020603050405020304" pitchFamily="18" charset="0"/>
            </a:endParaRPr>
          </a:p>
          <a:p>
            <a:pPr marL="1600200" marR="0" lvl="3" indent="-228600" fontAlgn="ctr">
              <a:spcBef>
                <a:spcPts val="0"/>
              </a:spcBef>
              <a:spcAft>
                <a:spcPts val="0"/>
              </a:spcAft>
              <a:buSzPts val="1000"/>
              <a:buFont typeface="Symbol" panose="05050102010706020507" pitchFamily="18" charset="2"/>
              <a:buChar char=""/>
              <a:tabLst>
                <a:tab pos="1828800" algn="l"/>
              </a:tabLst>
            </a:pPr>
            <a:r>
              <a:rPr lang="en-US" sz="1200" dirty="0" smtClean="0">
                <a:effectLst/>
                <a:latin typeface="Calibri" panose="020F0502020204030204" pitchFamily="34" charset="0"/>
                <a:ea typeface="Times New Roman" panose="02020603050405020304" pitchFamily="18" charset="0"/>
              </a:rPr>
              <a:t>Skill level of teachers </a:t>
            </a:r>
            <a:endParaRPr lang="en-US" sz="1400" dirty="0" smtClean="0">
              <a:effectLst/>
              <a:latin typeface="Times New Roman" panose="02020603050405020304" pitchFamily="18" charset="0"/>
              <a:ea typeface="Times New Roman" panose="02020603050405020304" pitchFamily="18" charset="0"/>
            </a:endParaRPr>
          </a:p>
          <a:p>
            <a:pPr marL="1600200" marR="0" lvl="3" indent="-228600" fontAlgn="ctr">
              <a:spcBef>
                <a:spcPts val="0"/>
              </a:spcBef>
              <a:spcAft>
                <a:spcPts val="0"/>
              </a:spcAft>
              <a:buSzPts val="1000"/>
              <a:buFont typeface="Symbol" panose="05050102010706020507" pitchFamily="18" charset="2"/>
              <a:buChar char=""/>
              <a:tabLst>
                <a:tab pos="1828800" algn="l"/>
              </a:tabLst>
            </a:pPr>
            <a:r>
              <a:rPr lang="en-US" sz="1200" dirty="0" smtClean="0">
                <a:effectLst/>
                <a:latin typeface="Calibri" panose="020F0502020204030204" pitchFamily="34" charset="0"/>
                <a:ea typeface="Times New Roman" panose="02020603050405020304" pitchFamily="18" charset="0"/>
              </a:rPr>
              <a:t>Focus on this data has been lacking</a:t>
            </a:r>
            <a:endParaRPr lang="en-US" sz="1400" dirty="0" smtClean="0">
              <a:effectLst/>
              <a:latin typeface="Times New Roman" panose="02020603050405020304" pitchFamily="18" charset="0"/>
              <a:ea typeface="Times New Roman" panose="02020603050405020304" pitchFamily="18" charset="0"/>
            </a:endParaRPr>
          </a:p>
          <a:p>
            <a:pPr marL="1600200" marR="0" lvl="3" indent="-228600" fontAlgn="ctr">
              <a:spcBef>
                <a:spcPts val="0"/>
              </a:spcBef>
              <a:spcAft>
                <a:spcPts val="0"/>
              </a:spcAft>
              <a:buSzPts val="1000"/>
              <a:buFont typeface="Symbol" panose="05050102010706020507" pitchFamily="18" charset="2"/>
              <a:buChar char=""/>
              <a:tabLst>
                <a:tab pos="1828800" algn="l"/>
              </a:tabLst>
            </a:pPr>
            <a:r>
              <a:rPr lang="en-US" sz="1200" dirty="0" smtClean="0">
                <a:effectLst/>
                <a:latin typeface="Calibri" panose="020F0502020204030204" pitchFamily="34" charset="0"/>
                <a:ea typeface="Times New Roman" panose="02020603050405020304" pitchFamily="18" charset="0"/>
              </a:rPr>
              <a:t>Mindset work</a:t>
            </a:r>
            <a:endParaRPr lang="en-US" sz="1400" dirty="0" smtClean="0">
              <a:effectLst/>
              <a:latin typeface="Times New Roman" panose="02020603050405020304" pitchFamily="18" charset="0"/>
              <a:ea typeface="Times New Roman" panose="02020603050405020304" pitchFamily="18" charset="0"/>
            </a:endParaRPr>
          </a:p>
          <a:p>
            <a:pPr marL="742950" marR="0" lvl="1" indent="-285750" fontAlgn="ctr">
              <a:spcBef>
                <a:spcPts val="0"/>
              </a:spcBef>
              <a:spcAft>
                <a:spcPts val="0"/>
              </a:spcAft>
              <a:buFont typeface="Courier New" panose="02070309020205020404" pitchFamily="49" charset="0"/>
              <a:buChar char="o"/>
            </a:pPr>
            <a:r>
              <a:rPr lang="en-US" sz="1200" dirty="0" smtClean="0">
                <a:effectLst/>
                <a:latin typeface="Calibri" panose="020F0502020204030204" pitchFamily="34" charset="0"/>
                <a:ea typeface="Times New Roman" panose="02020603050405020304" pitchFamily="18" charset="0"/>
              </a:rPr>
              <a:t>SAY:  </a:t>
            </a:r>
            <a:r>
              <a:rPr lang="en-US" sz="1200" i="1" dirty="0" smtClean="0">
                <a:effectLst/>
                <a:latin typeface="Calibri" panose="020F0502020204030204" pitchFamily="34" charset="0"/>
                <a:ea typeface="Times New Roman" panose="02020603050405020304" pitchFamily="18" charset="0"/>
              </a:rPr>
              <a:t>I heard a few folks say x, y, z.  In particular, I hear x, say this.  Can you share more why this is a contributing factor.</a:t>
            </a:r>
            <a:endParaRPr lang="en-US" sz="1400" dirty="0" smtClean="0">
              <a:effectLst/>
              <a:latin typeface="Times New Roman" panose="02020603050405020304" pitchFamily="18" charset="0"/>
              <a:ea typeface="Times New Roman" panose="02020603050405020304" pitchFamily="18" charset="0"/>
            </a:endParaRPr>
          </a:p>
          <a:p>
            <a:pPr marL="457200" marR="0" fontAlgn="ctr">
              <a:spcBef>
                <a:spcPts val="0"/>
              </a:spcBef>
              <a:spcAft>
                <a:spcPts val="0"/>
              </a:spcAft>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b="1" dirty="0" smtClean="0">
                <a:effectLst/>
                <a:latin typeface="Calibri" panose="020F0502020204030204" pitchFamily="34" charset="0"/>
                <a:ea typeface="Times New Roman" panose="02020603050405020304" pitchFamily="18" charset="0"/>
                <a:cs typeface="Times New Roman" panose="02020603050405020304" pitchFamily="18" charset="0"/>
              </a:rPr>
              <a:t>This is why this year we are setting targets for each subject and grade level to begin to close this gap.  TSS PP will be using this to help support teams of schools to look at this gap regularly and make decisions around the highest leverage action steps.</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Today I will be showing you 2 co-teacher.  They are two pairs co-teachers (Hannah and Katie) + (Anna and </a:t>
            </a:r>
            <a:r>
              <a:rPr lang="en-US" sz="1200" dirty="0" err="1" smtClean="0">
                <a:effectLst/>
                <a:latin typeface="Calibri" panose="020F0502020204030204" pitchFamily="34" charset="0"/>
                <a:ea typeface="Times New Roman" panose="02020603050405020304" pitchFamily="18" charset="0"/>
                <a:cs typeface="Times New Roman" panose="02020603050405020304" pitchFamily="18" charset="0"/>
              </a:rPr>
              <a:t>Brekke</a:t>
            </a: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 – where relationship + solid eye for data has made difference for the gap within the gap.</a:t>
            </a:r>
            <a:endParaRPr lang="en-US" sz="1400" dirty="0" smtClean="0">
              <a:effectLst/>
              <a:latin typeface="Garamond" panose="02020404030301010803" pitchFamily="18" charset="0"/>
              <a:ea typeface="Times New Roman" panose="02020603050405020304" pitchFamily="18" charset="0"/>
              <a:cs typeface="Times New Roman" panose="02020603050405020304" pitchFamily="18" charset="0"/>
            </a:endParaRPr>
          </a:p>
          <a:p>
            <a:pPr marL="457200" marR="0" lvl="1" indent="0">
              <a:spcBef>
                <a:spcPts val="0"/>
              </a:spcBef>
              <a:spcAft>
                <a:spcPts val="0"/>
              </a:spcAft>
              <a:buFont typeface="Courier New" panose="02070309020205020404" pitchFamily="49" charset="0"/>
              <a:buNone/>
            </a:pPr>
            <a:endParaRPr lang="en-US" sz="1200" i="1" dirty="0" smtClean="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FF59149-A577-4D93-B34F-B602F7D81374}" type="slidenum">
              <a:rPr lang="en-US" smtClean="0"/>
              <a:t>12</a:t>
            </a:fld>
            <a:endParaRPr lang="en-US"/>
          </a:p>
        </p:txBody>
      </p:sp>
    </p:spTree>
    <p:extLst>
      <p:ext uri="{BB962C8B-B14F-4D97-AF65-F5344CB8AC3E}">
        <p14:creationId xmlns:p14="http://schemas.microsoft.com/office/powerpoint/2010/main" val="2775195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3DCE6C-DC19-4BED-90C2-C77ECD5ACB9A}"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A7B3E-5A50-4154-B967-5FFD3CF2350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74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3DCE6C-DC19-4BED-90C2-C77ECD5ACB9A}"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A7B3E-5A50-4154-B967-5FFD3CF23503}" type="slidenum">
              <a:rPr lang="en-US" smtClean="0"/>
              <a:t>‹#›</a:t>
            </a:fld>
            <a:endParaRPr lang="en-US"/>
          </a:p>
        </p:txBody>
      </p:sp>
    </p:spTree>
    <p:extLst>
      <p:ext uri="{BB962C8B-B14F-4D97-AF65-F5344CB8AC3E}">
        <p14:creationId xmlns:p14="http://schemas.microsoft.com/office/powerpoint/2010/main" val="3750710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3DCE6C-DC19-4BED-90C2-C77ECD5ACB9A}"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A7B3E-5A50-4154-B967-5FFD3CF23503}" type="slidenum">
              <a:rPr lang="en-US" smtClean="0"/>
              <a:t>‹#›</a:t>
            </a:fld>
            <a:endParaRPr lang="en-US"/>
          </a:p>
        </p:txBody>
      </p:sp>
    </p:spTree>
    <p:extLst>
      <p:ext uri="{BB962C8B-B14F-4D97-AF65-F5344CB8AC3E}">
        <p14:creationId xmlns:p14="http://schemas.microsoft.com/office/powerpoint/2010/main" val="419002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3DCE6C-DC19-4BED-90C2-C77ECD5ACB9A}"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A7B3E-5A50-4154-B967-5FFD3CF23503}" type="slidenum">
              <a:rPr lang="en-US" smtClean="0"/>
              <a:t>‹#›</a:t>
            </a:fld>
            <a:endParaRPr lang="en-US"/>
          </a:p>
        </p:txBody>
      </p:sp>
    </p:spTree>
    <p:extLst>
      <p:ext uri="{BB962C8B-B14F-4D97-AF65-F5344CB8AC3E}">
        <p14:creationId xmlns:p14="http://schemas.microsoft.com/office/powerpoint/2010/main" val="3584808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3DCE6C-DC19-4BED-90C2-C77ECD5ACB9A}"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A7B3E-5A50-4154-B967-5FFD3CF2350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319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3DCE6C-DC19-4BED-90C2-C77ECD5ACB9A}"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A7B3E-5A50-4154-B967-5FFD3CF23503}" type="slidenum">
              <a:rPr lang="en-US" smtClean="0"/>
              <a:t>‹#›</a:t>
            </a:fld>
            <a:endParaRPr lang="en-US"/>
          </a:p>
        </p:txBody>
      </p:sp>
    </p:spTree>
    <p:extLst>
      <p:ext uri="{BB962C8B-B14F-4D97-AF65-F5344CB8AC3E}">
        <p14:creationId xmlns:p14="http://schemas.microsoft.com/office/powerpoint/2010/main" val="3514520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3DCE6C-DC19-4BED-90C2-C77ECD5ACB9A}" type="datetimeFigureOut">
              <a:rPr lang="en-US" smtClean="0"/>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4A7B3E-5A50-4154-B967-5FFD3CF23503}" type="slidenum">
              <a:rPr lang="en-US" smtClean="0"/>
              <a:t>‹#›</a:t>
            </a:fld>
            <a:endParaRPr lang="en-US"/>
          </a:p>
        </p:txBody>
      </p:sp>
    </p:spTree>
    <p:extLst>
      <p:ext uri="{BB962C8B-B14F-4D97-AF65-F5344CB8AC3E}">
        <p14:creationId xmlns:p14="http://schemas.microsoft.com/office/powerpoint/2010/main" val="1555380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3DCE6C-DC19-4BED-90C2-C77ECD5ACB9A}" type="datetimeFigureOut">
              <a:rPr lang="en-US" smtClean="0"/>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4A7B3E-5A50-4154-B967-5FFD3CF23503}" type="slidenum">
              <a:rPr lang="en-US" smtClean="0"/>
              <a:t>‹#›</a:t>
            </a:fld>
            <a:endParaRPr lang="en-US"/>
          </a:p>
        </p:txBody>
      </p:sp>
    </p:spTree>
    <p:extLst>
      <p:ext uri="{BB962C8B-B14F-4D97-AF65-F5344CB8AC3E}">
        <p14:creationId xmlns:p14="http://schemas.microsoft.com/office/powerpoint/2010/main" val="3169435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73DCE6C-DC19-4BED-90C2-C77ECD5ACB9A}" type="datetimeFigureOut">
              <a:rPr lang="en-US" smtClean="0"/>
              <a:t>11/2/2017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D4A7B3E-5A50-4154-B967-5FFD3CF23503}" type="slidenum">
              <a:rPr lang="en-US" smtClean="0"/>
              <a:t>‹#›</a:t>
            </a:fld>
            <a:endParaRPr lang="en-US"/>
          </a:p>
        </p:txBody>
      </p:sp>
    </p:spTree>
    <p:extLst>
      <p:ext uri="{BB962C8B-B14F-4D97-AF65-F5344CB8AC3E}">
        <p14:creationId xmlns:p14="http://schemas.microsoft.com/office/powerpoint/2010/main" val="3511582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73DCE6C-DC19-4BED-90C2-C77ECD5ACB9A}" type="datetimeFigureOut">
              <a:rPr lang="en-US" smtClean="0"/>
              <a:t>11/2/2017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D4A7B3E-5A50-4154-B967-5FFD3CF23503}" type="slidenum">
              <a:rPr lang="en-US" smtClean="0"/>
              <a:t>‹#›</a:t>
            </a:fld>
            <a:endParaRPr lang="en-US"/>
          </a:p>
        </p:txBody>
      </p:sp>
    </p:spTree>
    <p:extLst>
      <p:ext uri="{BB962C8B-B14F-4D97-AF65-F5344CB8AC3E}">
        <p14:creationId xmlns:p14="http://schemas.microsoft.com/office/powerpoint/2010/main" val="635777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3DCE6C-DC19-4BED-90C2-C77ECD5ACB9A}"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A7B3E-5A50-4154-B967-5FFD3CF23503}" type="slidenum">
              <a:rPr lang="en-US" smtClean="0"/>
              <a:t>‹#›</a:t>
            </a:fld>
            <a:endParaRPr lang="en-US"/>
          </a:p>
        </p:txBody>
      </p:sp>
    </p:spTree>
    <p:extLst>
      <p:ext uri="{BB962C8B-B14F-4D97-AF65-F5344CB8AC3E}">
        <p14:creationId xmlns:p14="http://schemas.microsoft.com/office/powerpoint/2010/main" val="2632247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73DCE6C-DC19-4BED-90C2-C77ECD5ACB9A}" type="datetimeFigureOut">
              <a:rPr lang="en-US" smtClean="0"/>
              <a:t>11/2/2017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D4A7B3E-5A50-4154-B967-5FFD3CF2350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35771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customXml" Target="../../customXml/item2.xml"/><Relationship Id="rId5" Type="http://schemas.openxmlformats.org/officeDocument/2006/relationships/image" Target="../media/image1.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customXml" Target="../../customXml/item5.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bit.ly/24QI75l"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customXml" Target="../../customXml/item8.xml"/><Relationship Id="rId6" Type="http://schemas.openxmlformats.org/officeDocument/2006/relationships/image" Target="../media/image7.jpeg"/><Relationship Id="rId5" Type="http://schemas.openxmlformats.org/officeDocument/2006/relationships/image" Target="../media/image1.jpe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Building an </a:t>
            </a:r>
            <a:br>
              <a:rPr lang="en-US" b="1" dirty="0" smtClean="0"/>
            </a:br>
            <a:r>
              <a:rPr lang="en-US" b="1" dirty="0" smtClean="0">
                <a:solidFill>
                  <a:srgbClr val="00B050"/>
                </a:solidFill>
              </a:rPr>
              <a:t>Inclusive Continuum</a:t>
            </a:r>
            <a:endParaRPr lang="en-US" b="1" dirty="0">
              <a:solidFill>
                <a:srgbClr val="00B050"/>
              </a:solidFill>
            </a:endParaRPr>
          </a:p>
        </p:txBody>
      </p:sp>
      <p:sp>
        <p:nvSpPr>
          <p:cNvPr id="3" name="Subtitle 2"/>
          <p:cNvSpPr>
            <a:spLocks noGrp="1"/>
          </p:cNvSpPr>
          <p:nvPr>
            <p:ph type="subTitle" idx="1"/>
          </p:nvPr>
        </p:nvSpPr>
        <p:spPr/>
        <p:txBody>
          <a:bodyPr/>
          <a:lstStyle/>
          <a:p>
            <a:r>
              <a:rPr lang="en-US" dirty="0" smtClean="0"/>
              <a:t>Investing in Co-teaching</a:t>
            </a:r>
            <a:endParaRPr lang="en-US" dirty="0"/>
          </a:p>
        </p:txBody>
      </p:sp>
      <p:sp>
        <p:nvSpPr>
          <p:cNvPr id="4" name="TextBox 3"/>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Pg. #</a:t>
            </a:r>
            <a:endParaRPr lang="en-US" dirty="0"/>
          </a:p>
        </p:txBody>
      </p:sp>
      <p:sp>
        <p:nvSpPr>
          <p:cNvPr id="5" name="Right Arrow Callout 4"/>
          <p:cNvSpPr/>
          <p:nvPr/>
        </p:nvSpPr>
        <p:spPr>
          <a:xfrm>
            <a:off x="6565692" y="5540346"/>
            <a:ext cx="4553487" cy="687086"/>
          </a:xfrm>
          <a:prstGeom prst="rightArrowCallout">
            <a:avLst>
              <a:gd name="adj1" fmla="val 25000"/>
              <a:gd name="adj2" fmla="val 25000"/>
              <a:gd name="adj3" fmla="val 25000"/>
              <a:gd name="adj4" fmla="val 94276"/>
            </a:avLst>
          </a:prstGeom>
          <a:solidFill>
            <a:srgbClr val="7030A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solidFill>
                  <a:schemeClr val="bg1"/>
                </a:solidFill>
              </a:rPr>
              <a:t>Follow along with the pg. numbers here.</a:t>
            </a:r>
            <a:endParaRPr lang="en-US" b="1" dirty="0">
              <a:solidFill>
                <a:schemeClr val="bg1"/>
              </a:solidFill>
            </a:endParaRPr>
          </a:p>
        </p:txBody>
      </p:sp>
    </p:spTree>
    <p:extLst>
      <p:ext uri="{BB962C8B-B14F-4D97-AF65-F5344CB8AC3E}">
        <p14:creationId xmlns:p14="http://schemas.microsoft.com/office/powerpoint/2010/main" val="2757225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Aims</a:t>
            </a:r>
            <a:endParaRPr lang="en-US" b="1" dirty="0"/>
          </a:p>
        </p:txBody>
      </p:sp>
      <p:sp>
        <p:nvSpPr>
          <p:cNvPr id="3" name="Content Placeholder 2"/>
          <p:cNvSpPr>
            <a:spLocks noGrp="1"/>
          </p:cNvSpPr>
          <p:nvPr>
            <p:ph idx="1"/>
          </p:nvPr>
        </p:nvSpPr>
        <p:spPr>
          <a:xfrm>
            <a:off x="1097279" y="1845734"/>
            <a:ext cx="6307861" cy="4023360"/>
          </a:xfrm>
        </p:spPr>
        <p:txBody>
          <a:bodyPr/>
          <a:lstStyle/>
          <a:p>
            <a:r>
              <a:rPr lang="en-US" b="1" dirty="0"/>
              <a:t>School Leaders Will Be Able To</a:t>
            </a:r>
            <a:r>
              <a:rPr lang="en-US" dirty="0" smtClean="0"/>
              <a:t>:</a:t>
            </a:r>
          </a:p>
          <a:p>
            <a:pPr>
              <a:buFont typeface="Wingdings" panose="05000000000000000000" pitchFamily="2" charset="2"/>
              <a:buChar char="q"/>
            </a:pPr>
            <a:r>
              <a:rPr lang="en-US" dirty="0"/>
              <a:t> </a:t>
            </a:r>
            <a:r>
              <a:rPr lang="en-US" b="1" u="sng" dirty="0" smtClean="0">
                <a:solidFill>
                  <a:srgbClr val="00B050"/>
                </a:solidFill>
              </a:rPr>
              <a:t>Rehearse and plan turnkey ATT session </a:t>
            </a:r>
            <a:r>
              <a:rPr lang="en-US" dirty="0" smtClean="0"/>
              <a:t>on co-teaching given network materials to kick off co-teaching for ALL Co-teachers in 16-17’.</a:t>
            </a:r>
          </a:p>
          <a:p>
            <a:pPr>
              <a:buFont typeface="Wingdings" panose="05000000000000000000" pitchFamily="2" charset="2"/>
              <a:buChar char="q"/>
            </a:pPr>
            <a:r>
              <a:rPr lang="en-US" b="1" u="sng" dirty="0" smtClean="0">
                <a:solidFill>
                  <a:srgbClr val="00B050"/>
                </a:solidFill>
              </a:rPr>
              <a:t>See and define what strong co-teaching </a:t>
            </a:r>
            <a:r>
              <a:rPr lang="en-US" dirty="0" smtClean="0"/>
              <a:t>looks like inside and outside of the classroom.</a:t>
            </a:r>
            <a:endParaRPr lang="en-US" dirty="0"/>
          </a:p>
        </p:txBody>
      </p:sp>
      <p:pic>
        <p:nvPicPr>
          <p:cNvPr id="4100" name="Picture 4" descr="https://rsc-archive.jisc.ac.uk/pluginfile.php/679/mod_book/chapter/86/Aims%20and%20Objectiv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0657" y="1840019"/>
            <a:ext cx="400050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59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Agenda</a:t>
            </a:r>
            <a:endParaRPr lang="en-US" b="1" dirty="0"/>
          </a:p>
        </p:txBody>
      </p:sp>
      <p:grpSp>
        <p:nvGrpSpPr>
          <p:cNvPr id="76" name="Group 75"/>
          <p:cNvGrpSpPr/>
          <p:nvPr/>
        </p:nvGrpSpPr>
        <p:grpSpPr>
          <a:xfrm>
            <a:off x="476652" y="2095256"/>
            <a:ext cx="10987021" cy="4118932"/>
            <a:chOff x="476652" y="2110246"/>
            <a:chExt cx="10987021" cy="4118932"/>
          </a:xfrm>
        </p:grpSpPr>
        <p:grpSp>
          <p:nvGrpSpPr>
            <p:cNvPr id="68" name="Group 67"/>
            <p:cNvGrpSpPr/>
            <p:nvPr/>
          </p:nvGrpSpPr>
          <p:grpSpPr>
            <a:xfrm>
              <a:off x="476652" y="2110246"/>
              <a:ext cx="10987021" cy="4118932"/>
              <a:chOff x="168659" y="2030036"/>
              <a:chExt cx="10987021" cy="4118932"/>
            </a:xfrm>
          </p:grpSpPr>
          <p:sp>
            <p:nvSpPr>
              <p:cNvPr id="46" name="Rectangle 45"/>
              <p:cNvSpPr/>
              <p:nvPr/>
            </p:nvSpPr>
            <p:spPr>
              <a:xfrm>
                <a:off x="497305" y="3592286"/>
                <a:ext cx="10658375" cy="914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168659" y="2030036"/>
                <a:ext cx="10956005" cy="4118932"/>
                <a:chOff x="168659" y="2030036"/>
                <a:chExt cx="10956005" cy="4118932"/>
              </a:xfrm>
            </p:grpSpPr>
            <p:sp>
              <p:nvSpPr>
                <p:cNvPr id="43" name="Rectangle 42"/>
                <p:cNvSpPr/>
                <p:nvPr/>
              </p:nvSpPr>
              <p:spPr>
                <a:xfrm>
                  <a:off x="512310" y="3593432"/>
                  <a:ext cx="1124445" cy="90260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chemeClr val="tx1"/>
                      </a:solidFill>
                    </a:rPr>
                    <a:t>15 </a:t>
                  </a:r>
                  <a:r>
                    <a:rPr lang="en-US" sz="2100" b="1" dirty="0">
                      <a:solidFill>
                        <a:schemeClr val="tx1"/>
                      </a:solidFill>
                    </a:rPr>
                    <a:t>mins</a:t>
                  </a:r>
                </a:p>
              </p:txBody>
            </p:sp>
            <p:sp>
              <p:nvSpPr>
                <p:cNvPr id="42" name="Rectangle 41"/>
                <p:cNvSpPr/>
                <p:nvPr/>
              </p:nvSpPr>
              <p:spPr>
                <a:xfrm>
                  <a:off x="1632046" y="3570151"/>
                  <a:ext cx="1044902" cy="94742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1</a:t>
                  </a:r>
                  <a:r>
                    <a:rPr lang="en-US" sz="2100" b="1" dirty="0" smtClean="0"/>
                    <a:t>0 </a:t>
                  </a:r>
                  <a:r>
                    <a:rPr lang="en-US" sz="2100" b="1" dirty="0"/>
                    <a:t>mins</a:t>
                  </a:r>
                </a:p>
              </p:txBody>
            </p:sp>
            <p:sp>
              <p:nvSpPr>
                <p:cNvPr id="33" name="Rectangle 32"/>
                <p:cNvSpPr/>
                <p:nvPr/>
              </p:nvSpPr>
              <p:spPr>
                <a:xfrm>
                  <a:off x="9245082" y="3603172"/>
                  <a:ext cx="1879582" cy="914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chemeClr val="tx1"/>
                      </a:solidFill>
                    </a:rPr>
                    <a:t>30 </a:t>
                  </a:r>
                  <a:r>
                    <a:rPr lang="en-US" sz="2100" b="1" dirty="0">
                      <a:solidFill>
                        <a:schemeClr val="tx1"/>
                      </a:solidFill>
                    </a:rPr>
                    <a:t>mins</a:t>
                  </a:r>
                </a:p>
              </p:txBody>
            </p:sp>
            <p:sp>
              <p:nvSpPr>
                <p:cNvPr id="38" name="Rectangle 37"/>
                <p:cNvSpPr/>
                <p:nvPr/>
              </p:nvSpPr>
              <p:spPr>
                <a:xfrm>
                  <a:off x="4930553" y="3570151"/>
                  <a:ext cx="2324789" cy="914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30 mins</a:t>
                  </a:r>
                  <a:endParaRPr lang="en-US" sz="2100" b="1" dirty="0"/>
                </a:p>
              </p:txBody>
            </p:sp>
            <p:sp>
              <p:nvSpPr>
                <p:cNvPr id="39" name="Rectangle 38"/>
                <p:cNvSpPr/>
                <p:nvPr/>
              </p:nvSpPr>
              <p:spPr>
                <a:xfrm>
                  <a:off x="2637263" y="3618305"/>
                  <a:ext cx="2318167" cy="9144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30 </a:t>
                  </a:r>
                  <a:r>
                    <a:rPr lang="en-US" sz="2100" b="1" dirty="0"/>
                    <a:t>mins</a:t>
                  </a:r>
                </a:p>
              </p:txBody>
            </p:sp>
            <p:sp>
              <p:nvSpPr>
                <p:cNvPr id="40" name="Rectangle 39"/>
                <p:cNvSpPr/>
                <p:nvPr/>
              </p:nvSpPr>
              <p:spPr>
                <a:xfrm>
                  <a:off x="7206965" y="3590051"/>
                  <a:ext cx="2038117" cy="914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30 </a:t>
                  </a:r>
                  <a:r>
                    <a:rPr lang="en-US" sz="2100" b="1" dirty="0"/>
                    <a:t>mins</a:t>
                  </a:r>
                </a:p>
              </p:txBody>
            </p:sp>
            <p:sp>
              <p:nvSpPr>
                <p:cNvPr id="63" name="Rectangle 62"/>
                <p:cNvSpPr/>
                <p:nvPr/>
              </p:nvSpPr>
              <p:spPr>
                <a:xfrm>
                  <a:off x="168659" y="4881770"/>
                  <a:ext cx="1809347"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accent1">
                          <a:lumMod val="40000"/>
                          <a:lumOff val="60000"/>
                        </a:schemeClr>
                      </a:solidFill>
                    </a:rPr>
                    <a:t>Introduction</a:t>
                  </a:r>
                  <a:endParaRPr lang="en-US" sz="2400" b="1" dirty="0">
                    <a:solidFill>
                      <a:schemeClr val="accent1">
                        <a:lumMod val="40000"/>
                        <a:lumOff val="60000"/>
                      </a:schemeClr>
                    </a:solidFill>
                  </a:endParaRPr>
                </a:p>
              </p:txBody>
            </p:sp>
            <p:cxnSp>
              <p:nvCxnSpPr>
                <p:cNvPr id="69" name="Straight Connector 68"/>
                <p:cNvCxnSpPr>
                  <a:stCxn id="33" idx="0"/>
                  <a:endCxn id="70" idx="2"/>
                </p:cNvCxnSpPr>
                <p:nvPr/>
              </p:nvCxnSpPr>
              <p:spPr>
                <a:xfrm flipV="1">
                  <a:off x="10184873" y="2987265"/>
                  <a:ext cx="0" cy="615907"/>
                </a:xfrm>
                <a:prstGeom prst="line">
                  <a:avLst/>
                </a:prstGeom>
                <a:ln w="28575">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9384773" y="2377665"/>
                  <a:ext cx="1600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solidFill>
                    </a:rPr>
                    <a:t>Customize and </a:t>
                  </a:r>
                </a:p>
                <a:p>
                  <a:pPr algn="ctr"/>
                  <a:r>
                    <a:rPr lang="en-US" sz="2400" b="1" dirty="0" smtClean="0">
                      <a:solidFill>
                        <a:schemeClr val="accent1"/>
                      </a:solidFill>
                    </a:rPr>
                    <a:t>Close Out</a:t>
                  </a:r>
                  <a:endParaRPr lang="en-US" sz="2400" b="1" dirty="0">
                    <a:solidFill>
                      <a:schemeClr val="accent1"/>
                    </a:solidFill>
                  </a:endParaRPr>
                </a:p>
              </p:txBody>
            </p:sp>
            <p:cxnSp>
              <p:nvCxnSpPr>
                <p:cNvPr id="72" name="Straight Connector 71"/>
                <p:cNvCxnSpPr/>
                <p:nvPr/>
              </p:nvCxnSpPr>
              <p:spPr>
                <a:xfrm flipH="1" flipV="1">
                  <a:off x="2327287" y="3034275"/>
                  <a:ext cx="5920" cy="520743"/>
                </a:xfrm>
                <a:prstGeom prst="line">
                  <a:avLst/>
                </a:prstGeom>
                <a:ln w="28575">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38" idx="0"/>
                </p:cNvCxnSpPr>
                <p:nvPr/>
              </p:nvCxnSpPr>
              <p:spPr>
                <a:xfrm flipV="1">
                  <a:off x="6092948" y="2956020"/>
                  <a:ext cx="13769" cy="614131"/>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5179458" y="2316345"/>
                  <a:ext cx="1905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75000"/>
                        </a:schemeClr>
                      </a:solidFill>
                    </a:rPr>
                    <a:t>Data Driven Co-teaching</a:t>
                  </a:r>
                  <a:endParaRPr lang="en-US" sz="2400" b="1" dirty="0">
                    <a:solidFill>
                      <a:schemeClr val="accent1">
                        <a:lumMod val="75000"/>
                      </a:schemeClr>
                    </a:solidFill>
                  </a:endParaRPr>
                </a:p>
              </p:txBody>
            </p:sp>
            <p:cxnSp>
              <p:nvCxnSpPr>
                <p:cNvPr id="84" name="Straight Connector 83"/>
                <p:cNvCxnSpPr>
                  <a:endCxn id="85" idx="0"/>
                </p:cNvCxnSpPr>
                <p:nvPr/>
              </p:nvCxnSpPr>
              <p:spPr>
                <a:xfrm>
                  <a:off x="3902120" y="4484551"/>
                  <a:ext cx="668" cy="714718"/>
                </a:xfrm>
                <a:prstGeom prst="line">
                  <a:avLst/>
                </a:prstGeom>
                <a:ln w="2857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2874088" y="5199269"/>
                  <a:ext cx="2057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lumMod val="50000"/>
                        </a:schemeClr>
                      </a:solidFill>
                    </a:rPr>
                    <a:t>Elements of Co-teaching</a:t>
                  </a:r>
                  <a:endParaRPr lang="en-US" sz="2400" b="1" dirty="0">
                    <a:solidFill>
                      <a:schemeClr val="accent1">
                        <a:lumMod val="50000"/>
                      </a:schemeClr>
                    </a:solidFill>
                  </a:endParaRPr>
                </a:p>
              </p:txBody>
            </p:sp>
            <p:cxnSp>
              <p:nvCxnSpPr>
                <p:cNvPr id="91" name="Straight Connector 90"/>
                <p:cNvCxnSpPr>
                  <a:stCxn id="40" idx="2"/>
                  <a:endCxn id="92" idx="0"/>
                </p:cNvCxnSpPr>
                <p:nvPr/>
              </p:nvCxnSpPr>
              <p:spPr>
                <a:xfrm flipH="1">
                  <a:off x="8226023" y="4504451"/>
                  <a:ext cx="1" cy="534647"/>
                </a:xfrm>
                <a:prstGeom prst="line">
                  <a:avLst/>
                </a:prstGeom>
                <a:ln w="28575">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6865828" y="5039098"/>
                  <a:ext cx="2720390" cy="1109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lumMod val="60000"/>
                          <a:lumOff val="40000"/>
                        </a:schemeClr>
                      </a:solidFill>
                    </a:rPr>
                    <a:t>Co-teaching Relationship</a:t>
                  </a:r>
                  <a:endParaRPr lang="en-US" sz="2400" b="1" dirty="0">
                    <a:solidFill>
                      <a:schemeClr val="tx2">
                        <a:lumMod val="60000"/>
                        <a:lumOff val="40000"/>
                      </a:schemeClr>
                    </a:solidFill>
                  </a:endParaRPr>
                </a:p>
              </p:txBody>
            </p:sp>
            <p:cxnSp>
              <p:nvCxnSpPr>
                <p:cNvPr id="21" name="Straight Connector 20"/>
                <p:cNvCxnSpPr/>
                <p:nvPr/>
              </p:nvCxnSpPr>
              <p:spPr>
                <a:xfrm>
                  <a:off x="968760" y="4538870"/>
                  <a:ext cx="0" cy="429228"/>
                </a:xfrm>
                <a:prstGeom prst="line">
                  <a:avLst/>
                </a:prstGeom>
                <a:ln w="28575">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1371724" y="2030036"/>
                  <a:ext cx="1951337" cy="1109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lumMod val="60000"/>
                          <a:lumOff val="40000"/>
                        </a:schemeClr>
                      </a:solidFill>
                    </a:rPr>
                    <a:t>Strong </a:t>
                  </a:r>
                </a:p>
                <a:p>
                  <a:pPr algn="ctr"/>
                  <a:r>
                    <a:rPr lang="en-US" sz="2400" b="1" dirty="0" smtClean="0">
                      <a:solidFill>
                        <a:schemeClr val="tx2">
                          <a:lumMod val="60000"/>
                          <a:lumOff val="40000"/>
                        </a:schemeClr>
                      </a:solidFill>
                    </a:rPr>
                    <a:t>Co-teaching</a:t>
                  </a:r>
                  <a:endParaRPr lang="en-US" sz="2400" b="1" dirty="0">
                    <a:solidFill>
                      <a:schemeClr val="tx2">
                        <a:lumMod val="60000"/>
                        <a:lumOff val="40000"/>
                      </a:schemeClr>
                    </a:solidFill>
                  </a:endParaRPr>
                </a:p>
              </p:txBody>
            </p:sp>
          </p:grpSp>
        </p:grpSp>
        <p:sp>
          <p:nvSpPr>
            <p:cNvPr id="74" name="Rectangle 73"/>
            <p:cNvSpPr/>
            <p:nvPr/>
          </p:nvSpPr>
          <p:spPr>
            <a:xfrm>
              <a:off x="818147" y="3673642"/>
              <a:ext cx="10635916" cy="93044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69895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Dive</a:t>
            </a:r>
            <a:endParaRPr lang="en-US" dirty="0"/>
          </a:p>
        </p:txBody>
      </p:sp>
      <p:sp>
        <p:nvSpPr>
          <p:cNvPr id="3" name="Content Placeholder 2"/>
          <p:cNvSpPr>
            <a:spLocks noGrp="1"/>
          </p:cNvSpPr>
          <p:nvPr>
            <p:ph idx="1"/>
          </p:nvPr>
        </p:nvSpPr>
        <p:spPr>
          <a:xfrm>
            <a:off x="1097280" y="1845734"/>
            <a:ext cx="10058400" cy="1450919"/>
          </a:xfrm>
        </p:spPr>
        <p:txBody>
          <a:bodyPr/>
          <a:lstStyle/>
          <a:p>
            <a:r>
              <a:rPr lang="en-US" b="1" u="sng" dirty="0" smtClean="0"/>
              <a:t>Directions</a:t>
            </a:r>
            <a:r>
              <a:rPr lang="en-US" dirty="0" smtClean="0"/>
              <a:t>:  Based </a:t>
            </a:r>
            <a:r>
              <a:rPr lang="en-US" dirty="0"/>
              <a:t>on </a:t>
            </a:r>
            <a:r>
              <a:rPr lang="en-US" dirty="0" smtClean="0"/>
              <a:t>the IA2 Data that highlights the gap within the gap, think about: </a:t>
            </a:r>
          </a:p>
          <a:p>
            <a:pPr algn="ctr"/>
            <a:r>
              <a:rPr lang="en-US" i="1" dirty="0" smtClean="0"/>
              <a:t>Are </a:t>
            </a:r>
            <a:r>
              <a:rPr lang="en-US" i="1" dirty="0"/>
              <a:t>scholars with IEPs achieving at high academic and behavior levels? </a:t>
            </a:r>
            <a:endParaRPr lang="en-US" dirty="0"/>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2</a:t>
            </a:r>
            <a:endParaRPr lang="en-US" dirty="0"/>
          </a:p>
        </p:txBody>
      </p:sp>
      <p:pic>
        <p:nvPicPr>
          <p:cNvPr id="6" name="Picture 5"/>
          <p:cNvPicPr>
            <a:picLocks noChangeAspect="1"/>
          </p:cNvPicPr>
          <p:nvPr/>
        </p:nvPicPr>
        <p:blipFill>
          <a:blip r:embed="rId3"/>
          <a:stretch>
            <a:fillRect/>
          </a:stretch>
        </p:blipFill>
        <p:spPr>
          <a:xfrm>
            <a:off x="3159813" y="2725731"/>
            <a:ext cx="5933333" cy="36095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45242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6273" y="1891497"/>
            <a:ext cx="10635916" cy="249299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spcAft>
                <a:spcPts val="0"/>
              </a:spcAft>
            </a:pPr>
            <a:r>
              <a:rPr lang="en-US" sz="3200" b="1" i="1" dirty="0">
                <a:latin typeface="Calibri" panose="020F0502020204030204" pitchFamily="34" charset="0"/>
              </a:rPr>
              <a:t>Co-teaching is the primary way we service scholars with IEPs in </a:t>
            </a:r>
            <a:r>
              <a:rPr lang="en-US" sz="3200" b="1" i="1" dirty="0">
                <a:solidFill>
                  <a:srgbClr val="00B0F0"/>
                </a:solidFill>
                <a:latin typeface="Calibri" panose="020F0502020204030204" pitchFamily="34" charset="0"/>
              </a:rPr>
              <a:t>an inclusive environment to achieve academically and behaviorally at high levels</a:t>
            </a:r>
            <a:r>
              <a:rPr lang="en-US" sz="3200" b="1" i="1" dirty="0">
                <a:latin typeface="Calibri" panose="020F0502020204030204" pitchFamily="34" charset="0"/>
              </a:rPr>
              <a:t>. We serve the vast majority of our scholars in this setting</a:t>
            </a:r>
            <a:r>
              <a:rPr lang="en-US" b="1" i="1" dirty="0">
                <a:latin typeface="Calibri" panose="020F0502020204030204" pitchFamily="34" charset="0"/>
              </a:rPr>
              <a:t>.</a:t>
            </a:r>
            <a:endParaRPr lang="en-US" i="1" dirty="0"/>
          </a:p>
          <a:p>
            <a:pPr>
              <a:spcAft>
                <a:spcPts val="0"/>
              </a:spcAft>
            </a:pPr>
            <a:r>
              <a:rPr lang="en-US" sz="1400" b="1" dirty="0">
                <a:latin typeface="Calibri" panose="020F0502020204030204" pitchFamily="34" charset="0"/>
                <a:ea typeface="Times New Roman" panose="02020603050405020304" pitchFamily="18" charset="0"/>
                <a:cs typeface="Times New Roman" panose="02020603050405020304" pitchFamily="18" charset="0"/>
              </a:rPr>
              <a:t/>
            </a:r>
            <a:br>
              <a:rPr lang="en-US" sz="1400" b="1" dirty="0">
                <a:latin typeface="Calibri" panose="020F0502020204030204" pitchFamily="34" charset="0"/>
                <a:ea typeface="Times New Roman" panose="02020603050405020304" pitchFamily="18" charset="0"/>
                <a:cs typeface="Times New Roman" panose="02020603050405020304" pitchFamily="18" charset="0"/>
              </a:rPr>
            </a:br>
            <a:r>
              <a:rPr lang="en-US" sz="1400" b="1"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effectLst/>
            </a:endParaRPr>
          </a:p>
        </p:txBody>
      </p:sp>
    </p:spTree>
    <p:extLst>
      <p:ext uri="{BB962C8B-B14F-4D97-AF65-F5344CB8AC3E}">
        <p14:creationId xmlns:p14="http://schemas.microsoft.com/office/powerpoint/2010/main" val="187440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Co-teaching</a:t>
            </a:r>
            <a:endParaRPr lang="en-US" dirty="0"/>
          </a:p>
        </p:txBody>
      </p:sp>
      <p:sp>
        <p:nvSpPr>
          <p:cNvPr id="3" name="Content Placeholder 2"/>
          <p:cNvSpPr>
            <a:spLocks noGrp="1"/>
          </p:cNvSpPr>
          <p:nvPr>
            <p:ph idx="1"/>
          </p:nvPr>
        </p:nvSpPr>
        <p:spPr>
          <a:xfrm>
            <a:off x="1097280" y="1845734"/>
            <a:ext cx="10058400" cy="1450919"/>
          </a:xfrm>
        </p:spPr>
        <p:txBody>
          <a:bodyPr/>
          <a:lstStyle/>
          <a:p>
            <a:r>
              <a:rPr lang="en-US" b="1" u="sng" dirty="0" smtClean="0"/>
              <a:t>Directions</a:t>
            </a:r>
            <a:r>
              <a:rPr lang="en-US" dirty="0" smtClean="0"/>
              <a:t>:  </a:t>
            </a:r>
            <a:r>
              <a:rPr lang="en-US" b="1" dirty="0"/>
              <a:t>Your Job:    </a:t>
            </a:r>
            <a:r>
              <a:rPr lang="en-US" dirty="0"/>
              <a:t>Watch the video and record your responses </a:t>
            </a:r>
            <a:r>
              <a:rPr lang="en-US" dirty="0" smtClean="0"/>
              <a:t>on pg. 3. </a:t>
            </a:r>
            <a:endParaRPr lang="en-US" dirty="0"/>
          </a:p>
          <a:p>
            <a:pPr algn="ctr"/>
            <a:r>
              <a:rPr lang="en-US" i="1" dirty="0"/>
              <a:t>What are </a:t>
            </a:r>
            <a:r>
              <a:rPr lang="en-US" i="1" dirty="0" smtClean="0"/>
              <a:t>3 things that theses co-teachers did to drive towards stronger scholar learning?</a:t>
            </a:r>
            <a:endParaRPr lang="en-US" dirty="0"/>
          </a:p>
          <a:p>
            <a:pPr marL="0" indent="0">
              <a:buNone/>
            </a:pPr>
            <a:endParaRPr lang="en-US" dirty="0"/>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4</a:t>
            </a:r>
          </a:p>
        </p:txBody>
      </p:sp>
      <p:graphicFrame>
        <p:nvGraphicFramePr>
          <p:cNvPr id="4" name="Table 3"/>
          <p:cNvGraphicFramePr>
            <a:graphicFrameLocks noGrp="1"/>
          </p:cNvGraphicFramePr>
          <p:nvPr>
            <p:extLst>
              <p:ext uri="{D42A27DB-BD31-4B8C-83A1-F6EECF244321}">
                <p14:modId xmlns:p14="http://schemas.microsoft.com/office/powerpoint/2010/main" val="2014755156"/>
              </p:ext>
            </p:extLst>
          </p:nvPr>
        </p:nvGraphicFramePr>
        <p:xfrm>
          <a:off x="2700338" y="3042533"/>
          <a:ext cx="6563978" cy="3026022"/>
        </p:xfrm>
        <a:graphic>
          <a:graphicData uri="http://schemas.openxmlformats.org/drawingml/2006/table">
            <a:tbl>
              <a:tblPr firstRow="1" firstCol="1" bandRow="1">
                <a:tableStyleId>{5202B0CA-FC54-4496-8BCA-5EF66A818D29}</a:tableStyleId>
              </a:tblPr>
              <a:tblGrid>
                <a:gridCol w="1529973"/>
                <a:gridCol w="5034005"/>
              </a:tblGrid>
              <a:tr h="145802">
                <a:tc>
                  <a:txBody>
                    <a:bodyPr/>
                    <a:lstStyle/>
                    <a:p>
                      <a:pPr algn="ctr">
                        <a:spcAft>
                          <a:spcPts val="0"/>
                        </a:spcAft>
                      </a:pPr>
                      <a:r>
                        <a:rPr lang="en-US" sz="1200">
                          <a:effectLst/>
                        </a:rPr>
                        <a:t>Co-teacher Actions</a:t>
                      </a:r>
                      <a:endParaRPr lang="en-US" sz="110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a:effectLst/>
                        </a:rPr>
                        <a:t>Evidence</a:t>
                      </a:r>
                      <a:endParaRPr lang="en-US" sz="110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47714">
                <a:tc>
                  <a:txBody>
                    <a:bodyPr/>
                    <a:lstStyle/>
                    <a:p>
                      <a:pPr algn="ctr">
                        <a:spcAft>
                          <a:spcPts val="0"/>
                        </a:spcAft>
                      </a:pPr>
                      <a:r>
                        <a:rPr lang="en-US" sz="1000">
                          <a:effectLst/>
                        </a:rPr>
                        <a:t> </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a:effectLst/>
                        </a:rPr>
                        <a:t> </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47714">
                <a:tc>
                  <a:txBody>
                    <a:bodyPr/>
                    <a:lstStyle/>
                    <a:p>
                      <a:pPr algn="ctr">
                        <a:spcAft>
                          <a:spcPts val="0"/>
                        </a:spcAft>
                      </a:pPr>
                      <a:r>
                        <a:rPr lang="en-US" sz="1000">
                          <a:effectLst/>
                        </a:rPr>
                        <a:t> </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dirty="0">
                          <a:effectLst/>
                        </a:rPr>
                        <a:t> </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47714">
                <a:tc>
                  <a:txBody>
                    <a:bodyPr/>
                    <a:lstStyle/>
                    <a:p>
                      <a:pPr algn="ctr">
                        <a:spcAft>
                          <a:spcPts val="0"/>
                        </a:spcAft>
                      </a:pPr>
                      <a:r>
                        <a:rPr lang="en-US" sz="1000">
                          <a:effectLst/>
                        </a:rPr>
                        <a:t> </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dirty="0">
                          <a:effectLst/>
                        </a:rPr>
                        <a:t> </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930318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What are 3 things that theses co-teachers did to drive towards stronger scholar learning?</a:t>
            </a:r>
            <a:endParaRPr lang="en-US" dirty="0"/>
          </a:p>
        </p:txBody>
      </p:sp>
      <p:sp>
        <p:nvSpPr>
          <p:cNvPr id="4" name="TextBox 3"/>
          <p:cNvSpPr txBox="1"/>
          <p:nvPr/>
        </p:nvSpPr>
        <p:spPr>
          <a:xfrm>
            <a:off x="1563329" y="2507226"/>
            <a:ext cx="9592351" cy="646331"/>
          </a:xfrm>
          <a:prstGeom prst="rect">
            <a:avLst/>
          </a:prstGeom>
          <a:noFill/>
        </p:spPr>
        <p:txBody>
          <a:bodyPr wrap="square" rtlCol="0">
            <a:spAutoFit/>
          </a:bodyPr>
          <a:lstStyle/>
          <a:p>
            <a:r>
              <a:rPr lang="en-US" dirty="0"/>
              <a:t>https://video.achievementfirst.org/media/Alternative+Teaching+-+Co-teaching+-+corrections/1_5npbhnvj/44106852</a:t>
            </a:r>
          </a:p>
        </p:txBody>
      </p:sp>
    </p:spTree>
    <p:extLst>
      <p:ext uri="{BB962C8B-B14F-4D97-AF65-F5344CB8AC3E}">
        <p14:creationId xmlns:p14="http://schemas.microsoft.com/office/powerpoint/2010/main" val="3111329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What are 3 things that theses co-teachers did to drive towards stronger scholar learning?</a:t>
            </a:r>
            <a:endParaRPr lang="en-US" dirty="0"/>
          </a:p>
        </p:txBody>
      </p:sp>
      <p:sp>
        <p:nvSpPr>
          <p:cNvPr id="3" name="TextBox 2"/>
          <p:cNvSpPr txBox="1"/>
          <p:nvPr/>
        </p:nvSpPr>
        <p:spPr>
          <a:xfrm>
            <a:off x="1283110" y="2743200"/>
            <a:ext cx="9872570" cy="646331"/>
          </a:xfrm>
          <a:prstGeom prst="rect">
            <a:avLst/>
          </a:prstGeom>
          <a:noFill/>
        </p:spPr>
        <p:txBody>
          <a:bodyPr wrap="square" rtlCol="0">
            <a:spAutoFit/>
          </a:bodyPr>
          <a:lstStyle/>
          <a:p>
            <a:r>
              <a:rPr lang="en-US"/>
              <a:t>https://video.achievementfirst.org/media/Alternative+%26+Team+Teaching+-+Corrections+%28chapters%29/1_aurt4qjm/44106852</a:t>
            </a:r>
            <a:endParaRPr lang="en-US" dirty="0"/>
          </a:p>
        </p:txBody>
      </p:sp>
    </p:spTree>
    <p:extLst>
      <p:ext uri="{BB962C8B-B14F-4D97-AF65-F5344CB8AC3E}">
        <p14:creationId xmlns:p14="http://schemas.microsoft.com/office/powerpoint/2010/main" val="444474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12192000" cy="700191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500" b="1" dirty="0">
                <a:solidFill>
                  <a:schemeClr val="bg1"/>
                </a:solidFill>
                <a:cs typeface="Arial" panose="020B0604020202020204" pitchFamily="34" charset="0"/>
              </a:rPr>
              <a:t>CO-TEACHING </a:t>
            </a:r>
            <a:r>
              <a:rPr lang="en-US" altLang="en-US" sz="3600" dirty="0">
                <a:solidFill>
                  <a:srgbClr val="000000"/>
                </a:solidFill>
                <a:cs typeface="Arial" panose="020B0604020202020204" pitchFamily="34" charset="0"/>
              </a:rPr>
              <a:t>allows teachers to</a:t>
            </a:r>
            <a:r>
              <a:rPr lang="en-US" altLang="en-US" sz="4400" dirty="0">
                <a:solidFill>
                  <a:srgbClr val="000000"/>
                </a:solidFill>
                <a:cs typeface="Arial" panose="020B0604020202020204" pitchFamily="34" charset="0"/>
              </a:rPr>
              <a:t> </a:t>
            </a:r>
          </a:p>
          <a:p>
            <a:pPr eaLnBrk="1" hangingPunct="1"/>
            <a:endParaRPr lang="en-US" altLang="en-US" sz="4800" dirty="0" smtClean="0">
              <a:solidFill>
                <a:srgbClr val="FFFF00"/>
              </a:solidFill>
              <a:cs typeface="Arial" panose="020B0604020202020204" pitchFamily="34" charset="0"/>
            </a:endParaRPr>
          </a:p>
          <a:p>
            <a:pPr eaLnBrk="1" hangingPunct="1">
              <a:lnSpc>
                <a:spcPct val="150000"/>
              </a:lnSpc>
            </a:pPr>
            <a:r>
              <a:rPr lang="en-US" altLang="en-US" sz="4800" dirty="0" smtClean="0">
                <a:solidFill>
                  <a:srgbClr val="FFFF00"/>
                </a:solidFill>
                <a:cs typeface="Arial" panose="020B0604020202020204" pitchFamily="34" charset="0"/>
              </a:rPr>
              <a:t>collect </a:t>
            </a:r>
            <a:r>
              <a:rPr lang="en-US" altLang="en-US" sz="4800" dirty="0">
                <a:solidFill>
                  <a:srgbClr val="FFFF00"/>
                </a:solidFill>
                <a:cs typeface="Arial" panose="020B0604020202020204" pitchFamily="34" charset="0"/>
              </a:rPr>
              <a:t>more </a:t>
            </a:r>
            <a:r>
              <a:rPr lang="en-US" altLang="en-US" sz="4400" dirty="0">
                <a:solidFill>
                  <a:srgbClr val="FFFF00"/>
                </a:solidFill>
                <a:cs typeface="Arial" panose="020B0604020202020204" pitchFamily="34" charset="0"/>
              </a:rPr>
              <a:t>DATA</a:t>
            </a:r>
            <a:r>
              <a:rPr lang="en-US" altLang="en-US" sz="4800" dirty="0" smtClean="0">
                <a:solidFill>
                  <a:srgbClr val="FFFF00"/>
                </a:solidFill>
                <a:cs typeface="Arial" panose="020B0604020202020204" pitchFamily="34" charset="0"/>
              </a:rPr>
              <a:t>,</a:t>
            </a:r>
            <a:endParaRPr lang="en-US" altLang="en-US" sz="4800" dirty="0" smtClean="0">
              <a:solidFill>
                <a:srgbClr val="CCFFCC"/>
              </a:solidFill>
              <a:cs typeface="Arial" panose="020B0604020202020204" pitchFamily="34" charset="0"/>
            </a:endParaRPr>
          </a:p>
          <a:p>
            <a:pPr eaLnBrk="1" hangingPunct="1">
              <a:lnSpc>
                <a:spcPct val="150000"/>
              </a:lnSpc>
            </a:pPr>
            <a:r>
              <a:rPr lang="en-US" altLang="en-US" sz="4800" dirty="0" smtClean="0">
                <a:solidFill>
                  <a:srgbClr val="CCFFCC"/>
                </a:solidFill>
                <a:cs typeface="Arial" panose="020B0604020202020204" pitchFamily="34" charset="0"/>
              </a:rPr>
              <a:t>provide </a:t>
            </a:r>
            <a:r>
              <a:rPr lang="en-US" altLang="en-US" sz="4800" dirty="0">
                <a:solidFill>
                  <a:srgbClr val="CCFFCC"/>
                </a:solidFill>
                <a:cs typeface="Arial" panose="020B0604020202020204" pitchFamily="34" charset="0"/>
              </a:rPr>
              <a:t>more </a:t>
            </a:r>
            <a:r>
              <a:rPr lang="en-US" altLang="en-US" sz="4400" dirty="0">
                <a:solidFill>
                  <a:srgbClr val="CCFFCC"/>
                </a:solidFill>
                <a:cs typeface="Arial" panose="020B0604020202020204" pitchFamily="34" charset="0"/>
              </a:rPr>
              <a:t>FEEDBACK</a:t>
            </a:r>
            <a:r>
              <a:rPr lang="en-US" altLang="en-US" sz="4800" dirty="0">
                <a:solidFill>
                  <a:srgbClr val="CCFFCC"/>
                </a:solidFill>
                <a:cs typeface="Arial" panose="020B0604020202020204" pitchFamily="34" charset="0"/>
              </a:rPr>
              <a:t>, </a:t>
            </a:r>
            <a:r>
              <a:rPr lang="en-US" altLang="en-US" sz="3600" dirty="0">
                <a:solidFill>
                  <a:srgbClr val="000000"/>
                </a:solidFill>
                <a:cs typeface="Arial" panose="020B0604020202020204" pitchFamily="34" charset="0"/>
              </a:rPr>
              <a:t>and </a:t>
            </a:r>
            <a:r>
              <a:rPr lang="en-US" altLang="en-US" sz="4800" dirty="0">
                <a:solidFill>
                  <a:srgbClr val="77FAFD"/>
                </a:solidFill>
                <a:cs typeface="Arial" panose="020B0604020202020204" pitchFamily="34" charset="0"/>
              </a:rPr>
              <a:t>offer more </a:t>
            </a:r>
          </a:p>
          <a:p>
            <a:pPr eaLnBrk="1" hangingPunct="1">
              <a:lnSpc>
                <a:spcPct val="150000"/>
              </a:lnSpc>
            </a:pPr>
            <a:r>
              <a:rPr lang="en-US" altLang="en-US" sz="4000" dirty="0" smtClean="0">
                <a:solidFill>
                  <a:srgbClr val="77FAFD"/>
                </a:solidFill>
                <a:cs typeface="Arial" panose="020B0604020202020204" pitchFamily="34" charset="0"/>
              </a:rPr>
              <a:t>TARGETED SUPPORTS</a:t>
            </a:r>
          </a:p>
          <a:p>
            <a:pPr eaLnBrk="1" hangingPunct="1"/>
            <a:endParaRPr lang="en-US" altLang="en-US" sz="3200" dirty="0">
              <a:solidFill>
                <a:srgbClr val="77FAFD"/>
              </a:solidFill>
              <a:cs typeface="Arial" panose="020B0604020202020204" pitchFamily="34" charset="0"/>
            </a:endParaRPr>
          </a:p>
          <a:p>
            <a:pPr algn="r" eaLnBrk="1" hangingPunct="1"/>
            <a:r>
              <a:rPr lang="en-US" altLang="en-US" sz="4000" dirty="0">
                <a:cs typeface="Arial" panose="020B0604020202020204" pitchFamily="34" charset="0"/>
              </a:rPr>
              <a:t>to lead students to the</a:t>
            </a:r>
            <a:r>
              <a:rPr lang="en-US" altLang="en-US" sz="4800" dirty="0">
                <a:cs typeface="Arial" panose="020B0604020202020204" pitchFamily="34" charset="0"/>
              </a:rPr>
              <a:t> </a:t>
            </a:r>
            <a:r>
              <a:rPr lang="en-US" altLang="en-US" sz="5500" b="1" dirty="0">
                <a:solidFill>
                  <a:schemeClr val="bg1"/>
                </a:solidFill>
                <a:cs typeface="Arial" panose="020B0604020202020204" pitchFamily="34" charset="0"/>
              </a:rPr>
              <a:t>same rigorous academic and behavioral outcomes.  </a:t>
            </a:r>
          </a:p>
        </p:txBody>
      </p:sp>
    </p:spTree>
    <p:extLst>
      <p:ext uri="{BB962C8B-B14F-4D97-AF65-F5344CB8AC3E}">
        <p14:creationId xmlns:p14="http://schemas.microsoft.com/office/powerpoint/2010/main" val="4007011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17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Discussing the Airtight Activity</a:t>
            </a:r>
            <a:endParaRPr lang="en-US" dirty="0"/>
          </a:p>
        </p:txBody>
      </p:sp>
      <p:sp>
        <p:nvSpPr>
          <p:cNvPr id="3" name="Content Placeholder 2"/>
          <p:cNvSpPr>
            <a:spLocks noGrp="1"/>
          </p:cNvSpPr>
          <p:nvPr>
            <p:ph idx="1"/>
          </p:nvPr>
        </p:nvSpPr>
        <p:spPr>
          <a:xfrm>
            <a:off x="1097280" y="1845734"/>
            <a:ext cx="10058400" cy="1908119"/>
          </a:xfrm>
        </p:spPr>
        <p:txBody>
          <a:bodyPr>
            <a:noAutofit/>
          </a:bodyPr>
          <a:lstStyle/>
          <a:p>
            <a:r>
              <a:rPr lang="en-US" sz="1600" b="1" dirty="0"/>
              <a:t>Objective:</a:t>
            </a:r>
            <a:r>
              <a:rPr lang="en-US" sz="1600" dirty="0"/>
              <a:t>  Participants will facilitate the discussion during an airtight activity to draw out the key point.  They will receive feedback and replay</a:t>
            </a:r>
            <a:r>
              <a:rPr lang="en-US" sz="1600" dirty="0" smtClean="0"/>
              <a:t>.</a:t>
            </a:r>
            <a:endParaRPr lang="en-US" sz="1600" dirty="0"/>
          </a:p>
          <a:p>
            <a:r>
              <a:rPr lang="en-US" sz="1600" b="1" dirty="0"/>
              <a:t>Directions:  </a:t>
            </a:r>
            <a:r>
              <a:rPr lang="en-US" sz="1600" dirty="0"/>
              <a:t>In groups of 3, take turns facilitating the airtight activity debrief and receive feedback.  </a:t>
            </a:r>
          </a:p>
          <a:p>
            <a:r>
              <a:rPr lang="en-US" sz="1600" dirty="0"/>
              <a:t>There will be one facilitator, and 2 participants.  One participant will be a coach and both participants will choose a role for the list of their liking at each switch without telling the facilitator:</a:t>
            </a:r>
          </a:p>
          <a:p>
            <a:pPr lvl="1"/>
            <a:r>
              <a:rPr lang="en-US" sz="1600" dirty="0"/>
              <a:t>Participant who is lost.</a:t>
            </a:r>
          </a:p>
          <a:p>
            <a:pPr lvl="1"/>
            <a:r>
              <a:rPr lang="en-US" sz="1600" dirty="0"/>
              <a:t>Participant who provides the element but not evidence</a:t>
            </a:r>
          </a:p>
          <a:p>
            <a:pPr lvl="1"/>
            <a:r>
              <a:rPr lang="en-US" sz="1600" dirty="0"/>
              <a:t>Participant who provides the element, evidence and cannot respond to the impact/importance.</a:t>
            </a:r>
          </a:p>
          <a:p>
            <a:pPr lvl="1"/>
            <a:r>
              <a:rPr lang="en-US" sz="1600" dirty="0"/>
              <a:t>Participant who nails it!</a:t>
            </a:r>
          </a:p>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5</a:t>
            </a:r>
          </a:p>
        </p:txBody>
      </p:sp>
    </p:spTree>
    <p:extLst>
      <p:ext uri="{BB962C8B-B14F-4D97-AF65-F5344CB8AC3E}">
        <p14:creationId xmlns:p14="http://schemas.microsoft.com/office/powerpoint/2010/main" val="1244080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1 – Discussing an Airtight Activity</a:t>
            </a:r>
            <a:endParaRPr lang="en-US" dirty="0"/>
          </a:p>
        </p:txBody>
      </p:sp>
      <p:sp>
        <p:nvSpPr>
          <p:cNvPr id="3" name="Content Placeholder 2"/>
          <p:cNvSpPr>
            <a:spLocks noGrp="1"/>
          </p:cNvSpPr>
          <p:nvPr>
            <p:ph idx="1"/>
          </p:nvPr>
        </p:nvSpPr>
        <p:spPr>
          <a:xfrm>
            <a:off x="1097280" y="1845734"/>
            <a:ext cx="10058400" cy="1450919"/>
          </a:xfrm>
        </p:spPr>
        <p:txBody>
          <a:bodyPr>
            <a:normAutofit fontScale="92500" lnSpcReduction="20000"/>
          </a:bodyPr>
          <a:lstStyle/>
          <a:p>
            <a:r>
              <a:rPr lang="en-US" sz="2800" b="1" dirty="0"/>
              <a:t>Objective:</a:t>
            </a:r>
            <a:r>
              <a:rPr lang="en-US" sz="2800" dirty="0"/>
              <a:t>  Participants will facilitate the discussion during an airtight activity to draw out the key point.  They will receive feedback and replay.</a:t>
            </a:r>
          </a:p>
          <a:p>
            <a:r>
              <a:rPr lang="en-US" sz="2800" b="1" dirty="0"/>
              <a:t>Directions:  </a:t>
            </a:r>
            <a:r>
              <a:rPr lang="en-US" sz="2800" dirty="0"/>
              <a:t>In groups of 3, take turns facilitating the airtight activity debrief and receive feedback.</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5</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97868592"/>
              </p:ext>
            </p:extLst>
          </p:nvPr>
        </p:nvGraphicFramePr>
        <p:xfrm>
          <a:off x="1097280" y="3410409"/>
          <a:ext cx="5447900" cy="2658147"/>
        </p:xfrm>
        <a:graphic>
          <a:graphicData uri="http://schemas.openxmlformats.org/drawingml/2006/table">
            <a:tbl>
              <a:tblPr firstRow="1" bandRow="1">
                <a:tableStyleId>{9DCAF9ED-07DC-4A11-8D7F-57B35C25682E}</a:tableStyleId>
              </a:tblPr>
              <a:tblGrid>
                <a:gridCol w="1361975"/>
                <a:gridCol w="1361975"/>
                <a:gridCol w="1361975"/>
                <a:gridCol w="1361975"/>
              </a:tblGrid>
              <a:tr h="379613">
                <a:tc>
                  <a:txBody>
                    <a:bodyPr/>
                    <a:lstStyle/>
                    <a:p>
                      <a:pPr algn="ctr"/>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701097">
                <a:tc>
                  <a:txBody>
                    <a:bodyPr/>
                    <a:lstStyle/>
                    <a:p>
                      <a:pPr algn="ctr"/>
                      <a:r>
                        <a:rPr lang="en-US" sz="3600" b="1" dirty="0" smtClean="0"/>
                        <a:t>1 </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Facilitator</a:t>
                      </a:r>
                      <a:endParaRPr lang="en-US" dirty="0"/>
                    </a:p>
                  </a:txBody>
                  <a:tcPr anchor="ctr"/>
                </a:tc>
              </a:tr>
              <a:tr h="838191">
                <a:tc>
                  <a:txBody>
                    <a:bodyPr/>
                    <a:lstStyle/>
                    <a:p>
                      <a:pPr algn="ctr"/>
                      <a:r>
                        <a:rPr lang="en-US" sz="3600" b="1" dirty="0" smtClean="0"/>
                        <a:t>2</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Facilitator</a:t>
                      </a:r>
                      <a:endParaRPr lang="en-US" dirty="0"/>
                    </a:p>
                  </a:txBody>
                  <a:tcPr anchor="ctr"/>
                </a:tc>
                <a:tc>
                  <a:txBody>
                    <a:bodyPr/>
                    <a:lstStyle/>
                    <a:p>
                      <a:pPr algn="ctr"/>
                      <a:r>
                        <a:rPr lang="en-US" dirty="0" smtClean="0"/>
                        <a:t>Teacher</a:t>
                      </a:r>
                      <a:endParaRPr lang="en-US" dirty="0"/>
                    </a:p>
                  </a:txBody>
                  <a:tcPr anchor="ctr"/>
                </a:tc>
              </a:tr>
              <a:tr h="739246">
                <a:tc>
                  <a:txBody>
                    <a:bodyPr/>
                    <a:lstStyle/>
                    <a:p>
                      <a:pPr algn="ctr"/>
                      <a:r>
                        <a:rPr lang="en-US" sz="3600" b="1" dirty="0" smtClean="0"/>
                        <a:t>3</a:t>
                      </a:r>
                      <a:endParaRPr lang="en-US" sz="3600" b="1" dirty="0"/>
                    </a:p>
                  </a:txBody>
                  <a:tcPr anchor="ctr"/>
                </a:tc>
                <a:tc>
                  <a:txBody>
                    <a:bodyPr/>
                    <a:lstStyle/>
                    <a:p>
                      <a:pPr algn="ctr"/>
                      <a:r>
                        <a:rPr lang="en-US" dirty="0" smtClean="0"/>
                        <a:t>Facilitator</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Teacher</a:t>
                      </a:r>
                      <a:endParaRPr lang="en-US" dirty="0"/>
                    </a:p>
                  </a:txBody>
                  <a:tcPr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14081418"/>
              </p:ext>
            </p:extLst>
          </p:nvPr>
        </p:nvGraphicFramePr>
        <p:xfrm>
          <a:off x="7012311" y="3405027"/>
          <a:ext cx="4143369" cy="1519628"/>
        </p:xfrm>
        <a:graphic>
          <a:graphicData uri="http://schemas.openxmlformats.org/drawingml/2006/table">
            <a:tbl>
              <a:tblPr firstRow="1" firstCol="1" bandRow="1">
                <a:tableStyleId>{5202B0CA-FC54-4496-8BCA-5EF66A818D29}</a:tableStyleId>
              </a:tblPr>
              <a:tblGrid>
                <a:gridCol w="944334"/>
                <a:gridCol w="3199035"/>
              </a:tblGrid>
              <a:tr h="187103">
                <a:tc>
                  <a:txBody>
                    <a:bodyPr/>
                    <a:lstStyle/>
                    <a:p>
                      <a:pPr marL="0" marR="0">
                        <a:lnSpc>
                          <a:spcPct val="115000"/>
                        </a:lnSpc>
                        <a:spcBef>
                          <a:spcPts val="0"/>
                        </a:spcBef>
                        <a:spcAft>
                          <a:spcPts val="0"/>
                        </a:spcAft>
                      </a:pPr>
                      <a:r>
                        <a:rPr lang="en-US" sz="1100" dirty="0">
                          <a:effectLst/>
                        </a:rPr>
                        <a:t>Min.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rPr>
                        <a:t>Practice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6808">
                <a:tc>
                  <a:txBody>
                    <a:bodyPr/>
                    <a:lstStyle/>
                    <a:p>
                      <a:pPr marL="0" marR="0">
                        <a:lnSpc>
                          <a:spcPct val="115000"/>
                        </a:lnSpc>
                        <a:spcBef>
                          <a:spcPts val="0"/>
                        </a:spcBef>
                        <a:spcAft>
                          <a:spcPts val="0"/>
                        </a:spcAft>
                      </a:pPr>
                      <a:r>
                        <a:rPr lang="en-US" sz="1200" dirty="0">
                          <a:effectLst/>
                        </a:rPr>
                        <a:t>3 min.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a:effectLst/>
                        </a:rPr>
                        <a:t>Everyone – Read the BPQ and Internalizes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4549">
                <a:tc>
                  <a:txBody>
                    <a:bodyPr/>
                    <a:lstStyle/>
                    <a:p>
                      <a:pPr marL="0" marR="0">
                        <a:lnSpc>
                          <a:spcPct val="115000"/>
                        </a:lnSpc>
                        <a:spcBef>
                          <a:spcPts val="0"/>
                        </a:spcBef>
                        <a:spcAft>
                          <a:spcPts val="0"/>
                        </a:spcAft>
                      </a:pPr>
                      <a:r>
                        <a:rPr lang="en-US" sz="1200" dirty="0">
                          <a:effectLst/>
                        </a:rPr>
                        <a:t>3+1  min.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a:effectLst/>
                        </a:rPr>
                        <a:t>Facilitate the AA Discussion + Feedback + Replay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a:lnSpc>
                          <a:spcPct val="115000"/>
                        </a:lnSpc>
                        <a:spcBef>
                          <a:spcPts val="0"/>
                        </a:spcBef>
                        <a:spcAft>
                          <a:spcPts val="0"/>
                        </a:spcAft>
                      </a:pPr>
                      <a:r>
                        <a:rPr lang="en-US" sz="1200" dirty="0">
                          <a:effectLst/>
                        </a:rPr>
                        <a:t>1 min.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effectLst/>
                        </a:rPr>
                        <a:t>Reflection –What needs to be true for successful facilitation at ATT?  (Note this on the last page of the GN, which you will rip off and take with you)</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4549">
                <a:tc>
                  <a:txBody>
                    <a:bodyPr/>
                    <a:lstStyle/>
                    <a:p>
                      <a:pPr marL="0" marR="0">
                        <a:lnSpc>
                          <a:spcPct val="115000"/>
                        </a:lnSpc>
                        <a:spcBef>
                          <a:spcPts val="0"/>
                        </a:spcBef>
                        <a:spcAft>
                          <a:spcPts val="0"/>
                        </a:spcAft>
                      </a:pPr>
                      <a:r>
                        <a:rPr lang="en-US" sz="1200" dirty="0">
                          <a:effectLst/>
                        </a:rPr>
                        <a:t>Total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effectLst/>
                        </a:rPr>
                        <a:t>16 min.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221000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b="1" dirty="0" smtClean="0">
                <a:ea typeface="ＭＳ Ｐゴシック" panose="020B0600070205080204" pitchFamily="34" charset="-128"/>
              </a:rPr>
              <a:t>GET UP: Choose a corner</a:t>
            </a:r>
          </a:p>
        </p:txBody>
      </p:sp>
      <p:sp>
        <p:nvSpPr>
          <p:cNvPr id="41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5"/>
              </a:buBlip>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FF0000"/>
              </a:buClr>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FF0000"/>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rgbClr val="FF0000"/>
              </a:buClr>
              <a:buChar char="•"/>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rgbClr val="FF0000"/>
              </a:buClr>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4F295BD3-EC45-4EF4-B618-8D81D43C4D92}" type="slidenum">
              <a:rPr lang="en-US" altLang="en-US" sz="1000">
                <a:solidFill>
                  <a:prstClr val="black"/>
                </a:solidFill>
              </a:rPr>
              <a:pPr eaLnBrk="1" hangingPunct="1">
                <a:spcBef>
                  <a:spcPct val="0"/>
                </a:spcBef>
                <a:buFontTx/>
                <a:buNone/>
              </a:pPr>
              <a:t>2</a:t>
            </a:fld>
            <a:endParaRPr lang="en-US" altLang="en-US" sz="1000" dirty="0">
              <a:solidFill>
                <a:prstClr val="black"/>
              </a:solidFill>
            </a:endParaRPr>
          </a:p>
        </p:txBody>
      </p:sp>
      <p:sp>
        <p:nvSpPr>
          <p:cNvPr id="3" name="TextBox 2"/>
          <p:cNvSpPr txBox="1"/>
          <p:nvPr/>
        </p:nvSpPr>
        <p:spPr>
          <a:xfrm>
            <a:off x="1097280" y="2205746"/>
            <a:ext cx="9562699" cy="3785652"/>
          </a:xfrm>
          <a:prstGeom prst="rect">
            <a:avLst/>
          </a:prstGeom>
          <a:noFill/>
        </p:spPr>
        <p:txBody>
          <a:bodyPr wrap="square" rtlCol="0">
            <a:spAutoFit/>
          </a:bodyPr>
          <a:lstStyle/>
          <a:p>
            <a:pPr marL="457200" indent="-457200">
              <a:buFont typeface="+mj-lt"/>
              <a:buAutoNum type="arabicPeriod"/>
            </a:pPr>
            <a:r>
              <a:rPr lang="en-US" sz="2400" i="1" dirty="0" smtClean="0"/>
              <a:t>Effective </a:t>
            </a:r>
            <a:r>
              <a:rPr lang="en-US" sz="2400" i="1" dirty="0"/>
              <a:t>co-teaching </a:t>
            </a:r>
            <a:r>
              <a:rPr lang="en-US" sz="2400" i="1" dirty="0" smtClean="0"/>
              <a:t>is like synchronized </a:t>
            </a:r>
            <a:r>
              <a:rPr lang="en-US" sz="2400" i="1" dirty="0"/>
              <a:t>swimming—teammates must carefully coordinate, not only to win but to avoid drowning</a:t>
            </a:r>
            <a:r>
              <a:rPr lang="en-US" sz="2400" i="1" dirty="0" smtClean="0"/>
              <a:t>.</a:t>
            </a:r>
          </a:p>
          <a:p>
            <a:pPr marL="457200" indent="-457200">
              <a:buFont typeface="+mj-lt"/>
              <a:buAutoNum type="arabicPeriod"/>
            </a:pPr>
            <a:endParaRPr lang="en-US" sz="2400" i="1" dirty="0" smtClean="0"/>
          </a:p>
          <a:p>
            <a:pPr marL="457200" indent="-457200">
              <a:buFont typeface="+mj-lt"/>
              <a:buAutoNum type="arabicPeriod"/>
            </a:pPr>
            <a:r>
              <a:rPr lang="en-US" sz="2400" i="1" dirty="0" smtClean="0">
                <a:solidFill>
                  <a:schemeClr val="accent2"/>
                </a:solidFill>
              </a:rPr>
              <a:t>Co-teaching is like a marriage.</a:t>
            </a:r>
          </a:p>
          <a:p>
            <a:pPr marL="457200" indent="-457200">
              <a:buFont typeface="+mj-lt"/>
              <a:buAutoNum type="arabicPeriod"/>
            </a:pPr>
            <a:endParaRPr lang="en-US" sz="2400" i="1" dirty="0" smtClean="0"/>
          </a:p>
          <a:p>
            <a:pPr marL="457200" indent="-457200">
              <a:buFont typeface="+mj-lt"/>
              <a:buAutoNum type="arabicPeriod"/>
            </a:pPr>
            <a:r>
              <a:rPr lang="en-US" sz="2400" i="1" dirty="0" smtClean="0"/>
              <a:t>Co-teaching is like a highway.  There will be detours, accidents, unexpected events, and maintenance.  </a:t>
            </a:r>
          </a:p>
          <a:p>
            <a:pPr marL="457200" indent="-457200">
              <a:buFont typeface="+mj-lt"/>
              <a:buAutoNum type="arabicPeriod"/>
            </a:pPr>
            <a:endParaRPr lang="en-US" sz="2400" i="1" dirty="0" smtClean="0"/>
          </a:p>
          <a:p>
            <a:pPr marL="457200" indent="-457200">
              <a:buFont typeface="+mj-lt"/>
              <a:buAutoNum type="arabicPeriod"/>
            </a:pPr>
            <a:r>
              <a:rPr lang="en-US" sz="2400" i="1" dirty="0" smtClean="0">
                <a:solidFill>
                  <a:schemeClr val="accent2"/>
                </a:solidFill>
              </a:rPr>
              <a:t>Co-teaching is like a play which involves practice, rehearsals, planning, and trust for your partner.</a:t>
            </a:r>
          </a:p>
        </p:txBody>
      </p:sp>
    </p:spTree>
    <p:custDataLst>
      <p:custData r:id="rId1"/>
      <p:tags r:id="rId2"/>
    </p:custDataLst>
    <p:extLst>
      <p:ext uri="{BB962C8B-B14F-4D97-AF65-F5344CB8AC3E}">
        <p14:creationId xmlns:p14="http://schemas.microsoft.com/office/powerpoint/2010/main" val="4264663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1 – Discussing an Airtight Activity</a:t>
            </a:r>
            <a:endParaRPr lang="en-US" dirty="0"/>
          </a:p>
        </p:txBody>
      </p:sp>
      <p:sp>
        <p:nvSpPr>
          <p:cNvPr id="3" name="Content Placeholder 2"/>
          <p:cNvSpPr>
            <a:spLocks noGrp="1"/>
          </p:cNvSpPr>
          <p:nvPr>
            <p:ph idx="1"/>
          </p:nvPr>
        </p:nvSpPr>
        <p:spPr>
          <a:xfrm>
            <a:off x="1097280" y="1845734"/>
            <a:ext cx="10058400" cy="1450919"/>
          </a:xfrm>
        </p:spPr>
        <p:txBody>
          <a:bodyPr>
            <a:normAutofit fontScale="92500" lnSpcReduction="20000"/>
          </a:bodyPr>
          <a:lstStyle/>
          <a:p>
            <a:r>
              <a:rPr lang="en-US" sz="2800" b="1" dirty="0"/>
              <a:t>Objective:</a:t>
            </a:r>
            <a:r>
              <a:rPr lang="en-US" sz="2800" dirty="0"/>
              <a:t>  Participants will facilitate the discussion during an airtight activity to draw out the key point.  They will receive feedback and replay.</a:t>
            </a:r>
          </a:p>
          <a:p>
            <a:r>
              <a:rPr lang="en-US" sz="2800" b="1" dirty="0"/>
              <a:t>Directions:  </a:t>
            </a:r>
            <a:r>
              <a:rPr lang="en-US" sz="2800" dirty="0"/>
              <a:t>In groups of 3, take turns facilitating the airtight activity debrief and receive feedback.</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11</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289573825"/>
              </p:ext>
            </p:extLst>
          </p:nvPr>
        </p:nvGraphicFramePr>
        <p:xfrm>
          <a:off x="1097280" y="3296653"/>
          <a:ext cx="9634888" cy="2905278"/>
        </p:xfrm>
        <a:graphic>
          <a:graphicData uri="http://schemas.openxmlformats.org/drawingml/2006/table">
            <a:tbl>
              <a:tblPr firstRow="1" firstCol="1" bandRow="1">
                <a:tableStyleId>{5202B0CA-FC54-4496-8BCA-5EF66A818D29}</a:tableStyleId>
              </a:tblPr>
              <a:tblGrid>
                <a:gridCol w="1356527"/>
                <a:gridCol w="8278361"/>
              </a:tblGrid>
              <a:tr h="201956">
                <a:tc>
                  <a:txBody>
                    <a:bodyPr/>
                    <a:lstStyle/>
                    <a:p>
                      <a:pPr marL="0" marR="0" algn="ctr">
                        <a:lnSpc>
                          <a:spcPct val="115000"/>
                        </a:lnSpc>
                        <a:spcBef>
                          <a:spcPts val="0"/>
                        </a:spcBef>
                        <a:spcAft>
                          <a:spcPts val="1000"/>
                        </a:spcAft>
                      </a:pPr>
                      <a:r>
                        <a:rPr lang="en-US" sz="105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882" marR="448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50">
                          <a:effectLst/>
                        </a:rPr>
                        <a:t>Constructive Feedback (“Next time try…”)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4882" marR="448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8870">
                <a:tc>
                  <a:txBody>
                    <a:bodyPr/>
                    <a:lstStyle/>
                    <a:p>
                      <a:pPr marL="0" marR="0">
                        <a:lnSpc>
                          <a:spcPct val="115000"/>
                        </a:lnSpc>
                        <a:spcBef>
                          <a:spcPts val="0"/>
                        </a:spcBef>
                        <a:spcAft>
                          <a:spcPts val="1000"/>
                        </a:spcAft>
                      </a:pPr>
                      <a:r>
                        <a:rPr lang="en-US" sz="1050" dirty="0">
                          <a:effectLst/>
                        </a:rPr>
                        <a:t>Discussing the AA (Leading Discussion)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882" marR="448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1050" u="sng" dirty="0">
                          <a:effectLst/>
                        </a:rPr>
                        <a:t>Crafting a broad opening question or statement</a:t>
                      </a:r>
                      <a:endParaRPr lang="en-US" sz="1050" dirty="0">
                        <a:effectLst/>
                      </a:endParaRPr>
                    </a:p>
                    <a:p>
                      <a:pPr marL="342900" marR="0" lvl="0" indent="-342900" algn="just">
                        <a:lnSpc>
                          <a:spcPct val="115000"/>
                        </a:lnSpc>
                        <a:spcBef>
                          <a:spcPts val="0"/>
                        </a:spcBef>
                        <a:spcAft>
                          <a:spcPts val="0"/>
                        </a:spcAft>
                        <a:buFont typeface="Symbol" panose="05050102010706020507" pitchFamily="18" charset="2"/>
                        <a:buChar char=""/>
                      </a:pPr>
                      <a:r>
                        <a:rPr lang="en-US" sz="1050" dirty="0">
                          <a:effectLst/>
                        </a:rPr>
                        <a:t>What was effective about _____’s use of [technique]?</a:t>
                      </a:r>
                    </a:p>
                    <a:p>
                      <a:pPr marL="342900" marR="0" lvl="0" indent="-342900" algn="just">
                        <a:lnSpc>
                          <a:spcPct val="115000"/>
                        </a:lnSpc>
                        <a:spcBef>
                          <a:spcPts val="0"/>
                        </a:spcBef>
                        <a:spcAft>
                          <a:spcPts val="0"/>
                        </a:spcAft>
                        <a:buFont typeface="Symbol" panose="05050102010706020507" pitchFamily="18" charset="2"/>
                        <a:buChar char=""/>
                      </a:pPr>
                      <a:r>
                        <a:rPr lang="en-US" sz="1050" dirty="0">
                          <a:effectLst/>
                        </a:rPr>
                        <a:t>Pause one second after each person shares before calling on a new person.</a:t>
                      </a:r>
                    </a:p>
                    <a:p>
                      <a:pPr marL="342900" marR="0" lvl="0" indent="-342900" algn="just">
                        <a:lnSpc>
                          <a:spcPct val="115000"/>
                        </a:lnSpc>
                        <a:spcBef>
                          <a:spcPts val="0"/>
                        </a:spcBef>
                        <a:spcAft>
                          <a:spcPts val="0"/>
                        </a:spcAft>
                        <a:buFont typeface="Symbol" panose="05050102010706020507" pitchFamily="18" charset="2"/>
                        <a:buChar char=""/>
                      </a:pPr>
                      <a:r>
                        <a:rPr lang="en-US" sz="1050" dirty="0">
                          <a:effectLst/>
                        </a:rPr>
                        <a:t>For a lengthy answers, pre-frame the question, “Just share one thing you saw.” OR “Let me pause you there.  What other things did we notice?”</a:t>
                      </a:r>
                    </a:p>
                    <a:p>
                      <a:pPr marL="0" marR="0" algn="just">
                        <a:lnSpc>
                          <a:spcPct val="115000"/>
                        </a:lnSpc>
                        <a:spcBef>
                          <a:spcPts val="0"/>
                        </a:spcBef>
                        <a:spcAft>
                          <a:spcPts val="1000"/>
                        </a:spcAft>
                      </a:pPr>
                      <a:r>
                        <a:rPr lang="en-US" sz="1050" u="sng" dirty="0">
                          <a:effectLst/>
                        </a:rPr>
                        <a:t>Use </a:t>
                      </a:r>
                      <a:r>
                        <a:rPr lang="en-US" sz="1050" u="sng" dirty="0" err="1">
                          <a:effectLst/>
                        </a:rPr>
                        <a:t>Scaffolded</a:t>
                      </a:r>
                      <a:r>
                        <a:rPr lang="en-US" sz="1050" u="sng" dirty="0">
                          <a:effectLst/>
                        </a:rPr>
                        <a:t> BPQs to guide participants to clearly name the key points.</a:t>
                      </a:r>
                      <a:endParaRPr lang="en-US" sz="1050" dirty="0">
                        <a:effectLst/>
                      </a:endParaRPr>
                    </a:p>
                    <a:p>
                      <a:pPr marL="342900" marR="0" lvl="0" indent="-342900" algn="just">
                        <a:lnSpc>
                          <a:spcPct val="115000"/>
                        </a:lnSpc>
                        <a:spcBef>
                          <a:spcPts val="0"/>
                        </a:spcBef>
                        <a:spcAft>
                          <a:spcPts val="0"/>
                        </a:spcAft>
                        <a:buFont typeface="Symbol" panose="05050102010706020507" pitchFamily="18" charset="2"/>
                        <a:buChar char=""/>
                      </a:pPr>
                      <a:r>
                        <a:rPr lang="en-US" sz="1050" dirty="0">
                          <a:effectLst/>
                        </a:rPr>
                        <a:t>Ask more evidence questions that point at a specific moments or data:</a:t>
                      </a:r>
                    </a:p>
                    <a:p>
                      <a:pPr marL="342900" marR="0" lvl="0" indent="-342900" algn="just">
                        <a:lnSpc>
                          <a:spcPct val="115000"/>
                        </a:lnSpc>
                        <a:spcBef>
                          <a:spcPts val="0"/>
                        </a:spcBef>
                        <a:spcAft>
                          <a:spcPts val="0"/>
                        </a:spcAft>
                        <a:buFont typeface="Courier New" panose="02070309020205020404" pitchFamily="49" charset="0"/>
                        <a:buChar char="o"/>
                      </a:pPr>
                      <a:r>
                        <a:rPr lang="en-US" sz="1050" dirty="0">
                          <a:effectLst/>
                        </a:rPr>
                        <a:t>“What happened in [certain part of the video]?”</a:t>
                      </a:r>
                    </a:p>
                    <a:p>
                      <a:pPr marL="342900" marR="0" lvl="0" indent="-342900" algn="just">
                        <a:lnSpc>
                          <a:spcPct val="115000"/>
                        </a:lnSpc>
                        <a:spcBef>
                          <a:spcPts val="0"/>
                        </a:spcBef>
                        <a:spcAft>
                          <a:spcPts val="0"/>
                        </a:spcAft>
                        <a:buFont typeface="Courier New" panose="02070309020205020404" pitchFamily="49" charset="0"/>
                        <a:buChar char="o"/>
                      </a:pPr>
                      <a:r>
                        <a:rPr lang="en-US" sz="1050" dirty="0">
                          <a:effectLst/>
                        </a:rPr>
                        <a:t>“Why is that important?” OR “What’s the purpose of that action?”</a:t>
                      </a:r>
                    </a:p>
                    <a:p>
                      <a:pPr marL="342900" marR="0" lvl="0" indent="-342900" algn="just">
                        <a:lnSpc>
                          <a:spcPct val="115000"/>
                        </a:lnSpc>
                        <a:spcBef>
                          <a:spcPts val="0"/>
                        </a:spcBef>
                        <a:spcAft>
                          <a:spcPts val="0"/>
                        </a:spcAft>
                        <a:buFont typeface="Symbol" panose="05050102010706020507" pitchFamily="18" charset="2"/>
                        <a:buChar char=""/>
                      </a:pPr>
                      <a:r>
                        <a:rPr lang="en-US" sz="1050" dirty="0">
                          <a:effectLst/>
                        </a:rPr>
                        <a:t>Ask More purpose/impact questions that probe for rationale:</a:t>
                      </a:r>
                    </a:p>
                    <a:p>
                      <a:pPr marL="342900" marR="0" lvl="0" indent="-342900" algn="just">
                        <a:lnSpc>
                          <a:spcPct val="115000"/>
                        </a:lnSpc>
                        <a:spcBef>
                          <a:spcPts val="0"/>
                        </a:spcBef>
                        <a:spcAft>
                          <a:spcPts val="0"/>
                        </a:spcAft>
                        <a:buFont typeface="Courier New" panose="02070309020205020404" pitchFamily="49" charset="0"/>
                        <a:buChar char="o"/>
                      </a:pPr>
                      <a:r>
                        <a:rPr lang="en-US" sz="1050" dirty="0">
                          <a:effectLst/>
                        </a:rPr>
                        <a:t>What was the impact of that action?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882" marR="448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1076">
                <a:tc>
                  <a:txBody>
                    <a:bodyPr/>
                    <a:lstStyle/>
                    <a:p>
                      <a:pPr marL="0" marR="0">
                        <a:lnSpc>
                          <a:spcPct val="115000"/>
                        </a:lnSpc>
                        <a:spcBef>
                          <a:spcPts val="0"/>
                        </a:spcBef>
                        <a:spcAft>
                          <a:spcPts val="1000"/>
                        </a:spcAft>
                      </a:pPr>
                      <a:r>
                        <a:rPr lang="en-US" sz="1050">
                          <a:effectLst/>
                        </a:rPr>
                        <a:t>Framing Key Points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4882" marR="448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050" dirty="0">
                          <a:effectLst/>
                        </a:rPr>
                        <a:t>Encouraging participants to re-voice key points stated by other participants</a:t>
                      </a:r>
                    </a:p>
                    <a:p>
                      <a:pPr marL="342900" marR="0" lvl="0" indent="-342900">
                        <a:lnSpc>
                          <a:spcPct val="115000"/>
                        </a:lnSpc>
                        <a:spcBef>
                          <a:spcPts val="0"/>
                        </a:spcBef>
                        <a:spcAft>
                          <a:spcPts val="0"/>
                        </a:spcAft>
                        <a:buFont typeface="Courier New" panose="02070309020205020404" pitchFamily="49" charset="0"/>
                        <a:buChar char="o"/>
                      </a:pPr>
                      <a:r>
                        <a:rPr lang="en-US" sz="1050" dirty="0">
                          <a:effectLst/>
                        </a:rPr>
                        <a:t>i.e.” “X, can you rephrase what Y said and then add on?”</a:t>
                      </a:r>
                    </a:p>
                    <a:p>
                      <a:pPr marL="342900" marR="0" lvl="0" indent="-342900" algn="just">
                        <a:lnSpc>
                          <a:spcPct val="115000"/>
                        </a:lnSpc>
                        <a:spcBef>
                          <a:spcPts val="0"/>
                        </a:spcBef>
                        <a:spcAft>
                          <a:spcPts val="0"/>
                        </a:spcAft>
                        <a:buFont typeface="Symbol" panose="05050102010706020507" pitchFamily="18" charset="2"/>
                        <a:buChar char=""/>
                      </a:pPr>
                      <a:r>
                        <a:rPr lang="en-US" sz="1050" dirty="0">
                          <a:effectLst/>
                        </a:rPr>
                        <a:t>End with naming the key points with formal, precise language.</a:t>
                      </a:r>
                    </a:p>
                    <a:p>
                      <a:pPr marL="342900" marR="0" lvl="0" indent="-342900" algn="just">
                        <a:lnSpc>
                          <a:spcPct val="115000"/>
                        </a:lnSpc>
                        <a:spcBef>
                          <a:spcPts val="0"/>
                        </a:spcBef>
                        <a:spcAft>
                          <a:spcPts val="0"/>
                        </a:spcAft>
                        <a:buFont typeface="Symbol" panose="05050102010706020507" pitchFamily="18" charset="2"/>
                        <a:buChar char=""/>
                      </a:pPr>
                      <a:r>
                        <a:rPr lang="en-US" sz="1050" dirty="0">
                          <a:effectLst/>
                        </a:rPr>
                        <a:t>Pause for a few seconds after delivering a frame so that it sinks in.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882" marR="448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092382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1 – Discussing an Airtight Activity</a:t>
            </a:r>
            <a:endParaRPr lang="en-US" dirty="0"/>
          </a:p>
        </p:txBody>
      </p:sp>
      <p:sp>
        <p:nvSpPr>
          <p:cNvPr id="3" name="Content Placeholder 2"/>
          <p:cNvSpPr>
            <a:spLocks noGrp="1"/>
          </p:cNvSpPr>
          <p:nvPr>
            <p:ph idx="1"/>
          </p:nvPr>
        </p:nvSpPr>
        <p:spPr>
          <a:xfrm>
            <a:off x="1097280" y="1845734"/>
            <a:ext cx="10058400" cy="1450919"/>
          </a:xfrm>
        </p:spPr>
        <p:txBody>
          <a:bodyPr>
            <a:normAutofit fontScale="92500" lnSpcReduction="20000"/>
          </a:bodyPr>
          <a:lstStyle/>
          <a:p>
            <a:r>
              <a:rPr lang="en-US" sz="2800" b="1" dirty="0"/>
              <a:t>Objective:</a:t>
            </a:r>
            <a:r>
              <a:rPr lang="en-US" sz="2800" dirty="0"/>
              <a:t>  Participants will facilitate the discussion during an airtight activity to draw out the key point.  They will receive feedback and replay.</a:t>
            </a:r>
          </a:p>
          <a:p>
            <a:r>
              <a:rPr lang="en-US" sz="2800" b="1" dirty="0"/>
              <a:t>Directions:  </a:t>
            </a:r>
            <a:r>
              <a:rPr lang="en-US" sz="2800" dirty="0"/>
              <a:t>In groups of 3, take turns facilitating the airtight activity debrief and receive feedback.</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5</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47044770"/>
              </p:ext>
            </p:extLst>
          </p:nvPr>
        </p:nvGraphicFramePr>
        <p:xfrm>
          <a:off x="1097280" y="3410409"/>
          <a:ext cx="5447900" cy="2658147"/>
        </p:xfrm>
        <a:graphic>
          <a:graphicData uri="http://schemas.openxmlformats.org/drawingml/2006/table">
            <a:tbl>
              <a:tblPr firstRow="1" bandRow="1">
                <a:tableStyleId>{9DCAF9ED-07DC-4A11-8D7F-57B35C25682E}</a:tableStyleId>
              </a:tblPr>
              <a:tblGrid>
                <a:gridCol w="1361975"/>
                <a:gridCol w="1361975"/>
                <a:gridCol w="1361975"/>
                <a:gridCol w="1361975"/>
              </a:tblGrid>
              <a:tr h="379613">
                <a:tc>
                  <a:txBody>
                    <a:bodyPr/>
                    <a:lstStyle/>
                    <a:p>
                      <a:pPr algn="ctr"/>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701097">
                <a:tc>
                  <a:txBody>
                    <a:bodyPr/>
                    <a:lstStyle/>
                    <a:p>
                      <a:pPr algn="ctr"/>
                      <a:r>
                        <a:rPr lang="en-US" sz="3600" b="1" dirty="0" smtClean="0"/>
                        <a:t>1 </a:t>
                      </a:r>
                      <a:endParaRPr lang="en-US" sz="3600" b="1"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c>
                  <a:txBody>
                    <a:bodyPr/>
                    <a:lstStyle/>
                    <a:p>
                      <a:pPr algn="ctr"/>
                      <a:r>
                        <a:rPr lang="en-US" dirty="0" smtClean="0"/>
                        <a:t>Facilitator</a:t>
                      </a:r>
                      <a:endParaRPr lang="en-US" dirty="0"/>
                    </a:p>
                  </a:txBody>
                  <a:tcPr anchor="ctr">
                    <a:solidFill>
                      <a:srgbClr val="FFFF00"/>
                    </a:solidFill>
                  </a:tcPr>
                </a:tc>
              </a:tr>
              <a:tr h="838191">
                <a:tc>
                  <a:txBody>
                    <a:bodyPr/>
                    <a:lstStyle/>
                    <a:p>
                      <a:pPr algn="ctr"/>
                      <a:r>
                        <a:rPr lang="en-US" sz="3600" b="1" dirty="0" smtClean="0"/>
                        <a:t>2</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Facilitator</a:t>
                      </a:r>
                      <a:endParaRPr lang="en-US" dirty="0"/>
                    </a:p>
                  </a:txBody>
                  <a:tcPr anchor="ctr"/>
                </a:tc>
                <a:tc>
                  <a:txBody>
                    <a:bodyPr/>
                    <a:lstStyle/>
                    <a:p>
                      <a:pPr algn="ctr"/>
                      <a:r>
                        <a:rPr lang="en-US" dirty="0" smtClean="0"/>
                        <a:t>Teacher</a:t>
                      </a:r>
                      <a:endParaRPr lang="en-US" dirty="0"/>
                    </a:p>
                  </a:txBody>
                  <a:tcPr anchor="ctr"/>
                </a:tc>
              </a:tr>
              <a:tr h="739246">
                <a:tc>
                  <a:txBody>
                    <a:bodyPr/>
                    <a:lstStyle/>
                    <a:p>
                      <a:pPr algn="ctr"/>
                      <a:r>
                        <a:rPr lang="en-US" sz="3600" b="1" dirty="0" smtClean="0"/>
                        <a:t>3</a:t>
                      </a:r>
                      <a:endParaRPr lang="en-US" sz="3600" b="1" dirty="0"/>
                    </a:p>
                  </a:txBody>
                  <a:tcPr anchor="ctr"/>
                </a:tc>
                <a:tc>
                  <a:txBody>
                    <a:bodyPr/>
                    <a:lstStyle/>
                    <a:p>
                      <a:pPr algn="ctr"/>
                      <a:r>
                        <a:rPr lang="en-US" dirty="0" smtClean="0"/>
                        <a:t>Facilitator</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Teacher</a:t>
                      </a:r>
                      <a:endParaRPr lang="en-US" dirty="0"/>
                    </a:p>
                  </a:txBody>
                  <a:tcPr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14081418"/>
              </p:ext>
            </p:extLst>
          </p:nvPr>
        </p:nvGraphicFramePr>
        <p:xfrm>
          <a:off x="7012311" y="3405027"/>
          <a:ext cx="4143369" cy="1519628"/>
        </p:xfrm>
        <a:graphic>
          <a:graphicData uri="http://schemas.openxmlformats.org/drawingml/2006/table">
            <a:tbl>
              <a:tblPr firstRow="1" firstCol="1" bandRow="1">
                <a:tableStyleId>{5202B0CA-FC54-4496-8BCA-5EF66A818D29}</a:tableStyleId>
              </a:tblPr>
              <a:tblGrid>
                <a:gridCol w="944334"/>
                <a:gridCol w="3199035"/>
              </a:tblGrid>
              <a:tr h="187103">
                <a:tc>
                  <a:txBody>
                    <a:bodyPr/>
                    <a:lstStyle/>
                    <a:p>
                      <a:pPr marL="0" marR="0">
                        <a:lnSpc>
                          <a:spcPct val="115000"/>
                        </a:lnSpc>
                        <a:spcBef>
                          <a:spcPts val="0"/>
                        </a:spcBef>
                        <a:spcAft>
                          <a:spcPts val="0"/>
                        </a:spcAft>
                      </a:pPr>
                      <a:r>
                        <a:rPr lang="en-US" sz="1100" dirty="0">
                          <a:effectLst/>
                        </a:rPr>
                        <a:t>Min.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rPr>
                        <a:t>Practice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6808">
                <a:tc>
                  <a:txBody>
                    <a:bodyPr/>
                    <a:lstStyle/>
                    <a:p>
                      <a:pPr marL="0" marR="0">
                        <a:lnSpc>
                          <a:spcPct val="115000"/>
                        </a:lnSpc>
                        <a:spcBef>
                          <a:spcPts val="0"/>
                        </a:spcBef>
                        <a:spcAft>
                          <a:spcPts val="0"/>
                        </a:spcAft>
                      </a:pPr>
                      <a:r>
                        <a:rPr lang="en-US" sz="1200" dirty="0">
                          <a:effectLst/>
                        </a:rPr>
                        <a:t>3 min.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a:effectLst/>
                        </a:rPr>
                        <a:t>Everyone – Read the BPQ and Internalizes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4549">
                <a:tc>
                  <a:txBody>
                    <a:bodyPr/>
                    <a:lstStyle/>
                    <a:p>
                      <a:pPr marL="0" marR="0">
                        <a:lnSpc>
                          <a:spcPct val="115000"/>
                        </a:lnSpc>
                        <a:spcBef>
                          <a:spcPts val="0"/>
                        </a:spcBef>
                        <a:spcAft>
                          <a:spcPts val="0"/>
                        </a:spcAft>
                      </a:pPr>
                      <a:r>
                        <a:rPr lang="en-US" sz="1200" dirty="0">
                          <a:effectLst/>
                        </a:rPr>
                        <a:t>3+1  min.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a:effectLst/>
                        </a:rPr>
                        <a:t>Facilitate the AA Discussion + Feedback + Replay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a:lnSpc>
                          <a:spcPct val="115000"/>
                        </a:lnSpc>
                        <a:spcBef>
                          <a:spcPts val="0"/>
                        </a:spcBef>
                        <a:spcAft>
                          <a:spcPts val="0"/>
                        </a:spcAft>
                      </a:pPr>
                      <a:r>
                        <a:rPr lang="en-US" sz="1200" dirty="0">
                          <a:effectLst/>
                        </a:rPr>
                        <a:t>1 min.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effectLst/>
                        </a:rPr>
                        <a:t>Reflection –What needs to be true for successful facilitation at ATT?  (Note this on the last page of the GN, which you will rip off and take with you)</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4549">
                <a:tc>
                  <a:txBody>
                    <a:bodyPr/>
                    <a:lstStyle/>
                    <a:p>
                      <a:pPr marL="0" marR="0">
                        <a:lnSpc>
                          <a:spcPct val="115000"/>
                        </a:lnSpc>
                        <a:spcBef>
                          <a:spcPts val="0"/>
                        </a:spcBef>
                        <a:spcAft>
                          <a:spcPts val="0"/>
                        </a:spcAft>
                      </a:pPr>
                      <a:r>
                        <a:rPr lang="en-US" sz="1200" dirty="0">
                          <a:effectLst/>
                        </a:rPr>
                        <a:t>Total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effectLst/>
                        </a:rPr>
                        <a:t>16 min.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62978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1 – Discussing an Airtight Activity</a:t>
            </a:r>
            <a:endParaRPr lang="en-US" dirty="0"/>
          </a:p>
        </p:txBody>
      </p:sp>
      <p:sp>
        <p:nvSpPr>
          <p:cNvPr id="3" name="Content Placeholder 2"/>
          <p:cNvSpPr>
            <a:spLocks noGrp="1"/>
          </p:cNvSpPr>
          <p:nvPr>
            <p:ph idx="1"/>
          </p:nvPr>
        </p:nvSpPr>
        <p:spPr>
          <a:xfrm>
            <a:off x="1097280" y="1845734"/>
            <a:ext cx="10058400" cy="1450919"/>
          </a:xfrm>
        </p:spPr>
        <p:txBody>
          <a:bodyPr>
            <a:normAutofit fontScale="92500" lnSpcReduction="20000"/>
          </a:bodyPr>
          <a:lstStyle/>
          <a:p>
            <a:r>
              <a:rPr lang="en-US" sz="2800" b="1" dirty="0"/>
              <a:t>Objective:</a:t>
            </a:r>
            <a:r>
              <a:rPr lang="en-US" sz="2800" dirty="0"/>
              <a:t>  Participants will facilitate the discussion during an airtight activity to draw out the key point.  They will receive feedback and replay.</a:t>
            </a:r>
          </a:p>
          <a:p>
            <a:r>
              <a:rPr lang="en-US" sz="2800" b="1" dirty="0"/>
              <a:t>Directions:  </a:t>
            </a:r>
            <a:r>
              <a:rPr lang="en-US" sz="2800" dirty="0"/>
              <a:t>In groups of 3, take turns facilitating the airtight activity debrief and receive feedback.</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5</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09513481"/>
              </p:ext>
            </p:extLst>
          </p:nvPr>
        </p:nvGraphicFramePr>
        <p:xfrm>
          <a:off x="1097280" y="3410409"/>
          <a:ext cx="5447900" cy="2658147"/>
        </p:xfrm>
        <a:graphic>
          <a:graphicData uri="http://schemas.openxmlformats.org/drawingml/2006/table">
            <a:tbl>
              <a:tblPr firstRow="1" bandRow="1">
                <a:tableStyleId>{9DCAF9ED-07DC-4A11-8D7F-57B35C25682E}</a:tableStyleId>
              </a:tblPr>
              <a:tblGrid>
                <a:gridCol w="1361975"/>
                <a:gridCol w="1361975"/>
                <a:gridCol w="1361975"/>
                <a:gridCol w="1361975"/>
              </a:tblGrid>
              <a:tr h="379613">
                <a:tc>
                  <a:txBody>
                    <a:bodyPr/>
                    <a:lstStyle/>
                    <a:p>
                      <a:pPr algn="ctr"/>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701097">
                <a:tc>
                  <a:txBody>
                    <a:bodyPr/>
                    <a:lstStyle/>
                    <a:p>
                      <a:pPr algn="ctr"/>
                      <a:r>
                        <a:rPr lang="en-US" sz="3600" b="1" dirty="0" smtClean="0"/>
                        <a:t>1 </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Facilitator</a:t>
                      </a:r>
                      <a:endParaRPr lang="en-US" dirty="0"/>
                    </a:p>
                  </a:txBody>
                  <a:tcPr anchor="ctr"/>
                </a:tc>
              </a:tr>
              <a:tr h="838191">
                <a:tc>
                  <a:txBody>
                    <a:bodyPr/>
                    <a:lstStyle/>
                    <a:p>
                      <a:pPr algn="ctr"/>
                      <a:r>
                        <a:rPr lang="en-US" sz="3600" b="1" dirty="0" smtClean="0"/>
                        <a:t>2</a:t>
                      </a:r>
                      <a:endParaRPr lang="en-US" sz="3600" b="1"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c>
                  <a:txBody>
                    <a:bodyPr/>
                    <a:lstStyle/>
                    <a:p>
                      <a:pPr algn="ctr"/>
                      <a:r>
                        <a:rPr lang="en-US" dirty="0" smtClean="0"/>
                        <a:t>Facilitator</a:t>
                      </a:r>
                      <a:endParaRPr lang="en-US"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r>
              <a:tr h="739246">
                <a:tc>
                  <a:txBody>
                    <a:bodyPr/>
                    <a:lstStyle/>
                    <a:p>
                      <a:pPr algn="ctr"/>
                      <a:r>
                        <a:rPr lang="en-US" sz="3600" b="1" dirty="0" smtClean="0"/>
                        <a:t>3</a:t>
                      </a:r>
                      <a:endParaRPr lang="en-US" sz="3600" b="1" dirty="0"/>
                    </a:p>
                  </a:txBody>
                  <a:tcPr anchor="ctr"/>
                </a:tc>
                <a:tc>
                  <a:txBody>
                    <a:bodyPr/>
                    <a:lstStyle/>
                    <a:p>
                      <a:pPr algn="ctr"/>
                      <a:r>
                        <a:rPr lang="en-US" dirty="0" smtClean="0"/>
                        <a:t>Facilitator</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Teacher</a:t>
                      </a:r>
                      <a:endParaRPr lang="en-US" dirty="0"/>
                    </a:p>
                  </a:txBody>
                  <a:tcPr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14081418"/>
              </p:ext>
            </p:extLst>
          </p:nvPr>
        </p:nvGraphicFramePr>
        <p:xfrm>
          <a:off x="7012311" y="3405027"/>
          <a:ext cx="4143369" cy="1519628"/>
        </p:xfrm>
        <a:graphic>
          <a:graphicData uri="http://schemas.openxmlformats.org/drawingml/2006/table">
            <a:tbl>
              <a:tblPr firstRow="1" firstCol="1" bandRow="1">
                <a:tableStyleId>{5202B0CA-FC54-4496-8BCA-5EF66A818D29}</a:tableStyleId>
              </a:tblPr>
              <a:tblGrid>
                <a:gridCol w="944334"/>
                <a:gridCol w="3199035"/>
              </a:tblGrid>
              <a:tr h="187103">
                <a:tc>
                  <a:txBody>
                    <a:bodyPr/>
                    <a:lstStyle/>
                    <a:p>
                      <a:pPr marL="0" marR="0">
                        <a:lnSpc>
                          <a:spcPct val="115000"/>
                        </a:lnSpc>
                        <a:spcBef>
                          <a:spcPts val="0"/>
                        </a:spcBef>
                        <a:spcAft>
                          <a:spcPts val="0"/>
                        </a:spcAft>
                      </a:pPr>
                      <a:r>
                        <a:rPr lang="en-US" sz="1100" dirty="0">
                          <a:effectLst/>
                        </a:rPr>
                        <a:t>Min.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rPr>
                        <a:t>Practice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6808">
                <a:tc>
                  <a:txBody>
                    <a:bodyPr/>
                    <a:lstStyle/>
                    <a:p>
                      <a:pPr marL="0" marR="0">
                        <a:lnSpc>
                          <a:spcPct val="115000"/>
                        </a:lnSpc>
                        <a:spcBef>
                          <a:spcPts val="0"/>
                        </a:spcBef>
                        <a:spcAft>
                          <a:spcPts val="0"/>
                        </a:spcAft>
                      </a:pPr>
                      <a:r>
                        <a:rPr lang="en-US" sz="1200" dirty="0">
                          <a:effectLst/>
                        </a:rPr>
                        <a:t>3 min.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a:effectLst/>
                        </a:rPr>
                        <a:t>Everyone – Read the BPQ and Internalizes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4549">
                <a:tc>
                  <a:txBody>
                    <a:bodyPr/>
                    <a:lstStyle/>
                    <a:p>
                      <a:pPr marL="0" marR="0">
                        <a:lnSpc>
                          <a:spcPct val="115000"/>
                        </a:lnSpc>
                        <a:spcBef>
                          <a:spcPts val="0"/>
                        </a:spcBef>
                        <a:spcAft>
                          <a:spcPts val="0"/>
                        </a:spcAft>
                      </a:pPr>
                      <a:r>
                        <a:rPr lang="en-US" sz="1200" dirty="0">
                          <a:effectLst/>
                        </a:rPr>
                        <a:t>3+1  min.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a:effectLst/>
                        </a:rPr>
                        <a:t>Facilitate the AA Discussion + Feedback + Replay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a:lnSpc>
                          <a:spcPct val="115000"/>
                        </a:lnSpc>
                        <a:spcBef>
                          <a:spcPts val="0"/>
                        </a:spcBef>
                        <a:spcAft>
                          <a:spcPts val="0"/>
                        </a:spcAft>
                      </a:pPr>
                      <a:r>
                        <a:rPr lang="en-US" sz="1200" dirty="0">
                          <a:effectLst/>
                        </a:rPr>
                        <a:t>1 min.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effectLst/>
                        </a:rPr>
                        <a:t>Reflection –What needs to be true for successful facilitation at ATT?  (Note this on the last page of the GN, which you will rip off and take with you)</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4549">
                <a:tc>
                  <a:txBody>
                    <a:bodyPr/>
                    <a:lstStyle/>
                    <a:p>
                      <a:pPr marL="0" marR="0">
                        <a:lnSpc>
                          <a:spcPct val="115000"/>
                        </a:lnSpc>
                        <a:spcBef>
                          <a:spcPts val="0"/>
                        </a:spcBef>
                        <a:spcAft>
                          <a:spcPts val="0"/>
                        </a:spcAft>
                      </a:pPr>
                      <a:r>
                        <a:rPr lang="en-US" sz="1200" dirty="0">
                          <a:effectLst/>
                        </a:rPr>
                        <a:t>Total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effectLst/>
                        </a:rPr>
                        <a:t>16 min.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7211524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1 – Discussing an Airtight Activity</a:t>
            </a:r>
            <a:endParaRPr lang="en-US" dirty="0"/>
          </a:p>
        </p:txBody>
      </p:sp>
      <p:sp>
        <p:nvSpPr>
          <p:cNvPr id="3" name="Content Placeholder 2"/>
          <p:cNvSpPr>
            <a:spLocks noGrp="1"/>
          </p:cNvSpPr>
          <p:nvPr>
            <p:ph idx="1"/>
          </p:nvPr>
        </p:nvSpPr>
        <p:spPr>
          <a:xfrm>
            <a:off x="1097280" y="1845734"/>
            <a:ext cx="10058400" cy="1450919"/>
          </a:xfrm>
        </p:spPr>
        <p:txBody>
          <a:bodyPr>
            <a:normAutofit fontScale="92500" lnSpcReduction="20000"/>
          </a:bodyPr>
          <a:lstStyle/>
          <a:p>
            <a:r>
              <a:rPr lang="en-US" sz="2800" b="1" dirty="0"/>
              <a:t>Objective:</a:t>
            </a:r>
            <a:r>
              <a:rPr lang="en-US" sz="2800" dirty="0"/>
              <a:t>  Participants will facilitate the discussion during an airtight activity to draw out the key point.  They will receive feedback and replay.</a:t>
            </a:r>
          </a:p>
          <a:p>
            <a:r>
              <a:rPr lang="en-US" sz="2800" b="1" dirty="0"/>
              <a:t>Directions:  </a:t>
            </a:r>
            <a:r>
              <a:rPr lang="en-US" sz="2800" dirty="0"/>
              <a:t>In groups of 3, take turns facilitating the airtight activity debrief and receive feedback.</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5</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82380548"/>
              </p:ext>
            </p:extLst>
          </p:nvPr>
        </p:nvGraphicFramePr>
        <p:xfrm>
          <a:off x="1097280" y="3410409"/>
          <a:ext cx="5447900" cy="2658147"/>
        </p:xfrm>
        <a:graphic>
          <a:graphicData uri="http://schemas.openxmlformats.org/drawingml/2006/table">
            <a:tbl>
              <a:tblPr firstRow="1" bandRow="1">
                <a:tableStyleId>{9DCAF9ED-07DC-4A11-8D7F-57B35C25682E}</a:tableStyleId>
              </a:tblPr>
              <a:tblGrid>
                <a:gridCol w="1361975"/>
                <a:gridCol w="1361975"/>
                <a:gridCol w="1361975"/>
                <a:gridCol w="1361975"/>
              </a:tblGrid>
              <a:tr h="379613">
                <a:tc>
                  <a:txBody>
                    <a:bodyPr/>
                    <a:lstStyle/>
                    <a:p>
                      <a:pPr algn="ctr"/>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701097">
                <a:tc>
                  <a:txBody>
                    <a:bodyPr/>
                    <a:lstStyle/>
                    <a:p>
                      <a:pPr algn="ctr"/>
                      <a:r>
                        <a:rPr lang="en-US" sz="3600" b="1" dirty="0" smtClean="0"/>
                        <a:t>1 </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Facilitator</a:t>
                      </a:r>
                      <a:endParaRPr lang="en-US" dirty="0"/>
                    </a:p>
                  </a:txBody>
                  <a:tcPr anchor="ctr"/>
                </a:tc>
              </a:tr>
              <a:tr h="838191">
                <a:tc>
                  <a:txBody>
                    <a:bodyPr/>
                    <a:lstStyle/>
                    <a:p>
                      <a:pPr algn="ctr"/>
                      <a:r>
                        <a:rPr lang="en-US" sz="3600" b="1" dirty="0" smtClean="0"/>
                        <a:t>2</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Facilitator</a:t>
                      </a:r>
                      <a:endParaRPr lang="en-US" dirty="0"/>
                    </a:p>
                  </a:txBody>
                  <a:tcPr anchor="ctr"/>
                </a:tc>
                <a:tc>
                  <a:txBody>
                    <a:bodyPr/>
                    <a:lstStyle/>
                    <a:p>
                      <a:pPr algn="ctr"/>
                      <a:r>
                        <a:rPr lang="en-US" dirty="0" smtClean="0"/>
                        <a:t>Teacher</a:t>
                      </a:r>
                      <a:endParaRPr lang="en-US" dirty="0"/>
                    </a:p>
                  </a:txBody>
                  <a:tcPr anchor="ctr"/>
                </a:tc>
              </a:tr>
              <a:tr h="739246">
                <a:tc>
                  <a:txBody>
                    <a:bodyPr/>
                    <a:lstStyle/>
                    <a:p>
                      <a:pPr algn="ctr"/>
                      <a:r>
                        <a:rPr lang="en-US" sz="3600" b="1" dirty="0" smtClean="0"/>
                        <a:t>3</a:t>
                      </a:r>
                      <a:endParaRPr lang="en-US" sz="3600" b="1" dirty="0"/>
                    </a:p>
                  </a:txBody>
                  <a:tcPr anchor="ctr">
                    <a:solidFill>
                      <a:srgbClr val="FFFF00"/>
                    </a:solidFill>
                  </a:tcPr>
                </a:tc>
                <a:tc>
                  <a:txBody>
                    <a:bodyPr/>
                    <a:lstStyle/>
                    <a:p>
                      <a:pPr algn="ctr"/>
                      <a:r>
                        <a:rPr lang="en-US" dirty="0" smtClean="0"/>
                        <a:t>Facilitator</a:t>
                      </a:r>
                      <a:endParaRPr lang="en-US"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14081418"/>
              </p:ext>
            </p:extLst>
          </p:nvPr>
        </p:nvGraphicFramePr>
        <p:xfrm>
          <a:off x="7012311" y="3405027"/>
          <a:ext cx="4143369" cy="1519628"/>
        </p:xfrm>
        <a:graphic>
          <a:graphicData uri="http://schemas.openxmlformats.org/drawingml/2006/table">
            <a:tbl>
              <a:tblPr firstRow="1" firstCol="1" bandRow="1">
                <a:tableStyleId>{5202B0CA-FC54-4496-8BCA-5EF66A818D29}</a:tableStyleId>
              </a:tblPr>
              <a:tblGrid>
                <a:gridCol w="944334"/>
                <a:gridCol w="3199035"/>
              </a:tblGrid>
              <a:tr h="187103">
                <a:tc>
                  <a:txBody>
                    <a:bodyPr/>
                    <a:lstStyle/>
                    <a:p>
                      <a:pPr marL="0" marR="0">
                        <a:lnSpc>
                          <a:spcPct val="115000"/>
                        </a:lnSpc>
                        <a:spcBef>
                          <a:spcPts val="0"/>
                        </a:spcBef>
                        <a:spcAft>
                          <a:spcPts val="0"/>
                        </a:spcAft>
                      </a:pPr>
                      <a:r>
                        <a:rPr lang="en-US" sz="1100" dirty="0">
                          <a:effectLst/>
                        </a:rPr>
                        <a:t>Min.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rPr>
                        <a:t>Practice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6808">
                <a:tc>
                  <a:txBody>
                    <a:bodyPr/>
                    <a:lstStyle/>
                    <a:p>
                      <a:pPr marL="0" marR="0">
                        <a:lnSpc>
                          <a:spcPct val="115000"/>
                        </a:lnSpc>
                        <a:spcBef>
                          <a:spcPts val="0"/>
                        </a:spcBef>
                        <a:spcAft>
                          <a:spcPts val="0"/>
                        </a:spcAft>
                      </a:pPr>
                      <a:r>
                        <a:rPr lang="en-US" sz="1200" dirty="0">
                          <a:effectLst/>
                        </a:rPr>
                        <a:t>3 min.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a:effectLst/>
                        </a:rPr>
                        <a:t>Everyone – Read the BPQ and Internalizes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4549">
                <a:tc>
                  <a:txBody>
                    <a:bodyPr/>
                    <a:lstStyle/>
                    <a:p>
                      <a:pPr marL="0" marR="0">
                        <a:lnSpc>
                          <a:spcPct val="115000"/>
                        </a:lnSpc>
                        <a:spcBef>
                          <a:spcPts val="0"/>
                        </a:spcBef>
                        <a:spcAft>
                          <a:spcPts val="0"/>
                        </a:spcAft>
                      </a:pPr>
                      <a:r>
                        <a:rPr lang="en-US" sz="1200" dirty="0">
                          <a:effectLst/>
                        </a:rPr>
                        <a:t>3+1  min.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a:effectLst/>
                        </a:rPr>
                        <a:t>Facilitate the AA Discussion + Feedback + Replay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a:lnSpc>
                          <a:spcPct val="115000"/>
                        </a:lnSpc>
                        <a:spcBef>
                          <a:spcPts val="0"/>
                        </a:spcBef>
                        <a:spcAft>
                          <a:spcPts val="0"/>
                        </a:spcAft>
                      </a:pPr>
                      <a:r>
                        <a:rPr lang="en-US" sz="1200" dirty="0">
                          <a:effectLst/>
                        </a:rPr>
                        <a:t>1 min.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effectLst/>
                        </a:rPr>
                        <a:t>Reflection –What needs to be true for successful facilitation at ATT?  (Note this on the last page of the GN, which you will rip off and take with you)</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4549">
                <a:tc>
                  <a:txBody>
                    <a:bodyPr/>
                    <a:lstStyle/>
                    <a:p>
                      <a:pPr marL="0" marR="0">
                        <a:lnSpc>
                          <a:spcPct val="115000"/>
                        </a:lnSpc>
                        <a:spcBef>
                          <a:spcPts val="0"/>
                        </a:spcBef>
                        <a:spcAft>
                          <a:spcPts val="0"/>
                        </a:spcAft>
                      </a:pPr>
                      <a:r>
                        <a:rPr lang="en-US" sz="1200" dirty="0">
                          <a:effectLst/>
                        </a:rPr>
                        <a:t>Total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effectLst/>
                        </a:rPr>
                        <a:t>16 min.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4463451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a:t>
            </a:r>
            <a:endParaRPr lang="en-US" dirty="0"/>
          </a:p>
        </p:txBody>
      </p:sp>
      <p:sp>
        <p:nvSpPr>
          <p:cNvPr id="3" name="Content Placeholder 2"/>
          <p:cNvSpPr>
            <a:spLocks noGrp="1"/>
          </p:cNvSpPr>
          <p:nvPr>
            <p:ph idx="1"/>
          </p:nvPr>
        </p:nvSpPr>
        <p:spPr/>
        <p:txBody>
          <a:bodyPr/>
          <a:lstStyle/>
          <a:p>
            <a:pPr algn="ctr"/>
            <a:endParaRPr lang="en-US" dirty="0" smtClean="0"/>
          </a:p>
          <a:p>
            <a:pPr algn="ctr"/>
            <a:endParaRPr lang="en-US" dirty="0" smtClean="0"/>
          </a:p>
          <a:p>
            <a:pPr algn="ctr"/>
            <a:endParaRPr lang="en-US" dirty="0"/>
          </a:p>
          <a:p>
            <a:pPr algn="ctr"/>
            <a:r>
              <a:rPr lang="en-US" sz="3200" dirty="0" smtClean="0"/>
              <a:t>What </a:t>
            </a:r>
            <a:r>
              <a:rPr lang="en-US" sz="3200" dirty="0"/>
              <a:t>needs to be true </a:t>
            </a:r>
            <a:r>
              <a:rPr lang="en-US" sz="3200" b="1" u="sng" dirty="0">
                <a:solidFill>
                  <a:srgbClr val="FF0000"/>
                </a:solidFill>
              </a:rPr>
              <a:t>for successful facilitation at ATT</a:t>
            </a:r>
            <a:r>
              <a:rPr lang="en-US" sz="3200" dirty="0"/>
              <a:t>?</a:t>
            </a:r>
          </a:p>
        </p:txBody>
      </p:sp>
      <p:sp>
        <p:nvSpPr>
          <p:cNvPr id="4" name="TextBox 3"/>
          <p:cNvSpPr txBox="1"/>
          <p:nvPr/>
        </p:nvSpPr>
        <p:spPr>
          <a:xfrm>
            <a:off x="11155680" y="5869094"/>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12</a:t>
            </a:r>
            <a:endParaRPr lang="en-US" dirty="0"/>
          </a:p>
        </p:txBody>
      </p:sp>
    </p:spTree>
    <p:extLst>
      <p:ext uri="{BB962C8B-B14F-4D97-AF65-F5344CB8AC3E}">
        <p14:creationId xmlns:p14="http://schemas.microsoft.com/office/powerpoint/2010/main" val="1116890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8341" y="0"/>
            <a:ext cx="12540342" cy="6858000"/>
          </a:xfrm>
          <a:prstGeom prst="rect">
            <a:avLst/>
          </a:prstGeom>
        </p:spPr>
      </p:pic>
    </p:spTree>
    <p:extLst>
      <p:ext uri="{BB962C8B-B14F-4D97-AF65-F5344CB8AC3E}">
        <p14:creationId xmlns:p14="http://schemas.microsoft.com/office/powerpoint/2010/main" val="21542507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Driven Co-teaching Planning</a:t>
            </a:r>
            <a:endParaRPr lang="en-US" dirty="0"/>
          </a:p>
        </p:txBody>
      </p:sp>
      <p:sp>
        <p:nvSpPr>
          <p:cNvPr id="3" name="Content Placeholder 2"/>
          <p:cNvSpPr>
            <a:spLocks noGrp="1"/>
          </p:cNvSpPr>
          <p:nvPr>
            <p:ph idx="1"/>
          </p:nvPr>
        </p:nvSpPr>
        <p:spPr>
          <a:xfrm>
            <a:off x="1097280" y="1845734"/>
            <a:ext cx="10058400" cy="1450919"/>
          </a:xfrm>
        </p:spPr>
        <p:txBody>
          <a:bodyPr/>
          <a:lstStyle/>
          <a:p>
            <a:r>
              <a:rPr lang="en-US" b="1" u="sng" dirty="0" smtClean="0"/>
              <a:t>Directions</a:t>
            </a:r>
            <a:r>
              <a:rPr lang="en-US" dirty="0" smtClean="0"/>
              <a:t>:  </a:t>
            </a:r>
            <a:r>
              <a:rPr lang="en-US" b="1" dirty="0"/>
              <a:t>Your Job:    </a:t>
            </a:r>
            <a:r>
              <a:rPr lang="en-US" dirty="0"/>
              <a:t>Watch the video and record your responses </a:t>
            </a:r>
            <a:r>
              <a:rPr lang="en-US" dirty="0" smtClean="0"/>
              <a:t>on pg. 6. </a:t>
            </a:r>
            <a:endParaRPr lang="en-US" dirty="0"/>
          </a:p>
          <a:p>
            <a:pPr algn="ctr"/>
            <a:r>
              <a:rPr lang="en-US" i="1" dirty="0"/>
              <a:t>What made this co-teaching meeting strong?</a:t>
            </a:r>
            <a:endParaRPr lang="en-US" dirty="0"/>
          </a:p>
          <a:p>
            <a:pPr marL="0" indent="0">
              <a:buNone/>
            </a:pPr>
            <a:endParaRPr lang="en-US" dirty="0"/>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6</a:t>
            </a:r>
          </a:p>
        </p:txBody>
      </p:sp>
      <p:graphicFrame>
        <p:nvGraphicFramePr>
          <p:cNvPr id="4" name="Table 3"/>
          <p:cNvGraphicFramePr>
            <a:graphicFrameLocks noGrp="1"/>
          </p:cNvGraphicFramePr>
          <p:nvPr>
            <p:extLst>
              <p:ext uri="{D42A27DB-BD31-4B8C-83A1-F6EECF244321}">
                <p14:modId xmlns:p14="http://schemas.microsoft.com/office/powerpoint/2010/main" val="2014755156"/>
              </p:ext>
            </p:extLst>
          </p:nvPr>
        </p:nvGraphicFramePr>
        <p:xfrm>
          <a:off x="2700338" y="3042533"/>
          <a:ext cx="6563978" cy="3026022"/>
        </p:xfrm>
        <a:graphic>
          <a:graphicData uri="http://schemas.openxmlformats.org/drawingml/2006/table">
            <a:tbl>
              <a:tblPr firstRow="1" firstCol="1" bandRow="1">
                <a:tableStyleId>{5202B0CA-FC54-4496-8BCA-5EF66A818D29}</a:tableStyleId>
              </a:tblPr>
              <a:tblGrid>
                <a:gridCol w="1529973"/>
                <a:gridCol w="5034005"/>
              </a:tblGrid>
              <a:tr h="145802">
                <a:tc>
                  <a:txBody>
                    <a:bodyPr/>
                    <a:lstStyle/>
                    <a:p>
                      <a:pPr algn="ctr">
                        <a:spcAft>
                          <a:spcPts val="0"/>
                        </a:spcAft>
                      </a:pPr>
                      <a:r>
                        <a:rPr lang="en-US" sz="1200" dirty="0">
                          <a:effectLst/>
                        </a:rPr>
                        <a:t>Co-teacher Actions</a:t>
                      </a:r>
                      <a:endParaRPr lang="en-US" sz="11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a:effectLst/>
                        </a:rPr>
                        <a:t>Evidence</a:t>
                      </a:r>
                      <a:endParaRPr lang="en-US" sz="110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47714">
                <a:tc>
                  <a:txBody>
                    <a:bodyPr/>
                    <a:lstStyle/>
                    <a:p>
                      <a:pPr algn="ctr">
                        <a:spcAft>
                          <a:spcPts val="0"/>
                        </a:spcAft>
                      </a:pPr>
                      <a:r>
                        <a:rPr lang="en-US" sz="1000">
                          <a:effectLst/>
                        </a:rPr>
                        <a:t> </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dirty="0">
                          <a:effectLst/>
                        </a:rPr>
                        <a:t> </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47714">
                <a:tc>
                  <a:txBody>
                    <a:bodyPr/>
                    <a:lstStyle/>
                    <a:p>
                      <a:pPr algn="ctr">
                        <a:spcAft>
                          <a:spcPts val="0"/>
                        </a:spcAft>
                      </a:pPr>
                      <a:r>
                        <a:rPr lang="en-US" sz="1000">
                          <a:effectLst/>
                        </a:rPr>
                        <a:t> </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dirty="0">
                          <a:effectLst/>
                        </a:rPr>
                        <a:t> </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47714">
                <a:tc>
                  <a:txBody>
                    <a:bodyPr/>
                    <a:lstStyle/>
                    <a:p>
                      <a:pPr algn="ctr">
                        <a:spcAft>
                          <a:spcPts val="0"/>
                        </a:spcAft>
                      </a:pPr>
                      <a:r>
                        <a:rPr lang="en-US" sz="1000">
                          <a:effectLst/>
                        </a:rPr>
                        <a:t> </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dirty="0">
                          <a:effectLst/>
                        </a:rPr>
                        <a:t> </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42067090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i="1" dirty="0"/>
              <a:t>What made this co-teaching </a:t>
            </a:r>
            <a:r>
              <a:rPr lang="en-US" i="1" dirty="0" smtClean="0"/>
              <a:t/>
            </a:r>
            <a:br>
              <a:rPr lang="en-US" i="1" dirty="0" smtClean="0"/>
            </a:br>
            <a:r>
              <a:rPr lang="en-US" i="1" dirty="0" smtClean="0"/>
              <a:t>meeting </a:t>
            </a:r>
            <a:r>
              <a:rPr lang="en-US" i="1" dirty="0"/>
              <a:t>strong?</a:t>
            </a:r>
            <a:endParaRPr lang="en-US" dirty="0"/>
          </a:p>
        </p:txBody>
      </p:sp>
      <p:sp>
        <p:nvSpPr>
          <p:cNvPr id="4" name="TextBox 3"/>
          <p:cNvSpPr txBox="1"/>
          <p:nvPr/>
        </p:nvSpPr>
        <p:spPr>
          <a:xfrm>
            <a:off x="1097280" y="2802194"/>
            <a:ext cx="10701430" cy="369332"/>
          </a:xfrm>
          <a:prstGeom prst="rect">
            <a:avLst/>
          </a:prstGeom>
          <a:noFill/>
        </p:spPr>
        <p:txBody>
          <a:bodyPr wrap="square" rtlCol="0">
            <a:spAutoFit/>
          </a:bodyPr>
          <a:lstStyle/>
          <a:p>
            <a:r>
              <a:rPr lang="en-US"/>
              <a:t>https://video.achievementfirst.org/media/Co-Teaching+Data+Review+-+corrections+1/1_0dfsjhy0/44106852</a:t>
            </a:r>
            <a:endParaRPr lang="en-US" dirty="0"/>
          </a:p>
        </p:txBody>
      </p:sp>
    </p:spTree>
    <p:extLst>
      <p:ext uri="{BB962C8B-B14F-4D97-AF65-F5344CB8AC3E}">
        <p14:creationId xmlns:p14="http://schemas.microsoft.com/office/powerpoint/2010/main" val="7847369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6273" y="1891497"/>
            <a:ext cx="10635916" cy="35394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spcAft>
                <a:spcPts val="0"/>
              </a:spcAft>
            </a:pPr>
            <a:endParaRPr lang="en-US" sz="3200" b="1" dirty="0" smtClean="0"/>
          </a:p>
          <a:p>
            <a:pPr algn="ctr">
              <a:spcAft>
                <a:spcPts val="0"/>
              </a:spcAft>
            </a:pPr>
            <a:r>
              <a:rPr lang="en-US" sz="3200" b="1" dirty="0" smtClean="0"/>
              <a:t>Strong </a:t>
            </a:r>
            <a:r>
              <a:rPr lang="en-US" sz="3200" b="1" dirty="0"/>
              <a:t>co-teachers </a:t>
            </a:r>
            <a:r>
              <a:rPr lang="en-US" sz="3200" b="1" u="sng" dirty="0">
                <a:solidFill>
                  <a:srgbClr val="FF0000"/>
                </a:solidFill>
              </a:rPr>
              <a:t>plan from the data to meet the needs </a:t>
            </a:r>
            <a:r>
              <a:rPr lang="en-US" sz="3200" b="1" dirty="0"/>
              <a:t>of ALL </a:t>
            </a:r>
            <a:r>
              <a:rPr lang="en-US" sz="3200" b="1" dirty="0" smtClean="0"/>
              <a:t>scholars.</a:t>
            </a:r>
          </a:p>
          <a:p>
            <a:pPr algn="ctr">
              <a:spcAft>
                <a:spcPts val="0"/>
              </a:spcAft>
            </a:pPr>
            <a:endParaRPr lang="en-US" sz="3200" b="1" dirty="0"/>
          </a:p>
          <a:p>
            <a:pPr marL="457200" indent="-457200">
              <a:spcAft>
                <a:spcPts val="0"/>
              </a:spcAft>
              <a:buFont typeface="Arial" panose="020B0604020202020204" pitchFamily="34" charset="0"/>
              <a:buChar char="•"/>
            </a:pPr>
            <a:r>
              <a:rPr lang="en-US" sz="3200" b="1" dirty="0" smtClean="0"/>
              <a:t>Using Current Data</a:t>
            </a:r>
          </a:p>
          <a:p>
            <a:pPr marL="457200" indent="-457200">
              <a:spcAft>
                <a:spcPts val="0"/>
              </a:spcAft>
              <a:buFont typeface="Arial" panose="020B0604020202020204" pitchFamily="34" charset="0"/>
              <a:buChar char="•"/>
            </a:pPr>
            <a:r>
              <a:rPr lang="en-US" sz="3200" b="1" dirty="0" smtClean="0"/>
              <a:t>Equally Sharing the Thinking and Work</a:t>
            </a:r>
          </a:p>
          <a:p>
            <a:pPr marL="457200" indent="-457200">
              <a:spcAft>
                <a:spcPts val="0"/>
              </a:spcAft>
              <a:buFont typeface="Arial" panose="020B0604020202020204" pitchFamily="34" charset="0"/>
              <a:buChar char="•"/>
            </a:pPr>
            <a:r>
              <a:rPr lang="en-US" sz="3200" b="1" dirty="0" smtClean="0"/>
              <a:t>Using flexible and pre-planned groups</a:t>
            </a:r>
          </a:p>
        </p:txBody>
      </p:sp>
    </p:spTree>
    <p:extLst>
      <p:ext uri="{BB962C8B-B14F-4D97-AF65-F5344CB8AC3E}">
        <p14:creationId xmlns:p14="http://schemas.microsoft.com/office/powerpoint/2010/main" val="15582521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2 - Framing an Airtight Activity</a:t>
            </a:r>
            <a:endParaRPr lang="en-US" dirty="0"/>
          </a:p>
        </p:txBody>
      </p:sp>
      <p:sp>
        <p:nvSpPr>
          <p:cNvPr id="3" name="Content Placeholder 2"/>
          <p:cNvSpPr>
            <a:spLocks noGrp="1"/>
          </p:cNvSpPr>
          <p:nvPr>
            <p:ph idx="1"/>
          </p:nvPr>
        </p:nvSpPr>
        <p:spPr>
          <a:xfrm>
            <a:off x="1097280" y="1845734"/>
            <a:ext cx="10058400" cy="4222821"/>
          </a:xfrm>
        </p:spPr>
        <p:txBody>
          <a:bodyPr>
            <a:normAutofit fontScale="92500" lnSpcReduction="10000"/>
          </a:bodyPr>
          <a:lstStyle/>
          <a:p>
            <a:r>
              <a:rPr lang="en-US" sz="2800" b="1" dirty="0"/>
              <a:t>O</a:t>
            </a:r>
            <a:r>
              <a:rPr lang="en-US" b="1" dirty="0"/>
              <a:t>bjective:</a:t>
            </a:r>
            <a:r>
              <a:rPr lang="en-US" dirty="0"/>
              <a:t>  Participants will frame an airtight activity with precise directions.  They will receive feedback and replay.</a:t>
            </a:r>
            <a:endParaRPr lang="en-US" sz="1800" dirty="0"/>
          </a:p>
          <a:p>
            <a:r>
              <a:rPr lang="en-US" dirty="0"/>
              <a:t> </a:t>
            </a:r>
            <a:endParaRPr lang="en-US" sz="1800" dirty="0"/>
          </a:p>
          <a:p>
            <a:r>
              <a:rPr lang="en-US" sz="2400" b="1" dirty="0"/>
              <a:t>Directions:  </a:t>
            </a:r>
            <a:r>
              <a:rPr lang="en-US" sz="2400" dirty="0"/>
              <a:t>In groups of 3, take turns framing the airtight activity.  </a:t>
            </a:r>
            <a:r>
              <a:rPr lang="en-US" dirty="0"/>
              <a:t>To prepare you’ll need to 1) read through and 2) internalize the directions and CFUs.  Then each of you will deliver the AA#2 up until the video.  You will get facilitation feedback using AA cheat sheet.</a:t>
            </a:r>
            <a:r>
              <a:rPr lang="en-US" i="1" dirty="0"/>
              <a:t>  </a:t>
            </a:r>
            <a:endParaRPr lang="en-US" dirty="0"/>
          </a:p>
          <a:p>
            <a:r>
              <a:rPr lang="en-US" dirty="0"/>
              <a:t> </a:t>
            </a:r>
            <a:endParaRPr lang="en-US" sz="1800" dirty="0"/>
          </a:p>
          <a:p>
            <a:r>
              <a:rPr lang="en-US" sz="2400" dirty="0"/>
              <a:t>There will be one facilitator, and 2 participants.  </a:t>
            </a:r>
            <a:r>
              <a:rPr lang="en-US" dirty="0"/>
              <a:t>One participant will be a coach and both participants will choose a role for the list of their liking at each switch without telling the facilitator:</a:t>
            </a:r>
          </a:p>
          <a:p>
            <a:pPr lvl="1"/>
            <a:r>
              <a:rPr lang="en-US" dirty="0"/>
              <a:t>Understand the full direction and repeat back.</a:t>
            </a:r>
          </a:p>
          <a:p>
            <a:pPr lvl="1"/>
            <a:r>
              <a:rPr lang="en-US" dirty="0"/>
              <a:t>Provide partial </a:t>
            </a:r>
            <a:r>
              <a:rPr lang="en-US" dirty="0" smtClean="0"/>
              <a:t>directions</a:t>
            </a:r>
          </a:p>
          <a:p>
            <a:pPr lvl="1"/>
            <a:r>
              <a:rPr lang="en-US" dirty="0" smtClean="0"/>
              <a:t>No </a:t>
            </a:r>
            <a:r>
              <a:rPr lang="en-US" dirty="0"/>
              <a:t>understanding of the direction</a:t>
            </a:r>
          </a:p>
          <a:p>
            <a:endParaRPr lang="en-US" dirty="0"/>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7</a:t>
            </a:r>
          </a:p>
        </p:txBody>
      </p:sp>
    </p:spTree>
    <p:extLst>
      <p:ext uri="{BB962C8B-B14F-4D97-AF65-F5344CB8AC3E}">
        <p14:creationId xmlns:p14="http://schemas.microsoft.com/office/powerpoint/2010/main" val="2392885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b="1" dirty="0" smtClean="0">
                <a:ea typeface="ＭＳ Ｐゴシック" panose="020B0600070205080204" pitchFamily="34" charset="-128"/>
              </a:rPr>
              <a:t>Tree of Co-teaching</a:t>
            </a:r>
          </a:p>
        </p:txBody>
      </p:sp>
      <p:sp>
        <p:nvSpPr>
          <p:cNvPr id="41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5"/>
              </a:buBlip>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FF0000"/>
              </a:buClr>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FF0000"/>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rgbClr val="FF0000"/>
              </a:buClr>
              <a:buChar char="•"/>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rgbClr val="FF0000"/>
              </a:buClr>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4F295BD3-EC45-4EF4-B618-8D81D43C4D92}" type="slidenum">
              <a:rPr lang="en-US" altLang="en-US" sz="1000">
                <a:solidFill>
                  <a:prstClr val="black"/>
                </a:solidFill>
              </a:rPr>
              <a:pPr eaLnBrk="1" hangingPunct="1">
                <a:spcBef>
                  <a:spcPct val="0"/>
                </a:spcBef>
                <a:buFontTx/>
                <a:buNone/>
              </a:pPr>
              <a:t>3</a:t>
            </a:fld>
            <a:endParaRPr lang="en-US" altLang="en-US" sz="1000" dirty="0">
              <a:solidFill>
                <a:prstClr val="black"/>
              </a:solidFill>
            </a:endParaRPr>
          </a:p>
        </p:txBody>
      </p:sp>
      <p:pic>
        <p:nvPicPr>
          <p:cNvPr id="3076" name="Picture 4" descr="http://renegadehealth.com/blog/wp-content/uploads/2012/02/traditional-chinese-medicine-and-treating-the-caus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1674" y="1912743"/>
            <a:ext cx="6245225" cy="43716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78261" y="4857750"/>
            <a:ext cx="4972050" cy="1200329"/>
          </a:xfrm>
          <a:prstGeom prst="rect">
            <a:avLst/>
          </a:prstGeom>
          <a:noFill/>
        </p:spPr>
        <p:txBody>
          <a:bodyPr wrap="square" rtlCol="0">
            <a:spAutoFit/>
          </a:bodyPr>
          <a:lstStyle/>
          <a:p>
            <a:pPr marL="457200" indent="-457200" algn="ctr">
              <a:buFont typeface="+mj-lt"/>
              <a:buAutoNum type="arabicPeriod"/>
            </a:pPr>
            <a:r>
              <a:rPr lang="en-US" sz="2400" b="1" dirty="0" smtClean="0">
                <a:solidFill>
                  <a:schemeClr val="bg1"/>
                </a:solidFill>
              </a:rPr>
              <a:t>Strong Relationships</a:t>
            </a:r>
          </a:p>
          <a:p>
            <a:pPr marL="457200" indent="-457200" algn="ctr">
              <a:buFont typeface="+mj-lt"/>
              <a:buAutoNum type="arabicPeriod"/>
            </a:pPr>
            <a:endParaRPr lang="en-US" sz="2400" b="1" dirty="0">
              <a:solidFill>
                <a:schemeClr val="bg1"/>
              </a:solidFill>
            </a:endParaRPr>
          </a:p>
          <a:p>
            <a:pPr marL="457200" indent="-457200" algn="ctr">
              <a:buFont typeface="+mj-lt"/>
              <a:buAutoNum type="arabicPeriod"/>
            </a:pPr>
            <a:r>
              <a:rPr lang="en-US" sz="2400" b="1" dirty="0" smtClean="0">
                <a:solidFill>
                  <a:schemeClr val="bg1"/>
                </a:solidFill>
              </a:rPr>
              <a:t>Clear Vision</a:t>
            </a:r>
            <a:endParaRPr lang="en-US" sz="2400" b="1" dirty="0">
              <a:solidFill>
                <a:schemeClr val="bg1"/>
              </a:solidFill>
            </a:endParaRPr>
          </a:p>
        </p:txBody>
      </p:sp>
    </p:spTree>
    <p:custDataLst>
      <p:custData r:id="rId1"/>
      <p:tags r:id="rId2"/>
    </p:custDataLst>
    <p:extLst>
      <p:ext uri="{BB962C8B-B14F-4D97-AF65-F5344CB8AC3E}">
        <p14:creationId xmlns:p14="http://schemas.microsoft.com/office/powerpoint/2010/main" val="3196391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2 - Framing an Airtight Activity</a:t>
            </a:r>
            <a:endParaRPr lang="en-US" dirty="0"/>
          </a:p>
        </p:txBody>
      </p:sp>
      <p:sp>
        <p:nvSpPr>
          <p:cNvPr id="3" name="Content Placeholder 2"/>
          <p:cNvSpPr>
            <a:spLocks noGrp="1"/>
          </p:cNvSpPr>
          <p:nvPr>
            <p:ph idx="1"/>
          </p:nvPr>
        </p:nvSpPr>
        <p:spPr>
          <a:xfrm>
            <a:off x="1097280" y="1845734"/>
            <a:ext cx="10058400" cy="4222821"/>
          </a:xfrm>
        </p:spPr>
        <p:txBody>
          <a:bodyPr>
            <a:normAutofit/>
          </a:bodyPr>
          <a:lstStyle/>
          <a:p>
            <a:r>
              <a:rPr lang="en-US" sz="2400" b="1" dirty="0" smtClean="0"/>
              <a:t>Directions</a:t>
            </a:r>
            <a:r>
              <a:rPr lang="en-US" sz="2400" b="1" dirty="0"/>
              <a:t>:  </a:t>
            </a:r>
            <a:r>
              <a:rPr lang="en-US" sz="2400" dirty="0"/>
              <a:t>In groups of 3, take turns framing the airtight activity.  </a:t>
            </a:r>
            <a:r>
              <a:rPr lang="en-US" dirty="0"/>
              <a:t>To prepare you’ll need to 1) read through and 2) internalize the directions and CFUs.  Then each of you will deliver the AA#2 up until the video.  You will get facilitation feedback using AA cheat sheet.</a:t>
            </a:r>
            <a:r>
              <a:rPr lang="en-US" i="1" dirty="0"/>
              <a:t>  </a:t>
            </a:r>
            <a:endParaRPr lang="en-US" dirty="0"/>
          </a:p>
          <a:p>
            <a:r>
              <a:rPr lang="en-US" dirty="0"/>
              <a:t> </a:t>
            </a:r>
            <a:endParaRPr lang="en-US" sz="1800" dirty="0"/>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7</a:t>
            </a:r>
          </a:p>
        </p:txBody>
      </p:sp>
      <p:graphicFrame>
        <p:nvGraphicFramePr>
          <p:cNvPr id="6" name="Table 5"/>
          <p:cNvGraphicFramePr>
            <a:graphicFrameLocks noGrp="1"/>
          </p:cNvGraphicFramePr>
          <p:nvPr>
            <p:extLst>
              <p:ext uri="{D42A27DB-BD31-4B8C-83A1-F6EECF244321}">
                <p14:modId xmlns:p14="http://schemas.microsoft.com/office/powerpoint/2010/main" val="4062118083"/>
              </p:ext>
            </p:extLst>
          </p:nvPr>
        </p:nvGraphicFramePr>
        <p:xfrm>
          <a:off x="1097280" y="3410409"/>
          <a:ext cx="5447900" cy="2658147"/>
        </p:xfrm>
        <a:graphic>
          <a:graphicData uri="http://schemas.openxmlformats.org/drawingml/2006/table">
            <a:tbl>
              <a:tblPr firstRow="1" bandRow="1">
                <a:tableStyleId>{9DCAF9ED-07DC-4A11-8D7F-57B35C25682E}</a:tableStyleId>
              </a:tblPr>
              <a:tblGrid>
                <a:gridCol w="1361975"/>
                <a:gridCol w="1361975"/>
                <a:gridCol w="1361975"/>
                <a:gridCol w="1361975"/>
              </a:tblGrid>
              <a:tr h="379613">
                <a:tc>
                  <a:txBody>
                    <a:bodyPr/>
                    <a:lstStyle/>
                    <a:p>
                      <a:pPr algn="ctr"/>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701097">
                <a:tc>
                  <a:txBody>
                    <a:bodyPr/>
                    <a:lstStyle/>
                    <a:p>
                      <a:pPr algn="ctr"/>
                      <a:r>
                        <a:rPr lang="en-US" sz="3600" b="1" dirty="0" smtClean="0"/>
                        <a:t>1 </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Facilitator</a:t>
                      </a:r>
                      <a:endParaRPr lang="en-US" dirty="0"/>
                    </a:p>
                  </a:txBody>
                  <a:tcPr anchor="ctr"/>
                </a:tc>
              </a:tr>
              <a:tr h="838191">
                <a:tc>
                  <a:txBody>
                    <a:bodyPr/>
                    <a:lstStyle/>
                    <a:p>
                      <a:pPr algn="ctr"/>
                      <a:r>
                        <a:rPr lang="en-US" sz="3600" b="1" dirty="0" smtClean="0"/>
                        <a:t>2</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Facilitator</a:t>
                      </a:r>
                      <a:endParaRPr lang="en-US" dirty="0"/>
                    </a:p>
                  </a:txBody>
                  <a:tcPr anchor="ctr"/>
                </a:tc>
                <a:tc>
                  <a:txBody>
                    <a:bodyPr/>
                    <a:lstStyle/>
                    <a:p>
                      <a:pPr algn="ctr"/>
                      <a:r>
                        <a:rPr lang="en-US" dirty="0" smtClean="0"/>
                        <a:t>Teacher</a:t>
                      </a:r>
                      <a:endParaRPr lang="en-US" dirty="0"/>
                    </a:p>
                  </a:txBody>
                  <a:tcPr anchor="ctr"/>
                </a:tc>
              </a:tr>
              <a:tr h="739246">
                <a:tc>
                  <a:txBody>
                    <a:bodyPr/>
                    <a:lstStyle/>
                    <a:p>
                      <a:pPr algn="ctr"/>
                      <a:r>
                        <a:rPr lang="en-US" sz="3600" b="1" dirty="0" smtClean="0"/>
                        <a:t>3</a:t>
                      </a:r>
                      <a:endParaRPr lang="en-US" sz="3600" b="1" dirty="0"/>
                    </a:p>
                  </a:txBody>
                  <a:tcPr anchor="ctr"/>
                </a:tc>
                <a:tc>
                  <a:txBody>
                    <a:bodyPr/>
                    <a:lstStyle/>
                    <a:p>
                      <a:pPr algn="ctr"/>
                      <a:r>
                        <a:rPr lang="en-US" dirty="0" smtClean="0"/>
                        <a:t>Facilitator</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Teacher</a:t>
                      </a:r>
                      <a:endParaRPr lang="en-US" dirty="0"/>
                    </a:p>
                  </a:txBody>
                  <a:tcPr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57376251"/>
              </p:ext>
            </p:extLst>
          </p:nvPr>
        </p:nvGraphicFramePr>
        <p:xfrm>
          <a:off x="7012311" y="3405027"/>
          <a:ext cx="4143369" cy="1487775"/>
        </p:xfrm>
        <a:graphic>
          <a:graphicData uri="http://schemas.openxmlformats.org/drawingml/2006/table">
            <a:tbl>
              <a:tblPr firstRow="1" firstCol="1" bandRow="1">
                <a:tableStyleId>{5202B0CA-FC54-4496-8BCA-5EF66A818D29}</a:tableStyleId>
              </a:tblPr>
              <a:tblGrid>
                <a:gridCol w="944334"/>
                <a:gridCol w="3199035"/>
              </a:tblGrid>
              <a:tr h="187103">
                <a:tc>
                  <a:txBody>
                    <a:bodyPr/>
                    <a:lstStyle/>
                    <a:p>
                      <a:pPr marL="0" marR="0">
                        <a:lnSpc>
                          <a:spcPct val="115000"/>
                        </a:lnSpc>
                        <a:spcBef>
                          <a:spcPts val="0"/>
                        </a:spcBef>
                        <a:spcAft>
                          <a:spcPts val="0"/>
                        </a:spcAft>
                      </a:pPr>
                      <a:r>
                        <a:rPr lang="en-US" sz="1100" dirty="0">
                          <a:effectLst/>
                        </a:rPr>
                        <a:t>Min.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rPr>
                        <a:t>Practice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6808">
                <a:tc>
                  <a:txBody>
                    <a:bodyPr/>
                    <a:lstStyle/>
                    <a:p>
                      <a:pPr marL="0" marR="0">
                        <a:lnSpc>
                          <a:spcPct val="115000"/>
                        </a:lnSpc>
                        <a:spcBef>
                          <a:spcPts val="0"/>
                        </a:spcBef>
                        <a:spcAft>
                          <a:spcPts val="0"/>
                        </a:spcAft>
                      </a:pPr>
                      <a:r>
                        <a:rPr lang="en-US" sz="1200" dirty="0" smtClean="0">
                          <a:effectLst/>
                        </a:rPr>
                        <a:t>1 min.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Everyone – Reads Plan and Directions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4549">
                <a:tc>
                  <a:txBody>
                    <a:bodyPr/>
                    <a:lstStyle/>
                    <a:p>
                      <a:pPr marL="0" marR="0">
                        <a:lnSpc>
                          <a:spcPct val="115000"/>
                        </a:lnSpc>
                        <a:spcBef>
                          <a:spcPts val="0"/>
                        </a:spcBef>
                        <a:spcAft>
                          <a:spcPts val="0"/>
                        </a:spcAft>
                      </a:pPr>
                      <a:r>
                        <a:rPr lang="en-US" sz="1200" dirty="0" smtClean="0">
                          <a:effectLst/>
                        </a:rPr>
                        <a:t>1  </a:t>
                      </a:r>
                      <a:r>
                        <a:rPr lang="en-US" sz="1200" dirty="0">
                          <a:effectLst/>
                        </a:rPr>
                        <a:t>min.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Deliver AA #2 + Feedback + Replay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9083">
                <a:tc>
                  <a:txBody>
                    <a:bodyPr/>
                    <a:lstStyle/>
                    <a:p>
                      <a:pPr marL="0" marR="0">
                        <a:lnSpc>
                          <a:spcPct val="115000"/>
                        </a:lnSpc>
                        <a:spcBef>
                          <a:spcPts val="0"/>
                        </a:spcBef>
                        <a:spcAft>
                          <a:spcPts val="0"/>
                        </a:spcAft>
                      </a:pPr>
                      <a:r>
                        <a:rPr lang="en-US" sz="1200" dirty="0">
                          <a:effectLst/>
                        </a:rPr>
                        <a:t>1 min.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Reflection –What needs to be true for successful facilitation at ATT?  (Note this on the last page of the GN, which you will rip off and take with you)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4549">
                <a:tc>
                  <a:txBody>
                    <a:bodyPr/>
                    <a:lstStyle/>
                    <a:p>
                      <a:pPr marL="0" marR="0">
                        <a:lnSpc>
                          <a:spcPct val="115000"/>
                        </a:lnSpc>
                        <a:spcBef>
                          <a:spcPts val="0"/>
                        </a:spcBef>
                        <a:spcAft>
                          <a:spcPts val="0"/>
                        </a:spcAft>
                      </a:pPr>
                      <a:r>
                        <a:rPr lang="en-US" sz="1200" dirty="0">
                          <a:effectLst/>
                        </a:rPr>
                        <a:t>Total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Everyone – Reads Plan and Directions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6495383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2 - Framing an Airtight Activity</a:t>
            </a:r>
            <a:endParaRPr lang="en-US" dirty="0"/>
          </a:p>
        </p:txBody>
      </p:sp>
      <p:sp>
        <p:nvSpPr>
          <p:cNvPr id="3" name="Content Placeholder 2"/>
          <p:cNvSpPr>
            <a:spLocks noGrp="1"/>
          </p:cNvSpPr>
          <p:nvPr>
            <p:ph idx="1"/>
          </p:nvPr>
        </p:nvSpPr>
        <p:spPr>
          <a:xfrm>
            <a:off x="1097280" y="1845734"/>
            <a:ext cx="10058400" cy="4222821"/>
          </a:xfrm>
        </p:spPr>
        <p:txBody>
          <a:bodyPr>
            <a:normAutofit/>
          </a:bodyPr>
          <a:lstStyle/>
          <a:p>
            <a:r>
              <a:rPr lang="en-US" sz="2400" b="1" dirty="0" smtClean="0"/>
              <a:t>Directions</a:t>
            </a:r>
            <a:r>
              <a:rPr lang="en-US" sz="2400" b="1" dirty="0"/>
              <a:t>:  </a:t>
            </a:r>
            <a:r>
              <a:rPr lang="en-US" sz="2400" dirty="0"/>
              <a:t>In groups of 3, take turns framing the airtight activity.  </a:t>
            </a:r>
            <a:r>
              <a:rPr lang="en-US" dirty="0"/>
              <a:t>To prepare you’ll need to 1) read through and 2) internalize the directions and CFUs.  Then each of you will deliver the AA#2 up until the video.  You will get facilitation feedback using AA cheat sheet.</a:t>
            </a:r>
            <a:r>
              <a:rPr lang="en-US" i="1" dirty="0"/>
              <a:t>  </a:t>
            </a:r>
            <a:endParaRPr lang="en-US" dirty="0"/>
          </a:p>
          <a:p>
            <a:r>
              <a:rPr lang="en-US" dirty="0"/>
              <a:t> </a:t>
            </a:r>
            <a:endParaRPr lang="en-US" sz="1800" dirty="0"/>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11</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663024569"/>
              </p:ext>
            </p:extLst>
          </p:nvPr>
        </p:nvGraphicFramePr>
        <p:xfrm>
          <a:off x="1418728" y="2844599"/>
          <a:ext cx="9379004" cy="3048686"/>
        </p:xfrm>
        <a:graphic>
          <a:graphicData uri="http://schemas.openxmlformats.org/drawingml/2006/table">
            <a:tbl>
              <a:tblPr firstRow="1" firstCol="1" bandRow="1">
                <a:tableStyleId>{0660B408-B3CF-4A94-85FC-2B1E0A45F4A2}</a:tableStyleId>
              </a:tblPr>
              <a:tblGrid>
                <a:gridCol w="1320500"/>
                <a:gridCol w="8058504"/>
              </a:tblGrid>
              <a:tr h="349682">
                <a:tc>
                  <a:txBody>
                    <a:bodyPr/>
                    <a:lstStyle/>
                    <a:p>
                      <a:pPr marL="0" marR="0" algn="ctr">
                        <a:lnSpc>
                          <a:spcPct val="115000"/>
                        </a:lnSpc>
                        <a:spcBef>
                          <a:spcPts val="0"/>
                        </a:spcBef>
                        <a:spcAft>
                          <a:spcPts val="100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a:effectLst/>
                        </a:rPr>
                        <a:t>Constructive Feedback (“Next time try…”)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r>
              <a:tr h="2689608">
                <a:tc>
                  <a:txBody>
                    <a:bodyPr/>
                    <a:lstStyle/>
                    <a:p>
                      <a:pPr marL="0" marR="0">
                        <a:lnSpc>
                          <a:spcPct val="115000"/>
                        </a:lnSpc>
                        <a:spcBef>
                          <a:spcPts val="0"/>
                        </a:spcBef>
                        <a:spcAft>
                          <a:spcPts val="1000"/>
                        </a:spcAft>
                      </a:pPr>
                      <a:r>
                        <a:rPr lang="en-US" sz="1800" dirty="0">
                          <a:effectLst/>
                        </a:rPr>
                        <a:t>Framing an </a:t>
                      </a:r>
                      <a:r>
                        <a:rPr lang="en-US" sz="1800" dirty="0" smtClean="0">
                          <a:effectLst/>
                        </a:rPr>
                        <a:t>AA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nSpc>
                          <a:spcPct val="115000"/>
                        </a:lnSpc>
                        <a:spcBef>
                          <a:spcPts val="0"/>
                        </a:spcBef>
                        <a:spcAft>
                          <a:spcPts val="0"/>
                        </a:spcAft>
                        <a:buSzPts val="1100"/>
                        <a:buFont typeface="Symbol" panose="05050102010706020507" pitchFamily="18" charset="2"/>
                        <a:buChar char=""/>
                      </a:pPr>
                      <a:r>
                        <a:rPr lang="en-US" sz="1400" dirty="0">
                          <a:effectLst/>
                        </a:rPr>
                        <a:t>Including a starting cue</a:t>
                      </a:r>
                      <a:endParaRPr lang="en-US" sz="1800" dirty="0">
                        <a:effectLst/>
                      </a:endParaRPr>
                    </a:p>
                    <a:p>
                      <a:pPr marL="342900" marR="0" lvl="0" indent="-342900">
                        <a:lnSpc>
                          <a:spcPct val="115000"/>
                        </a:lnSpc>
                        <a:spcBef>
                          <a:spcPts val="0"/>
                        </a:spcBef>
                        <a:spcAft>
                          <a:spcPts val="0"/>
                        </a:spcAft>
                        <a:buFont typeface="Courier New" panose="02070309020205020404" pitchFamily="49" charset="0"/>
                        <a:buChar char="o"/>
                      </a:pPr>
                      <a:r>
                        <a:rPr lang="en-US" sz="1400" dirty="0">
                          <a:effectLst/>
                        </a:rPr>
                        <a:t> “I will set the timer…” “Four minutes, go!”</a:t>
                      </a:r>
                      <a:endParaRPr lang="en-US" sz="1800" dirty="0">
                        <a:effectLst/>
                      </a:endParaRPr>
                    </a:p>
                    <a:p>
                      <a:pPr marL="342900" marR="0" lvl="0" indent="-342900">
                        <a:lnSpc>
                          <a:spcPct val="115000"/>
                        </a:lnSpc>
                        <a:spcBef>
                          <a:spcPts val="0"/>
                        </a:spcBef>
                        <a:spcAft>
                          <a:spcPts val="0"/>
                        </a:spcAft>
                        <a:buFont typeface="Courier New" panose="02070309020205020404" pitchFamily="49" charset="0"/>
                        <a:buChar char="o"/>
                      </a:pPr>
                      <a:r>
                        <a:rPr lang="en-US" sz="1400" dirty="0">
                          <a:effectLst/>
                        </a:rPr>
                        <a:t>“ As you watch, I want you to focus on ___”</a:t>
                      </a:r>
                      <a:endParaRPr lang="en-US" sz="1800" dirty="0">
                        <a:effectLst/>
                      </a:endParaRPr>
                    </a:p>
                    <a:p>
                      <a:pPr marL="342900" marR="0" lvl="0" indent="-342900">
                        <a:lnSpc>
                          <a:spcPct val="115000"/>
                        </a:lnSpc>
                        <a:spcBef>
                          <a:spcPts val="0"/>
                        </a:spcBef>
                        <a:spcAft>
                          <a:spcPts val="0"/>
                        </a:spcAft>
                        <a:buSzPts val="1100"/>
                        <a:buFont typeface="Symbol" panose="05050102010706020507" pitchFamily="18" charset="2"/>
                        <a:buChar char=""/>
                      </a:pPr>
                      <a:r>
                        <a:rPr lang="en-US" sz="1400" dirty="0">
                          <a:effectLst/>
                        </a:rPr>
                        <a:t>Specifying </a:t>
                      </a:r>
                      <a:r>
                        <a:rPr lang="en-US" sz="1400" u="sng" dirty="0">
                          <a:effectLst/>
                        </a:rPr>
                        <a:t>how </a:t>
                      </a:r>
                      <a:r>
                        <a:rPr lang="en-US" sz="1400" dirty="0">
                          <a:effectLst/>
                        </a:rPr>
                        <a:t>(volume and individual/group) work should be completed </a:t>
                      </a:r>
                      <a:endParaRPr lang="en-US" sz="1800" dirty="0">
                        <a:effectLst/>
                      </a:endParaRPr>
                    </a:p>
                    <a:p>
                      <a:pPr marL="342900" marR="0" lvl="0" indent="-342900">
                        <a:lnSpc>
                          <a:spcPct val="115000"/>
                        </a:lnSpc>
                        <a:spcBef>
                          <a:spcPts val="0"/>
                        </a:spcBef>
                        <a:spcAft>
                          <a:spcPts val="0"/>
                        </a:spcAft>
                        <a:buSzPts val="1100"/>
                        <a:buFont typeface="Symbol" panose="05050102010706020507" pitchFamily="18" charset="2"/>
                        <a:buChar char=""/>
                      </a:pPr>
                      <a:r>
                        <a:rPr lang="en-US" sz="1400" dirty="0">
                          <a:effectLst/>
                        </a:rPr>
                        <a:t>Including </a:t>
                      </a:r>
                      <a:r>
                        <a:rPr lang="en-US" sz="1400" u="sng" dirty="0">
                          <a:effectLst/>
                        </a:rPr>
                        <a:t>how long</a:t>
                      </a:r>
                      <a:r>
                        <a:rPr lang="en-US" sz="1400" dirty="0">
                          <a:effectLst/>
                        </a:rPr>
                        <a:t> the work should take</a:t>
                      </a:r>
                      <a:endParaRPr lang="en-US" sz="1800" dirty="0">
                        <a:effectLst/>
                      </a:endParaRPr>
                    </a:p>
                    <a:p>
                      <a:pPr marL="342900" marR="0" lvl="0" indent="-342900">
                        <a:lnSpc>
                          <a:spcPct val="115000"/>
                        </a:lnSpc>
                        <a:spcBef>
                          <a:spcPts val="0"/>
                        </a:spcBef>
                        <a:spcAft>
                          <a:spcPts val="0"/>
                        </a:spcAft>
                        <a:buSzPts val="1100"/>
                        <a:buFont typeface="Symbol" panose="05050102010706020507" pitchFamily="18" charset="2"/>
                        <a:buChar char=""/>
                      </a:pPr>
                      <a:r>
                        <a:rPr lang="en-US" sz="1400" dirty="0">
                          <a:effectLst/>
                        </a:rPr>
                        <a:t>Directing participants to the correct materials</a:t>
                      </a:r>
                      <a:endParaRPr lang="en-US" sz="1800" dirty="0">
                        <a:effectLst/>
                      </a:endParaRPr>
                    </a:p>
                    <a:p>
                      <a:pPr marL="342900" marR="0" lvl="0" indent="-342900">
                        <a:lnSpc>
                          <a:spcPct val="115000"/>
                        </a:lnSpc>
                        <a:spcBef>
                          <a:spcPts val="0"/>
                        </a:spcBef>
                        <a:spcAft>
                          <a:spcPts val="0"/>
                        </a:spcAft>
                        <a:buFont typeface="Courier New" panose="02070309020205020404" pitchFamily="49" charset="0"/>
                        <a:buChar char="o"/>
                      </a:pPr>
                      <a:r>
                        <a:rPr lang="en-US" sz="1400" dirty="0">
                          <a:effectLst/>
                        </a:rPr>
                        <a:t>“On page 4 of your guided notes…,” “On the pink page in your supplemental packet…”</a:t>
                      </a:r>
                      <a:endParaRPr lang="en-US" sz="1800" dirty="0">
                        <a:effectLst/>
                      </a:endParaRPr>
                    </a:p>
                    <a:p>
                      <a:pPr marL="342900" marR="0" lvl="0" indent="-342900">
                        <a:lnSpc>
                          <a:spcPct val="115000"/>
                        </a:lnSpc>
                        <a:spcBef>
                          <a:spcPts val="0"/>
                        </a:spcBef>
                        <a:spcAft>
                          <a:spcPts val="0"/>
                        </a:spcAft>
                        <a:buFont typeface="Courier New" panose="02070309020205020404" pitchFamily="49" charset="0"/>
                        <a:buChar char="o"/>
                      </a:pPr>
                      <a:r>
                        <a:rPr lang="en-US" sz="1400" dirty="0">
                          <a:effectLst/>
                        </a:rPr>
                        <a:t>Show a slide that presents a visual of the needed material.</a:t>
                      </a:r>
                      <a:endParaRPr lang="en-US" sz="1800" dirty="0">
                        <a:effectLst/>
                      </a:endParaRPr>
                    </a:p>
                    <a:p>
                      <a:pPr marL="342900" marR="0" lvl="0" indent="-342900">
                        <a:lnSpc>
                          <a:spcPct val="115000"/>
                        </a:lnSpc>
                        <a:spcBef>
                          <a:spcPts val="0"/>
                        </a:spcBef>
                        <a:spcAft>
                          <a:spcPts val="0"/>
                        </a:spcAft>
                        <a:buSzPts val="1100"/>
                        <a:buFont typeface="Symbol" panose="05050102010706020507" pitchFamily="18" charset="2"/>
                        <a:buChar char=""/>
                      </a:pPr>
                      <a:r>
                        <a:rPr lang="en-US" sz="1400" dirty="0">
                          <a:effectLst/>
                        </a:rPr>
                        <a:t>Utilizing a CFU (check for understanding) </a:t>
                      </a:r>
                      <a:endParaRPr lang="en-US" sz="1800" dirty="0">
                        <a:effectLst/>
                      </a:endParaRPr>
                    </a:p>
                    <a:p>
                      <a:pPr marL="342900" marR="0" lvl="0" indent="-342900">
                        <a:lnSpc>
                          <a:spcPct val="115000"/>
                        </a:lnSpc>
                        <a:spcBef>
                          <a:spcPts val="0"/>
                        </a:spcBef>
                        <a:spcAft>
                          <a:spcPts val="0"/>
                        </a:spcAft>
                        <a:buFont typeface="Courier New" panose="02070309020205020404" pitchFamily="49" charset="0"/>
                        <a:buChar char="o"/>
                      </a:pPr>
                      <a:r>
                        <a:rPr lang="en-US" sz="1400" dirty="0">
                          <a:effectLst/>
                        </a:rPr>
                        <a:t>“X, to make sure I was clear, can you repeat back what we’re doing now?”</a:t>
                      </a:r>
                      <a:endParaRPr lang="en-US" sz="1800" dirty="0">
                        <a:effectLst/>
                      </a:endParaRPr>
                    </a:p>
                    <a:p>
                      <a:pPr marL="342900" marR="0" lvl="0" indent="-342900">
                        <a:lnSpc>
                          <a:spcPct val="115000"/>
                        </a:lnSpc>
                        <a:spcBef>
                          <a:spcPts val="0"/>
                        </a:spcBef>
                        <a:spcAft>
                          <a:spcPts val="0"/>
                        </a:spcAft>
                        <a:buFont typeface="Courier New" panose="02070309020205020404" pitchFamily="49" charset="0"/>
                        <a:buChar char="o"/>
                      </a:pPr>
                      <a:r>
                        <a:rPr lang="en-US" sz="1400" dirty="0">
                          <a:effectLst/>
                        </a:rPr>
                        <a:t>Clarify any misconceptions that a participants shares.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343629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 for Drill </a:t>
            </a:r>
            <a:endParaRPr lang="en-US" dirty="0"/>
          </a:p>
        </p:txBody>
      </p:sp>
      <p:sp>
        <p:nvSpPr>
          <p:cNvPr id="3" name="Content Placeholder 2"/>
          <p:cNvSpPr>
            <a:spLocks noGrp="1"/>
          </p:cNvSpPr>
          <p:nvPr>
            <p:ph idx="1"/>
          </p:nvPr>
        </p:nvSpPr>
        <p:spPr/>
        <p:txBody>
          <a:bodyPr/>
          <a:lstStyle/>
          <a:p>
            <a:pPr marL="0" marR="0" lvl="0" indent="0">
              <a:spcBef>
                <a:spcPts val="0"/>
              </a:spcBef>
              <a:spcAft>
                <a:spcPts val="0"/>
              </a:spcAft>
              <a:buNone/>
            </a:pPr>
            <a:endParaRPr lang="en-US" dirty="0" smtClean="0">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smtClean="0">
                <a:latin typeface="Calibri" panose="020F0502020204030204" pitchFamily="34" charset="0"/>
                <a:ea typeface="Times New Roman" panose="02020603050405020304" pitchFamily="18" charset="0"/>
              </a:rPr>
              <a:t>SAY</a:t>
            </a:r>
            <a:r>
              <a:rPr lang="en-US" dirty="0">
                <a:latin typeface="Calibri" panose="020F0502020204030204" pitchFamily="34" charset="0"/>
                <a:ea typeface="Times New Roman" panose="02020603050405020304" pitchFamily="18" charset="0"/>
              </a:rPr>
              <a:t>:  (Show picture of behind the scenes) </a:t>
            </a:r>
            <a:r>
              <a:rPr lang="en-US" i="1" dirty="0">
                <a:latin typeface="Calibri" panose="020F0502020204030204" pitchFamily="34" charset="0"/>
                <a:ea typeface="Times New Roman" panose="02020603050405020304" pitchFamily="18" charset="0"/>
              </a:rPr>
              <a:t>We are not shifting gears from execution and delivery to the planning stages and what does it look like to do this in a strong way.  As you’re watching, I want you to think about, “What made this co-teaching meeting strong?”  </a:t>
            </a:r>
            <a:r>
              <a:rPr lang="en-US" i="1" dirty="0" smtClean="0">
                <a:latin typeface="Calibri" panose="020F0502020204030204" pitchFamily="34" charset="0"/>
                <a:ea typeface="Times New Roman" panose="02020603050405020304" pitchFamily="18" charset="0"/>
              </a:rPr>
              <a:t>For context, Hannah and Katie have sorted through their exit tickets and are working to use the data to plan for response in tomorrow’s lesson.  On </a:t>
            </a:r>
            <a:r>
              <a:rPr lang="en-US" i="1" dirty="0">
                <a:latin typeface="Calibri" panose="020F0502020204030204" pitchFamily="34" charset="0"/>
                <a:ea typeface="Times New Roman" panose="02020603050405020304" pitchFamily="18" charset="0"/>
              </a:rPr>
              <a:t>pg. </a:t>
            </a:r>
            <a:r>
              <a:rPr lang="en-US" i="1" dirty="0" smtClean="0">
                <a:latin typeface="Calibri" panose="020F0502020204030204" pitchFamily="34" charset="0"/>
                <a:ea typeface="Times New Roman" panose="02020603050405020304" pitchFamily="18" charset="0"/>
              </a:rPr>
              <a:t>6, </a:t>
            </a:r>
            <a:r>
              <a:rPr lang="en-US" i="1" dirty="0">
                <a:latin typeface="Calibri" panose="020F0502020204030204" pitchFamily="34" charset="0"/>
                <a:ea typeface="Times New Roman" panose="02020603050405020304" pitchFamily="18" charset="0"/>
              </a:rPr>
              <a:t>you’ll find space to record your thinking. </a:t>
            </a:r>
            <a:r>
              <a:rPr lang="en-US" i="1" dirty="0" smtClean="0">
                <a:latin typeface="Calibri" panose="020F0502020204030204" pitchFamily="34" charset="0"/>
                <a:ea typeface="Times New Roman" panose="02020603050405020304" pitchFamily="18" charset="0"/>
              </a:rPr>
              <a:t> Here we go.</a:t>
            </a:r>
            <a:endParaRPr lang="en-US" sz="2400" dirty="0" smtClean="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2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smtClean="0">
                <a:latin typeface="Calibri" panose="020F0502020204030204" pitchFamily="34" charset="0"/>
                <a:ea typeface="Times New Roman" panose="02020603050405020304" pitchFamily="18" charset="0"/>
              </a:rPr>
              <a:t>KEY </a:t>
            </a:r>
            <a:r>
              <a:rPr lang="en-US" dirty="0">
                <a:latin typeface="Calibri" panose="020F0502020204030204" pitchFamily="34" charset="0"/>
                <a:ea typeface="Times New Roman" panose="02020603050405020304" pitchFamily="18" charset="0"/>
              </a:rPr>
              <a:t>QUESTION:  What made this co-teaching meeting strong?</a:t>
            </a:r>
            <a:endParaRPr lang="en-US" sz="24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5513829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2 - Framing an Airtight Activity</a:t>
            </a:r>
            <a:endParaRPr lang="en-US" dirty="0"/>
          </a:p>
        </p:txBody>
      </p:sp>
      <p:sp>
        <p:nvSpPr>
          <p:cNvPr id="3" name="Content Placeholder 2"/>
          <p:cNvSpPr>
            <a:spLocks noGrp="1"/>
          </p:cNvSpPr>
          <p:nvPr>
            <p:ph idx="1"/>
          </p:nvPr>
        </p:nvSpPr>
        <p:spPr>
          <a:xfrm>
            <a:off x="1097280" y="1845734"/>
            <a:ext cx="10058400" cy="4222821"/>
          </a:xfrm>
        </p:spPr>
        <p:txBody>
          <a:bodyPr>
            <a:normAutofit/>
          </a:bodyPr>
          <a:lstStyle/>
          <a:p>
            <a:r>
              <a:rPr lang="en-US" sz="2400" b="1" dirty="0" smtClean="0"/>
              <a:t>Directions</a:t>
            </a:r>
            <a:r>
              <a:rPr lang="en-US" sz="2400" b="1" dirty="0"/>
              <a:t>:  </a:t>
            </a:r>
            <a:r>
              <a:rPr lang="en-US" sz="2400" dirty="0"/>
              <a:t>In groups of 3, take turns framing the airtight activity.  </a:t>
            </a:r>
            <a:r>
              <a:rPr lang="en-US" dirty="0"/>
              <a:t>To prepare you’ll need to 1) read through and 2) internalize the directions and CFUs.  Then each of you will deliver the AA#2 up until the video.  You will get facilitation feedback using AA cheat sheet.</a:t>
            </a:r>
            <a:r>
              <a:rPr lang="en-US" i="1" dirty="0"/>
              <a:t>  </a:t>
            </a:r>
            <a:endParaRPr lang="en-US" dirty="0"/>
          </a:p>
          <a:p>
            <a:r>
              <a:rPr lang="en-US" dirty="0"/>
              <a:t> </a:t>
            </a:r>
            <a:endParaRPr lang="en-US" sz="1800" dirty="0"/>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7</a:t>
            </a:r>
          </a:p>
        </p:txBody>
      </p:sp>
      <p:graphicFrame>
        <p:nvGraphicFramePr>
          <p:cNvPr id="6" name="Table 5"/>
          <p:cNvGraphicFramePr>
            <a:graphicFrameLocks noGrp="1"/>
          </p:cNvGraphicFramePr>
          <p:nvPr>
            <p:extLst>
              <p:ext uri="{D42A27DB-BD31-4B8C-83A1-F6EECF244321}">
                <p14:modId xmlns:p14="http://schemas.microsoft.com/office/powerpoint/2010/main" val="2004075992"/>
              </p:ext>
            </p:extLst>
          </p:nvPr>
        </p:nvGraphicFramePr>
        <p:xfrm>
          <a:off x="1097280" y="3410409"/>
          <a:ext cx="5447900" cy="2658147"/>
        </p:xfrm>
        <a:graphic>
          <a:graphicData uri="http://schemas.openxmlformats.org/drawingml/2006/table">
            <a:tbl>
              <a:tblPr firstRow="1" bandRow="1">
                <a:tableStyleId>{9DCAF9ED-07DC-4A11-8D7F-57B35C25682E}</a:tableStyleId>
              </a:tblPr>
              <a:tblGrid>
                <a:gridCol w="1361975"/>
                <a:gridCol w="1361975"/>
                <a:gridCol w="1361975"/>
                <a:gridCol w="1361975"/>
              </a:tblGrid>
              <a:tr h="379613">
                <a:tc>
                  <a:txBody>
                    <a:bodyPr/>
                    <a:lstStyle/>
                    <a:p>
                      <a:pPr algn="ctr"/>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701097">
                <a:tc>
                  <a:txBody>
                    <a:bodyPr/>
                    <a:lstStyle/>
                    <a:p>
                      <a:pPr algn="ctr"/>
                      <a:r>
                        <a:rPr lang="en-US" sz="3600" b="1" dirty="0" smtClean="0"/>
                        <a:t>1 </a:t>
                      </a:r>
                      <a:endParaRPr lang="en-US" sz="3600" b="1"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c>
                  <a:txBody>
                    <a:bodyPr/>
                    <a:lstStyle/>
                    <a:p>
                      <a:pPr algn="ctr"/>
                      <a:r>
                        <a:rPr lang="en-US" dirty="0" smtClean="0"/>
                        <a:t>Facilitator</a:t>
                      </a:r>
                      <a:endParaRPr lang="en-US" dirty="0"/>
                    </a:p>
                  </a:txBody>
                  <a:tcPr anchor="ctr">
                    <a:solidFill>
                      <a:srgbClr val="FFFF00"/>
                    </a:solidFill>
                  </a:tcPr>
                </a:tc>
              </a:tr>
              <a:tr h="838191">
                <a:tc>
                  <a:txBody>
                    <a:bodyPr/>
                    <a:lstStyle/>
                    <a:p>
                      <a:pPr algn="ctr"/>
                      <a:r>
                        <a:rPr lang="en-US" sz="3600" b="1" dirty="0" smtClean="0"/>
                        <a:t>2</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Facilitator</a:t>
                      </a:r>
                      <a:endParaRPr lang="en-US" dirty="0"/>
                    </a:p>
                  </a:txBody>
                  <a:tcPr anchor="ctr"/>
                </a:tc>
                <a:tc>
                  <a:txBody>
                    <a:bodyPr/>
                    <a:lstStyle/>
                    <a:p>
                      <a:pPr algn="ctr"/>
                      <a:r>
                        <a:rPr lang="en-US" dirty="0" smtClean="0"/>
                        <a:t>Teacher</a:t>
                      </a:r>
                      <a:endParaRPr lang="en-US" dirty="0"/>
                    </a:p>
                  </a:txBody>
                  <a:tcPr anchor="ctr"/>
                </a:tc>
              </a:tr>
              <a:tr h="739246">
                <a:tc>
                  <a:txBody>
                    <a:bodyPr/>
                    <a:lstStyle/>
                    <a:p>
                      <a:pPr algn="ctr"/>
                      <a:r>
                        <a:rPr lang="en-US" sz="3600" b="1" dirty="0" smtClean="0"/>
                        <a:t>3</a:t>
                      </a:r>
                      <a:endParaRPr lang="en-US" sz="3600" b="1" dirty="0"/>
                    </a:p>
                  </a:txBody>
                  <a:tcPr anchor="ctr"/>
                </a:tc>
                <a:tc>
                  <a:txBody>
                    <a:bodyPr/>
                    <a:lstStyle/>
                    <a:p>
                      <a:pPr algn="ctr"/>
                      <a:r>
                        <a:rPr lang="en-US" dirty="0" smtClean="0"/>
                        <a:t>Facilitator</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Teacher</a:t>
                      </a:r>
                      <a:endParaRPr lang="en-US" dirty="0"/>
                    </a:p>
                  </a:txBody>
                  <a:tcPr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99030332"/>
              </p:ext>
            </p:extLst>
          </p:nvPr>
        </p:nvGraphicFramePr>
        <p:xfrm>
          <a:off x="7012311" y="3405027"/>
          <a:ext cx="4143369" cy="1487775"/>
        </p:xfrm>
        <a:graphic>
          <a:graphicData uri="http://schemas.openxmlformats.org/drawingml/2006/table">
            <a:tbl>
              <a:tblPr firstRow="1" firstCol="1" bandRow="1">
                <a:tableStyleId>{5202B0CA-FC54-4496-8BCA-5EF66A818D29}</a:tableStyleId>
              </a:tblPr>
              <a:tblGrid>
                <a:gridCol w="944334"/>
                <a:gridCol w="3199035"/>
              </a:tblGrid>
              <a:tr h="187103">
                <a:tc>
                  <a:txBody>
                    <a:bodyPr/>
                    <a:lstStyle/>
                    <a:p>
                      <a:pPr marL="0" marR="0">
                        <a:lnSpc>
                          <a:spcPct val="115000"/>
                        </a:lnSpc>
                        <a:spcBef>
                          <a:spcPts val="0"/>
                        </a:spcBef>
                        <a:spcAft>
                          <a:spcPts val="0"/>
                        </a:spcAft>
                      </a:pPr>
                      <a:r>
                        <a:rPr lang="en-US" sz="1100" dirty="0">
                          <a:effectLst/>
                        </a:rPr>
                        <a:t>Min.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rPr>
                        <a:t>Practice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6808">
                <a:tc>
                  <a:txBody>
                    <a:bodyPr/>
                    <a:lstStyle/>
                    <a:p>
                      <a:pPr marL="0" marR="0">
                        <a:lnSpc>
                          <a:spcPct val="115000"/>
                        </a:lnSpc>
                        <a:spcBef>
                          <a:spcPts val="0"/>
                        </a:spcBef>
                        <a:spcAft>
                          <a:spcPts val="0"/>
                        </a:spcAft>
                      </a:pPr>
                      <a:r>
                        <a:rPr lang="en-US" sz="1200" dirty="0">
                          <a:effectLst/>
                        </a:rPr>
                        <a:t>3 min.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Everyone – Reads Plan and Directions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4549">
                <a:tc>
                  <a:txBody>
                    <a:bodyPr/>
                    <a:lstStyle/>
                    <a:p>
                      <a:pPr marL="0" marR="0">
                        <a:lnSpc>
                          <a:spcPct val="115000"/>
                        </a:lnSpc>
                        <a:spcBef>
                          <a:spcPts val="0"/>
                        </a:spcBef>
                        <a:spcAft>
                          <a:spcPts val="0"/>
                        </a:spcAft>
                      </a:pPr>
                      <a:r>
                        <a:rPr lang="en-US" sz="1200" dirty="0">
                          <a:effectLst/>
                        </a:rPr>
                        <a:t>3+1  min.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Deliver AA #2 + Feedback + Replay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9083">
                <a:tc>
                  <a:txBody>
                    <a:bodyPr/>
                    <a:lstStyle/>
                    <a:p>
                      <a:pPr marL="0" marR="0">
                        <a:lnSpc>
                          <a:spcPct val="115000"/>
                        </a:lnSpc>
                        <a:spcBef>
                          <a:spcPts val="0"/>
                        </a:spcBef>
                        <a:spcAft>
                          <a:spcPts val="0"/>
                        </a:spcAft>
                      </a:pPr>
                      <a:r>
                        <a:rPr lang="en-US" sz="1200" dirty="0">
                          <a:effectLst/>
                        </a:rPr>
                        <a:t>1 min.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Reflection –What needs to be true for successful facilitation at ATT?  (Note this on the last page of the GN, which you will rip off and take with you)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4549">
                <a:tc>
                  <a:txBody>
                    <a:bodyPr/>
                    <a:lstStyle/>
                    <a:p>
                      <a:pPr marL="0" marR="0">
                        <a:lnSpc>
                          <a:spcPct val="115000"/>
                        </a:lnSpc>
                        <a:spcBef>
                          <a:spcPts val="0"/>
                        </a:spcBef>
                        <a:spcAft>
                          <a:spcPts val="0"/>
                        </a:spcAft>
                      </a:pPr>
                      <a:r>
                        <a:rPr lang="en-US" sz="1200" dirty="0">
                          <a:effectLst/>
                        </a:rPr>
                        <a:t>Total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Everyone – Reads Plan and Directions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9705855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2 - Framing an Airtight Activity</a:t>
            </a:r>
            <a:endParaRPr lang="en-US" dirty="0"/>
          </a:p>
        </p:txBody>
      </p:sp>
      <p:sp>
        <p:nvSpPr>
          <p:cNvPr id="3" name="Content Placeholder 2"/>
          <p:cNvSpPr>
            <a:spLocks noGrp="1"/>
          </p:cNvSpPr>
          <p:nvPr>
            <p:ph idx="1"/>
          </p:nvPr>
        </p:nvSpPr>
        <p:spPr>
          <a:xfrm>
            <a:off x="1097280" y="1845734"/>
            <a:ext cx="10058400" cy="4222821"/>
          </a:xfrm>
        </p:spPr>
        <p:txBody>
          <a:bodyPr>
            <a:normAutofit/>
          </a:bodyPr>
          <a:lstStyle/>
          <a:p>
            <a:r>
              <a:rPr lang="en-US" sz="2400" b="1" dirty="0" smtClean="0"/>
              <a:t>Directions</a:t>
            </a:r>
            <a:r>
              <a:rPr lang="en-US" sz="2400" b="1" dirty="0"/>
              <a:t>:  </a:t>
            </a:r>
            <a:r>
              <a:rPr lang="en-US" sz="2400" dirty="0"/>
              <a:t>In groups of 3, take turns framing the airtight activity.  </a:t>
            </a:r>
            <a:r>
              <a:rPr lang="en-US" dirty="0"/>
              <a:t>To prepare you’ll need to 1) read through and 2) internalize the directions and CFUs.  Then each of you will deliver the AA#2 up until the video.  You will get facilitation feedback using AA cheat sheet.</a:t>
            </a:r>
            <a:r>
              <a:rPr lang="en-US" i="1" dirty="0"/>
              <a:t>  </a:t>
            </a:r>
            <a:endParaRPr lang="en-US" dirty="0"/>
          </a:p>
          <a:p>
            <a:r>
              <a:rPr lang="en-US" dirty="0"/>
              <a:t> </a:t>
            </a:r>
            <a:endParaRPr lang="en-US" sz="1800" dirty="0"/>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7</a:t>
            </a:r>
          </a:p>
        </p:txBody>
      </p:sp>
      <p:graphicFrame>
        <p:nvGraphicFramePr>
          <p:cNvPr id="6" name="Table 5"/>
          <p:cNvGraphicFramePr>
            <a:graphicFrameLocks noGrp="1"/>
          </p:cNvGraphicFramePr>
          <p:nvPr>
            <p:extLst>
              <p:ext uri="{D42A27DB-BD31-4B8C-83A1-F6EECF244321}">
                <p14:modId xmlns:p14="http://schemas.microsoft.com/office/powerpoint/2010/main" val="2354580034"/>
              </p:ext>
            </p:extLst>
          </p:nvPr>
        </p:nvGraphicFramePr>
        <p:xfrm>
          <a:off x="1097280" y="3410409"/>
          <a:ext cx="5447900" cy="2658147"/>
        </p:xfrm>
        <a:graphic>
          <a:graphicData uri="http://schemas.openxmlformats.org/drawingml/2006/table">
            <a:tbl>
              <a:tblPr firstRow="1" bandRow="1">
                <a:tableStyleId>{9DCAF9ED-07DC-4A11-8D7F-57B35C25682E}</a:tableStyleId>
              </a:tblPr>
              <a:tblGrid>
                <a:gridCol w="1361975"/>
                <a:gridCol w="1361975"/>
                <a:gridCol w="1361975"/>
                <a:gridCol w="1361975"/>
              </a:tblGrid>
              <a:tr h="379613">
                <a:tc>
                  <a:txBody>
                    <a:bodyPr/>
                    <a:lstStyle/>
                    <a:p>
                      <a:pPr algn="ctr"/>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701097">
                <a:tc>
                  <a:txBody>
                    <a:bodyPr/>
                    <a:lstStyle/>
                    <a:p>
                      <a:pPr algn="ctr"/>
                      <a:r>
                        <a:rPr lang="en-US" sz="3600" b="1" dirty="0" smtClean="0"/>
                        <a:t>1 </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Facilitator</a:t>
                      </a:r>
                      <a:endParaRPr lang="en-US" dirty="0"/>
                    </a:p>
                  </a:txBody>
                  <a:tcPr anchor="ctr"/>
                </a:tc>
              </a:tr>
              <a:tr h="838191">
                <a:tc>
                  <a:txBody>
                    <a:bodyPr/>
                    <a:lstStyle/>
                    <a:p>
                      <a:pPr algn="ctr"/>
                      <a:r>
                        <a:rPr lang="en-US" sz="3600" b="1" dirty="0" smtClean="0"/>
                        <a:t>2</a:t>
                      </a:r>
                      <a:endParaRPr lang="en-US" sz="3600" b="1"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c>
                  <a:txBody>
                    <a:bodyPr/>
                    <a:lstStyle/>
                    <a:p>
                      <a:pPr algn="ctr"/>
                      <a:r>
                        <a:rPr lang="en-US" dirty="0" smtClean="0"/>
                        <a:t>Facilitator</a:t>
                      </a:r>
                      <a:endParaRPr lang="en-US"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r>
              <a:tr h="739246">
                <a:tc>
                  <a:txBody>
                    <a:bodyPr/>
                    <a:lstStyle/>
                    <a:p>
                      <a:pPr algn="ctr"/>
                      <a:r>
                        <a:rPr lang="en-US" sz="3600" b="1" dirty="0" smtClean="0"/>
                        <a:t>3</a:t>
                      </a:r>
                      <a:endParaRPr lang="en-US" sz="3600" b="1" dirty="0"/>
                    </a:p>
                  </a:txBody>
                  <a:tcPr anchor="ctr"/>
                </a:tc>
                <a:tc>
                  <a:txBody>
                    <a:bodyPr/>
                    <a:lstStyle/>
                    <a:p>
                      <a:pPr algn="ctr"/>
                      <a:r>
                        <a:rPr lang="en-US" dirty="0" smtClean="0"/>
                        <a:t>Facilitator</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Teacher</a:t>
                      </a:r>
                      <a:endParaRPr lang="en-US" dirty="0"/>
                    </a:p>
                  </a:txBody>
                  <a:tcPr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99030332"/>
              </p:ext>
            </p:extLst>
          </p:nvPr>
        </p:nvGraphicFramePr>
        <p:xfrm>
          <a:off x="7012311" y="3405027"/>
          <a:ext cx="4143369" cy="1487775"/>
        </p:xfrm>
        <a:graphic>
          <a:graphicData uri="http://schemas.openxmlformats.org/drawingml/2006/table">
            <a:tbl>
              <a:tblPr firstRow="1" firstCol="1" bandRow="1">
                <a:tableStyleId>{5202B0CA-FC54-4496-8BCA-5EF66A818D29}</a:tableStyleId>
              </a:tblPr>
              <a:tblGrid>
                <a:gridCol w="944334"/>
                <a:gridCol w="3199035"/>
              </a:tblGrid>
              <a:tr h="187103">
                <a:tc>
                  <a:txBody>
                    <a:bodyPr/>
                    <a:lstStyle/>
                    <a:p>
                      <a:pPr marL="0" marR="0">
                        <a:lnSpc>
                          <a:spcPct val="115000"/>
                        </a:lnSpc>
                        <a:spcBef>
                          <a:spcPts val="0"/>
                        </a:spcBef>
                        <a:spcAft>
                          <a:spcPts val="0"/>
                        </a:spcAft>
                      </a:pPr>
                      <a:r>
                        <a:rPr lang="en-US" sz="1100" dirty="0">
                          <a:effectLst/>
                        </a:rPr>
                        <a:t>Min.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rPr>
                        <a:t>Practice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6808">
                <a:tc>
                  <a:txBody>
                    <a:bodyPr/>
                    <a:lstStyle/>
                    <a:p>
                      <a:pPr marL="0" marR="0">
                        <a:lnSpc>
                          <a:spcPct val="115000"/>
                        </a:lnSpc>
                        <a:spcBef>
                          <a:spcPts val="0"/>
                        </a:spcBef>
                        <a:spcAft>
                          <a:spcPts val="0"/>
                        </a:spcAft>
                      </a:pPr>
                      <a:r>
                        <a:rPr lang="en-US" sz="1200" dirty="0">
                          <a:effectLst/>
                        </a:rPr>
                        <a:t>3 min.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Everyone – Reads Plan and Directions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4549">
                <a:tc>
                  <a:txBody>
                    <a:bodyPr/>
                    <a:lstStyle/>
                    <a:p>
                      <a:pPr marL="0" marR="0">
                        <a:lnSpc>
                          <a:spcPct val="115000"/>
                        </a:lnSpc>
                        <a:spcBef>
                          <a:spcPts val="0"/>
                        </a:spcBef>
                        <a:spcAft>
                          <a:spcPts val="0"/>
                        </a:spcAft>
                      </a:pPr>
                      <a:r>
                        <a:rPr lang="en-US" sz="1200" dirty="0">
                          <a:effectLst/>
                        </a:rPr>
                        <a:t>3+1  min.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Deliver AA #2 + Feedback + Replay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9083">
                <a:tc>
                  <a:txBody>
                    <a:bodyPr/>
                    <a:lstStyle/>
                    <a:p>
                      <a:pPr marL="0" marR="0">
                        <a:lnSpc>
                          <a:spcPct val="115000"/>
                        </a:lnSpc>
                        <a:spcBef>
                          <a:spcPts val="0"/>
                        </a:spcBef>
                        <a:spcAft>
                          <a:spcPts val="0"/>
                        </a:spcAft>
                      </a:pPr>
                      <a:r>
                        <a:rPr lang="en-US" sz="1200" dirty="0">
                          <a:effectLst/>
                        </a:rPr>
                        <a:t>1 min.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Reflection –What needs to be true for successful facilitation at ATT?  (Note this on the last page of the GN, which you will rip off and take with you)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4549">
                <a:tc>
                  <a:txBody>
                    <a:bodyPr/>
                    <a:lstStyle/>
                    <a:p>
                      <a:pPr marL="0" marR="0">
                        <a:lnSpc>
                          <a:spcPct val="115000"/>
                        </a:lnSpc>
                        <a:spcBef>
                          <a:spcPts val="0"/>
                        </a:spcBef>
                        <a:spcAft>
                          <a:spcPts val="0"/>
                        </a:spcAft>
                      </a:pPr>
                      <a:r>
                        <a:rPr lang="en-US" sz="1200" dirty="0">
                          <a:effectLst/>
                        </a:rPr>
                        <a:t>Total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Everyone – Reads Plan and Directions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5998806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2 - Framing an Airtight Activity</a:t>
            </a:r>
            <a:endParaRPr lang="en-US" dirty="0"/>
          </a:p>
        </p:txBody>
      </p:sp>
      <p:sp>
        <p:nvSpPr>
          <p:cNvPr id="3" name="Content Placeholder 2"/>
          <p:cNvSpPr>
            <a:spLocks noGrp="1"/>
          </p:cNvSpPr>
          <p:nvPr>
            <p:ph idx="1"/>
          </p:nvPr>
        </p:nvSpPr>
        <p:spPr>
          <a:xfrm>
            <a:off x="1097280" y="1845734"/>
            <a:ext cx="10058400" cy="4222821"/>
          </a:xfrm>
        </p:spPr>
        <p:txBody>
          <a:bodyPr>
            <a:normAutofit/>
          </a:bodyPr>
          <a:lstStyle/>
          <a:p>
            <a:r>
              <a:rPr lang="en-US" sz="2400" b="1" dirty="0" smtClean="0"/>
              <a:t>Directions</a:t>
            </a:r>
            <a:r>
              <a:rPr lang="en-US" sz="2400" b="1" dirty="0"/>
              <a:t>:  </a:t>
            </a:r>
            <a:r>
              <a:rPr lang="en-US" sz="2400" dirty="0"/>
              <a:t>In groups of 3, take turns framing the airtight activity.  </a:t>
            </a:r>
            <a:r>
              <a:rPr lang="en-US" dirty="0"/>
              <a:t>To prepare you’ll need to 1) read through and 2) internalize the directions and CFUs.  Then each of you will deliver the AA#2 up until the video.  You will get facilitation feedback using AA cheat sheet.</a:t>
            </a:r>
            <a:r>
              <a:rPr lang="en-US" i="1" dirty="0"/>
              <a:t>  </a:t>
            </a:r>
            <a:endParaRPr lang="en-US" dirty="0"/>
          </a:p>
          <a:p>
            <a:r>
              <a:rPr lang="en-US" dirty="0"/>
              <a:t> </a:t>
            </a:r>
            <a:endParaRPr lang="en-US" sz="1800" dirty="0"/>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7</a:t>
            </a:r>
          </a:p>
        </p:txBody>
      </p:sp>
      <p:graphicFrame>
        <p:nvGraphicFramePr>
          <p:cNvPr id="6" name="Table 5"/>
          <p:cNvGraphicFramePr>
            <a:graphicFrameLocks noGrp="1"/>
          </p:cNvGraphicFramePr>
          <p:nvPr>
            <p:extLst>
              <p:ext uri="{D42A27DB-BD31-4B8C-83A1-F6EECF244321}">
                <p14:modId xmlns:p14="http://schemas.microsoft.com/office/powerpoint/2010/main" val="1915263881"/>
              </p:ext>
            </p:extLst>
          </p:nvPr>
        </p:nvGraphicFramePr>
        <p:xfrm>
          <a:off x="1097280" y="3410409"/>
          <a:ext cx="5447900" cy="2658147"/>
        </p:xfrm>
        <a:graphic>
          <a:graphicData uri="http://schemas.openxmlformats.org/drawingml/2006/table">
            <a:tbl>
              <a:tblPr firstRow="1" bandRow="1">
                <a:tableStyleId>{9DCAF9ED-07DC-4A11-8D7F-57B35C25682E}</a:tableStyleId>
              </a:tblPr>
              <a:tblGrid>
                <a:gridCol w="1361975"/>
                <a:gridCol w="1361975"/>
                <a:gridCol w="1361975"/>
                <a:gridCol w="1361975"/>
              </a:tblGrid>
              <a:tr h="379613">
                <a:tc>
                  <a:txBody>
                    <a:bodyPr/>
                    <a:lstStyle/>
                    <a:p>
                      <a:pPr algn="ctr"/>
                      <a:r>
                        <a:rPr lang="en-US" dirty="0" smtClean="0"/>
                        <a:t>Rotation</a:t>
                      </a:r>
                      <a:endParaRPr lang="en-US" dirty="0"/>
                    </a:p>
                  </a:txBody>
                  <a:tcPr/>
                </a:tc>
                <a:tc>
                  <a:txBody>
                    <a:bodyPr/>
                    <a:lstStyle/>
                    <a:p>
                      <a:r>
                        <a:rPr lang="en-US" dirty="0" smtClean="0"/>
                        <a:t>Person</a:t>
                      </a:r>
                      <a:r>
                        <a:rPr lang="en-US" baseline="0" dirty="0" smtClean="0"/>
                        <a:t> A</a:t>
                      </a:r>
                      <a:endParaRPr lang="en-US" dirty="0"/>
                    </a:p>
                  </a:txBody>
                  <a:tcPr/>
                </a:tc>
                <a:tc>
                  <a:txBody>
                    <a:bodyPr/>
                    <a:lstStyle/>
                    <a:p>
                      <a:r>
                        <a:rPr lang="en-US" dirty="0" smtClean="0"/>
                        <a:t>Person B</a:t>
                      </a:r>
                      <a:endParaRPr lang="en-US" dirty="0"/>
                    </a:p>
                  </a:txBody>
                  <a:tcPr/>
                </a:tc>
                <a:tc>
                  <a:txBody>
                    <a:bodyPr/>
                    <a:lstStyle/>
                    <a:p>
                      <a:r>
                        <a:rPr lang="en-US" dirty="0" smtClean="0"/>
                        <a:t>Person C</a:t>
                      </a:r>
                      <a:endParaRPr lang="en-US" dirty="0"/>
                    </a:p>
                  </a:txBody>
                  <a:tcPr/>
                </a:tc>
              </a:tr>
              <a:tr h="701097">
                <a:tc>
                  <a:txBody>
                    <a:bodyPr/>
                    <a:lstStyle/>
                    <a:p>
                      <a:pPr algn="ctr"/>
                      <a:r>
                        <a:rPr lang="en-US" sz="3600" b="1" dirty="0" smtClean="0"/>
                        <a:t>1 </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Teacher</a:t>
                      </a:r>
                      <a:endParaRPr lang="en-US" dirty="0"/>
                    </a:p>
                  </a:txBody>
                  <a:tcPr anchor="ctr"/>
                </a:tc>
                <a:tc>
                  <a:txBody>
                    <a:bodyPr/>
                    <a:lstStyle/>
                    <a:p>
                      <a:pPr algn="ctr"/>
                      <a:r>
                        <a:rPr lang="en-US" dirty="0" smtClean="0"/>
                        <a:t>Facilitator</a:t>
                      </a:r>
                      <a:endParaRPr lang="en-US" dirty="0"/>
                    </a:p>
                  </a:txBody>
                  <a:tcPr anchor="ctr"/>
                </a:tc>
              </a:tr>
              <a:tr h="838191">
                <a:tc>
                  <a:txBody>
                    <a:bodyPr/>
                    <a:lstStyle/>
                    <a:p>
                      <a:pPr algn="ctr"/>
                      <a:r>
                        <a:rPr lang="en-US" sz="3600" b="1" dirty="0" smtClean="0"/>
                        <a:t>2</a:t>
                      </a:r>
                      <a:endParaRPr lang="en-US" sz="3600" b="1" dirty="0"/>
                    </a:p>
                  </a:txBody>
                  <a:tcPr anchor="ctr"/>
                </a:tc>
                <a:tc>
                  <a:txBody>
                    <a:bodyPr/>
                    <a:lstStyle/>
                    <a:p>
                      <a:pPr algn="ctr"/>
                      <a:r>
                        <a:rPr lang="en-US" dirty="0" smtClean="0"/>
                        <a:t>Teacher</a:t>
                      </a:r>
                      <a:endParaRPr lang="en-US" dirty="0"/>
                    </a:p>
                  </a:txBody>
                  <a:tcPr anchor="ctr"/>
                </a:tc>
                <a:tc>
                  <a:txBody>
                    <a:bodyPr/>
                    <a:lstStyle/>
                    <a:p>
                      <a:pPr algn="ctr"/>
                      <a:r>
                        <a:rPr lang="en-US" dirty="0" smtClean="0"/>
                        <a:t>Facilitator</a:t>
                      </a:r>
                      <a:endParaRPr lang="en-US" dirty="0"/>
                    </a:p>
                  </a:txBody>
                  <a:tcPr anchor="ctr"/>
                </a:tc>
                <a:tc>
                  <a:txBody>
                    <a:bodyPr/>
                    <a:lstStyle/>
                    <a:p>
                      <a:pPr algn="ctr"/>
                      <a:r>
                        <a:rPr lang="en-US" dirty="0" smtClean="0"/>
                        <a:t>Teacher</a:t>
                      </a:r>
                      <a:endParaRPr lang="en-US" dirty="0"/>
                    </a:p>
                  </a:txBody>
                  <a:tcPr anchor="ctr"/>
                </a:tc>
              </a:tr>
              <a:tr h="739246">
                <a:tc>
                  <a:txBody>
                    <a:bodyPr/>
                    <a:lstStyle/>
                    <a:p>
                      <a:pPr algn="ctr"/>
                      <a:r>
                        <a:rPr lang="en-US" sz="3600" b="1" dirty="0" smtClean="0"/>
                        <a:t>3</a:t>
                      </a:r>
                      <a:endParaRPr lang="en-US" sz="3600" b="1" dirty="0"/>
                    </a:p>
                  </a:txBody>
                  <a:tcPr anchor="ctr">
                    <a:solidFill>
                      <a:srgbClr val="FFFF00"/>
                    </a:solidFill>
                  </a:tcPr>
                </a:tc>
                <a:tc>
                  <a:txBody>
                    <a:bodyPr/>
                    <a:lstStyle/>
                    <a:p>
                      <a:pPr algn="ctr"/>
                      <a:r>
                        <a:rPr lang="en-US" dirty="0" smtClean="0"/>
                        <a:t>Facilitator</a:t>
                      </a:r>
                      <a:endParaRPr lang="en-US"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c>
                  <a:txBody>
                    <a:bodyPr/>
                    <a:lstStyle/>
                    <a:p>
                      <a:pPr algn="ctr"/>
                      <a:r>
                        <a:rPr lang="en-US" dirty="0" smtClean="0"/>
                        <a:t>Teacher</a:t>
                      </a:r>
                      <a:endParaRPr lang="en-US" dirty="0"/>
                    </a:p>
                  </a:txBody>
                  <a:tcPr anchor="ctr">
                    <a:solidFill>
                      <a:srgbClr val="FFFF0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99030332"/>
              </p:ext>
            </p:extLst>
          </p:nvPr>
        </p:nvGraphicFramePr>
        <p:xfrm>
          <a:off x="7012311" y="3405027"/>
          <a:ext cx="4143369" cy="1487775"/>
        </p:xfrm>
        <a:graphic>
          <a:graphicData uri="http://schemas.openxmlformats.org/drawingml/2006/table">
            <a:tbl>
              <a:tblPr firstRow="1" firstCol="1" bandRow="1">
                <a:tableStyleId>{5202B0CA-FC54-4496-8BCA-5EF66A818D29}</a:tableStyleId>
              </a:tblPr>
              <a:tblGrid>
                <a:gridCol w="944334"/>
                <a:gridCol w="3199035"/>
              </a:tblGrid>
              <a:tr h="187103">
                <a:tc>
                  <a:txBody>
                    <a:bodyPr/>
                    <a:lstStyle/>
                    <a:p>
                      <a:pPr marL="0" marR="0">
                        <a:lnSpc>
                          <a:spcPct val="115000"/>
                        </a:lnSpc>
                        <a:spcBef>
                          <a:spcPts val="0"/>
                        </a:spcBef>
                        <a:spcAft>
                          <a:spcPts val="0"/>
                        </a:spcAft>
                      </a:pPr>
                      <a:r>
                        <a:rPr lang="en-US" sz="1100" dirty="0">
                          <a:effectLst/>
                        </a:rPr>
                        <a:t>Min.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rPr>
                        <a:t>Practice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6808">
                <a:tc>
                  <a:txBody>
                    <a:bodyPr/>
                    <a:lstStyle/>
                    <a:p>
                      <a:pPr marL="0" marR="0">
                        <a:lnSpc>
                          <a:spcPct val="115000"/>
                        </a:lnSpc>
                        <a:spcBef>
                          <a:spcPts val="0"/>
                        </a:spcBef>
                        <a:spcAft>
                          <a:spcPts val="0"/>
                        </a:spcAft>
                      </a:pPr>
                      <a:r>
                        <a:rPr lang="en-US" sz="1200" dirty="0">
                          <a:effectLst/>
                        </a:rPr>
                        <a:t>3 min.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Everyone – Reads Plan and Directions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4549">
                <a:tc>
                  <a:txBody>
                    <a:bodyPr/>
                    <a:lstStyle/>
                    <a:p>
                      <a:pPr marL="0" marR="0">
                        <a:lnSpc>
                          <a:spcPct val="115000"/>
                        </a:lnSpc>
                        <a:spcBef>
                          <a:spcPts val="0"/>
                        </a:spcBef>
                        <a:spcAft>
                          <a:spcPts val="0"/>
                        </a:spcAft>
                      </a:pPr>
                      <a:r>
                        <a:rPr lang="en-US" sz="1200" dirty="0">
                          <a:effectLst/>
                        </a:rPr>
                        <a:t>3+1  min.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Deliver AA #2 + Feedback + Replay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9083">
                <a:tc>
                  <a:txBody>
                    <a:bodyPr/>
                    <a:lstStyle/>
                    <a:p>
                      <a:pPr marL="0" marR="0">
                        <a:lnSpc>
                          <a:spcPct val="115000"/>
                        </a:lnSpc>
                        <a:spcBef>
                          <a:spcPts val="0"/>
                        </a:spcBef>
                        <a:spcAft>
                          <a:spcPts val="0"/>
                        </a:spcAft>
                      </a:pPr>
                      <a:r>
                        <a:rPr lang="en-US" sz="1200" dirty="0">
                          <a:effectLst/>
                        </a:rPr>
                        <a:t>1 min.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Reflection –What needs to be true for successful facilitation at ATT?  (Note this on the last page of the GN, which you will rip off and take with you)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4549">
                <a:tc>
                  <a:txBody>
                    <a:bodyPr/>
                    <a:lstStyle/>
                    <a:p>
                      <a:pPr marL="0" marR="0">
                        <a:lnSpc>
                          <a:spcPct val="115000"/>
                        </a:lnSpc>
                        <a:spcBef>
                          <a:spcPts val="0"/>
                        </a:spcBef>
                        <a:spcAft>
                          <a:spcPts val="0"/>
                        </a:spcAft>
                      </a:pPr>
                      <a:r>
                        <a:rPr lang="en-US" sz="1200" dirty="0">
                          <a:effectLst/>
                        </a:rPr>
                        <a:t>Total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Everyone – Reads Plan and Directions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8996930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a:t>
            </a:r>
            <a:endParaRPr lang="en-US" dirty="0"/>
          </a:p>
        </p:txBody>
      </p:sp>
      <p:sp>
        <p:nvSpPr>
          <p:cNvPr id="3" name="Content Placeholder 2"/>
          <p:cNvSpPr>
            <a:spLocks noGrp="1"/>
          </p:cNvSpPr>
          <p:nvPr>
            <p:ph idx="1"/>
          </p:nvPr>
        </p:nvSpPr>
        <p:spPr/>
        <p:txBody>
          <a:bodyPr/>
          <a:lstStyle/>
          <a:p>
            <a:pPr algn="ctr"/>
            <a:endParaRPr lang="en-US" dirty="0" smtClean="0"/>
          </a:p>
          <a:p>
            <a:pPr algn="ctr"/>
            <a:endParaRPr lang="en-US" dirty="0" smtClean="0"/>
          </a:p>
          <a:p>
            <a:pPr algn="ctr"/>
            <a:endParaRPr lang="en-US" dirty="0"/>
          </a:p>
          <a:p>
            <a:pPr algn="ctr"/>
            <a:r>
              <a:rPr lang="en-US" sz="3200" dirty="0" smtClean="0"/>
              <a:t>What </a:t>
            </a:r>
            <a:r>
              <a:rPr lang="en-US" sz="3200" dirty="0"/>
              <a:t>needs to be true </a:t>
            </a:r>
            <a:r>
              <a:rPr lang="en-US" sz="3200" b="1" u="sng" dirty="0">
                <a:solidFill>
                  <a:srgbClr val="FF0000"/>
                </a:solidFill>
              </a:rPr>
              <a:t>for successful facilitation at ATT</a:t>
            </a:r>
            <a:r>
              <a:rPr lang="en-US" sz="3200" dirty="0"/>
              <a:t>?</a:t>
            </a:r>
          </a:p>
        </p:txBody>
      </p:sp>
      <p:sp>
        <p:nvSpPr>
          <p:cNvPr id="4" name="TextBox 3"/>
          <p:cNvSpPr txBox="1"/>
          <p:nvPr/>
        </p:nvSpPr>
        <p:spPr>
          <a:xfrm>
            <a:off x="11155680" y="5869094"/>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12</a:t>
            </a:r>
            <a:endParaRPr lang="en-US" dirty="0"/>
          </a:p>
        </p:txBody>
      </p:sp>
    </p:spTree>
    <p:extLst>
      <p:ext uri="{BB962C8B-B14F-4D97-AF65-F5344CB8AC3E}">
        <p14:creationId xmlns:p14="http://schemas.microsoft.com/office/powerpoint/2010/main" val="600949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Setting-up a Co-teaching Relationship</a:t>
            </a:r>
            <a:endParaRPr lang="en-US" dirty="0"/>
          </a:p>
        </p:txBody>
      </p:sp>
      <p:sp>
        <p:nvSpPr>
          <p:cNvPr id="3" name="Content Placeholder 2"/>
          <p:cNvSpPr>
            <a:spLocks noGrp="1"/>
          </p:cNvSpPr>
          <p:nvPr>
            <p:ph idx="1"/>
          </p:nvPr>
        </p:nvSpPr>
        <p:spPr>
          <a:xfrm>
            <a:off x="1097280" y="1845734"/>
            <a:ext cx="10058400" cy="1450919"/>
          </a:xfrm>
        </p:spPr>
        <p:txBody>
          <a:bodyPr/>
          <a:lstStyle/>
          <a:p>
            <a:r>
              <a:rPr lang="en-US" b="1" u="sng" dirty="0" smtClean="0"/>
              <a:t>Directions</a:t>
            </a:r>
            <a:r>
              <a:rPr lang="en-US" dirty="0" smtClean="0"/>
              <a:t>:  </a:t>
            </a:r>
            <a:r>
              <a:rPr lang="en-US" b="1" dirty="0"/>
              <a:t>Your Job:    </a:t>
            </a:r>
            <a:r>
              <a:rPr lang="en-US" dirty="0"/>
              <a:t>Watch the video and record your responses </a:t>
            </a:r>
            <a:r>
              <a:rPr lang="en-US" dirty="0" smtClean="0"/>
              <a:t>on pg. </a:t>
            </a:r>
            <a:r>
              <a:rPr lang="en-US" dirty="0"/>
              <a:t>8</a:t>
            </a:r>
            <a:r>
              <a:rPr lang="en-US" dirty="0" smtClean="0"/>
              <a:t>. </a:t>
            </a:r>
            <a:endParaRPr lang="en-US" dirty="0"/>
          </a:p>
          <a:p>
            <a:pPr algn="ctr"/>
            <a:r>
              <a:rPr lang="en-US" dirty="0"/>
              <a:t>What needs to be present in order for these co-teachers to have a </a:t>
            </a:r>
            <a:r>
              <a:rPr lang="en-US" dirty="0" smtClean="0"/>
              <a:t>strong </a:t>
            </a:r>
            <a:r>
              <a:rPr lang="en-US" dirty="0"/>
              <a:t>co-teaching relationship?</a:t>
            </a:r>
          </a:p>
          <a:p>
            <a:pPr marL="0" indent="0">
              <a:buNone/>
            </a:pPr>
            <a:endParaRPr lang="en-US" dirty="0"/>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8</a:t>
            </a:r>
          </a:p>
        </p:txBody>
      </p:sp>
      <p:graphicFrame>
        <p:nvGraphicFramePr>
          <p:cNvPr id="4" name="Table 3"/>
          <p:cNvGraphicFramePr>
            <a:graphicFrameLocks noGrp="1"/>
          </p:cNvGraphicFramePr>
          <p:nvPr/>
        </p:nvGraphicFramePr>
        <p:xfrm>
          <a:off x="2700338" y="3042533"/>
          <a:ext cx="6563978" cy="3026022"/>
        </p:xfrm>
        <a:graphic>
          <a:graphicData uri="http://schemas.openxmlformats.org/drawingml/2006/table">
            <a:tbl>
              <a:tblPr firstRow="1" firstCol="1" bandRow="1">
                <a:tableStyleId>{5202B0CA-FC54-4496-8BCA-5EF66A818D29}</a:tableStyleId>
              </a:tblPr>
              <a:tblGrid>
                <a:gridCol w="1529973"/>
                <a:gridCol w="5034005"/>
              </a:tblGrid>
              <a:tr h="145802">
                <a:tc>
                  <a:txBody>
                    <a:bodyPr/>
                    <a:lstStyle/>
                    <a:p>
                      <a:pPr algn="ctr">
                        <a:spcAft>
                          <a:spcPts val="0"/>
                        </a:spcAft>
                      </a:pPr>
                      <a:r>
                        <a:rPr lang="en-US" sz="1200" dirty="0">
                          <a:effectLst/>
                        </a:rPr>
                        <a:t>Co-teacher Actions</a:t>
                      </a:r>
                      <a:endParaRPr lang="en-US" sz="11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a:effectLst/>
                        </a:rPr>
                        <a:t>Evidence</a:t>
                      </a:r>
                      <a:endParaRPr lang="en-US" sz="110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47714">
                <a:tc>
                  <a:txBody>
                    <a:bodyPr/>
                    <a:lstStyle/>
                    <a:p>
                      <a:pPr algn="ctr">
                        <a:spcAft>
                          <a:spcPts val="0"/>
                        </a:spcAft>
                      </a:pPr>
                      <a:r>
                        <a:rPr lang="en-US" sz="1000">
                          <a:effectLst/>
                        </a:rPr>
                        <a:t> </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dirty="0">
                          <a:effectLst/>
                        </a:rPr>
                        <a:t> </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47714">
                <a:tc>
                  <a:txBody>
                    <a:bodyPr/>
                    <a:lstStyle/>
                    <a:p>
                      <a:pPr algn="ctr">
                        <a:spcAft>
                          <a:spcPts val="0"/>
                        </a:spcAft>
                      </a:pPr>
                      <a:r>
                        <a:rPr lang="en-US" sz="1000">
                          <a:effectLst/>
                        </a:rPr>
                        <a:t> </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dirty="0">
                          <a:effectLst/>
                        </a:rPr>
                        <a:t> </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47714">
                <a:tc>
                  <a:txBody>
                    <a:bodyPr/>
                    <a:lstStyle/>
                    <a:p>
                      <a:pPr algn="ctr">
                        <a:spcAft>
                          <a:spcPts val="0"/>
                        </a:spcAft>
                      </a:pPr>
                      <a:r>
                        <a:rPr lang="en-US" sz="1000">
                          <a:effectLst/>
                        </a:rPr>
                        <a:t> </a:t>
                      </a:r>
                      <a:endParaRPr lang="en-US" sz="110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000" dirty="0">
                          <a:effectLst/>
                        </a:rPr>
                        <a:t> </a:t>
                      </a:r>
                      <a:endParaRPr lang="en-US" sz="1100" dirty="0">
                        <a:effectLst/>
                        <a:latin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0551891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What needs to be present in order for these co-teachers to have a strong co-teaching relationship?</a:t>
            </a:r>
          </a:p>
        </p:txBody>
      </p:sp>
      <p:sp>
        <p:nvSpPr>
          <p:cNvPr id="4" name="TextBox 3"/>
          <p:cNvSpPr txBox="1"/>
          <p:nvPr/>
        </p:nvSpPr>
        <p:spPr>
          <a:xfrm>
            <a:off x="1097280" y="1991032"/>
            <a:ext cx="10058400" cy="646331"/>
          </a:xfrm>
          <a:prstGeom prst="rect">
            <a:avLst/>
          </a:prstGeom>
          <a:noFill/>
        </p:spPr>
        <p:txBody>
          <a:bodyPr wrap="square" rtlCol="0">
            <a:spAutoFit/>
          </a:bodyPr>
          <a:lstStyle/>
          <a:p>
            <a:r>
              <a:rPr lang="en-US" dirty="0"/>
              <a:t>https://video.achievementfirst.org/media/Co-Teacher+Relationship+-+corrections+2/1_zj49p7gv/44106852</a:t>
            </a:r>
          </a:p>
        </p:txBody>
      </p:sp>
    </p:spTree>
    <p:extLst>
      <p:ext uri="{BB962C8B-B14F-4D97-AF65-F5344CB8AC3E}">
        <p14:creationId xmlns:p14="http://schemas.microsoft.com/office/powerpoint/2010/main" val="3477428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2210" y="2902149"/>
            <a:ext cx="10635916"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200" b="1" u="sng" dirty="0">
                <a:solidFill>
                  <a:srgbClr val="FF0000"/>
                </a:solidFill>
              </a:rPr>
              <a:t>Strong co-teacher relationships </a:t>
            </a:r>
            <a:r>
              <a:rPr lang="en-US" sz="3200" b="1" dirty="0" smtClean="0"/>
              <a:t>is </a:t>
            </a:r>
            <a:r>
              <a:rPr lang="en-US" sz="3200" b="1" dirty="0"/>
              <a:t>50%+ of the </a:t>
            </a:r>
            <a:r>
              <a:rPr lang="en-US" sz="3200" b="1" dirty="0" smtClean="0"/>
              <a:t>work.</a:t>
            </a:r>
            <a:r>
              <a:rPr lang="en-US" sz="3200" b="1" u="sng" dirty="0" smtClean="0"/>
              <a:t> </a:t>
            </a:r>
            <a:endParaRPr lang="en-US" sz="3200" dirty="0"/>
          </a:p>
        </p:txBody>
      </p:sp>
    </p:spTree>
    <p:extLst>
      <p:ext uri="{BB962C8B-B14F-4D97-AF65-F5344CB8AC3E}">
        <p14:creationId xmlns:p14="http://schemas.microsoft.com/office/powerpoint/2010/main" val="3049141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 .</a:t>
            </a:r>
            <a:endParaRPr lang="en-US" dirty="0"/>
          </a:p>
        </p:txBody>
      </p:sp>
      <p:sp>
        <p:nvSpPr>
          <p:cNvPr id="8" name="Right Arrow 7"/>
          <p:cNvSpPr/>
          <p:nvPr/>
        </p:nvSpPr>
        <p:spPr>
          <a:xfrm>
            <a:off x="600635" y="5190565"/>
            <a:ext cx="11417003" cy="9144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dirty="0" smtClean="0">
                <a:solidFill>
                  <a:schemeClr val="bg1"/>
                </a:solidFill>
              </a:rPr>
              <a:t>Lessons Learned</a:t>
            </a:r>
            <a:endParaRPr lang="en-US" sz="2400" b="1" dirty="0">
              <a:solidFill>
                <a:schemeClr val="bg1"/>
              </a:solidFill>
            </a:endParaRPr>
          </a:p>
        </p:txBody>
      </p:sp>
      <p:pic>
        <p:nvPicPr>
          <p:cNvPr id="3" name="Picture 2" descr="http://m.c.lnkd.licdn.com/mpr/mpr/AAEAAQAAAAAAAAKRAAAAJDg5YTc3MWY3LWRlM2MtNDc0ZC1hMmEyLTdlNmVmYzM2YjNkY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08" y="2183206"/>
            <a:ext cx="2911941" cy="1667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www.gpml.org.uk/images/assump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810" y="2183206"/>
            <a:ext cx="2935818" cy="18851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priceofoil.org/content/uploads/2012/08/reality-che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8389" y="2183206"/>
            <a:ext cx="2146191" cy="20924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cdn-media-1.lifehack.org/wp-content/files/2015/11/17184258/tropical-paradise-4-wallpaper-1080p-H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66341" y="2183205"/>
            <a:ext cx="3351298" cy="18851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24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3 - Circulating and Monitoring</a:t>
            </a:r>
            <a:endParaRPr lang="en-US" dirty="0"/>
          </a:p>
        </p:txBody>
      </p:sp>
      <p:sp>
        <p:nvSpPr>
          <p:cNvPr id="3" name="Content Placeholder 2"/>
          <p:cNvSpPr>
            <a:spLocks noGrp="1"/>
          </p:cNvSpPr>
          <p:nvPr>
            <p:ph idx="1"/>
          </p:nvPr>
        </p:nvSpPr>
        <p:spPr>
          <a:xfrm>
            <a:off x="1097280" y="1845734"/>
            <a:ext cx="10058400" cy="4222821"/>
          </a:xfrm>
        </p:spPr>
        <p:txBody>
          <a:bodyPr>
            <a:normAutofit fontScale="92500" lnSpcReduction="20000"/>
          </a:bodyPr>
          <a:lstStyle/>
          <a:p>
            <a:r>
              <a:rPr lang="en-US" sz="2800" b="1" dirty="0"/>
              <a:t>O</a:t>
            </a:r>
            <a:r>
              <a:rPr lang="en-US" b="1" dirty="0"/>
              <a:t>bjective:</a:t>
            </a:r>
            <a:r>
              <a:rPr lang="en-US" dirty="0"/>
              <a:t>  Participants will plan for an airtight activity by creating and BPQs to probe for </a:t>
            </a:r>
            <a:r>
              <a:rPr lang="en-US" dirty="0" err="1"/>
              <a:t>dysfuntions</a:t>
            </a:r>
            <a:r>
              <a:rPr lang="en-US" dirty="0"/>
              <a:t> in a co-teaching relationship.  They will receive feedback and replay.</a:t>
            </a:r>
            <a:endParaRPr lang="en-US" sz="1800" dirty="0"/>
          </a:p>
          <a:p>
            <a:r>
              <a:rPr lang="en-US" dirty="0"/>
              <a:t> </a:t>
            </a:r>
            <a:endParaRPr lang="en-US" sz="1800" dirty="0"/>
          </a:p>
          <a:p>
            <a:r>
              <a:rPr lang="en-US" sz="2400" b="1" dirty="0"/>
              <a:t>Directions:  </a:t>
            </a:r>
            <a:r>
              <a:rPr lang="en-US" sz="2400" dirty="0"/>
              <a:t>In groups of 3, </a:t>
            </a:r>
            <a:r>
              <a:rPr lang="en-US" dirty="0"/>
              <a:t>you’ll have 3 min. to read through and internalize work that teachers will be doing.  Then create a common pitfalls list and BPQs/facilitation moves you’ll utilize for this portion of the PD.  These pitfalls come from the 5 Dysfunctions of a Team.  These apply to co-teaching as it does to teams.  If co-teaching is an area of growth and you have returning pairs, then I would suggest giving them the self-assessment to determine what dysfunctions they are most prone to.</a:t>
            </a:r>
          </a:p>
          <a:p>
            <a:r>
              <a:rPr lang="en-US" dirty="0"/>
              <a:t> </a:t>
            </a:r>
            <a:endParaRPr lang="en-US" sz="1800" dirty="0"/>
          </a:p>
          <a:p>
            <a:r>
              <a:rPr lang="en-US" sz="2400" dirty="0"/>
              <a:t>There will be one facilitator, and 2 participants.  </a:t>
            </a:r>
            <a:r>
              <a:rPr lang="en-US" dirty="0"/>
              <a:t>One participant will be a coach and both participants will choose a role for the list of their liking at each switch without telling the facilitator:</a:t>
            </a:r>
          </a:p>
          <a:p>
            <a:pPr lvl="1"/>
            <a:r>
              <a:rPr lang="en-US" dirty="0"/>
              <a:t>Understand the full direction and repeat back.</a:t>
            </a:r>
          </a:p>
          <a:p>
            <a:pPr lvl="1"/>
            <a:r>
              <a:rPr lang="en-US" dirty="0"/>
              <a:t>Provide partial directions</a:t>
            </a:r>
          </a:p>
          <a:p>
            <a:pPr lvl="1"/>
            <a:r>
              <a:rPr lang="en-US" dirty="0"/>
              <a:t>No understanding of the </a:t>
            </a:r>
            <a:r>
              <a:rPr lang="en-US" dirty="0" smtClean="0"/>
              <a:t>direction</a:t>
            </a:r>
            <a:endParaRPr lang="en-US" dirty="0"/>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9</a:t>
            </a:r>
            <a:endParaRPr lang="en-US" dirty="0"/>
          </a:p>
        </p:txBody>
      </p:sp>
    </p:spTree>
    <p:extLst>
      <p:ext uri="{BB962C8B-B14F-4D97-AF65-F5344CB8AC3E}">
        <p14:creationId xmlns:p14="http://schemas.microsoft.com/office/powerpoint/2010/main" val="18322764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3 - Circulating and Monitoring</a:t>
            </a:r>
            <a:endParaRPr lang="en-US" dirty="0"/>
          </a:p>
        </p:txBody>
      </p:sp>
      <p:sp>
        <p:nvSpPr>
          <p:cNvPr id="3" name="Content Placeholder 2"/>
          <p:cNvSpPr>
            <a:spLocks noGrp="1"/>
          </p:cNvSpPr>
          <p:nvPr>
            <p:ph idx="1"/>
          </p:nvPr>
        </p:nvSpPr>
        <p:spPr>
          <a:xfrm>
            <a:off x="1097280" y="1845734"/>
            <a:ext cx="10058400" cy="4222821"/>
          </a:xfrm>
        </p:spPr>
        <p:txBody>
          <a:bodyPr>
            <a:normAutofit/>
          </a:bodyPr>
          <a:lstStyle/>
          <a:p>
            <a:r>
              <a:rPr lang="en-US" sz="2400" b="1" dirty="0" smtClean="0"/>
              <a:t>Directions</a:t>
            </a:r>
            <a:r>
              <a:rPr lang="en-US" sz="2400" b="1" dirty="0"/>
              <a:t>:  </a:t>
            </a:r>
            <a:r>
              <a:rPr lang="en-US" sz="2400" dirty="0"/>
              <a:t>In groups of 3, you’ll have 3 min. to read through and internalize work that teachers will be doing.  Then create a common pitfalls list and BPQs/facilitation moves you’ll utilize for this portion of the PD.  These pitfalls come from the 5 Dysfunctions of a Team.  These apply to co-teaching as it does to teams.  If co-teaching is an area of growth and you have returning pairs, then I would suggest giving them the self-assessment to determine what dysfunctions they are most prone to.</a:t>
            </a:r>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7</a:t>
            </a:r>
          </a:p>
        </p:txBody>
      </p:sp>
      <p:graphicFrame>
        <p:nvGraphicFramePr>
          <p:cNvPr id="7" name="Table 6"/>
          <p:cNvGraphicFramePr>
            <a:graphicFrameLocks noGrp="1"/>
          </p:cNvGraphicFramePr>
          <p:nvPr>
            <p:extLst>
              <p:ext uri="{D42A27DB-BD31-4B8C-83A1-F6EECF244321}">
                <p14:modId xmlns:p14="http://schemas.microsoft.com/office/powerpoint/2010/main" val="3234122707"/>
              </p:ext>
            </p:extLst>
          </p:nvPr>
        </p:nvGraphicFramePr>
        <p:xfrm>
          <a:off x="1097280" y="4396114"/>
          <a:ext cx="9562699" cy="1672442"/>
        </p:xfrm>
        <a:graphic>
          <a:graphicData uri="http://schemas.openxmlformats.org/drawingml/2006/table">
            <a:tbl>
              <a:tblPr firstRow="1" firstCol="1" bandRow="1">
                <a:tableStyleId>{5202B0CA-FC54-4496-8BCA-5EF66A818D29}</a:tableStyleId>
              </a:tblPr>
              <a:tblGrid>
                <a:gridCol w="1164657"/>
                <a:gridCol w="8398042"/>
              </a:tblGrid>
              <a:tr h="216715">
                <a:tc>
                  <a:txBody>
                    <a:bodyPr/>
                    <a:lstStyle/>
                    <a:p>
                      <a:pPr marL="0" marR="0">
                        <a:lnSpc>
                          <a:spcPct val="115000"/>
                        </a:lnSpc>
                        <a:spcBef>
                          <a:spcPts val="0"/>
                        </a:spcBef>
                        <a:spcAft>
                          <a:spcPts val="0"/>
                        </a:spcAft>
                      </a:pPr>
                      <a:r>
                        <a:rPr lang="en-US" sz="1100" dirty="0">
                          <a:effectLst/>
                        </a:rPr>
                        <a:t>Min.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rPr>
                        <a:t>Practice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442">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7 min.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Everyone – Reads &amp; Plans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2421">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5 min.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tabLst>
                          <a:tab pos="2800350" algn="l"/>
                        </a:tabLst>
                      </a:pPr>
                      <a:r>
                        <a:rPr lang="en-US" sz="1100">
                          <a:effectLst/>
                          <a:latin typeface="Calibri" panose="020F0502020204030204" pitchFamily="34" charset="0"/>
                          <a:ea typeface="Calibri" panose="020F0502020204030204" pitchFamily="34" charset="0"/>
                          <a:cs typeface="Calibri" panose="020F0502020204030204" pitchFamily="34" charset="0"/>
                        </a:rPr>
                        <a:t>Switch with a Partner and give feedback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3443">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1 min.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Reflection –What needs to be true for successful facilitation at ATT?  (Note this on the last page of the GN, which you will rip off and take with you)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2421">
                <a:tc>
                  <a:txBody>
                    <a:bodyPr/>
                    <a:lstStyle/>
                    <a:p>
                      <a:pPr marL="0" marR="0">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Calibri" panose="020F0502020204030204" pitchFamily="34" charset="0"/>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13 min.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1261444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3 - 5 Dysfunctions – Planning BPQs</a:t>
            </a:r>
            <a:endParaRPr lang="en-US" dirty="0"/>
          </a:p>
        </p:txBody>
      </p:sp>
      <p:sp>
        <p:nvSpPr>
          <p:cNvPr id="5" name="TextBox 4"/>
          <p:cNvSpPr txBox="1"/>
          <p:nvPr/>
        </p:nvSpPr>
        <p:spPr>
          <a:xfrm>
            <a:off x="11119179" y="5699223"/>
            <a:ext cx="67939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9</a:t>
            </a:r>
          </a:p>
        </p:txBody>
      </p:sp>
      <p:pic>
        <p:nvPicPr>
          <p:cNvPr id="4" name="Picture 3"/>
          <p:cNvPicPr>
            <a:picLocks noChangeAspect="1"/>
          </p:cNvPicPr>
          <p:nvPr/>
        </p:nvPicPr>
        <p:blipFill>
          <a:blip r:embed="rId3"/>
          <a:stretch>
            <a:fillRect/>
          </a:stretch>
        </p:blipFill>
        <p:spPr>
          <a:xfrm>
            <a:off x="1874520" y="1737360"/>
            <a:ext cx="8503920" cy="43704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193417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Customizing your Co-teaching PD</a:t>
            </a:r>
            <a:endParaRPr lang="en-US" dirty="0"/>
          </a:p>
        </p:txBody>
      </p:sp>
      <p:sp>
        <p:nvSpPr>
          <p:cNvPr id="3" name="Content Placeholder 2"/>
          <p:cNvSpPr>
            <a:spLocks noGrp="1"/>
          </p:cNvSpPr>
          <p:nvPr>
            <p:ph idx="1"/>
          </p:nvPr>
        </p:nvSpPr>
        <p:spPr/>
        <p:txBody>
          <a:bodyPr/>
          <a:lstStyle/>
          <a:p>
            <a:r>
              <a:rPr lang="en-US" dirty="0" smtClean="0"/>
              <a:t>Directions: Take time to customize and commit to the co-teaching.  Below are some options for customizing.</a:t>
            </a:r>
          </a:p>
          <a:p>
            <a:pPr fontAlgn="ctr">
              <a:buFont typeface="Wingdings" panose="05000000000000000000" pitchFamily="2" charset="2"/>
              <a:buChar char="Ø"/>
            </a:pPr>
            <a:r>
              <a:rPr lang="en-US" dirty="0"/>
              <a:t>Co-teaching Data by subject area for your school for the specific content area.</a:t>
            </a:r>
          </a:p>
          <a:p>
            <a:pPr fontAlgn="ctr">
              <a:buFont typeface="Wingdings" panose="05000000000000000000" pitchFamily="2" charset="2"/>
              <a:buChar char="Ø"/>
            </a:pPr>
            <a:r>
              <a:rPr lang="en-US" dirty="0"/>
              <a:t>Use videos from your own school</a:t>
            </a:r>
          </a:p>
          <a:p>
            <a:pPr fontAlgn="ctr">
              <a:buFont typeface="Wingdings" panose="05000000000000000000" pitchFamily="2" charset="2"/>
              <a:buChar char="Ø"/>
            </a:pPr>
            <a:r>
              <a:rPr lang="en-US" dirty="0"/>
              <a:t>Infuse the goals, metric and focus areas from your readiness task into the PD.</a:t>
            </a:r>
          </a:p>
          <a:p>
            <a:pPr fontAlgn="ctr">
              <a:buFont typeface="Wingdings" panose="05000000000000000000" pitchFamily="2" charset="2"/>
              <a:buChar char="Ø"/>
            </a:pPr>
            <a:r>
              <a:rPr lang="en-US" dirty="0" smtClean="0"/>
              <a:t>Include structures that </a:t>
            </a:r>
            <a:r>
              <a:rPr lang="en-US" dirty="0"/>
              <a:t>will you share with teachers to help you manage co-teaching and hold folks accountable.</a:t>
            </a:r>
          </a:p>
          <a:p>
            <a:endParaRPr lang="en-US" dirty="0"/>
          </a:p>
        </p:txBody>
      </p:sp>
    </p:spTree>
    <p:extLst>
      <p:ext uri="{BB962C8B-B14F-4D97-AF65-F5344CB8AC3E}">
        <p14:creationId xmlns:p14="http://schemas.microsoft.com/office/powerpoint/2010/main" val="288342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a:t>
            </a:r>
            <a:endParaRPr lang="en-US" dirty="0"/>
          </a:p>
        </p:txBody>
      </p:sp>
      <p:sp>
        <p:nvSpPr>
          <p:cNvPr id="3" name="Content Placeholder 2"/>
          <p:cNvSpPr>
            <a:spLocks noGrp="1"/>
          </p:cNvSpPr>
          <p:nvPr>
            <p:ph idx="1"/>
          </p:nvPr>
        </p:nvSpPr>
        <p:spPr/>
        <p:txBody>
          <a:bodyPr>
            <a:normAutofit fontScale="92500" lnSpcReduction="10000"/>
          </a:bodyPr>
          <a:lstStyle/>
          <a:p>
            <a:r>
              <a:rPr lang="en-US" i="1" dirty="0"/>
              <a:t>Today’s PD will have life beyond just ATT/BOY.  This is what follow-up will look like post ATT:</a:t>
            </a:r>
            <a:endParaRPr lang="en-US" dirty="0"/>
          </a:p>
          <a:p>
            <a:pPr marL="457200" lvl="0" indent="-457200">
              <a:buFont typeface="+mj-lt"/>
              <a:buAutoNum type="arabicPeriod"/>
            </a:pPr>
            <a:r>
              <a:rPr lang="en-US" i="1" dirty="0"/>
              <a:t>By 8/1, Authentic Compliance Owner will share with their TSS point person when and how they plan to do co-teaching PD in ATT.</a:t>
            </a:r>
            <a:endParaRPr lang="en-US" dirty="0"/>
          </a:p>
          <a:p>
            <a:pPr marL="457200" lvl="0" indent="-457200">
              <a:buFont typeface="+mj-lt"/>
              <a:buAutoNum type="arabicPeriod"/>
            </a:pPr>
            <a:r>
              <a:rPr lang="en-US" i="1" dirty="0">
                <a:solidFill>
                  <a:srgbClr val="FF0000"/>
                </a:solidFill>
              </a:rPr>
              <a:t>August/September, TSS Point People attend co-teaching PD.</a:t>
            </a:r>
            <a:endParaRPr lang="en-US" dirty="0">
              <a:solidFill>
                <a:srgbClr val="FF0000"/>
              </a:solidFill>
            </a:endParaRPr>
          </a:p>
          <a:p>
            <a:pPr marL="457200" lvl="0" indent="-457200">
              <a:buFont typeface="+mj-lt"/>
              <a:buAutoNum type="arabicPeriod"/>
            </a:pPr>
            <a:r>
              <a:rPr lang="en-US" i="1" dirty="0"/>
              <a:t>By 8/31, Authentic Compliance Owner will train all co-teachers before the start of the year or at the early start of the year.</a:t>
            </a:r>
            <a:endParaRPr lang="en-US" dirty="0"/>
          </a:p>
          <a:p>
            <a:pPr marL="457200" lvl="0" indent="-457200">
              <a:buFont typeface="+mj-lt"/>
              <a:buAutoNum type="arabicPeriod"/>
            </a:pPr>
            <a:r>
              <a:rPr lang="en-US" i="1" dirty="0">
                <a:solidFill>
                  <a:srgbClr val="FF0000"/>
                </a:solidFill>
              </a:rPr>
              <a:t>By 8/31, Authentic Compliance Owner will meet with each co-teacher pairs for the BOY Expectations meeting.</a:t>
            </a:r>
            <a:endParaRPr lang="en-US" dirty="0">
              <a:solidFill>
                <a:srgbClr val="FF0000"/>
              </a:solidFill>
            </a:endParaRPr>
          </a:p>
          <a:p>
            <a:pPr marL="457200" lvl="0" indent="-457200">
              <a:buFont typeface="+mj-lt"/>
              <a:buAutoNum type="arabicPeriod"/>
            </a:pPr>
            <a:r>
              <a:rPr lang="en-US" i="1" dirty="0"/>
              <a:t>By 9/30, TSS Point People, follow-up with Authentic Compliance owner to do a Walkthrough using the FOIs for co-teaching.</a:t>
            </a:r>
            <a:endParaRPr lang="en-US" dirty="0"/>
          </a:p>
          <a:p>
            <a:pPr marL="457200" indent="-457200">
              <a:buFont typeface="+mj-lt"/>
              <a:buAutoNum type="arabicPeriod"/>
            </a:pPr>
            <a:r>
              <a:rPr lang="en-US" i="1" dirty="0">
                <a:solidFill>
                  <a:srgbClr val="FF0000"/>
                </a:solidFill>
              </a:rPr>
              <a:t>By 10/31 TSS point people, will set targets with the school on co-teaching survey and will observe Co-teaching meetings using the observation checklist.</a:t>
            </a:r>
            <a:endParaRPr lang="en-US" dirty="0">
              <a:solidFill>
                <a:srgbClr val="FF0000"/>
              </a:solidFill>
            </a:endParaRPr>
          </a:p>
        </p:txBody>
      </p:sp>
    </p:spTree>
    <p:extLst>
      <p:ext uri="{BB962C8B-B14F-4D97-AF65-F5344CB8AC3E}">
        <p14:creationId xmlns:p14="http://schemas.microsoft.com/office/powerpoint/2010/main" val="343557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7281" y="2065424"/>
            <a:ext cx="10058400" cy="409342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buAutoNum type="arabicParenBoth"/>
            </a:pPr>
            <a:r>
              <a:rPr lang="en-US" sz="2000" dirty="0" smtClean="0"/>
              <a:t>Go to this link </a:t>
            </a:r>
            <a:r>
              <a:rPr lang="en-US" sz="2000" u="sng" dirty="0">
                <a:hlinkClick r:id="rId3"/>
              </a:rPr>
              <a:t>http://bit.ly/24QI75l</a:t>
            </a:r>
            <a:r>
              <a:rPr lang="en-US" sz="2000" dirty="0"/>
              <a:t> to </a:t>
            </a:r>
            <a:r>
              <a:rPr lang="en-US" sz="2000" dirty="0" smtClean="0"/>
              <a:t>note when you will be </a:t>
            </a:r>
            <a:r>
              <a:rPr lang="en-US" sz="2000" dirty="0" err="1" smtClean="0"/>
              <a:t>turnkeying</a:t>
            </a:r>
            <a:r>
              <a:rPr lang="en-US" sz="2000" dirty="0" smtClean="0"/>
              <a:t> this PD </a:t>
            </a:r>
            <a:r>
              <a:rPr lang="en-US" sz="2000" dirty="0"/>
              <a:t>:</a:t>
            </a:r>
            <a:endParaRPr lang="en-US" sz="2000" u="sng" dirty="0"/>
          </a:p>
          <a:p>
            <a:pPr algn="ctr"/>
            <a:r>
              <a:rPr lang="en-US" sz="2000" u="sng" dirty="0">
                <a:solidFill>
                  <a:srgbClr val="FF0000"/>
                </a:solidFill>
              </a:rPr>
              <a:t>Time</a:t>
            </a:r>
            <a:endParaRPr lang="en-US" sz="2000" dirty="0">
              <a:solidFill>
                <a:srgbClr val="FF0000"/>
              </a:solidFill>
            </a:endParaRPr>
          </a:p>
          <a:p>
            <a:pPr lvl="0" algn="ctr"/>
            <a:r>
              <a:rPr lang="en-US" sz="2000" dirty="0">
                <a:solidFill>
                  <a:srgbClr val="FF0000"/>
                </a:solidFill>
              </a:rPr>
              <a:t>School Site ATT (End of August)</a:t>
            </a:r>
          </a:p>
          <a:p>
            <a:pPr lvl="0" algn="ctr"/>
            <a:r>
              <a:rPr lang="en-US" sz="2000" dirty="0">
                <a:solidFill>
                  <a:srgbClr val="FF0000"/>
                </a:solidFill>
              </a:rPr>
              <a:t>BOY (September)</a:t>
            </a:r>
          </a:p>
          <a:p>
            <a:pPr algn="ctr"/>
            <a:r>
              <a:rPr lang="en-US" sz="2000" dirty="0"/>
              <a:t> </a:t>
            </a:r>
          </a:p>
          <a:p>
            <a:pPr algn="ctr"/>
            <a:r>
              <a:rPr lang="en-US" sz="2000" u="sng" dirty="0">
                <a:solidFill>
                  <a:srgbClr val="00B050"/>
                </a:solidFill>
              </a:rPr>
              <a:t>Presentation Format</a:t>
            </a:r>
            <a:endParaRPr lang="en-US" sz="2000" dirty="0">
              <a:solidFill>
                <a:srgbClr val="00B050"/>
              </a:solidFill>
            </a:endParaRPr>
          </a:p>
          <a:p>
            <a:pPr lvl="0" algn="ctr"/>
            <a:r>
              <a:rPr lang="en-US" sz="2000" dirty="0" smtClean="0">
                <a:solidFill>
                  <a:srgbClr val="00B050"/>
                </a:solidFill>
              </a:rPr>
              <a:t>No Support</a:t>
            </a:r>
          </a:p>
          <a:p>
            <a:pPr lvl="0" algn="ctr"/>
            <a:r>
              <a:rPr lang="en-US" sz="2000" dirty="0" smtClean="0">
                <a:solidFill>
                  <a:srgbClr val="00B050"/>
                </a:solidFill>
              </a:rPr>
              <a:t>Rehearsal Support</a:t>
            </a:r>
          </a:p>
          <a:p>
            <a:pPr lvl="0" algn="ctr"/>
            <a:r>
              <a:rPr lang="en-US" sz="2000" dirty="0" smtClean="0">
                <a:solidFill>
                  <a:srgbClr val="00B050"/>
                </a:solidFill>
              </a:rPr>
              <a:t>Planning Support</a:t>
            </a:r>
            <a:endParaRPr lang="en-US" sz="2000" dirty="0">
              <a:solidFill>
                <a:srgbClr val="00B050"/>
              </a:solidFill>
            </a:endParaRPr>
          </a:p>
          <a:p>
            <a:pPr marL="457200" indent="-457200">
              <a:buAutoNum type="arabicParenBoth"/>
            </a:pPr>
            <a:endParaRPr lang="en-US" sz="2000" dirty="0"/>
          </a:p>
          <a:p>
            <a:r>
              <a:rPr lang="en-US" sz="2000" dirty="0"/>
              <a:t>(2</a:t>
            </a:r>
            <a:r>
              <a:rPr lang="en-US" sz="2000" dirty="0" smtClean="0"/>
              <a:t>) Closing:  3 </a:t>
            </a:r>
            <a:r>
              <a:rPr lang="en-US" sz="2000" dirty="0"/>
              <a:t>min. to capture next steps and answer the question. </a:t>
            </a:r>
            <a:endParaRPr lang="en-US" sz="2000" dirty="0" smtClean="0"/>
          </a:p>
          <a:p>
            <a:r>
              <a:rPr lang="en-US" sz="2000" dirty="0" smtClean="0"/>
              <a:t>-  </a:t>
            </a:r>
            <a:r>
              <a:rPr lang="en-US" sz="2000" dirty="0"/>
              <a:t>What needs to be true about my PD to ensure I set-up co-teachers for the strongest year yet?</a:t>
            </a:r>
          </a:p>
          <a:p>
            <a:pPr lvl="0"/>
            <a:r>
              <a:rPr lang="en-US" sz="2000" dirty="0" smtClean="0"/>
              <a:t>- We </a:t>
            </a:r>
            <a:r>
              <a:rPr lang="en-US" sz="2000" dirty="0"/>
              <a:t>will share out to the group</a:t>
            </a:r>
            <a:r>
              <a:rPr lang="en-US" sz="2000" dirty="0" smtClean="0"/>
              <a:t>. </a:t>
            </a:r>
            <a:r>
              <a:rPr lang="en-US" sz="2000" dirty="0"/>
              <a:t>– You should listen for </a:t>
            </a:r>
            <a:r>
              <a:rPr lang="en-US" sz="2000" dirty="0" smtClean="0"/>
              <a:t>synergies.</a:t>
            </a:r>
          </a:p>
        </p:txBody>
      </p:sp>
      <p:sp>
        <p:nvSpPr>
          <p:cNvPr id="5" name="Title 4"/>
          <p:cNvSpPr>
            <a:spLocks noGrp="1"/>
          </p:cNvSpPr>
          <p:nvPr>
            <p:ph type="title"/>
          </p:nvPr>
        </p:nvSpPr>
        <p:spPr/>
        <p:txBody>
          <a:bodyPr/>
          <a:lstStyle/>
          <a:p>
            <a:r>
              <a:rPr lang="en-US" dirty="0" smtClean="0"/>
              <a:t>In Closing. . .</a:t>
            </a:r>
            <a:endParaRPr lang="en-US" dirty="0"/>
          </a:p>
        </p:txBody>
      </p:sp>
    </p:spTree>
    <p:extLst>
      <p:ext uri="{BB962C8B-B14F-4D97-AF65-F5344CB8AC3E}">
        <p14:creationId xmlns:p14="http://schemas.microsoft.com/office/powerpoint/2010/main" val="130717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 .</a:t>
            </a:r>
            <a:endParaRPr lang="en-US" dirty="0"/>
          </a:p>
        </p:txBody>
      </p:sp>
      <p:sp>
        <p:nvSpPr>
          <p:cNvPr id="3" name="TextBox 2"/>
          <p:cNvSpPr txBox="1"/>
          <p:nvPr/>
        </p:nvSpPr>
        <p:spPr>
          <a:xfrm>
            <a:off x="1325880" y="2164976"/>
            <a:ext cx="6150685" cy="3416320"/>
          </a:xfrm>
          <a:prstGeom prst="rect">
            <a:avLst/>
          </a:prstGeom>
          <a:noFill/>
        </p:spPr>
        <p:txBody>
          <a:bodyPr wrap="square" rtlCol="0">
            <a:spAutoFit/>
          </a:bodyPr>
          <a:lstStyle/>
          <a:p>
            <a:r>
              <a:rPr lang="en-US" sz="7200" b="1" dirty="0" smtClean="0"/>
              <a:t>Me</a:t>
            </a:r>
          </a:p>
          <a:p>
            <a:r>
              <a:rPr lang="en-US" sz="7200" b="1" dirty="0" smtClean="0">
                <a:solidFill>
                  <a:srgbClr val="FF0000"/>
                </a:solidFill>
              </a:rPr>
              <a:t>Us</a:t>
            </a:r>
          </a:p>
          <a:p>
            <a:r>
              <a:rPr lang="en-US" sz="7200" b="1" dirty="0" smtClean="0"/>
              <a:t>Now</a:t>
            </a:r>
            <a:endParaRPr lang="en-US" sz="7200" b="1" dirty="0"/>
          </a:p>
        </p:txBody>
      </p:sp>
    </p:spTree>
    <p:extLst>
      <p:ext uri="{BB962C8B-B14F-4D97-AF65-F5344CB8AC3E}">
        <p14:creationId xmlns:p14="http://schemas.microsoft.com/office/powerpoint/2010/main" val="1434824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of Us</a:t>
            </a:r>
            <a:endParaRPr lang="en-US" dirty="0"/>
          </a:p>
        </p:txBody>
      </p:sp>
      <p:graphicFrame>
        <p:nvGraphicFramePr>
          <p:cNvPr id="4" name="Diagram 3"/>
          <p:cNvGraphicFramePr/>
          <p:nvPr>
            <p:extLst>
              <p:ext uri="{D42A27DB-BD31-4B8C-83A1-F6EECF244321}">
                <p14:modId xmlns:p14="http://schemas.microsoft.com/office/powerpoint/2010/main" val="3052816092"/>
              </p:ext>
            </p:extLst>
          </p:nvPr>
        </p:nvGraphicFramePr>
        <p:xfrm>
          <a:off x="807720" y="1011981"/>
          <a:ext cx="10637520" cy="5306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446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AE639DD-FEB9-406A-8D6C-46BECFFF25B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B1C4365-D445-49BD-935E-CB81E53D809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DC242B57-98D9-4BFC-B4D9-122FEC08895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531E7595-E931-4E74-AFE8-313F95912A8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9FA26250-F407-4CC4-912F-F3BF18C7A13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488E1C8C-A8EA-4EB3-9423-E7C0B51A099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16C8C2CC-E46C-47E3-BF49-9DDD8BE2939E}"/>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04DBAD56-7D7D-4C77-B37F-32CA1C318E01}"/>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8817B436-1D0D-494E-8436-D88FDF80176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192000" cy="6858000"/>
          </a:xfrm>
          <a:solidFill>
            <a:srgbClr val="FF0000"/>
          </a:solidFill>
        </p:spPr>
        <p:txBody>
          <a:bodyPr anchor="ctr"/>
          <a:lstStyle/>
          <a:p>
            <a:pPr algn="ctr"/>
            <a:r>
              <a:rPr lang="en-US" sz="6600" b="1" dirty="0" smtClean="0">
                <a:solidFill>
                  <a:schemeClr val="bg1"/>
                </a:solidFill>
              </a:rPr>
              <a:t>EACH DAY</a:t>
            </a:r>
            <a:br>
              <a:rPr lang="en-US" sz="6600" b="1" dirty="0" smtClean="0">
                <a:solidFill>
                  <a:schemeClr val="bg1"/>
                </a:solidFill>
              </a:rPr>
            </a:br>
            <a:r>
              <a:rPr lang="en-US" sz="6600" b="1" dirty="0" smtClean="0">
                <a:solidFill>
                  <a:schemeClr val="bg1"/>
                </a:solidFill>
              </a:rPr>
              <a:t/>
            </a:r>
            <a:br>
              <a:rPr lang="en-US" sz="6600" b="1" dirty="0" smtClean="0">
                <a:solidFill>
                  <a:schemeClr val="bg1"/>
                </a:solidFill>
              </a:rPr>
            </a:br>
            <a:r>
              <a:rPr lang="en-US" sz="6600" b="1" dirty="0" smtClean="0">
                <a:solidFill>
                  <a:schemeClr val="bg1"/>
                </a:solidFill>
              </a:rPr>
              <a:t>~1440 Minutes of Instruction</a:t>
            </a:r>
            <a:br>
              <a:rPr lang="en-US" sz="6600" b="1" dirty="0" smtClean="0">
                <a:solidFill>
                  <a:schemeClr val="bg1"/>
                </a:solidFill>
              </a:rPr>
            </a:br>
            <a:r>
              <a:rPr lang="en-US" sz="6600" b="1" dirty="0" smtClean="0">
                <a:solidFill>
                  <a:schemeClr val="bg1"/>
                </a:solidFill>
              </a:rPr>
              <a:t>~1/3 of Scholars</a:t>
            </a:r>
            <a:r>
              <a:rPr lang="en-US" dirty="0" smtClean="0"/>
              <a:t/>
            </a:r>
            <a:br>
              <a:rPr lang="en-US" dirty="0" smtClean="0"/>
            </a:br>
            <a:endParaRPr lang="en-US" dirty="0"/>
          </a:p>
        </p:txBody>
      </p:sp>
    </p:spTree>
    <p:extLst>
      <p:ext uri="{BB962C8B-B14F-4D97-AF65-F5344CB8AC3E}">
        <p14:creationId xmlns:p14="http://schemas.microsoft.com/office/powerpoint/2010/main" val="3330108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 .</a:t>
            </a:r>
            <a:endParaRPr lang="en-US" dirty="0"/>
          </a:p>
        </p:txBody>
      </p:sp>
      <p:sp>
        <p:nvSpPr>
          <p:cNvPr id="3" name="TextBox 2"/>
          <p:cNvSpPr txBox="1"/>
          <p:nvPr/>
        </p:nvSpPr>
        <p:spPr>
          <a:xfrm>
            <a:off x="1325880" y="2164976"/>
            <a:ext cx="6150685" cy="3416320"/>
          </a:xfrm>
          <a:prstGeom prst="rect">
            <a:avLst/>
          </a:prstGeom>
          <a:noFill/>
        </p:spPr>
        <p:txBody>
          <a:bodyPr wrap="square" rtlCol="0">
            <a:spAutoFit/>
          </a:bodyPr>
          <a:lstStyle/>
          <a:p>
            <a:r>
              <a:rPr lang="en-US" sz="7200" b="1" dirty="0" smtClean="0"/>
              <a:t>Me</a:t>
            </a:r>
          </a:p>
          <a:p>
            <a:r>
              <a:rPr lang="en-US" sz="7200" b="1" dirty="0" smtClean="0"/>
              <a:t>Us</a:t>
            </a:r>
          </a:p>
          <a:p>
            <a:r>
              <a:rPr lang="en-US" sz="7200" b="1" dirty="0" smtClean="0">
                <a:solidFill>
                  <a:srgbClr val="FF0000"/>
                </a:solidFill>
              </a:rPr>
              <a:t>Now</a:t>
            </a:r>
            <a:endParaRPr lang="en-US" sz="7200" b="1" dirty="0">
              <a:solidFill>
                <a:srgbClr val="FF0000"/>
              </a:solidFill>
            </a:endParaRPr>
          </a:p>
        </p:txBody>
      </p:sp>
    </p:spTree>
    <p:extLst>
      <p:ext uri="{BB962C8B-B14F-4D97-AF65-F5344CB8AC3E}">
        <p14:creationId xmlns:p14="http://schemas.microsoft.com/office/powerpoint/2010/main" val="2903633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b="1" dirty="0" smtClean="0">
                <a:ea typeface="ＭＳ Ｐゴシック" panose="020B0600070205080204" pitchFamily="34" charset="-128"/>
              </a:rPr>
              <a:t>The Story of Now</a:t>
            </a:r>
          </a:p>
        </p:txBody>
      </p:sp>
      <p:sp>
        <p:nvSpPr>
          <p:cNvPr id="41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5"/>
              </a:buBlip>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rgbClr val="FF0000"/>
              </a:buClr>
              <a:buChar char="•"/>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rgbClr val="FF0000"/>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rgbClr val="FF0000"/>
              </a:buClr>
              <a:buChar char="•"/>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rgbClr val="FF0000"/>
              </a:buClr>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0000"/>
              </a:buClr>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4F295BD3-EC45-4EF4-B618-8D81D43C4D92}" type="slidenum">
              <a:rPr lang="en-US" altLang="en-US" sz="1000">
                <a:solidFill>
                  <a:prstClr val="black"/>
                </a:solidFill>
              </a:rPr>
              <a:pPr eaLnBrk="1" hangingPunct="1">
                <a:spcBef>
                  <a:spcPct val="0"/>
                </a:spcBef>
                <a:buFontTx/>
                <a:buNone/>
              </a:pPr>
              <a:t>9</a:t>
            </a:fld>
            <a:endParaRPr lang="en-US" altLang="en-US" sz="1000" dirty="0">
              <a:solidFill>
                <a:prstClr val="black"/>
              </a:solidFill>
            </a:endParaRPr>
          </a:p>
        </p:txBody>
      </p:sp>
      <p:sp>
        <p:nvSpPr>
          <p:cNvPr id="3" name="TextBox 2"/>
          <p:cNvSpPr txBox="1"/>
          <p:nvPr/>
        </p:nvSpPr>
        <p:spPr>
          <a:xfrm>
            <a:off x="905759" y="2243752"/>
            <a:ext cx="5327583" cy="3416320"/>
          </a:xfrm>
          <a:prstGeom prst="rect">
            <a:avLst/>
          </a:prstGeom>
          <a:noFill/>
        </p:spPr>
        <p:txBody>
          <a:bodyPr wrap="square" rtlCol="0">
            <a:spAutoFit/>
          </a:bodyPr>
          <a:lstStyle/>
          <a:p>
            <a:endParaRPr lang="en-US" sz="2400" b="1" dirty="0" smtClean="0"/>
          </a:p>
          <a:p>
            <a:pPr marL="342900" indent="-342900">
              <a:buFont typeface="Arial" panose="020B0604020202020204" pitchFamily="34" charset="0"/>
              <a:buChar char="•"/>
            </a:pPr>
            <a:r>
              <a:rPr lang="en-US" sz="2400" b="1" dirty="0" smtClean="0"/>
              <a:t>A strong start to the year </a:t>
            </a:r>
          </a:p>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r>
              <a:rPr lang="en-US" sz="2400" b="1" dirty="0" smtClean="0"/>
              <a:t>Co-teaching is our main delivery model for services</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Prepared for ATT Co-teaching PD </a:t>
            </a:r>
            <a:r>
              <a:rPr lang="en-US" sz="2400" dirty="0"/>
              <a:t>(</a:t>
            </a:r>
            <a:r>
              <a:rPr lang="en-US" sz="2400" i="1" dirty="0"/>
              <a:t>Required PD)</a:t>
            </a:r>
            <a:endParaRPr lang="en-US" sz="2400" dirty="0"/>
          </a:p>
          <a:p>
            <a:pPr marL="342900" indent="-342900">
              <a:buFont typeface="Arial" panose="020B0604020202020204" pitchFamily="34" charset="0"/>
              <a:buChar char="•"/>
            </a:pPr>
            <a:endParaRPr lang="en-US" sz="2400" b="1" dirty="0" smtClean="0"/>
          </a:p>
        </p:txBody>
      </p:sp>
      <p:pic>
        <p:nvPicPr>
          <p:cNvPr id="2050" name="Picture 2" descr="http://onlinebibleinstitute.org/wp-content/uploads/2015/03/get-start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4863" y="2273507"/>
            <a:ext cx="5035217" cy="3356811"/>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tags r:id="rId2"/>
    </p:custDataLst>
    <p:extLst>
      <p:ext uri="{BB962C8B-B14F-4D97-AF65-F5344CB8AC3E}">
        <p14:creationId xmlns:p14="http://schemas.microsoft.com/office/powerpoint/2010/main" val="149687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THENA.CUSTOMXMLID" val="{4C5DCBB4-D1A1-4573-8ECB-EE9520551A9C}"/>
  <p:tag name="ATHENA.CUSTOMXMLCONTENT" val="&lt;?xml version=&quot;1.0&quot;?&gt;&lt;athena xmlns=&quot;http://schemas.microsoft.com/edu/athena&quot; version=&quot;0.1.3885.0&quot;&gt;&lt;timings duration=&quot;11816&quot;&gt;&lt;event time=&quot;4237&quot; type=&quot;OnNext&quot; clickIndex=&quot;1&quot; wacClickIndex=&quot;1&quot;/&gt;&lt;event time=&quot;5647&quot; type=&quot;OnNext&quot; clickIndex=&quot;2&quot; wacClickIndex=&quot;2&quot;/&gt;&lt;event time=&quot;6113&quot; type=&quot;OnNext&quot; clickIndex=&quot;3&quot; wacClickIndex=&quot;3&quot;/&gt;&lt;/timings&gt;&lt;/athena&gt;"/>
</p:tagLst>
</file>

<file path=ppt/tags/tag2.xml><?xml version="1.0" encoding="utf-8"?>
<p:tagLst xmlns:a="http://schemas.openxmlformats.org/drawingml/2006/main" xmlns:r="http://schemas.openxmlformats.org/officeDocument/2006/relationships" xmlns:p="http://schemas.openxmlformats.org/presentationml/2006/main">
  <p:tag name="ATHENA.CUSTOMXMLID" val="{4C5DCBB4-D1A1-4573-8ECB-EE9520551A9C}"/>
  <p:tag name="ATHENA.CUSTOMXMLCONTENT" val="&lt;?xml version=&quot;1.0&quot;?&gt;&lt;athena xmlns=&quot;http://schemas.microsoft.com/edu/athena&quot; version=&quot;0.1.3885.0&quot;&gt;&lt;timings duration=&quot;11816&quot;&gt;&lt;event time=&quot;4237&quot; type=&quot;OnNext&quot; clickIndex=&quot;1&quot; wacClickIndex=&quot;1&quot;/&gt;&lt;event time=&quot;5647&quot; type=&quot;OnNext&quot; clickIndex=&quot;2&quot; wacClickIndex=&quot;2&quot;/&gt;&lt;event time=&quot;6113&quot; type=&quot;OnNext&quot; clickIndex=&quot;3&quot; wacClickIndex=&quot;3&quot;/&gt;&lt;/timings&gt;&lt;/athena&gt;"/>
</p:tagLst>
</file>

<file path=ppt/tags/tag3.xml><?xml version="1.0" encoding="utf-8"?>
<p:tagLst xmlns:a="http://schemas.openxmlformats.org/drawingml/2006/main" xmlns:r="http://schemas.openxmlformats.org/officeDocument/2006/relationships" xmlns:p="http://schemas.openxmlformats.org/presentationml/2006/main">
  <p:tag name="ATHENA.CUSTOMXMLID" val="{4C5DCBB4-D1A1-4573-8ECB-EE9520551A9C}"/>
  <p:tag name="ATHENA.CUSTOMXMLCONTENT" val="&lt;?xml version=&quot;1.0&quot;?&gt;&lt;athena xmlns=&quot;http://schemas.microsoft.com/edu/athena&quot; version=&quot;0.1.3885.0&quot;&gt;&lt;timings duration=&quot;11816&quot;&gt;&lt;event time=&quot;4237&quot; type=&quot;OnNext&quot; clickIndex=&quot;1&quot; wacClickIndex=&quot;1&quot;/&gt;&lt;event time=&quot;5647&quot; type=&quot;OnNext&quot; clickIndex=&quot;2&quot; wacClickIndex=&quot;2&quot;/&gt;&lt;event time=&quot;6113&quot; type=&quot;OnNext&quot; clickIndex=&quot;3&quot; wacClickIndex=&quot;3&quot;/&gt;&lt;/timings&gt;&lt;/athena&gt;"/>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b1d47f8b0c974735b0418508e9704e5b xmlns="0676cee9-fd60-4c1c-9e5b-5120ec0b3480">
      <Terms xmlns="http://schemas.microsoft.com/office/infopath/2007/PartnerControls"/>
    </b1d47f8b0c974735b0418508e9704e5b>
    <AF_x0020_Owner xmlns="0676cee9-fd60-4c1c-9e5b-5120ec0b3480">
      <UserInfo>
        <DisplayName>Payal Seth</DisplayName>
        <AccountId>453</AccountId>
        <AccountType/>
      </UserInfo>
    </AF_x0020_Owner>
    <gc69249d4b4e407483d3df6921806e1c xmlns="0676cee9-fd60-4c1c-9e5b-5120ec0b3480">
      <Terms xmlns="http://schemas.microsoft.com/office/infopath/2007/PartnerControls"/>
    </gc69249d4b4e407483d3df6921806e1c>
    <Audience xmlns="http://schemas.microsoft.com/sharepoint/v3" xsi:nil="true"/>
    <nfa767dced1144c9ba4888ceb93acca4 xmlns="0676cee9-fd60-4c1c-9e5b-5120ec0b3480">
      <Terms xmlns="http://schemas.microsoft.com/office/infopath/2007/PartnerControls"/>
    </nfa767dced1144c9ba4888ceb93acca4>
    <c6b051048b38471d8a88773837762ee7 xmlns="0676cee9-fd60-4c1c-9e5b-5120ec0b3480">
      <Terms xmlns="http://schemas.microsoft.com/office/infopath/2007/PartnerControls"/>
    </c6b051048b38471d8a88773837762ee7>
    <CategoryDescription xmlns="http://schemas.microsoft.com/sharepoint.v3" xsi:nil="true"/>
    <lf09a8a73540422dac4309c5f114ddb8 xmlns="0676cee9-fd60-4c1c-9e5b-5120ec0b3480">
      <Terms xmlns="http://schemas.microsoft.com/office/infopath/2007/PartnerControls"/>
    </lf09a8a73540422dac4309c5f114ddb8>
    <TaxCatchAll xmlns="0676cee9-fd60-4c1c-9e5b-5120ec0b3480"/>
    <_dlc_ExpireDateSaved xmlns="http://schemas.microsoft.com/sharepoint/v3" xsi:nil="true"/>
    <_dlc_ExpireDate xmlns="http://schemas.microsoft.com/sharepoint/v3" xsi:nil="true"/>
    <_dlc_DocId xmlns="0676cee9-fd60-4c1c-9e5b-5120ec0b3480">SFDVX333FYKN-46-1600</_dlc_DocId>
    <_dlc_DocIdUrl xmlns="0676cee9-fd60-4c1c-9e5b-5120ec0b3480">
      <Url>https://manyminds.achievementfirst.org/sites/NetworkSupport/Team SS/_layouts/15/DocIdRedir.aspx?ID=SFDVX333FYKN-46-1600</Url>
      <Description>SFDVX333FYKN-46-1600</Description>
    </_dlc_DocIdUrl>
  </documentManagement>
</p:properties>
</file>

<file path=customXml/item2.xml><?xml version="1.0" encoding="utf-8"?>
<athena xmlns="http://schemas.microsoft.com/edu/athena" version="0.1.3885.0">
  <timings duration="11816">
    <event time="4237" type="OnNext" clickIndex="1" wacClickIndex="1"/>
    <event time="5647" type="OnNext" clickIndex="2" wacClickIndex="2"/>
    <event time="6113" type="OnNext" clickIndex="3" wacClickIndex="3"/>
  </timings>
</athena>
</file>

<file path=customXml/item3.xml><?xml version="1.0" encoding="utf-8"?>
<athena xmlns="http://schemas.microsoft.com/edu/athena" version="0.1.3885.0">
  <timings duration="11816">
    <event time="4237" type="OnNext" clickIndex="1" wacClickIndex="1"/>
    <event time="5647" type="OnNext" clickIndex="2" wacClickIndex="2"/>
    <event time="6113" type="OnNext" clickIndex="3" wacClickIndex="3"/>
  </timings>
</athena>
</file>

<file path=customXml/item4.xml><?xml version="1.0" encoding="utf-8"?>
<athena xmlns="http://schemas.microsoft.com/edu/athena" version="0.1.3885.0">
  <timings duration="11816">
    <event time="4237" type="OnNext" clickIndex="1" wacClickIndex="1"/>
    <event time="5647" type="OnNext" clickIndex="2" wacClickIndex="2"/>
    <event time="6113" type="OnNext" clickIndex="3" wacClickIndex="3"/>
  </timings>
</athena>
</file>

<file path=customXml/item5.xml><?xml version="1.0" encoding="utf-8"?>
<ct:contentTypeSchema xmlns:ct="http://schemas.microsoft.com/office/2006/metadata/contentType" xmlns:ma="http://schemas.microsoft.com/office/2006/metadata/properties/metaAttributes" ct:_="" ma:_="" ma:contentTypeName="NS Document" ma:contentTypeID="0x010100F05A691F7F882644BE96F06D9D88F8E100799D1D68EF776544B1EC6F38F228A220" ma:contentTypeVersion="73" ma:contentTypeDescription="Default content type" ma:contentTypeScope="" ma:versionID="a1796938222630389a625cdbb494e263">
  <xsd:schema xmlns:xsd="http://www.w3.org/2001/XMLSchema" xmlns:xs="http://www.w3.org/2001/XMLSchema" xmlns:p="http://schemas.microsoft.com/office/2006/metadata/properties" xmlns:ns1="http://schemas.microsoft.com/sharepoint/v3" xmlns:ns2="0676cee9-fd60-4c1c-9e5b-5120ec0b3480" xmlns:ns4="http://schemas.microsoft.com/sharepoint.v3" targetNamespace="http://schemas.microsoft.com/office/2006/metadata/properties" ma:root="true" ma:fieldsID="bb6ed42684efdeb9cd297d76c1b84c1c" ns1:_="" ns2:_="" ns4:_="">
    <xsd:import namespace="http://schemas.microsoft.com/sharepoint/v3"/>
    <xsd:import namespace="0676cee9-fd60-4c1c-9e5b-5120ec0b3480"/>
    <xsd:import namespace="http://schemas.microsoft.com/sharepoint.v3"/>
    <xsd:element name="properties">
      <xsd:complexType>
        <xsd:sequence>
          <xsd:element name="documentManagement">
            <xsd:complexType>
              <xsd:all>
                <xsd:element ref="ns2:AF_x0020_Owner"/>
                <xsd:element ref="ns2:lf09a8a73540422dac4309c5f114ddb8" minOccurs="0"/>
                <xsd:element ref="ns2:TaxCatchAll" minOccurs="0"/>
                <xsd:element ref="ns2:TaxCatchAllLabel" minOccurs="0"/>
                <xsd:element ref="ns2:nfa767dced1144c9ba4888ceb93acca4" minOccurs="0"/>
                <xsd:element ref="ns2:gc69249d4b4e407483d3df6921806e1c" minOccurs="0"/>
                <xsd:element ref="ns2:b1d47f8b0c974735b0418508e9704e5b" minOccurs="0"/>
                <xsd:element ref="ns2:c6b051048b38471d8a88773837762ee7" minOccurs="0"/>
                <xsd:element ref="ns1:Audience" minOccurs="0"/>
                <xsd:element ref="ns2:_dlc_DocId" minOccurs="0"/>
                <xsd:element ref="ns2:_dlc_DocIdUrl" minOccurs="0"/>
                <xsd:element ref="ns2:_dlc_DocIdPersistId" minOccurs="0"/>
                <xsd:element ref="ns1:_dlc_Exempt" minOccurs="0"/>
                <xsd:element ref="ns1:_dlc_ExpireDateSaved" minOccurs="0"/>
                <xsd:element ref="ns1:_dlc_ExpireDate" minOccurs="0"/>
                <xsd:element ref="ns4:Category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udience" ma:index="21" nillable="true" ma:displayName="Target Audiences" ma:description="Enables audience targeting. Please leave blank unless trained on use." ma:internalName="Target_x0020_Audiences" ma:readOnly="false">
      <xsd:simpleType>
        <xsd:restriction base="dms:Unknown"/>
      </xsd:simpleType>
    </xsd:element>
    <xsd:element name="_dlc_Exempt" ma:index="25" nillable="true" ma:displayName="Exempt from Policy" ma:hidden="true" ma:internalName="_dlc_Exempt" ma:readOnly="true">
      <xsd:simpleType>
        <xsd:restriction base="dms:Unknown"/>
      </xsd:simpleType>
    </xsd:element>
    <xsd:element name="_dlc_ExpireDateSaved" ma:index="26" nillable="true" ma:displayName="Original Expiration Date" ma:hidden="true" ma:internalName="_dlc_ExpireDateSaved" ma:readOnly="true">
      <xsd:simpleType>
        <xsd:restriction base="dms:DateTime"/>
      </xsd:simpleType>
    </xsd:element>
    <xsd:element name="_dlc_ExpireDate" ma:index="27"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676cee9-fd60-4c1c-9e5b-5120ec0b3480" elementFormDefault="qualified">
    <xsd:import namespace="http://schemas.microsoft.com/office/2006/documentManagement/types"/>
    <xsd:import namespace="http://schemas.microsoft.com/office/infopath/2007/PartnerControls"/>
    <xsd:element name="AF_x0020_Owner" ma:index="2" ma:displayName="AF Owner" ma:description="Required. Enter an AF staff member who is responsible for this file." ma:list="UserInfo" ma:SharePointGroup="0" ma:internalName="AF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lf09a8a73540422dac4309c5f114ddb8" ma:index="8" nillable="true" ma:taxonomy="true" ma:internalName="lf09a8a73540422dac4309c5f114ddb8" ma:taxonomyFieldName="School" ma:displayName="School" ma:default="" ma:fieldId="{5f09a8a7-3540-422d-ac43-09c5f114ddb8}" ma:sspId="bd9d8fb8-c9bd-40ec-97cf-4db0a887a67e" ma:termSetId="5f620a08-af59-4d5c-af25-52e0ef804eb8"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27163e22-da7c-42d4-8dd1-a8591f2057d4}" ma:internalName="TaxCatchAll" ma:showField="CatchAllData" ma:web="0676cee9-fd60-4c1c-9e5b-5120ec0b348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7163e22-da7c-42d4-8dd1-a8591f2057d4}" ma:internalName="TaxCatchAllLabel" ma:readOnly="true" ma:showField="CatchAllDataLabel" ma:web="0676cee9-fd60-4c1c-9e5b-5120ec0b3480">
      <xsd:complexType>
        <xsd:complexContent>
          <xsd:extension base="dms:MultiChoiceLookup">
            <xsd:sequence>
              <xsd:element name="Value" type="dms:Lookup" maxOccurs="unbounded" minOccurs="0" nillable="true"/>
            </xsd:sequence>
          </xsd:extension>
        </xsd:complexContent>
      </xsd:complexType>
    </xsd:element>
    <xsd:element name="nfa767dced1144c9ba4888ceb93acca4" ma:index="12" nillable="true" ma:taxonomy="true" ma:internalName="nfa767dced1144c9ba4888ceb93acca4" ma:taxonomyFieldName="Project" ma:displayName="Project" ma:default="" ma:fieldId="{7fa767dc-ed11-44c9-ba48-88ceb93acca4}" ma:sspId="bd9d8fb8-c9bd-40ec-97cf-4db0a887a67e" ma:termSetId="52802e36-000b-47df-bc93-1a97c1aa5b4c" ma:anchorId="00000000-0000-0000-0000-000000000000" ma:open="true" ma:isKeyword="false">
      <xsd:complexType>
        <xsd:sequence>
          <xsd:element ref="pc:Terms" minOccurs="0" maxOccurs="1"/>
        </xsd:sequence>
      </xsd:complexType>
    </xsd:element>
    <xsd:element name="gc69249d4b4e407483d3df6921806e1c" ma:index="14" nillable="true" ma:taxonomy="true" ma:internalName="gc69249d4b4e407483d3df6921806e1c" ma:taxonomyFieldName="Team" ma:displayName="Team" ma:default="" ma:fieldId="{0c69249d-4b4e-4074-83d3-df6921806e1c}" ma:sspId="bd9d8fb8-c9bd-40ec-97cf-4db0a887a67e" ma:termSetId="f1c1dc8c-d107-4986-9e86-6ad1124201f6" ma:anchorId="00000000-0000-0000-0000-000000000000" ma:open="false" ma:isKeyword="false">
      <xsd:complexType>
        <xsd:sequence>
          <xsd:element ref="pc:Terms" minOccurs="0" maxOccurs="1"/>
        </xsd:sequence>
      </xsd:complexType>
    </xsd:element>
    <xsd:element name="b1d47f8b0c974735b0418508e9704e5b" ma:index="16" nillable="true" ma:taxonomy="true" ma:internalName="b1d47f8b0c974735b0418508e9704e5b" ma:taxonomyFieldName="Geography" ma:displayName="Geography" ma:readOnly="false" ma:default="" ma:fieldId="{b1d47f8b-0c97-4735-b041-8508e9704e5b}" ma:taxonomyMulti="true" ma:sspId="bd9d8fb8-c9bd-40ec-97cf-4db0a887a67e" ma:termSetId="5bbf794a-96ea-4e29-99cc-43bbe4f4604b" ma:anchorId="00000000-0000-0000-0000-000000000000" ma:open="false" ma:isKeyword="false">
      <xsd:complexType>
        <xsd:sequence>
          <xsd:element ref="pc:Terms" minOccurs="0" maxOccurs="1"/>
        </xsd:sequence>
      </xsd:complexType>
    </xsd:element>
    <xsd:element name="c6b051048b38471d8a88773837762ee7" ma:index="18" nillable="true" ma:taxonomy="true" ma:internalName="c6b051048b38471d8a88773837762ee7" ma:taxonomyFieldName="School_x0020_Year" ma:displayName="School Year" ma:default="" ma:fieldId="{c6b05104-8b38-471d-8a88-773837762ee7}" ma:sspId="bd9d8fb8-c9bd-40ec-97cf-4db0a887a67e" ma:termSetId="2778c615-7e1f-449f-a8aa-4fcf61c53075" ma:anchorId="00000000-0000-0000-0000-000000000000" ma:open="false" ma:isKeyword="false">
      <xsd:complexType>
        <xsd:sequence>
          <xsd:element ref="pc:Terms" minOccurs="0" maxOccurs="1"/>
        </xsd:sequence>
      </xsd:complex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29" nillable="true" ma:displayName="Description" ma:internalName="Category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spe:Receivers>
</file>

<file path=customXml/item7.xml><?xml version="1.0" encoding="utf-8"?>
<?mso-contentType ?>
<customXsn xmlns="http://schemas.microsoft.com/office/2006/metadata/customXsn">
  <xsnLocation>https://manyminds.achievementfirst.org/sites/NetworkSupport/_cts/AF School Document/84ffe443963d2764customXsn.xsn</xsnLocation>
  <cached>True</cached>
  <openByDefault>True</openByDefault>
  <xsnScope>https://manyminds.achievementfirst.org/sites/NetworkSupport</xsnScope>
</customXsn>
</file>

<file path=customXml/item8.xml><?xml version="1.0" encoding="utf-8"?>
<?mso-contentType ?>
<p:Policy xmlns:p="office.server.policy" id="" local="true">
  <p:Name>NS Document</p:Name>
  <p:Description>NS Documents that have not been modified in the last 12 months begin a disposition workflow. This workflow checks for out of date documents each week and logs an entry in the Expiration Tasks list. Site owners should check this list monthly to retain or delete out of date files. Files declared records will not trigger this process.</p:Description>
  <p:Statement/>
  <p:PolicyItems>
    <p:PolicyItem featureId="Microsoft.Office.RecordsManagement.PolicyFeatures.Expiration" staticId="0x010100F05A691F7F882644BE96F06D9D88F8E1|2088864059" UniqueId="84417131-af0c-4e69-9a7f-a82ab44080bb">
      <p:Name>Retention</p:Name>
      <p:Description>Automatic scheduling of content for processing, and performing a retention action on content that has reached its due date.</p:Description>
      <p:CustomData>
        <Schedules nextStageId="4" default="false">
          <Schedule type="Default">
            <stages>
              <data stageId="1">
                <formula id="Microsoft.Office.RecordsManagement.PolicyFeatures.Expiration.Formula.BuiltIn">
                  <number>12</number>
                  <property>Modified</property>
                  <propertyId>28cf69c5-fa48-462a-b5cd-27b6f9d2bd5f</propertyId>
                  <period>months</period>
                </formula>
                <action type="workflow" id="fa47fc78-4824-430a-9ede-864cb905d55c"/>
              </data>
              <data stageId="2" stageDeleted="true"/>
              <data stageId="3" recur="true" offset="12" unit="months" stageDeleted="true"/>
            </stages>
          </Schedule>
          <Schedule type="Record">
            <stages/>
          </Schedule>
        </Schedules>
      </p:CustomData>
    </p:PolicyItem>
  </p:PolicyItems>
</p:Policy>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414F5B-ACEC-4C04-814E-5D8D00E7978F}">
  <ds:schemaRefs>
    <ds:schemaRef ds:uri="http://purl.org/dc/dcmitype/"/>
    <ds:schemaRef ds:uri="http://schemas.openxmlformats.org/package/2006/metadata/core-properties"/>
    <ds:schemaRef ds:uri="0676cee9-fd60-4c1c-9e5b-5120ec0b3480"/>
    <ds:schemaRef ds:uri="http://purl.org/dc/terms/"/>
    <ds:schemaRef ds:uri="http://schemas.microsoft.com/office/2006/metadata/properties"/>
    <ds:schemaRef ds:uri="http://schemas.microsoft.com/sharepoint.v3"/>
    <ds:schemaRef ds:uri="http://schemas.microsoft.com/office/infopath/2007/PartnerControls"/>
    <ds:schemaRef ds:uri="http://schemas.microsoft.com/office/2006/documentManagement/types"/>
    <ds:schemaRef ds:uri="http://schemas.microsoft.com/sharepoint/v3"/>
    <ds:schemaRef ds:uri="http://www.w3.org/XML/1998/namespace"/>
    <ds:schemaRef ds:uri="http://purl.org/dc/elements/1.1/"/>
  </ds:schemaRefs>
</ds:datastoreItem>
</file>

<file path=customXml/itemProps2.xml><?xml version="1.0" encoding="utf-8"?>
<ds:datastoreItem xmlns:ds="http://schemas.openxmlformats.org/officeDocument/2006/customXml" ds:itemID="{03353279-A833-409B-9696-12B7FA8D06FD}">
  <ds:schemaRefs>
    <ds:schemaRef ds:uri="http://schemas.microsoft.com/edu/athena"/>
  </ds:schemaRefs>
</ds:datastoreItem>
</file>

<file path=customXml/itemProps3.xml><?xml version="1.0" encoding="utf-8"?>
<ds:datastoreItem xmlns:ds="http://schemas.openxmlformats.org/officeDocument/2006/customXml" ds:itemID="{C03870B1-646F-4535-A326-99693D5D3B4D}">
  <ds:schemaRefs>
    <ds:schemaRef ds:uri="http://schemas.microsoft.com/edu/athena"/>
  </ds:schemaRefs>
</ds:datastoreItem>
</file>

<file path=customXml/itemProps4.xml><?xml version="1.0" encoding="utf-8"?>
<ds:datastoreItem xmlns:ds="http://schemas.openxmlformats.org/officeDocument/2006/customXml" ds:itemID="{344273F7-213E-4BA8-B866-CC813873A3D8}">
  <ds:schemaRefs>
    <ds:schemaRef ds:uri="http://schemas.microsoft.com/edu/athena"/>
  </ds:schemaRefs>
</ds:datastoreItem>
</file>

<file path=customXml/itemProps5.xml><?xml version="1.0" encoding="utf-8"?>
<ds:datastoreItem xmlns:ds="http://schemas.openxmlformats.org/officeDocument/2006/customXml" ds:itemID="{1BA6E200-0BA5-4257-A943-D655022045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676cee9-fd60-4c1c-9e5b-5120ec0b3480"/>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2BC1A458-9264-40AF-AA07-5CC148AD1198}">
  <ds:schemaRefs>
    <ds:schemaRef ds:uri="http://schemas.microsoft.com/sharepoint/events"/>
  </ds:schemaRefs>
</ds:datastoreItem>
</file>

<file path=customXml/itemProps7.xml><?xml version="1.0" encoding="utf-8"?>
<ds:datastoreItem xmlns:ds="http://schemas.openxmlformats.org/officeDocument/2006/customXml" ds:itemID="{C6D6E840-E704-4831-BD6E-1E16491ACDAA}">
  <ds:schemaRefs>
    <ds:schemaRef ds:uri="http://schemas.microsoft.com/office/2006/metadata/customXsn"/>
  </ds:schemaRefs>
</ds:datastoreItem>
</file>

<file path=customXml/itemProps8.xml><?xml version="1.0" encoding="utf-8"?>
<ds:datastoreItem xmlns:ds="http://schemas.openxmlformats.org/officeDocument/2006/customXml" ds:itemID="{4A17B7FF-38CE-4E97-95A0-D29C76CEAEEF}">
  <ds:schemaRefs>
    <ds:schemaRef ds:uri="office.server.policy"/>
  </ds:schemaRefs>
</ds:datastoreItem>
</file>

<file path=customXml/itemProps9.xml><?xml version="1.0" encoding="utf-8"?>
<ds:datastoreItem xmlns:ds="http://schemas.openxmlformats.org/officeDocument/2006/customXml" ds:itemID="{98B562C8-82F4-4069-ABE2-06BA1F260F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14227</TotalTime>
  <Words>4898</Words>
  <Application>Microsoft Office PowerPoint</Application>
  <PresentationFormat>Widescreen</PresentationFormat>
  <Paragraphs>703</Paragraphs>
  <Slides>45</Slides>
  <Notes>41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ＭＳ Ｐゴシック</vt:lpstr>
      <vt:lpstr>Arial</vt:lpstr>
      <vt:lpstr>Calibri</vt:lpstr>
      <vt:lpstr>Calibri Light</vt:lpstr>
      <vt:lpstr>Courier New</vt:lpstr>
      <vt:lpstr>Garamond</vt:lpstr>
      <vt:lpstr>Symbol</vt:lpstr>
      <vt:lpstr>Times New Roman</vt:lpstr>
      <vt:lpstr>Wingdings</vt:lpstr>
      <vt:lpstr>Retrospect</vt:lpstr>
      <vt:lpstr>Building an  Inclusive Continuum</vt:lpstr>
      <vt:lpstr>GET UP: Choose a corner</vt:lpstr>
      <vt:lpstr>Tree of Co-teaching</vt:lpstr>
      <vt:lpstr>The Story. . .</vt:lpstr>
      <vt:lpstr>The Story. . .</vt:lpstr>
      <vt:lpstr>The Story of Us</vt:lpstr>
      <vt:lpstr>EACH DAY  ~1440 Minutes of Instruction ~1/3 of Scholars </vt:lpstr>
      <vt:lpstr>The Story. . .</vt:lpstr>
      <vt:lpstr>The Story of Now</vt:lpstr>
      <vt:lpstr>Aims</vt:lpstr>
      <vt:lpstr>Agenda</vt:lpstr>
      <vt:lpstr>Data Dive</vt:lpstr>
      <vt:lpstr>PowerPoint Presentation</vt:lpstr>
      <vt:lpstr>Strong Co-teaching</vt:lpstr>
      <vt:lpstr>What are 3 things that theses co-teachers did to drive towards stronger scholar learning?</vt:lpstr>
      <vt:lpstr>What are 3 things that theses co-teachers did to drive towards stronger scholar learning?</vt:lpstr>
      <vt:lpstr>PowerPoint Presentation</vt:lpstr>
      <vt:lpstr>Discussing the Airtight Activity</vt:lpstr>
      <vt:lpstr>Drill 1 – Discussing an Airtight Activity</vt:lpstr>
      <vt:lpstr>Drill 1 – Discussing an Airtight Activity</vt:lpstr>
      <vt:lpstr>Drill 1 – Discussing an Airtight Activity</vt:lpstr>
      <vt:lpstr>Drill 1 – Discussing an Airtight Activity</vt:lpstr>
      <vt:lpstr>Drill 1 – Discussing an Airtight Activity</vt:lpstr>
      <vt:lpstr>Reflections</vt:lpstr>
      <vt:lpstr>PowerPoint Presentation</vt:lpstr>
      <vt:lpstr>Data Driven Co-teaching Planning</vt:lpstr>
      <vt:lpstr>What made this co-teaching  meeting strong?</vt:lpstr>
      <vt:lpstr>PowerPoint Presentation</vt:lpstr>
      <vt:lpstr>Drill 2 - Framing an Airtight Activity</vt:lpstr>
      <vt:lpstr>Drill 2 - Framing an Airtight Activity</vt:lpstr>
      <vt:lpstr>Drill 2 - Framing an Airtight Activity</vt:lpstr>
      <vt:lpstr>Prep for Drill </vt:lpstr>
      <vt:lpstr>Drill 2 - Framing an Airtight Activity</vt:lpstr>
      <vt:lpstr>Drill 2 - Framing an Airtight Activity</vt:lpstr>
      <vt:lpstr>Drill 2 - Framing an Airtight Activity</vt:lpstr>
      <vt:lpstr>Reflections</vt:lpstr>
      <vt:lpstr>Setting-up a Co-teaching Relationship</vt:lpstr>
      <vt:lpstr>What needs to be present in order for these co-teachers to have a strong co-teaching relationship?</vt:lpstr>
      <vt:lpstr>PowerPoint Presentation</vt:lpstr>
      <vt:lpstr>Drill 3 - Circulating and Monitoring</vt:lpstr>
      <vt:lpstr>Drill 3 - Circulating and Monitoring</vt:lpstr>
      <vt:lpstr>Drill 3 - 5 Dysfunctions – Planning BPQs</vt:lpstr>
      <vt:lpstr>Customizing your Co-teaching PD</vt:lpstr>
      <vt:lpstr>Now What?</vt:lpstr>
      <vt:lpstr>In Closing. . .</vt:lpstr>
    </vt:vector>
  </TitlesOfParts>
  <Company>Achievement First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an  Inclusive Continuum</dc:title>
  <dc:creator>Payal Seth</dc:creator>
  <cp:lastModifiedBy>Rene Morgan</cp:lastModifiedBy>
  <cp:revision>125</cp:revision>
  <cp:lastPrinted>2016-06-20T16:23:18Z</cp:lastPrinted>
  <dcterms:created xsi:type="dcterms:W3CDTF">2015-08-05T11:21:15Z</dcterms:created>
  <dcterms:modified xsi:type="dcterms:W3CDTF">2017-11-02T18:58:49Z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0x010100F05A691F7F882644BE96F06D9D88F8E100799D1D68EF776544B1EC6F38F228A220</vt:lpwstr>
  </property>
  <property fmtid="{D5CDD505-2E9C-101B-9397-08002B2CF9AE}" pid="3" name="_dlc_policyId">
    <vt:lpwstr>0x010100F05A691F7F882644BE96F06D9D88F8E1|2088864059</vt:lpwstr>
  </property>
  <property fmtid="{D5CDD505-2E9C-101B-9397-08002B2CF9AE}" pid="4" name="ItemRetentionFormula">
    <vt:lpwstr/>
  </property>
  <property fmtid="{D5CDD505-2E9C-101B-9397-08002B2CF9AE}" pid="5" name="_dlc_DocIdItemGuid">
    <vt:lpwstr>2152dcf5-30fc-414e-8d8f-ba71420fdd15</vt:lpwstr>
  </property>
  <property fmtid="{D5CDD505-2E9C-101B-9397-08002B2CF9AE}" pid="6" name="Project">
    <vt:lpwstr/>
  </property>
  <property fmtid="{D5CDD505-2E9C-101B-9397-08002B2CF9AE}" pid="7" name="Geography">
    <vt:lpwstr/>
  </property>
  <property fmtid="{D5CDD505-2E9C-101B-9397-08002B2CF9AE}" pid="8" name="School">
    <vt:lpwstr/>
  </property>
  <property fmtid="{D5CDD505-2E9C-101B-9397-08002B2CF9AE}" pid="9" name="Team">
    <vt:lpwstr/>
  </property>
  <property fmtid="{D5CDD505-2E9C-101B-9397-08002B2CF9AE}" pid="10" name="School Year">
    <vt:lpwstr/>
  </property>
  <property fmtid="{D5CDD505-2E9C-101B-9397-08002B2CF9AE}" pid="11" name="_dlc_LastRun">
    <vt:lpwstr>07/15/2017 23:00:36</vt:lpwstr>
  </property>
  <property fmtid="{D5CDD505-2E9C-101B-9397-08002B2CF9AE}" pid="12" name="_dlc_ItemStageId">
    <vt:lpwstr>1</vt:lpwstr>
  </property>
</Properties>
</file>