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9" r:id="rId7"/>
  </p:sldMasterIdLst>
  <p:notesMasterIdLst>
    <p:notesMasterId r:id="rId44"/>
  </p:notesMasterIdLst>
  <p:handoutMasterIdLst>
    <p:handoutMasterId r:id="rId45"/>
  </p:handoutMasterIdLst>
  <p:sldIdLst>
    <p:sldId id="256" r:id="rId8"/>
    <p:sldId id="377" r:id="rId9"/>
    <p:sldId id="418" r:id="rId10"/>
    <p:sldId id="373" r:id="rId11"/>
    <p:sldId id="429" r:id="rId12"/>
    <p:sldId id="466" r:id="rId13"/>
    <p:sldId id="468" r:id="rId14"/>
    <p:sldId id="469" r:id="rId15"/>
    <p:sldId id="470" r:id="rId16"/>
    <p:sldId id="464" r:id="rId17"/>
    <p:sldId id="467" r:id="rId18"/>
    <p:sldId id="450" r:id="rId19"/>
    <p:sldId id="444" r:id="rId20"/>
    <p:sldId id="449" r:id="rId21"/>
    <p:sldId id="451" r:id="rId22"/>
    <p:sldId id="453" r:id="rId23"/>
    <p:sldId id="428" r:id="rId24"/>
    <p:sldId id="454" r:id="rId25"/>
    <p:sldId id="430" r:id="rId26"/>
    <p:sldId id="434" r:id="rId27"/>
    <p:sldId id="433" r:id="rId28"/>
    <p:sldId id="432" r:id="rId29"/>
    <p:sldId id="435" r:id="rId30"/>
    <p:sldId id="437" r:id="rId31"/>
    <p:sldId id="438" r:id="rId32"/>
    <p:sldId id="440" r:id="rId33"/>
    <p:sldId id="473" r:id="rId34"/>
    <p:sldId id="441" r:id="rId35"/>
    <p:sldId id="474" r:id="rId36"/>
    <p:sldId id="442" r:id="rId37"/>
    <p:sldId id="475" r:id="rId38"/>
    <p:sldId id="439" r:id="rId39"/>
    <p:sldId id="443" r:id="rId40"/>
    <p:sldId id="476" r:id="rId41"/>
    <p:sldId id="341" r:id="rId42"/>
    <p:sldId id="478" r:id="rId43"/>
  </p:sldIdLst>
  <p:sldSz cx="9144000" cy="6858000" type="screen4x3"/>
  <p:notesSz cx="6985000" cy="9283700"/>
  <p:embeddedFontLst>
    <p:embeddedFont>
      <p:font typeface="Rockwell" panose="02060603020205020403" pitchFamily="18" charset="0"/>
      <p:regular r:id="rId46"/>
      <p:bold r:id="rId47"/>
      <p:italic r:id="rId48"/>
      <p:boldItalic r:id="rId49"/>
    </p:embeddedFont>
    <p:embeddedFont>
      <p:font typeface="ＭＳ Ｐゴシック" panose="020B0600070205080204" pitchFamily="34" charset="-128"/>
      <p:regular r:id="rId50"/>
    </p:embeddedFont>
    <p:embeddedFont>
      <p:font typeface="Calibri" panose="020F0502020204030204" pitchFamily="34" charset="0"/>
      <p:regular r:id="rId51"/>
      <p:bold r:id="rId52"/>
      <p:italic r:id="rId53"/>
      <p:boldItalic r:id="rId54"/>
    </p:embeddedFont>
  </p:embeddedFontLst>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ccahowlett" initials="b" lastIdx="2" clrIdx="0"/>
  <p:cmAuthor id="1" name="Windows User" initials="W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BC143"/>
    <a:srgbClr val="EF4135"/>
    <a:srgbClr val="FF9900"/>
    <a:srgbClr val="0081C6"/>
    <a:srgbClr val="FDF1FB"/>
    <a:srgbClr val="FAF4F9"/>
    <a:srgbClr val="49D78D"/>
    <a:srgbClr val="F58426"/>
    <a:srgbClr val="FFDE00"/>
    <a:srgbClr val="007B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4" autoAdjust="0"/>
    <p:restoredTop sz="92990" autoAdjust="0"/>
  </p:normalViewPr>
  <p:slideViewPr>
    <p:cSldViewPr>
      <p:cViewPr varScale="1">
        <p:scale>
          <a:sx n="56" d="100"/>
          <a:sy n="56" d="100"/>
        </p:scale>
        <p:origin x="1662" y="60"/>
      </p:cViewPr>
      <p:guideLst>
        <p:guide orient="horz" pos="2160"/>
        <p:guide pos="2880"/>
      </p:guideLst>
    </p:cSldViewPr>
  </p:slideViewPr>
  <p:outlineViewPr>
    <p:cViewPr>
      <p:scale>
        <a:sx n="33" d="100"/>
        <a:sy n="33" d="100"/>
      </p:scale>
      <p:origin x="0" y="-177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7" d="100"/>
          <a:sy n="37" d="100"/>
        </p:scale>
        <p:origin x="3144" y="36"/>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commentAuthors" Target="commentAuthors.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theme" Target="theme/theme1.xml"/><Relationship Id="rId5" Type="http://schemas.openxmlformats.org/officeDocument/2006/relationships/customXml" Target="../customXml/item5.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font" Target="fonts/font3.fntdata"/><Relationship Id="rId56"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font" Target="fonts/font1.fntdata"/><Relationship Id="rId59"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font" Target="fonts/font4.fntdata"/><Relationship Id="rId57" Type="http://schemas.openxmlformats.org/officeDocument/2006/relationships/viewProps" Target="view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notesMaster" Target="notesMasters/notesMaster1.xml"/><Relationship Id="rId52" Type="http://schemas.openxmlformats.org/officeDocument/2006/relationships/font" Target="fonts/font7.fntdata"/></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Bachelor’s attainment rates by college (grouped by same college grad rate)</a:t>
            </a:r>
            <a:endParaRPr lang="en-US" dirty="0"/>
          </a:p>
        </c:rich>
      </c:tx>
      <c:layout/>
      <c:overlay val="0"/>
    </c:title>
    <c:autoTitleDeleted val="0"/>
    <c:plotArea>
      <c:layout/>
      <c:areaChart>
        <c:grouping val="percentStacked"/>
        <c:varyColors val="0"/>
        <c:ser>
          <c:idx val="0"/>
          <c:order val="0"/>
          <c:tx>
            <c:strRef>
              <c:f>Sheet1!$B$1</c:f>
              <c:strCache>
                <c:ptCount val="1"/>
                <c:pt idx="0">
                  <c:v>Height1</c:v>
                </c:pt>
              </c:strCache>
            </c:strRef>
          </c:tx>
          <c:cat>
            <c:numRef>
              <c:f>Sheet1!$D$2:$D$204</c:f>
              <c:numCache>
                <c:formatCode>General</c:formatCode>
                <c:ptCount val="203"/>
                <c:pt idx="0">
                  <c:v>0</c:v>
                </c:pt>
                <c:pt idx="1">
                  <c:v>1143</c:v>
                </c:pt>
                <c:pt idx="2">
                  <c:v>1143</c:v>
                </c:pt>
                <c:pt idx="3">
                  <c:v>1143</c:v>
                </c:pt>
                <c:pt idx="4">
                  <c:v>1143</c:v>
                </c:pt>
                <c:pt idx="5">
                  <c:v>1355</c:v>
                </c:pt>
                <c:pt idx="6">
                  <c:v>1355</c:v>
                </c:pt>
                <c:pt idx="7">
                  <c:v>1447</c:v>
                </c:pt>
                <c:pt idx="8">
                  <c:v>1447</c:v>
                </c:pt>
                <c:pt idx="9">
                  <c:v>1887</c:v>
                </c:pt>
                <c:pt idx="10">
                  <c:v>1887</c:v>
                </c:pt>
                <c:pt idx="11">
                  <c:v>2362</c:v>
                </c:pt>
                <c:pt idx="12">
                  <c:v>2362</c:v>
                </c:pt>
                <c:pt idx="13">
                  <c:v>2683</c:v>
                </c:pt>
                <c:pt idx="14">
                  <c:v>2683</c:v>
                </c:pt>
                <c:pt idx="15">
                  <c:v>3178</c:v>
                </c:pt>
                <c:pt idx="16">
                  <c:v>3178</c:v>
                </c:pt>
                <c:pt idx="17">
                  <c:v>4940</c:v>
                </c:pt>
                <c:pt idx="18">
                  <c:v>4940</c:v>
                </c:pt>
                <c:pt idx="19">
                  <c:v>5370</c:v>
                </c:pt>
                <c:pt idx="20">
                  <c:v>5370</c:v>
                </c:pt>
                <c:pt idx="21">
                  <c:v>5805</c:v>
                </c:pt>
                <c:pt idx="22">
                  <c:v>5805</c:v>
                </c:pt>
                <c:pt idx="23">
                  <c:v>7210</c:v>
                </c:pt>
                <c:pt idx="24">
                  <c:v>7210</c:v>
                </c:pt>
                <c:pt idx="25">
                  <c:v>11056</c:v>
                </c:pt>
                <c:pt idx="26">
                  <c:v>11056</c:v>
                </c:pt>
                <c:pt idx="27">
                  <c:v>12242</c:v>
                </c:pt>
                <c:pt idx="28">
                  <c:v>12242</c:v>
                </c:pt>
                <c:pt idx="29">
                  <c:v>14006</c:v>
                </c:pt>
                <c:pt idx="30">
                  <c:v>14006</c:v>
                </c:pt>
                <c:pt idx="31">
                  <c:v>20197</c:v>
                </c:pt>
                <c:pt idx="32">
                  <c:v>20197</c:v>
                </c:pt>
                <c:pt idx="33">
                  <c:v>21996</c:v>
                </c:pt>
                <c:pt idx="34">
                  <c:v>21996</c:v>
                </c:pt>
                <c:pt idx="35">
                  <c:v>23288</c:v>
                </c:pt>
                <c:pt idx="36">
                  <c:v>23288</c:v>
                </c:pt>
                <c:pt idx="37">
                  <c:v>26775</c:v>
                </c:pt>
                <c:pt idx="38">
                  <c:v>26775</c:v>
                </c:pt>
                <c:pt idx="39">
                  <c:v>29191</c:v>
                </c:pt>
                <c:pt idx="40">
                  <c:v>29191</c:v>
                </c:pt>
                <c:pt idx="41">
                  <c:v>31244</c:v>
                </c:pt>
                <c:pt idx="42">
                  <c:v>31244</c:v>
                </c:pt>
                <c:pt idx="43">
                  <c:v>33215</c:v>
                </c:pt>
                <c:pt idx="44">
                  <c:v>33215</c:v>
                </c:pt>
                <c:pt idx="45">
                  <c:v>35753</c:v>
                </c:pt>
                <c:pt idx="46">
                  <c:v>35753</c:v>
                </c:pt>
                <c:pt idx="47">
                  <c:v>40190</c:v>
                </c:pt>
                <c:pt idx="48">
                  <c:v>40190</c:v>
                </c:pt>
                <c:pt idx="49">
                  <c:v>46923</c:v>
                </c:pt>
                <c:pt idx="50">
                  <c:v>46923</c:v>
                </c:pt>
                <c:pt idx="51">
                  <c:v>50398</c:v>
                </c:pt>
                <c:pt idx="52">
                  <c:v>50398</c:v>
                </c:pt>
                <c:pt idx="53">
                  <c:v>56697</c:v>
                </c:pt>
                <c:pt idx="54">
                  <c:v>56697</c:v>
                </c:pt>
                <c:pt idx="55">
                  <c:v>60408</c:v>
                </c:pt>
                <c:pt idx="56">
                  <c:v>60408</c:v>
                </c:pt>
                <c:pt idx="57">
                  <c:v>63945</c:v>
                </c:pt>
                <c:pt idx="58">
                  <c:v>63945</c:v>
                </c:pt>
                <c:pt idx="59">
                  <c:v>70689</c:v>
                </c:pt>
                <c:pt idx="60">
                  <c:v>70689</c:v>
                </c:pt>
                <c:pt idx="61">
                  <c:v>73552</c:v>
                </c:pt>
                <c:pt idx="62">
                  <c:v>73552</c:v>
                </c:pt>
                <c:pt idx="63">
                  <c:v>81214</c:v>
                </c:pt>
                <c:pt idx="64">
                  <c:v>81214</c:v>
                </c:pt>
                <c:pt idx="65">
                  <c:v>84644</c:v>
                </c:pt>
                <c:pt idx="66">
                  <c:v>84644</c:v>
                </c:pt>
                <c:pt idx="67">
                  <c:v>87158</c:v>
                </c:pt>
                <c:pt idx="68">
                  <c:v>87158</c:v>
                </c:pt>
                <c:pt idx="69">
                  <c:v>93539</c:v>
                </c:pt>
                <c:pt idx="70">
                  <c:v>93539</c:v>
                </c:pt>
                <c:pt idx="71">
                  <c:v>98816</c:v>
                </c:pt>
                <c:pt idx="72">
                  <c:v>98816</c:v>
                </c:pt>
                <c:pt idx="73">
                  <c:v>105485</c:v>
                </c:pt>
                <c:pt idx="74">
                  <c:v>105485</c:v>
                </c:pt>
                <c:pt idx="75">
                  <c:v>108675</c:v>
                </c:pt>
                <c:pt idx="76">
                  <c:v>108675</c:v>
                </c:pt>
                <c:pt idx="77">
                  <c:v>114004</c:v>
                </c:pt>
                <c:pt idx="78">
                  <c:v>114004</c:v>
                </c:pt>
                <c:pt idx="79">
                  <c:v>121304</c:v>
                </c:pt>
                <c:pt idx="80">
                  <c:v>121304</c:v>
                </c:pt>
                <c:pt idx="81">
                  <c:v>127152</c:v>
                </c:pt>
                <c:pt idx="82">
                  <c:v>127152</c:v>
                </c:pt>
                <c:pt idx="83">
                  <c:v>141064</c:v>
                </c:pt>
                <c:pt idx="84">
                  <c:v>141064</c:v>
                </c:pt>
                <c:pt idx="85">
                  <c:v>151318</c:v>
                </c:pt>
                <c:pt idx="86">
                  <c:v>151318</c:v>
                </c:pt>
                <c:pt idx="87">
                  <c:v>154569</c:v>
                </c:pt>
                <c:pt idx="88">
                  <c:v>154569</c:v>
                </c:pt>
                <c:pt idx="89">
                  <c:v>161561</c:v>
                </c:pt>
                <c:pt idx="90">
                  <c:v>161561</c:v>
                </c:pt>
                <c:pt idx="91">
                  <c:v>165919</c:v>
                </c:pt>
                <c:pt idx="92">
                  <c:v>165919</c:v>
                </c:pt>
                <c:pt idx="93">
                  <c:v>169404</c:v>
                </c:pt>
                <c:pt idx="94">
                  <c:v>169404</c:v>
                </c:pt>
                <c:pt idx="95">
                  <c:v>172055</c:v>
                </c:pt>
                <c:pt idx="96">
                  <c:v>172055</c:v>
                </c:pt>
                <c:pt idx="97">
                  <c:v>175768</c:v>
                </c:pt>
                <c:pt idx="98">
                  <c:v>175768</c:v>
                </c:pt>
                <c:pt idx="99">
                  <c:v>179814</c:v>
                </c:pt>
                <c:pt idx="100">
                  <c:v>179814</c:v>
                </c:pt>
                <c:pt idx="101">
                  <c:v>183227</c:v>
                </c:pt>
                <c:pt idx="102">
                  <c:v>183227</c:v>
                </c:pt>
                <c:pt idx="103">
                  <c:v>186751</c:v>
                </c:pt>
                <c:pt idx="104">
                  <c:v>186751</c:v>
                </c:pt>
                <c:pt idx="105">
                  <c:v>191014</c:v>
                </c:pt>
                <c:pt idx="106">
                  <c:v>191014</c:v>
                </c:pt>
                <c:pt idx="107">
                  <c:v>195785</c:v>
                </c:pt>
                <c:pt idx="108">
                  <c:v>195785</c:v>
                </c:pt>
                <c:pt idx="109">
                  <c:v>198534</c:v>
                </c:pt>
                <c:pt idx="110">
                  <c:v>198534</c:v>
                </c:pt>
                <c:pt idx="111">
                  <c:v>201285</c:v>
                </c:pt>
                <c:pt idx="112">
                  <c:v>201285</c:v>
                </c:pt>
                <c:pt idx="113">
                  <c:v>204995</c:v>
                </c:pt>
                <c:pt idx="114">
                  <c:v>204995</c:v>
                </c:pt>
                <c:pt idx="115">
                  <c:v>208541</c:v>
                </c:pt>
                <c:pt idx="116">
                  <c:v>208541</c:v>
                </c:pt>
                <c:pt idx="117">
                  <c:v>210860</c:v>
                </c:pt>
                <c:pt idx="118">
                  <c:v>210860</c:v>
                </c:pt>
                <c:pt idx="119">
                  <c:v>212822</c:v>
                </c:pt>
                <c:pt idx="120">
                  <c:v>212822</c:v>
                </c:pt>
                <c:pt idx="121">
                  <c:v>215627</c:v>
                </c:pt>
                <c:pt idx="122">
                  <c:v>215627</c:v>
                </c:pt>
                <c:pt idx="123">
                  <c:v>218969</c:v>
                </c:pt>
                <c:pt idx="124">
                  <c:v>218969</c:v>
                </c:pt>
                <c:pt idx="125">
                  <c:v>219977</c:v>
                </c:pt>
                <c:pt idx="126">
                  <c:v>219977</c:v>
                </c:pt>
                <c:pt idx="127">
                  <c:v>221602</c:v>
                </c:pt>
                <c:pt idx="128">
                  <c:v>221602</c:v>
                </c:pt>
                <c:pt idx="129">
                  <c:v>223985</c:v>
                </c:pt>
                <c:pt idx="130">
                  <c:v>223985</c:v>
                </c:pt>
                <c:pt idx="131">
                  <c:v>224984</c:v>
                </c:pt>
                <c:pt idx="132">
                  <c:v>224984</c:v>
                </c:pt>
                <c:pt idx="133">
                  <c:v>226580</c:v>
                </c:pt>
                <c:pt idx="134">
                  <c:v>226580</c:v>
                </c:pt>
                <c:pt idx="135">
                  <c:v>227141</c:v>
                </c:pt>
                <c:pt idx="136">
                  <c:v>227141</c:v>
                </c:pt>
                <c:pt idx="137">
                  <c:v>228852</c:v>
                </c:pt>
                <c:pt idx="138">
                  <c:v>228852</c:v>
                </c:pt>
                <c:pt idx="139">
                  <c:v>229829</c:v>
                </c:pt>
                <c:pt idx="140">
                  <c:v>229829</c:v>
                </c:pt>
                <c:pt idx="141">
                  <c:v>234280</c:v>
                </c:pt>
                <c:pt idx="142">
                  <c:v>234280</c:v>
                </c:pt>
                <c:pt idx="143">
                  <c:v>238830</c:v>
                </c:pt>
                <c:pt idx="144">
                  <c:v>238830</c:v>
                </c:pt>
                <c:pt idx="145">
                  <c:v>240061</c:v>
                </c:pt>
                <c:pt idx="146">
                  <c:v>240061</c:v>
                </c:pt>
                <c:pt idx="147">
                  <c:v>246657</c:v>
                </c:pt>
                <c:pt idx="148">
                  <c:v>246657</c:v>
                </c:pt>
                <c:pt idx="149">
                  <c:v>246824</c:v>
                </c:pt>
                <c:pt idx="150">
                  <c:v>246824</c:v>
                </c:pt>
                <c:pt idx="151">
                  <c:v>248203</c:v>
                </c:pt>
                <c:pt idx="152">
                  <c:v>248203</c:v>
                </c:pt>
                <c:pt idx="153">
                  <c:v>248938</c:v>
                </c:pt>
                <c:pt idx="154">
                  <c:v>248938</c:v>
                </c:pt>
                <c:pt idx="155">
                  <c:v>251287</c:v>
                </c:pt>
                <c:pt idx="156">
                  <c:v>251287</c:v>
                </c:pt>
                <c:pt idx="157">
                  <c:v>251942</c:v>
                </c:pt>
                <c:pt idx="158">
                  <c:v>251942</c:v>
                </c:pt>
                <c:pt idx="159">
                  <c:v>253207</c:v>
                </c:pt>
                <c:pt idx="160">
                  <c:v>253207</c:v>
                </c:pt>
                <c:pt idx="161">
                  <c:v>254203</c:v>
                </c:pt>
                <c:pt idx="162">
                  <c:v>254203</c:v>
                </c:pt>
                <c:pt idx="163">
                  <c:v>257012</c:v>
                </c:pt>
                <c:pt idx="164">
                  <c:v>257012</c:v>
                </c:pt>
                <c:pt idx="165">
                  <c:v>257424</c:v>
                </c:pt>
                <c:pt idx="166">
                  <c:v>257424</c:v>
                </c:pt>
                <c:pt idx="167">
                  <c:v>258815</c:v>
                </c:pt>
                <c:pt idx="168">
                  <c:v>258815</c:v>
                </c:pt>
                <c:pt idx="169">
                  <c:v>259920</c:v>
                </c:pt>
                <c:pt idx="170">
                  <c:v>259920</c:v>
                </c:pt>
                <c:pt idx="171">
                  <c:v>260264</c:v>
                </c:pt>
                <c:pt idx="172">
                  <c:v>260264</c:v>
                </c:pt>
                <c:pt idx="173">
                  <c:v>260847</c:v>
                </c:pt>
                <c:pt idx="174">
                  <c:v>260847</c:v>
                </c:pt>
                <c:pt idx="175">
                  <c:v>261601</c:v>
                </c:pt>
                <c:pt idx="176">
                  <c:v>261601</c:v>
                </c:pt>
                <c:pt idx="177">
                  <c:v>262805</c:v>
                </c:pt>
                <c:pt idx="178">
                  <c:v>262805</c:v>
                </c:pt>
                <c:pt idx="179">
                  <c:v>263974</c:v>
                </c:pt>
                <c:pt idx="180">
                  <c:v>263974</c:v>
                </c:pt>
                <c:pt idx="181">
                  <c:v>265082</c:v>
                </c:pt>
                <c:pt idx="182">
                  <c:v>265082</c:v>
                </c:pt>
                <c:pt idx="183">
                  <c:v>265425</c:v>
                </c:pt>
                <c:pt idx="184">
                  <c:v>265425</c:v>
                </c:pt>
                <c:pt idx="185">
                  <c:v>266160</c:v>
                </c:pt>
                <c:pt idx="186">
                  <c:v>266160</c:v>
                </c:pt>
                <c:pt idx="187">
                  <c:v>266365</c:v>
                </c:pt>
                <c:pt idx="188">
                  <c:v>266365</c:v>
                </c:pt>
                <c:pt idx="189">
                  <c:v>266748</c:v>
                </c:pt>
                <c:pt idx="190">
                  <c:v>266748</c:v>
                </c:pt>
                <c:pt idx="191">
                  <c:v>267546</c:v>
                </c:pt>
                <c:pt idx="192">
                  <c:v>267546</c:v>
                </c:pt>
                <c:pt idx="193">
                  <c:v>267786</c:v>
                </c:pt>
                <c:pt idx="194">
                  <c:v>267786</c:v>
                </c:pt>
                <c:pt idx="195">
                  <c:v>267854</c:v>
                </c:pt>
                <c:pt idx="196">
                  <c:v>267854</c:v>
                </c:pt>
                <c:pt idx="197">
                  <c:v>267854</c:v>
                </c:pt>
                <c:pt idx="198">
                  <c:v>267854</c:v>
                </c:pt>
                <c:pt idx="199">
                  <c:v>267854</c:v>
                </c:pt>
                <c:pt idx="200">
                  <c:v>267854</c:v>
                </c:pt>
                <c:pt idx="201">
                  <c:v>268035</c:v>
                </c:pt>
                <c:pt idx="202">
                  <c:v>268035</c:v>
                </c:pt>
              </c:numCache>
            </c:numRef>
          </c:cat>
          <c:val>
            <c:numRef>
              <c:f>Sheet1!$B$2:$B$204</c:f>
              <c:numCache>
                <c:formatCode>General</c:formatCode>
                <c:ptCount val="203"/>
                <c:pt idx="0">
                  <c:v>0</c:v>
                </c:pt>
                <c:pt idx="1">
                  <c:v>0</c:v>
                </c:pt>
                <c:pt idx="2">
                  <c:v>0</c:v>
                </c:pt>
                <c:pt idx="3">
                  <c:v>0</c:v>
                </c:pt>
                <c:pt idx="4">
                  <c:v>4</c:v>
                </c:pt>
                <c:pt idx="5">
                  <c:v>4</c:v>
                </c:pt>
                <c:pt idx="6">
                  <c:v>3</c:v>
                </c:pt>
                <c:pt idx="7">
                  <c:v>3</c:v>
                </c:pt>
                <c:pt idx="8">
                  <c:v>18</c:v>
                </c:pt>
                <c:pt idx="9">
                  <c:v>18</c:v>
                </c:pt>
                <c:pt idx="10">
                  <c:v>24</c:v>
                </c:pt>
                <c:pt idx="11">
                  <c:v>24</c:v>
                </c:pt>
                <c:pt idx="12">
                  <c:v>19</c:v>
                </c:pt>
                <c:pt idx="13">
                  <c:v>19</c:v>
                </c:pt>
                <c:pt idx="14">
                  <c:v>35</c:v>
                </c:pt>
                <c:pt idx="15">
                  <c:v>35</c:v>
                </c:pt>
                <c:pt idx="16">
                  <c:v>141</c:v>
                </c:pt>
                <c:pt idx="17">
                  <c:v>141</c:v>
                </c:pt>
                <c:pt idx="18">
                  <c:v>39</c:v>
                </c:pt>
                <c:pt idx="19">
                  <c:v>39</c:v>
                </c:pt>
                <c:pt idx="20">
                  <c:v>44</c:v>
                </c:pt>
                <c:pt idx="21">
                  <c:v>44</c:v>
                </c:pt>
                <c:pt idx="22">
                  <c:v>155</c:v>
                </c:pt>
                <c:pt idx="23">
                  <c:v>155</c:v>
                </c:pt>
                <c:pt idx="24">
                  <c:v>462</c:v>
                </c:pt>
                <c:pt idx="25">
                  <c:v>462</c:v>
                </c:pt>
                <c:pt idx="26">
                  <c:v>154</c:v>
                </c:pt>
                <c:pt idx="27">
                  <c:v>154</c:v>
                </c:pt>
                <c:pt idx="28">
                  <c:v>247</c:v>
                </c:pt>
                <c:pt idx="29">
                  <c:v>247</c:v>
                </c:pt>
                <c:pt idx="30">
                  <c:v>929</c:v>
                </c:pt>
                <c:pt idx="31">
                  <c:v>929</c:v>
                </c:pt>
                <c:pt idx="32">
                  <c:v>288</c:v>
                </c:pt>
                <c:pt idx="33">
                  <c:v>288</c:v>
                </c:pt>
                <c:pt idx="34">
                  <c:v>220</c:v>
                </c:pt>
                <c:pt idx="35">
                  <c:v>220</c:v>
                </c:pt>
                <c:pt idx="36">
                  <c:v>628</c:v>
                </c:pt>
                <c:pt idx="37">
                  <c:v>628</c:v>
                </c:pt>
                <c:pt idx="38">
                  <c:v>459</c:v>
                </c:pt>
                <c:pt idx="39">
                  <c:v>459</c:v>
                </c:pt>
                <c:pt idx="40">
                  <c:v>411</c:v>
                </c:pt>
                <c:pt idx="41">
                  <c:v>411</c:v>
                </c:pt>
                <c:pt idx="42">
                  <c:v>414</c:v>
                </c:pt>
                <c:pt idx="43">
                  <c:v>414</c:v>
                </c:pt>
                <c:pt idx="44">
                  <c:v>558</c:v>
                </c:pt>
                <c:pt idx="45">
                  <c:v>558</c:v>
                </c:pt>
                <c:pt idx="46">
                  <c:v>1021</c:v>
                </c:pt>
                <c:pt idx="47">
                  <c:v>1021</c:v>
                </c:pt>
                <c:pt idx="48">
                  <c:v>1616</c:v>
                </c:pt>
                <c:pt idx="49">
                  <c:v>1616</c:v>
                </c:pt>
                <c:pt idx="50">
                  <c:v>869</c:v>
                </c:pt>
                <c:pt idx="51">
                  <c:v>869</c:v>
                </c:pt>
                <c:pt idx="52">
                  <c:v>1638</c:v>
                </c:pt>
                <c:pt idx="53">
                  <c:v>1638</c:v>
                </c:pt>
                <c:pt idx="54">
                  <c:v>1002</c:v>
                </c:pt>
                <c:pt idx="55">
                  <c:v>1002</c:v>
                </c:pt>
                <c:pt idx="56">
                  <c:v>990</c:v>
                </c:pt>
                <c:pt idx="57">
                  <c:v>990</c:v>
                </c:pt>
                <c:pt idx="58">
                  <c:v>1956</c:v>
                </c:pt>
                <c:pt idx="59">
                  <c:v>1956</c:v>
                </c:pt>
                <c:pt idx="60">
                  <c:v>859</c:v>
                </c:pt>
                <c:pt idx="61">
                  <c:v>859</c:v>
                </c:pt>
                <c:pt idx="62">
                  <c:v>2375</c:v>
                </c:pt>
                <c:pt idx="63">
                  <c:v>2375</c:v>
                </c:pt>
                <c:pt idx="64">
                  <c:v>1098</c:v>
                </c:pt>
                <c:pt idx="65">
                  <c:v>1098</c:v>
                </c:pt>
                <c:pt idx="66">
                  <c:v>830</c:v>
                </c:pt>
                <c:pt idx="67">
                  <c:v>830</c:v>
                </c:pt>
                <c:pt idx="68">
                  <c:v>2170</c:v>
                </c:pt>
                <c:pt idx="69">
                  <c:v>2170</c:v>
                </c:pt>
                <c:pt idx="70">
                  <c:v>1847</c:v>
                </c:pt>
                <c:pt idx="71">
                  <c:v>1847</c:v>
                </c:pt>
                <c:pt idx="72">
                  <c:v>2401</c:v>
                </c:pt>
                <c:pt idx="73">
                  <c:v>2401</c:v>
                </c:pt>
                <c:pt idx="74">
                  <c:v>1180</c:v>
                </c:pt>
                <c:pt idx="75">
                  <c:v>1180</c:v>
                </c:pt>
                <c:pt idx="76">
                  <c:v>2025</c:v>
                </c:pt>
                <c:pt idx="77">
                  <c:v>2025</c:v>
                </c:pt>
                <c:pt idx="78">
                  <c:v>2847</c:v>
                </c:pt>
                <c:pt idx="79">
                  <c:v>2847</c:v>
                </c:pt>
                <c:pt idx="80">
                  <c:v>2339</c:v>
                </c:pt>
                <c:pt idx="81">
                  <c:v>2339</c:v>
                </c:pt>
                <c:pt idx="82">
                  <c:v>5704</c:v>
                </c:pt>
                <c:pt idx="83">
                  <c:v>5704</c:v>
                </c:pt>
                <c:pt idx="84">
                  <c:v>4307</c:v>
                </c:pt>
                <c:pt idx="85">
                  <c:v>4307</c:v>
                </c:pt>
                <c:pt idx="86">
                  <c:v>1398</c:v>
                </c:pt>
                <c:pt idx="87">
                  <c:v>1398</c:v>
                </c:pt>
                <c:pt idx="88">
                  <c:v>3076</c:v>
                </c:pt>
                <c:pt idx="89">
                  <c:v>3076</c:v>
                </c:pt>
                <c:pt idx="90">
                  <c:v>1961</c:v>
                </c:pt>
                <c:pt idx="91">
                  <c:v>1961</c:v>
                </c:pt>
                <c:pt idx="92">
                  <c:v>1603</c:v>
                </c:pt>
                <c:pt idx="93">
                  <c:v>1603</c:v>
                </c:pt>
                <c:pt idx="94">
                  <c:v>1246</c:v>
                </c:pt>
                <c:pt idx="95">
                  <c:v>1246</c:v>
                </c:pt>
                <c:pt idx="96">
                  <c:v>1782</c:v>
                </c:pt>
                <c:pt idx="97">
                  <c:v>1782</c:v>
                </c:pt>
                <c:pt idx="98">
                  <c:v>1983</c:v>
                </c:pt>
                <c:pt idx="99">
                  <c:v>1983</c:v>
                </c:pt>
                <c:pt idx="100">
                  <c:v>1707</c:v>
                </c:pt>
                <c:pt idx="101">
                  <c:v>1707</c:v>
                </c:pt>
                <c:pt idx="102">
                  <c:v>1797</c:v>
                </c:pt>
                <c:pt idx="103">
                  <c:v>1797</c:v>
                </c:pt>
                <c:pt idx="104">
                  <c:v>2217</c:v>
                </c:pt>
                <c:pt idx="105">
                  <c:v>2217</c:v>
                </c:pt>
                <c:pt idx="106">
                  <c:v>2529</c:v>
                </c:pt>
                <c:pt idx="107">
                  <c:v>2529</c:v>
                </c:pt>
                <c:pt idx="108">
                  <c:v>1484</c:v>
                </c:pt>
                <c:pt idx="109">
                  <c:v>1484</c:v>
                </c:pt>
                <c:pt idx="110">
                  <c:v>1513</c:v>
                </c:pt>
                <c:pt idx="111">
                  <c:v>1513</c:v>
                </c:pt>
                <c:pt idx="112">
                  <c:v>2078</c:v>
                </c:pt>
                <c:pt idx="113">
                  <c:v>2078</c:v>
                </c:pt>
                <c:pt idx="114">
                  <c:v>2021</c:v>
                </c:pt>
                <c:pt idx="115">
                  <c:v>2021</c:v>
                </c:pt>
                <c:pt idx="116">
                  <c:v>1345</c:v>
                </c:pt>
                <c:pt idx="117">
                  <c:v>1345</c:v>
                </c:pt>
                <c:pt idx="118">
                  <c:v>1158</c:v>
                </c:pt>
                <c:pt idx="119">
                  <c:v>1158</c:v>
                </c:pt>
                <c:pt idx="120">
                  <c:v>1683</c:v>
                </c:pt>
                <c:pt idx="121">
                  <c:v>1683</c:v>
                </c:pt>
                <c:pt idx="122">
                  <c:v>2039</c:v>
                </c:pt>
                <c:pt idx="123">
                  <c:v>2039</c:v>
                </c:pt>
                <c:pt idx="124">
                  <c:v>625</c:v>
                </c:pt>
                <c:pt idx="125">
                  <c:v>625</c:v>
                </c:pt>
                <c:pt idx="126">
                  <c:v>1024</c:v>
                </c:pt>
                <c:pt idx="127">
                  <c:v>1024</c:v>
                </c:pt>
                <c:pt idx="128">
                  <c:v>1525</c:v>
                </c:pt>
                <c:pt idx="129">
                  <c:v>1525</c:v>
                </c:pt>
                <c:pt idx="130">
                  <c:v>649</c:v>
                </c:pt>
                <c:pt idx="131">
                  <c:v>649</c:v>
                </c:pt>
                <c:pt idx="132">
                  <c:v>1053</c:v>
                </c:pt>
                <c:pt idx="133">
                  <c:v>1053</c:v>
                </c:pt>
                <c:pt idx="134">
                  <c:v>376</c:v>
                </c:pt>
                <c:pt idx="135">
                  <c:v>376</c:v>
                </c:pt>
                <c:pt idx="136">
                  <c:v>1163</c:v>
                </c:pt>
                <c:pt idx="137">
                  <c:v>1163</c:v>
                </c:pt>
                <c:pt idx="138">
                  <c:v>674</c:v>
                </c:pt>
                <c:pt idx="139">
                  <c:v>674</c:v>
                </c:pt>
                <c:pt idx="140">
                  <c:v>3116</c:v>
                </c:pt>
                <c:pt idx="141">
                  <c:v>3116</c:v>
                </c:pt>
                <c:pt idx="142">
                  <c:v>3231</c:v>
                </c:pt>
                <c:pt idx="143">
                  <c:v>3231</c:v>
                </c:pt>
                <c:pt idx="144">
                  <c:v>886</c:v>
                </c:pt>
                <c:pt idx="145">
                  <c:v>886</c:v>
                </c:pt>
                <c:pt idx="146">
                  <c:v>4815</c:v>
                </c:pt>
                <c:pt idx="147">
                  <c:v>4815</c:v>
                </c:pt>
                <c:pt idx="148">
                  <c:v>124</c:v>
                </c:pt>
                <c:pt idx="149">
                  <c:v>124</c:v>
                </c:pt>
                <c:pt idx="150">
                  <c:v>1034</c:v>
                </c:pt>
                <c:pt idx="151">
                  <c:v>1034</c:v>
                </c:pt>
                <c:pt idx="152">
                  <c:v>559</c:v>
                </c:pt>
                <c:pt idx="153">
                  <c:v>559</c:v>
                </c:pt>
                <c:pt idx="154">
                  <c:v>1809</c:v>
                </c:pt>
                <c:pt idx="155">
                  <c:v>1809</c:v>
                </c:pt>
                <c:pt idx="156">
                  <c:v>511</c:v>
                </c:pt>
                <c:pt idx="157">
                  <c:v>511</c:v>
                </c:pt>
                <c:pt idx="158">
                  <c:v>999</c:v>
                </c:pt>
                <c:pt idx="159">
                  <c:v>999</c:v>
                </c:pt>
                <c:pt idx="160">
                  <c:v>797</c:v>
                </c:pt>
                <c:pt idx="161">
                  <c:v>797</c:v>
                </c:pt>
                <c:pt idx="162">
                  <c:v>2275</c:v>
                </c:pt>
                <c:pt idx="163">
                  <c:v>2275</c:v>
                </c:pt>
                <c:pt idx="164">
                  <c:v>338</c:v>
                </c:pt>
                <c:pt idx="165">
                  <c:v>338</c:v>
                </c:pt>
                <c:pt idx="166">
                  <c:v>1155</c:v>
                </c:pt>
                <c:pt idx="167">
                  <c:v>1155</c:v>
                </c:pt>
                <c:pt idx="168">
                  <c:v>928</c:v>
                </c:pt>
                <c:pt idx="169">
                  <c:v>928</c:v>
                </c:pt>
                <c:pt idx="170">
                  <c:v>292</c:v>
                </c:pt>
                <c:pt idx="171">
                  <c:v>292</c:v>
                </c:pt>
                <c:pt idx="172">
                  <c:v>501</c:v>
                </c:pt>
                <c:pt idx="173">
                  <c:v>501</c:v>
                </c:pt>
                <c:pt idx="174">
                  <c:v>656</c:v>
                </c:pt>
                <c:pt idx="175">
                  <c:v>656</c:v>
                </c:pt>
                <c:pt idx="176">
                  <c:v>1060</c:v>
                </c:pt>
                <c:pt idx="177">
                  <c:v>1060</c:v>
                </c:pt>
                <c:pt idx="178">
                  <c:v>1040</c:v>
                </c:pt>
                <c:pt idx="179">
                  <c:v>1040</c:v>
                </c:pt>
                <c:pt idx="180">
                  <c:v>997</c:v>
                </c:pt>
                <c:pt idx="181">
                  <c:v>997</c:v>
                </c:pt>
                <c:pt idx="182">
                  <c:v>312</c:v>
                </c:pt>
                <c:pt idx="183">
                  <c:v>312</c:v>
                </c:pt>
                <c:pt idx="184">
                  <c:v>676</c:v>
                </c:pt>
                <c:pt idx="185">
                  <c:v>676</c:v>
                </c:pt>
                <c:pt idx="186">
                  <c:v>191</c:v>
                </c:pt>
                <c:pt idx="187">
                  <c:v>191</c:v>
                </c:pt>
                <c:pt idx="188">
                  <c:v>360</c:v>
                </c:pt>
                <c:pt idx="189">
                  <c:v>360</c:v>
                </c:pt>
                <c:pt idx="190">
                  <c:v>758</c:v>
                </c:pt>
                <c:pt idx="191">
                  <c:v>758</c:v>
                </c:pt>
                <c:pt idx="192">
                  <c:v>230</c:v>
                </c:pt>
                <c:pt idx="193">
                  <c:v>230</c:v>
                </c:pt>
                <c:pt idx="194">
                  <c:v>66</c:v>
                </c:pt>
                <c:pt idx="195">
                  <c:v>66</c:v>
                </c:pt>
                <c:pt idx="196">
                  <c:v>0</c:v>
                </c:pt>
                <c:pt idx="197">
                  <c:v>0</c:v>
                </c:pt>
                <c:pt idx="198">
                  <c:v>0</c:v>
                </c:pt>
                <c:pt idx="199">
                  <c:v>0</c:v>
                </c:pt>
                <c:pt idx="200">
                  <c:v>181</c:v>
                </c:pt>
                <c:pt idx="201">
                  <c:v>181</c:v>
                </c:pt>
                <c:pt idx="202">
                  <c:v>0</c:v>
                </c:pt>
              </c:numCache>
            </c:numRef>
          </c:val>
        </c:ser>
        <c:ser>
          <c:idx val="1"/>
          <c:order val="1"/>
          <c:tx>
            <c:strRef>
              <c:f>Sheet1!$C$1</c:f>
              <c:strCache>
                <c:ptCount val="1"/>
                <c:pt idx="0">
                  <c:v>Height2</c:v>
                </c:pt>
              </c:strCache>
            </c:strRef>
          </c:tx>
          <c:cat>
            <c:numRef>
              <c:f>Sheet1!$D$2:$D$204</c:f>
              <c:numCache>
                <c:formatCode>General</c:formatCode>
                <c:ptCount val="203"/>
                <c:pt idx="0">
                  <c:v>0</c:v>
                </c:pt>
                <c:pt idx="1">
                  <c:v>1143</c:v>
                </c:pt>
                <c:pt idx="2">
                  <c:v>1143</c:v>
                </c:pt>
                <c:pt idx="3">
                  <c:v>1143</c:v>
                </c:pt>
                <c:pt idx="4">
                  <c:v>1143</c:v>
                </c:pt>
                <c:pt idx="5">
                  <c:v>1355</c:v>
                </c:pt>
                <c:pt idx="6">
                  <c:v>1355</c:v>
                </c:pt>
                <c:pt idx="7">
                  <c:v>1447</c:v>
                </c:pt>
                <c:pt idx="8">
                  <c:v>1447</c:v>
                </c:pt>
                <c:pt idx="9">
                  <c:v>1887</c:v>
                </c:pt>
                <c:pt idx="10">
                  <c:v>1887</c:v>
                </c:pt>
                <c:pt idx="11">
                  <c:v>2362</c:v>
                </c:pt>
                <c:pt idx="12">
                  <c:v>2362</c:v>
                </c:pt>
                <c:pt idx="13">
                  <c:v>2683</c:v>
                </c:pt>
                <c:pt idx="14">
                  <c:v>2683</c:v>
                </c:pt>
                <c:pt idx="15">
                  <c:v>3178</c:v>
                </c:pt>
                <c:pt idx="16">
                  <c:v>3178</c:v>
                </c:pt>
                <c:pt idx="17">
                  <c:v>4940</c:v>
                </c:pt>
                <c:pt idx="18">
                  <c:v>4940</c:v>
                </c:pt>
                <c:pt idx="19">
                  <c:v>5370</c:v>
                </c:pt>
                <c:pt idx="20">
                  <c:v>5370</c:v>
                </c:pt>
                <c:pt idx="21">
                  <c:v>5805</c:v>
                </c:pt>
                <c:pt idx="22">
                  <c:v>5805</c:v>
                </c:pt>
                <c:pt idx="23">
                  <c:v>7210</c:v>
                </c:pt>
                <c:pt idx="24">
                  <c:v>7210</c:v>
                </c:pt>
                <c:pt idx="25">
                  <c:v>11056</c:v>
                </c:pt>
                <c:pt idx="26">
                  <c:v>11056</c:v>
                </c:pt>
                <c:pt idx="27">
                  <c:v>12242</c:v>
                </c:pt>
                <c:pt idx="28">
                  <c:v>12242</c:v>
                </c:pt>
                <c:pt idx="29">
                  <c:v>14006</c:v>
                </c:pt>
                <c:pt idx="30">
                  <c:v>14006</c:v>
                </c:pt>
                <c:pt idx="31">
                  <c:v>20197</c:v>
                </c:pt>
                <c:pt idx="32">
                  <c:v>20197</c:v>
                </c:pt>
                <c:pt idx="33">
                  <c:v>21996</c:v>
                </c:pt>
                <c:pt idx="34">
                  <c:v>21996</c:v>
                </c:pt>
                <c:pt idx="35">
                  <c:v>23288</c:v>
                </c:pt>
                <c:pt idx="36">
                  <c:v>23288</c:v>
                </c:pt>
                <c:pt idx="37">
                  <c:v>26775</c:v>
                </c:pt>
                <c:pt idx="38">
                  <c:v>26775</c:v>
                </c:pt>
                <c:pt idx="39">
                  <c:v>29191</c:v>
                </c:pt>
                <c:pt idx="40">
                  <c:v>29191</c:v>
                </c:pt>
                <c:pt idx="41">
                  <c:v>31244</c:v>
                </c:pt>
                <c:pt idx="42">
                  <c:v>31244</c:v>
                </c:pt>
                <c:pt idx="43">
                  <c:v>33215</c:v>
                </c:pt>
                <c:pt idx="44">
                  <c:v>33215</c:v>
                </c:pt>
                <c:pt idx="45">
                  <c:v>35753</c:v>
                </c:pt>
                <c:pt idx="46">
                  <c:v>35753</c:v>
                </c:pt>
                <c:pt idx="47">
                  <c:v>40190</c:v>
                </c:pt>
                <c:pt idx="48">
                  <c:v>40190</c:v>
                </c:pt>
                <c:pt idx="49">
                  <c:v>46923</c:v>
                </c:pt>
                <c:pt idx="50">
                  <c:v>46923</c:v>
                </c:pt>
                <c:pt idx="51">
                  <c:v>50398</c:v>
                </c:pt>
                <c:pt idx="52">
                  <c:v>50398</c:v>
                </c:pt>
                <c:pt idx="53">
                  <c:v>56697</c:v>
                </c:pt>
                <c:pt idx="54">
                  <c:v>56697</c:v>
                </c:pt>
                <c:pt idx="55">
                  <c:v>60408</c:v>
                </c:pt>
                <c:pt idx="56">
                  <c:v>60408</c:v>
                </c:pt>
                <c:pt idx="57">
                  <c:v>63945</c:v>
                </c:pt>
                <c:pt idx="58">
                  <c:v>63945</c:v>
                </c:pt>
                <c:pt idx="59">
                  <c:v>70689</c:v>
                </c:pt>
                <c:pt idx="60">
                  <c:v>70689</c:v>
                </c:pt>
                <c:pt idx="61">
                  <c:v>73552</c:v>
                </c:pt>
                <c:pt idx="62">
                  <c:v>73552</c:v>
                </c:pt>
                <c:pt idx="63">
                  <c:v>81214</c:v>
                </c:pt>
                <c:pt idx="64">
                  <c:v>81214</c:v>
                </c:pt>
                <c:pt idx="65">
                  <c:v>84644</c:v>
                </c:pt>
                <c:pt idx="66">
                  <c:v>84644</c:v>
                </c:pt>
                <c:pt idx="67">
                  <c:v>87158</c:v>
                </c:pt>
                <c:pt idx="68">
                  <c:v>87158</c:v>
                </c:pt>
                <c:pt idx="69">
                  <c:v>93539</c:v>
                </c:pt>
                <c:pt idx="70">
                  <c:v>93539</c:v>
                </c:pt>
                <c:pt idx="71">
                  <c:v>98816</c:v>
                </c:pt>
                <c:pt idx="72">
                  <c:v>98816</c:v>
                </c:pt>
                <c:pt idx="73">
                  <c:v>105485</c:v>
                </c:pt>
                <c:pt idx="74">
                  <c:v>105485</c:v>
                </c:pt>
                <c:pt idx="75">
                  <c:v>108675</c:v>
                </c:pt>
                <c:pt idx="76">
                  <c:v>108675</c:v>
                </c:pt>
                <c:pt idx="77">
                  <c:v>114004</c:v>
                </c:pt>
                <c:pt idx="78">
                  <c:v>114004</c:v>
                </c:pt>
                <c:pt idx="79">
                  <c:v>121304</c:v>
                </c:pt>
                <c:pt idx="80">
                  <c:v>121304</c:v>
                </c:pt>
                <c:pt idx="81">
                  <c:v>127152</c:v>
                </c:pt>
                <c:pt idx="82">
                  <c:v>127152</c:v>
                </c:pt>
                <c:pt idx="83">
                  <c:v>141064</c:v>
                </c:pt>
                <c:pt idx="84">
                  <c:v>141064</c:v>
                </c:pt>
                <c:pt idx="85">
                  <c:v>151318</c:v>
                </c:pt>
                <c:pt idx="86">
                  <c:v>151318</c:v>
                </c:pt>
                <c:pt idx="87">
                  <c:v>154569</c:v>
                </c:pt>
                <c:pt idx="88">
                  <c:v>154569</c:v>
                </c:pt>
                <c:pt idx="89">
                  <c:v>161561</c:v>
                </c:pt>
                <c:pt idx="90">
                  <c:v>161561</c:v>
                </c:pt>
                <c:pt idx="91">
                  <c:v>165919</c:v>
                </c:pt>
                <c:pt idx="92">
                  <c:v>165919</c:v>
                </c:pt>
                <c:pt idx="93">
                  <c:v>169404</c:v>
                </c:pt>
                <c:pt idx="94">
                  <c:v>169404</c:v>
                </c:pt>
                <c:pt idx="95">
                  <c:v>172055</c:v>
                </c:pt>
                <c:pt idx="96">
                  <c:v>172055</c:v>
                </c:pt>
                <c:pt idx="97">
                  <c:v>175768</c:v>
                </c:pt>
                <c:pt idx="98">
                  <c:v>175768</c:v>
                </c:pt>
                <c:pt idx="99">
                  <c:v>179814</c:v>
                </c:pt>
                <c:pt idx="100">
                  <c:v>179814</c:v>
                </c:pt>
                <c:pt idx="101">
                  <c:v>183227</c:v>
                </c:pt>
                <c:pt idx="102">
                  <c:v>183227</c:v>
                </c:pt>
                <c:pt idx="103">
                  <c:v>186751</c:v>
                </c:pt>
                <c:pt idx="104">
                  <c:v>186751</c:v>
                </c:pt>
                <c:pt idx="105">
                  <c:v>191014</c:v>
                </c:pt>
                <c:pt idx="106">
                  <c:v>191014</c:v>
                </c:pt>
                <c:pt idx="107">
                  <c:v>195785</c:v>
                </c:pt>
                <c:pt idx="108">
                  <c:v>195785</c:v>
                </c:pt>
                <c:pt idx="109">
                  <c:v>198534</c:v>
                </c:pt>
                <c:pt idx="110">
                  <c:v>198534</c:v>
                </c:pt>
                <c:pt idx="111">
                  <c:v>201285</c:v>
                </c:pt>
                <c:pt idx="112">
                  <c:v>201285</c:v>
                </c:pt>
                <c:pt idx="113">
                  <c:v>204995</c:v>
                </c:pt>
                <c:pt idx="114">
                  <c:v>204995</c:v>
                </c:pt>
                <c:pt idx="115">
                  <c:v>208541</c:v>
                </c:pt>
                <c:pt idx="116">
                  <c:v>208541</c:v>
                </c:pt>
                <c:pt idx="117">
                  <c:v>210860</c:v>
                </c:pt>
                <c:pt idx="118">
                  <c:v>210860</c:v>
                </c:pt>
                <c:pt idx="119">
                  <c:v>212822</c:v>
                </c:pt>
                <c:pt idx="120">
                  <c:v>212822</c:v>
                </c:pt>
                <c:pt idx="121">
                  <c:v>215627</c:v>
                </c:pt>
                <c:pt idx="122">
                  <c:v>215627</c:v>
                </c:pt>
                <c:pt idx="123">
                  <c:v>218969</c:v>
                </c:pt>
                <c:pt idx="124">
                  <c:v>218969</c:v>
                </c:pt>
                <c:pt idx="125">
                  <c:v>219977</c:v>
                </c:pt>
                <c:pt idx="126">
                  <c:v>219977</c:v>
                </c:pt>
                <c:pt idx="127">
                  <c:v>221602</c:v>
                </c:pt>
                <c:pt idx="128">
                  <c:v>221602</c:v>
                </c:pt>
                <c:pt idx="129">
                  <c:v>223985</c:v>
                </c:pt>
                <c:pt idx="130">
                  <c:v>223985</c:v>
                </c:pt>
                <c:pt idx="131">
                  <c:v>224984</c:v>
                </c:pt>
                <c:pt idx="132">
                  <c:v>224984</c:v>
                </c:pt>
                <c:pt idx="133">
                  <c:v>226580</c:v>
                </c:pt>
                <c:pt idx="134">
                  <c:v>226580</c:v>
                </c:pt>
                <c:pt idx="135">
                  <c:v>227141</c:v>
                </c:pt>
                <c:pt idx="136">
                  <c:v>227141</c:v>
                </c:pt>
                <c:pt idx="137">
                  <c:v>228852</c:v>
                </c:pt>
                <c:pt idx="138">
                  <c:v>228852</c:v>
                </c:pt>
                <c:pt idx="139">
                  <c:v>229829</c:v>
                </c:pt>
                <c:pt idx="140">
                  <c:v>229829</c:v>
                </c:pt>
                <c:pt idx="141">
                  <c:v>234280</c:v>
                </c:pt>
                <c:pt idx="142">
                  <c:v>234280</c:v>
                </c:pt>
                <c:pt idx="143">
                  <c:v>238830</c:v>
                </c:pt>
                <c:pt idx="144">
                  <c:v>238830</c:v>
                </c:pt>
                <c:pt idx="145">
                  <c:v>240061</c:v>
                </c:pt>
                <c:pt idx="146">
                  <c:v>240061</c:v>
                </c:pt>
                <c:pt idx="147">
                  <c:v>246657</c:v>
                </c:pt>
                <c:pt idx="148">
                  <c:v>246657</c:v>
                </c:pt>
                <c:pt idx="149">
                  <c:v>246824</c:v>
                </c:pt>
                <c:pt idx="150">
                  <c:v>246824</c:v>
                </c:pt>
                <c:pt idx="151">
                  <c:v>248203</c:v>
                </c:pt>
                <c:pt idx="152">
                  <c:v>248203</c:v>
                </c:pt>
                <c:pt idx="153">
                  <c:v>248938</c:v>
                </c:pt>
                <c:pt idx="154">
                  <c:v>248938</c:v>
                </c:pt>
                <c:pt idx="155">
                  <c:v>251287</c:v>
                </c:pt>
                <c:pt idx="156">
                  <c:v>251287</c:v>
                </c:pt>
                <c:pt idx="157">
                  <c:v>251942</c:v>
                </c:pt>
                <c:pt idx="158">
                  <c:v>251942</c:v>
                </c:pt>
                <c:pt idx="159">
                  <c:v>253207</c:v>
                </c:pt>
                <c:pt idx="160">
                  <c:v>253207</c:v>
                </c:pt>
                <c:pt idx="161">
                  <c:v>254203</c:v>
                </c:pt>
                <c:pt idx="162">
                  <c:v>254203</c:v>
                </c:pt>
                <c:pt idx="163">
                  <c:v>257012</c:v>
                </c:pt>
                <c:pt idx="164">
                  <c:v>257012</c:v>
                </c:pt>
                <c:pt idx="165">
                  <c:v>257424</c:v>
                </c:pt>
                <c:pt idx="166">
                  <c:v>257424</c:v>
                </c:pt>
                <c:pt idx="167">
                  <c:v>258815</c:v>
                </c:pt>
                <c:pt idx="168">
                  <c:v>258815</c:v>
                </c:pt>
                <c:pt idx="169">
                  <c:v>259920</c:v>
                </c:pt>
                <c:pt idx="170">
                  <c:v>259920</c:v>
                </c:pt>
                <c:pt idx="171">
                  <c:v>260264</c:v>
                </c:pt>
                <c:pt idx="172">
                  <c:v>260264</c:v>
                </c:pt>
                <c:pt idx="173">
                  <c:v>260847</c:v>
                </c:pt>
                <c:pt idx="174">
                  <c:v>260847</c:v>
                </c:pt>
                <c:pt idx="175">
                  <c:v>261601</c:v>
                </c:pt>
                <c:pt idx="176">
                  <c:v>261601</c:v>
                </c:pt>
                <c:pt idx="177">
                  <c:v>262805</c:v>
                </c:pt>
                <c:pt idx="178">
                  <c:v>262805</c:v>
                </c:pt>
                <c:pt idx="179">
                  <c:v>263974</c:v>
                </c:pt>
                <c:pt idx="180">
                  <c:v>263974</c:v>
                </c:pt>
                <c:pt idx="181">
                  <c:v>265082</c:v>
                </c:pt>
                <c:pt idx="182">
                  <c:v>265082</c:v>
                </c:pt>
                <c:pt idx="183">
                  <c:v>265425</c:v>
                </c:pt>
                <c:pt idx="184">
                  <c:v>265425</c:v>
                </c:pt>
                <c:pt idx="185">
                  <c:v>266160</c:v>
                </c:pt>
                <c:pt idx="186">
                  <c:v>266160</c:v>
                </c:pt>
                <c:pt idx="187">
                  <c:v>266365</c:v>
                </c:pt>
                <c:pt idx="188">
                  <c:v>266365</c:v>
                </c:pt>
                <c:pt idx="189">
                  <c:v>266748</c:v>
                </c:pt>
                <c:pt idx="190">
                  <c:v>266748</c:v>
                </c:pt>
                <c:pt idx="191">
                  <c:v>267546</c:v>
                </c:pt>
                <c:pt idx="192">
                  <c:v>267546</c:v>
                </c:pt>
                <c:pt idx="193">
                  <c:v>267786</c:v>
                </c:pt>
                <c:pt idx="194">
                  <c:v>267786</c:v>
                </c:pt>
                <c:pt idx="195">
                  <c:v>267854</c:v>
                </c:pt>
                <c:pt idx="196">
                  <c:v>267854</c:v>
                </c:pt>
                <c:pt idx="197">
                  <c:v>267854</c:v>
                </c:pt>
                <c:pt idx="198">
                  <c:v>267854</c:v>
                </c:pt>
                <c:pt idx="199">
                  <c:v>267854</c:v>
                </c:pt>
                <c:pt idx="200">
                  <c:v>267854</c:v>
                </c:pt>
                <c:pt idx="201">
                  <c:v>268035</c:v>
                </c:pt>
                <c:pt idx="202">
                  <c:v>268035</c:v>
                </c:pt>
              </c:numCache>
            </c:numRef>
          </c:cat>
          <c:val>
            <c:numRef>
              <c:f>Sheet1!$C$2:$C$204</c:f>
              <c:numCache>
                <c:formatCode>General</c:formatCode>
                <c:ptCount val="203"/>
                <c:pt idx="0">
                  <c:v>1143</c:v>
                </c:pt>
                <c:pt idx="1">
                  <c:v>1143</c:v>
                </c:pt>
                <c:pt idx="2">
                  <c:v>0</c:v>
                </c:pt>
                <c:pt idx="3">
                  <c:v>0</c:v>
                </c:pt>
                <c:pt idx="4">
                  <c:v>208</c:v>
                </c:pt>
                <c:pt idx="5">
                  <c:v>208</c:v>
                </c:pt>
                <c:pt idx="6">
                  <c:v>89</c:v>
                </c:pt>
                <c:pt idx="7">
                  <c:v>89</c:v>
                </c:pt>
                <c:pt idx="8">
                  <c:v>422</c:v>
                </c:pt>
                <c:pt idx="9">
                  <c:v>422</c:v>
                </c:pt>
                <c:pt idx="10">
                  <c:v>451</c:v>
                </c:pt>
                <c:pt idx="11">
                  <c:v>451</c:v>
                </c:pt>
                <c:pt idx="12">
                  <c:v>302</c:v>
                </c:pt>
                <c:pt idx="13">
                  <c:v>302</c:v>
                </c:pt>
                <c:pt idx="14">
                  <c:v>460</c:v>
                </c:pt>
                <c:pt idx="15">
                  <c:v>460</c:v>
                </c:pt>
                <c:pt idx="16">
                  <c:v>1621</c:v>
                </c:pt>
                <c:pt idx="17">
                  <c:v>1621</c:v>
                </c:pt>
                <c:pt idx="18">
                  <c:v>391</c:v>
                </c:pt>
                <c:pt idx="19">
                  <c:v>391</c:v>
                </c:pt>
                <c:pt idx="20">
                  <c:v>391</c:v>
                </c:pt>
                <c:pt idx="21">
                  <c:v>391</c:v>
                </c:pt>
                <c:pt idx="22">
                  <c:v>1250</c:v>
                </c:pt>
                <c:pt idx="23">
                  <c:v>1250</c:v>
                </c:pt>
                <c:pt idx="24">
                  <c:v>3384</c:v>
                </c:pt>
                <c:pt idx="25">
                  <c:v>3384</c:v>
                </c:pt>
                <c:pt idx="26">
                  <c:v>1032</c:v>
                </c:pt>
                <c:pt idx="27">
                  <c:v>1032</c:v>
                </c:pt>
                <c:pt idx="28">
                  <c:v>1517</c:v>
                </c:pt>
                <c:pt idx="29">
                  <c:v>1517</c:v>
                </c:pt>
                <c:pt idx="30">
                  <c:v>5262</c:v>
                </c:pt>
                <c:pt idx="31">
                  <c:v>5262</c:v>
                </c:pt>
                <c:pt idx="32">
                  <c:v>1511</c:v>
                </c:pt>
                <c:pt idx="33">
                  <c:v>1511</c:v>
                </c:pt>
                <c:pt idx="34">
                  <c:v>1072</c:v>
                </c:pt>
                <c:pt idx="35">
                  <c:v>1072</c:v>
                </c:pt>
                <c:pt idx="36">
                  <c:v>2859</c:v>
                </c:pt>
                <c:pt idx="37">
                  <c:v>2859</c:v>
                </c:pt>
                <c:pt idx="38">
                  <c:v>1957</c:v>
                </c:pt>
                <c:pt idx="39">
                  <c:v>1957</c:v>
                </c:pt>
                <c:pt idx="40">
                  <c:v>1642</c:v>
                </c:pt>
                <c:pt idx="41">
                  <c:v>1642</c:v>
                </c:pt>
                <c:pt idx="42">
                  <c:v>1557</c:v>
                </c:pt>
                <c:pt idx="43">
                  <c:v>1557</c:v>
                </c:pt>
                <c:pt idx="44">
                  <c:v>1980</c:v>
                </c:pt>
                <c:pt idx="45">
                  <c:v>1980</c:v>
                </c:pt>
                <c:pt idx="46">
                  <c:v>3416</c:v>
                </c:pt>
                <c:pt idx="47">
                  <c:v>3416</c:v>
                </c:pt>
                <c:pt idx="48">
                  <c:v>5117</c:v>
                </c:pt>
                <c:pt idx="49">
                  <c:v>5117</c:v>
                </c:pt>
                <c:pt idx="50">
                  <c:v>2606</c:v>
                </c:pt>
                <c:pt idx="51">
                  <c:v>2606</c:v>
                </c:pt>
                <c:pt idx="52">
                  <c:v>4661</c:v>
                </c:pt>
                <c:pt idx="53">
                  <c:v>4661</c:v>
                </c:pt>
                <c:pt idx="54">
                  <c:v>2709</c:v>
                </c:pt>
                <c:pt idx="55">
                  <c:v>2709</c:v>
                </c:pt>
                <c:pt idx="56">
                  <c:v>2547</c:v>
                </c:pt>
                <c:pt idx="57">
                  <c:v>2547</c:v>
                </c:pt>
                <c:pt idx="58">
                  <c:v>4788</c:v>
                </c:pt>
                <c:pt idx="59">
                  <c:v>4788</c:v>
                </c:pt>
                <c:pt idx="60">
                  <c:v>2004</c:v>
                </c:pt>
                <c:pt idx="61">
                  <c:v>2004</c:v>
                </c:pt>
                <c:pt idx="62">
                  <c:v>5287</c:v>
                </c:pt>
                <c:pt idx="63">
                  <c:v>5287</c:v>
                </c:pt>
                <c:pt idx="64">
                  <c:v>2332</c:v>
                </c:pt>
                <c:pt idx="65">
                  <c:v>2332</c:v>
                </c:pt>
                <c:pt idx="66">
                  <c:v>1684</c:v>
                </c:pt>
                <c:pt idx="67">
                  <c:v>1684</c:v>
                </c:pt>
                <c:pt idx="68">
                  <c:v>4211</c:v>
                </c:pt>
                <c:pt idx="69">
                  <c:v>4211</c:v>
                </c:pt>
                <c:pt idx="70">
                  <c:v>3430</c:v>
                </c:pt>
                <c:pt idx="71">
                  <c:v>3430</c:v>
                </c:pt>
                <c:pt idx="72">
                  <c:v>4268</c:v>
                </c:pt>
                <c:pt idx="73">
                  <c:v>4268</c:v>
                </c:pt>
                <c:pt idx="74">
                  <c:v>2010</c:v>
                </c:pt>
                <c:pt idx="75">
                  <c:v>2010</c:v>
                </c:pt>
                <c:pt idx="76">
                  <c:v>3304</c:v>
                </c:pt>
                <c:pt idx="77">
                  <c:v>3304</c:v>
                </c:pt>
                <c:pt idx="78">
                  <c:v>4453</c:v>
                </c:pt>
                <c:pt idx="79">
                  <c:v>4453</c:v>
                </c:pt>
                <c:pt idx="80">
                  <c:v>3509</c:v>
                </c:pt>
                <c:pt idx="81">
                  <c:v>3509</c:v>
                </c:pt>
                <c:pt idx="82">
                  <c:v>8208</c:v>
                </c:pt>
                <c:pt idx="83">
                  <c:v>8208</c:v>
                </c:pt>
                <c:pt idx="84">
                  <c:v>5947</c:v>
                </c:pt>
                <c:pt idx="85">
                  <c:v>5947</c:v>
                </c:pt>
                <c:pt idx="86">
                  <c:v>1853</c:v>
                </c:pt>
                <c:pt idx="87">
                  <c:v>1853</c:v>
                </c:pt>
                <c:pt idx="88">
                  <c:v>3916</c:v>
                </c:pt>
                <c:pt idx="89">
                  <c:v>3916</c:v>
                </c:pt>
                <c:pt idx="90">
                  <c:v>2397</c:v>
                </c:pt>
                <c:pt idx="91">
                  <c:v>2397</c:v>
                </c:pt>
                <c:pt idx="92">
                  <c:v>1882</c:v>
                </c:pt>
                <c:pt idx="93">
                  <c:v>1882</c:v>
                </c:pt>
                <c:pt idx="94">
                  <c:v>1405</c:v>
                </c:pt>
                <c:pt idx="95">
                  <c:v>1405</c:v>
                </c:pt>
                <c:pt idx="96">
                  <c:v>1931</c:v>
                </c:pt>
                <c:pt idx="97">
                  <c:v>1931</c:v>
                </c:pt>
                <c:pt idx="98">
                  <c:v>2063</c:v>
                </c:pt>
                <c:pt idx="99">
                  <c:v>2063</c:v>
                </c:pt>
                <c:pt idx="100">
                  <c:v>1706</c:v>
                </c:pt>
                <c:pt idx="101">
                  <c:v>1706</c:v>
                </c:pt>
                <c:pt idx="102">
                  <c:v>1727</c:v>
                </c:pt>
                <c:pt idx="103">
                  <c:v>1727</c:v>
                </c:pt>
                <c:pt idx="104">
                  <c:v>2046</c:v>
                </c:pt>
                <c:pt idx="105">
                  <c:v>2046</c:v>
                </c:pt>
                <c:pt idx="106">
                  <c:v>2242</c:v>
                </c:pt>
                <c:pt idx="107">
                  <c:v>2242</c:v>
                </c:pt>
                <c:pt idx="108">
                  <c:v>1265</c:v>
                </c:pt>
                <c:pt idx="109">
                  <c:v>1265</c:v>
                </c:pt>
                <c:pt idx="110">
                  <c:v>1238</c:v>
                </c:pt>
                <c:pt idx="111">
                  <c:v>1238</c:v>
                </c:pt>
                <c:pt idx="112">
                  <c:v>1632</c:v>
                </c:pt>
                <c:pt idx="113">
                  <c:v>1632</c:v>
                </c:pt>
                <c:pt idx="114">
                  <c:v>1525</c:v>
                </c:pt>
                <c:pt idx="115">
                  <c:v>1525</c:v>
                </c:pt>
                <c:pt idx="116">
                  <c:v>974</c:v>
                </c:pt>
                <c:pt idx="117">
                  <c:v>974</c:v>
                </c:pt>
                <c:pt idx="118">
                  <c:v>804</c:v>
                </c:pt>
                <c:pt idx="119">
                  <c:v>804</c:v>
                </c:pt>
                <c:pt idx="120">
                  <c:v>1122</c:v>
                </c:pt>
                <c:pt idx="121">
                  <c:v>1122</c:v>
                </c:pt>
                <c:pt idx="122">
                  <c:v>1303</c:v>
                </c:pt>
                <c:pt idx="123">
                  <c:v>1303</c:v>
                </c:pt>
                <c:pt idx="124">
                  <c:v>383</c:v>
                </c:pt>
                <c:pt idx="125">
                  <c:v>383</c:v>
                </c:pt>
                <c:pt idx="126">
                  <c:v>601</c:v>
                </c:pt>
                <c:pt idx="127">
                  <c:v>601</c:v>
                </c:pt>
                <c:pt idx="128">
                  <c:v>858</c:v>
                </c:pt>
                <c:pt idx="129">
                  <c:v>858</c:v>
                </c:pt>
                <c:pt idx="130">
                  <c:v>350</c:v>
                </c:pt>
                <c:pt idx="131">
                  <c:v>350</c:v>
                </c:pt>
                <c:pt idx="132">
                  <c:v>543</c:v>
                </c:pt>
                <c:pt idx="133">
                  <c:v>543</c:v>
                </c:pt>
                <c:pt idx="134">
                  <c:v>185</c:v>
                </c:pt>
                <c:pt idx="135">
                  <c:v>185</c:v>
                </c:pt>
                <c:pt idx="136">
                  <c:v>548</c:v>
                </c:pt>
                <c:pt idx="137">
                  <c:v>548</c:v>
                </c:pt>
                <c:pt idx="138">
                  <c:v>303</c:v>
                </c:pt>
                <c:pt idx="139">
                  <c:v>303</c:v>
                </c:pt>
                <c:pt idx="140">
                  <c:v>1335</c:v>
                </c:pt>
                <c:pt idx="141">
                  <c:v>1335</c:v>
                </c:pt>
                <c:pt idx="142">
                  <c:v>1319</c:v>
                </c:pt>
                <c:pt idx="143">
                  <c:v>1319</c:v>
                </c:pt>
                <c:pt idx="144">
                  <c:v>345</c:v>
                </c:pt>
                <c:pt idx="145">
                  <c:v>345</c:v>
                </c:pt>
                <c:pt idx="146">
                  <c:v>1781</c:v>
                </c:pt>
                <c:pt idx="147">
                  <c:v>1781</c:v>
                </c:pt>
                <c:pt idx="148">
                  <c:v>43</c:v>
                </c:pt>
                <c:pt idx="149">
                  <c:v>43</c:v>
                </c:pt>
                <c:pt idx="150">
                  <c:v>345</c:v>
                </c:pt>
                <c:pt idx="151">
                  <c:v>345</c:v>
                </c:pt>
                <c:pt idx="152">
                  <c:v>176</c:v>
                </c:pt>
                <c:pt idx="153">
                  <c:v>176</c:v>
                </c:pt>
                <c:pt idx="154">
                  <c:v>540</c:v>
                </c:pt>
                <c:pt idx="155">
                  <c:v>540</c:v>
                </c:pt>
                <c:pt idx="156">
                  <c:v>144</c:v>
                </c:pt>
                <c:pt idx="157">
                  <c:v>144</c:v>
                </c:pt>
                <c:pt idx="158">
                  <c:v>266</c:v>
                </c:pt>
                <c:pt idx="159">
                  <c:v>266</c:v>
                </c:pt>
                <c:pt idx="160">
                  <c:v>199</c:v>
                </c:pt>
                <c:pt idx="161">
                  <c:v>199</c:v>
                </c:pt>
                <c:pt idx="162">
                  <c:v>534</c:v>
                </c:pt>
                <c:pt idx="163">
                  <c:v>534</c:v>
                </c:pt>
                <c:pt idx="164">
                  <c:v>74</c:v>
                </c:pt>
                <c:pt idx="165">
                  <c:v>74</c:v>
                </c:pt>
                <c:pt idx="166">
                  <c:v>236</c:v>
                </c:pt>
                <c:pt idx="167">
                  <c:v>236</c:v>
                </c:pt>
                <c:pt idx="168">
                  <c:v>177</c:v>
                </c:pt>
                <c:pt idx="169">
                  <c:v>177</c:v>
                </c:pt>
                <c:pt idx="170">
                  <c:v>52</c:v>
                </c:pt>
                <c:pt idx="171">
                  <c:v>52</c:v>
                </c:pt>
                <c:pt idx="172">
                  <c:v>82</c:v>
                </c:pt>
                <c:pt idx="173">
                  <c:v>82</c:v>
                </c:pt>
                <c:pt idx="174">
                  <c:v>98</c:v>
                </c:pt>
                <c:pt idx="175">
                  <c:v>98</c:v>
                </c:pt>
                <c:pt idx="176">
                  <c:v>144</c:v>
                </c:pt>
                <c:pt idx="177">
                  <c:v>144</c:v>
                </c:pt>
                <c:pt idx="178">
                  <c:v>129</c:v>
                </c:pt>
                <c:pt idx="179">
                  <c:v>129</c:v>
                </c:pt>
                <c:pt idx="180">
                  <c:v>111</c:v>
                </c:pt>
                <c:pt idx="181">
                  <c:v>111</c:v>
                </c:pt>
                <c:pt idx="182">
                  <c:v>31</c:v>
                </c:pt>
                <c:pt idx="183">
                  <c:v>31</c:v>
                </c:pt>
                <c:pt idx="184">
                  <c:v>59</c:v>
                </c:pt>
                <c:pt idx="185">
                  <c:v>59</c:v>
                </c:pt>
                <c:pt idx="186">
                  <c:v>14</c:v>
                </c:pt>
                <c:pt idx="187">
                  <c:v>14</c:v>
                </c:pt>
                <c:pt idx="188">
                  <c:v>23</c:v>
                </c:pt>
                <c:pt idx="189">
                  <c:v>23</c:v>
                </c:pt>
                <c:pt idx="190">
                  <c:v>40</c:v>
                </c:pt>
                <c:pt idx="191">
                  <c:v>40</c:v>
                </c:pt>
                <c:pt idx="192">
                  <c:v>10</c:v>
                </c:pt>
                <c:pt idx="193">
                  <c:v>10</c:v>
                </c:pt>
                <c:pt idx="194">
                  <c:v>2</c:v>
                </c:pt>
                <c:pt idx="195">
                  <c:v>2</c:v>
                </c:pt>
                <c:pt idx="196">
                  <c:v>0</c:v>
                </c:pt>
                <c:pt idx="197">
                  <c:v>0</c:v>
                </c:pt>
                <c:pt idx="198">
                  <c:v>0</c:v>
                </c:pt>
                <c:pt idx="199">
                  <c:v>0</c:v>
                </c:pt>
                <c:pt idx="200">
                  <c:v>0</c:v>
                </c:pt>
                <c:pt idx="201">
                  <c:v>0</c:v>
                </c:pt>
                <c:pt idx="202">
                  <c:v>0</c:v>
                </c:pt>
              </c:numCache>
            </c:numRef>
          </c:val>
        </c:ser>
        <c:dLbls>
          <c:showLegendKey val="0"/>
          <c:showVal val="0"/>
          <c:showCatName val="0"/>
          <c:showSerName val="0"/>
          <c:showPercent val="0"/>
          <c:showBubbleSize val="0"/>
        </c:dLbls>
        <c:axId val="331364800"/>
        <c:axId val="331365360"/>
      </c:areaChart>
      <c:dateAx>
        <c:axId val="331364800"/>
        <c:scaling>
          <c:orientation val="minMax"/>
          <c:max val="1355572"/>
          <c:min val="0"/>
        </c:scaling>
        <c:delete val="0"/>
        <c:axPos val="b"/>
        <c:title>
          <c:tx>
            <c:rich>
              <a:bodyPr/>
              <a:lstStyle/>
              <a:p>
                <a:pPr>
                  <a:defRPr/>
                </a:pPr>
                <a:r>
                  <a:rPr lang="en-US" dirty="0" smtClean="0"/>
                  <a:t># of freshmen</a:t>
                </a:r>
                <a:r>
                  <a:rPr lang="en-US" baseline="0" dirty="0" smtClean="0"/>
                  <a:t> seeking bachelor’s in 2005</a:t>
                </a:r>
              </a:p>
              <a:p>
                <a:pPr>
                  <a:defRPr/>
                </a:pPr>
                <a:r>
                  <a:rPr lang="en-US" baseline="0" dirty="0" smtClean="0"/>
                  <a:t>(1.36 million total)</a:t>
                </a:r>
                <a:endParaRPr lang="en-US" dirty="0"/>
              </a:p>
            </c:rich>
          </c:tx>
          <c:layout/>
          <c:overlay val="0"/>
        </c:title>
        <c:numFmt formatCode="General" sourceLinked="1"/>
        <c:majorTickMark val="out"/>
        <c:minorTickMark val="none"/>
        <c:tickLblPos val="nextTo"/>
        <c:txPr>
          <a:bodyPr/>
          <a:lstStyle/>
          <a:p>
            <a:pPr>
              <a:defRPr>
                <a:solidFill>
                  <a:schemeClr val="bg1"/>
                </a:solidFill>
              </a:defRPr>
            </a:pPr>
            <a:endParaRPr lang="en-US"/>
          </a:p>
        </c:txPr>
        <c:crossAx val="331365360"/>
        <c:crosses val="autoZero"/>
        <c:auto val="0"/>
        <c:lblOffset val="100"/>
        <c:baseTimeUnit val="years"/>
        <c:majorUnit val="250000"/>
        <c:majorTimeUnit val="days"/>
      </c:dateAx>
      <c:valAx>
        <c:axId val="331365360"/>
        <c:scaling>
          <c:orientation val="minMax"/>
        </c:scaling>
        <c:delete val="0"/>
        <c:axPos val="l"/>
        <c:majorGridlines/>
        <c:title>
          <c:tx>
            <c:rich>
              <a:bodyPr rot="-5400000" vert="horz"/>
              <a:lstStyle/>
              <a:p>
                <a:pPr>
                  <a:defRPr/>
                </a:pPr>
                <a:r>
                  <a:rPr lang="en-US" dirty="0" smtClean="0"/>
                  <a:t>% of freshmen receiving bachelor’s (at 1</a:t>
                </a:r>
                <a:r>
                  <a:rPr lang="en-US" baseline="30000" dirty="0" smtClean="0"/>
                  <a:t>st</a:t>
                </a:r>
                <a:r>
                  <a:rPr lang="en-US" baseline="0" dirty="0" smtClean="0"/>
                  <a:t> college)</a:t>
                </a:r>
                <a:r>
                  <a:rPr lang="en-US" dirty="0" smtClean="0"/>
                  <a:t> by 2011</a:t>
                </a:r>
                <a:endParaRPr lang="en-US" dirty="0"/>
              </a:p>
            </c:rich>
          </c:tx>
          <c:layout/>
          <c:overlay val="0"/>
        </c:title>
        <c:numFmt formatCode="0%" sourceLinked="1"/>
        <c:majorTickMark val="out"/>
        <c:minorTickMark val="none"/>
        <c:tickLblPos val="nextTo"/>
        <c:crossAx val="331364800"/>
        <c:crosses val="autoZero"/>
        <c:crossBetween val="midCat"/>
      </c:valAx>
    </c:plotArea>
    <c:plotVisOnly val="1"/>
    <c:dispBlanksAs val="zero"/>
    <c:showDLblsOverMax val="0"/>
  </c:chart>
  <c:txPr>
    <a:bodyPr/>
    <a:lstStyle/>
    <a:p>
      <a:pPr>
        <a:defRPr sz="18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BAD677-9348-48D8-8393-B3BA66A6DBCC}" type="doc">
      <dgm:prSet loTypeId="urn:microsoft.com/office/officeart/2005/8/layout/hProcess4" loCatId="process" qsTypeId="urn:microsoft.com/office/officeart/2005/8/quickstyle/simple1" qsCatId="simple" csTypeId="urn:microsoft.com/office/officeart/2005/8/colors/accent2_2" csCatId="accent2" phldr="1"/>
      <dgm:spPr/>
      <dgm:t>
        <a:bodyPr/>
        <a:lstStyle/>
        <a:p>
          <a:endParaRPr lang="en-US"/>
        </a:p>
      </dgm:t>
    </dgm:pt>
    <dgm:pt modelId="{EFF1B833-E609-4E62-BB11-29849971CC56}">
      <dgm:prSet phldrT="[Text]"/>
      <dgm:spPr/>
      <dgm:t>
        <a:bodyPr/>
        <a:lstStyle/>
        <a:p>
          <a:r>
            <a:rPr lang="en-US" dirty="0" smtClean="0"/>
            <a:t>Comp 11</a:t>
          </a:r>
          <a:endParaRPr lang="en-US" dirty="0"/>
        </a:p>
      </dgm:t>
    </dgm:pt>
    <dgm:pt modelId="{7DDBAC6C-F1BB-4789-B53A-9C7684FE1C19}" type="parTrans" cxnId="{15202D31-EF27-47D6-A3AC-F57DAAD26D10}">
      <dgm:prSet/>
      <dgm:spPr/>
      <dgm:t>
        <a:bodyPr/>
        <a:lstStyle/>
        <a:p>
          <a:endParaRPr lang="en-US"/>
        </a:p>
      </dgm:t>
    </dgm:pt>
    <dgm:pt modelId="{9F1D62F0-3518-4DF1-BCD5-93749C1C8FF0}" type="sibTrans" cxnId="{15202D31-EF27-47D6-A3AC-F57DAAD26D10}">
      <dgm:prSet/>
      <dgm:spPr/>
      <dgm:t>
        <a:bodyPr/>
        <a:lstStyle/>
        <a:p>
          <a:endParaRPr lang="en-US"/>
        </a:p>
      </dgm:t>
    </dgm:pt>
    <dgm:pt modelId="{609FCC72-07FD-4DBA-A5A7-F7FBAAABC992}">
      <dgm:prSet phldrT="[Text]" custT="1"/>
      <dgm:spPr/>
      <dgm:t>
        <a:bodyPr/>
        <a:lstStyle/>
        <a:p>
          <a:r>
            <a:rPr lang="en-US" sz="1200" dirty="0" smtClean="0"/>
            <a:t>Sharing Vision of Excellence</a:t>
          </a:r>
          <a:endParaRPr lang="en-US" sz="1200" dirty="0"/>
        </a:p>
      </dgm:t>
    </dgm:pt>
    <dgm:pt modelId="{12C4494A-225B-4C0C-9E3C-E1D264D242B6}" type="parTrans" cxnId="{659A7D32-27F3-4335-9816-88182A30615E}">
      <dgm:prSet/>
      <dgm:spPr/>
      <dgm:t>
        <a:bodyPr/>
        <a:lstStyle/>
        <a:p>
          <a:endParaRPr lang="en-US"/>
        </a:p>
      </dgm:t>
    </dgm:pt>
    <dgm:pt modelId="{BC976ECC-5FF1-4217-9531-79CB6094A2C3}" type="sibTrans" cxnId="{659A7D32-27F3-4335-9816-88182A30615E}">
      <dgm:prSet/>
      <dgm:spPr/>
      <dgm:t>
        <a:bodyPr/>
        <a:lstStyle/>
        <a:p>
          <a:endParaRPr lang="en-US"/>
        </a:p>
      </dgm:t>
    </dgm:pt>
    <dgm:pt modelId="{438DCB3E-A90D-4D72-82FC-A3E8311FEA0E}">
      <dgm:prSet phldrT="[Text]" custT="1"/>
      <dgm:spPr/>
      <dgm:t>
        <a:bodyPr/>
        <a:lstStyle/>
        <a:p>
          <a:r>
            <a:rPr lang="en-US" sz="1200" dirty="0" smtClean="0"/>
            <a:t>Grounding students in the rubric and standard bearers</a:t>
          </a:r>
          <a:endParaRPr lang="en-US" sz="1200" dirty="0"/>
        </a:p>
      </dgm:t>
    </dgm:pt>
    <dgm:pt modelId="{1E539883-40EE-40FD-B8D1-52F0307BA7FD}" type="parTrans" cxnId="{B27F25CE-6D57-4986-868C-B89B4843B895}">
      <dgm:prSet/>
      <dgm:spPr/>
      <dgm:t>
        <a:bodyPr/>
        <a:lstStyle/>
        <a:p>
          <a:endParaRPr lang="en-US"/>
        </a:p>
      </dgm:t>
    </dgm:pt>
    <dgm:pt modelId="{D5EC2EB2-B4B0-41C9-8876-F1DBEAF02238}" type="sibTrans" cxnId="{B27F25CE-6D57-4986-868C-B89B4843B895}">
      <dgm:prSet/>
      <dgm:spPr/>
      <dgm:t>
        <a:bodyPr/>
        <a:lstStyle/>
        <a:p>
          <a:endParaRPr lang="en-US"/>
        </a:p>
      </dgm:t>
    </dgm:pt>
    <dgm:pt modelId="{F4A951FC-3D61-4EBE-934F-2EC66C4AF6A5}">
      <dgm:prSet phldrT="[Text]"/>
      <dgm:spPr/>
      <dgm:t>
        <a:bodyPr/>
        <a:lstStyle/>
        <a:p>
          <a:r>
            <a:rPr lang="en-US" dirty="0" smtClean="0"/>
            <a:t>CRS 11</a:t>
          </a:r>
          <a:endParaRPr lang="en-US" dirty="0"/>
        </a:p>
      </dgm:t>
    </dgm:pt>
    <dgm:pt modelId="{ED615521-D6D3-4F9D-B9F5-78EDA9E47F49}" type="parTrans" cxnId="{40A4E122-1436-4EB4-AFA3-9E55F0F97F5A}">
      <dgm:prSet/>
      <dgm:spPr/>
      <dgm:t>
        <a:bodyPr/>
        <a:lstStyle/>
        <a:p>
          <a:endParaRPr lang="en-US"/>
        </a:p>
      </dgm:t>
    </dgm:pt>
    <dgm:pt modelId="{315E5158-0F4F-4AB2-88B1-F2B70292F5CF}" type="sibTrans" cxnId="{40A4E122-1436-4EB4-AFA3-9E55F0F97F5A}">
      <dgm:prSet/>
      <dgm:spPr/>
      <dgm:t>
        <a:bodyPr/>
        <a:lstStyle/>
        <a:p>
          <a:endParaRPr lang="en-US"/>
        </a:p>
      </dgm:t>
    </dgm:pt>
    <dgm:pt modelId="{98AE80CF-0D7C-4D5B-A9D2-883C77B2F7C9}">
      <dgm:prSet phldrT="[Text]"/>
      <dgm:spPr/>
      <dgm:t>
        <a:bodyPr/>
        <a:lstStyle/>
        <a:p>
          <a:r>
            <a:rPr lang="en-US" dirty="0" smtClean="0"/>
            <a:t>College Essay at a Level 3 for all competitive cohort scholars; Level 2 for all less competitive cohort scholars </a:t>
          </a:r>
          <a:endParaRPr lang="en-US" dirty="0"/>
        </a:p>
      </dgm:t>
    </dgm:pt>
    <dgm:pt modelId="{264DDD50-B653-4294-8D77-71420E37EB70}" type="parTrans" cxnId="{284CCEA6-29E8-4F67-8D31-80C14BCEF006}">
      <dgm:prSet/>
      <dgm:spPr/>
      <dgm:t>
        <a:bodyPr/>
        <a:lstStyle/>
        <a:p>
          <a:endParaRPr lang="en-US"/>
        </a:p>
      </dgm:t>
    </dgm:pt>
    <dgm:pt modelId="{B0F5D262-ED90-4DB6-83A8-C8985A6114F2}" type="sibTrans" cxnId="{284CCEA6-29E8-4F67-8D31-80C14BCEF006}">
      <dgm:prSet/>
      <dgm:spPr/>
      <dgm:t>
        <a:bodyPr/>
        <a:lstStyle/>
        <a:p>
          <a:endParaRPr lang="en-US"/>
        </a:p>
      </dgm:t>
    </dgm:pt>
    <dgm:pt modelId="{E55181F1-1CB2-45D1-9ED8-063FA3797580}">
      <dgm:prSet phldrT="[Text]"/>
      <dgm:spPr/>
      <dgm:t>
        <a:bodyPr/>
        <a:lstStyle/>
        <a:p>
          <a:r>
            <a:rPr lang="en-US" dirty="0" smtClean="0"/>
            <a:t>80% College List Complete</a:t>
          </a:r>
          <a:endParaRPr lang="en-US" dirty="0"/>
        </a:p>
      </dgm:t>
    </dgm:pt>
    <dgm:pt modelId="{A89112DC-79F6-4F69-BADC-81D496633930}" type="parTrans" cxnId="{61C75EF7-D4AA-456C-A3E7-CD738531B5DF}">
      <dgm:prSet/>
      <dgm:spPr/>
      <dgm:t>
        <a:bodyPr/>
        <a:lstStyle/>
        <a:p>
          <a:endParaRPr lang="en-US"/>
        </a:p>
      </dgm:t>
    </dgm:pt>
    <dgm:pt modelId="{9133FF69-80AA-4ACD-BBD5-6127B1029D01}" type="sibTrans" cxnId="{61C75EF7-D4AA-456C-A3E7-CD738531B5DF}">
      <dgm:prSet/>
      <dgm:spPr/>
      <dgm:t>
        <a:bodyPr/>
        <a:lstStyle/>
        <a:p>
          <a:endParaRPr lang="en-US"/>
        </a:p>
      </dgm:t>
    </dgm:pt>
    <dgm:pt modelId="{BBF223B9-57DB-442E-92A3-05B9D88C5757}">
      <dgm:prSet phldrT="[Text]"/>
      <dgm:spPr/>
      <dgm:t>
        <a:bodyPr/>
        <a:lstStyle/>
        <a:p>
          <a:r>
            <a:rPr lang="en-US" dirty="0" smtClean="0"/>
            <a:t>Summer &amp; Coaching Interventions</a:t>
          </a:r>
          <a:endParaRPr lang="en-US" dirty="0"/>
        </a:p>
      </dgm:t>
    </dgm:pt>
    <dgm:pt modelId="{4378C596-99E2-4203-8D79-E33262883B5E}" type="parTrans" cxnId="{5E84F07E-13AA-405D-9776-52A6B5B6749B}">
      <dgm:prSet/>
      <dgm:spPr/>
      <dgm:t>
        <a:bodyPr/>
        <a:lstStyle/>
        <a:p>
          <a:endParaRPr lang="en-US"/>
        </a:p>
      </dgm:t>
    </dgm:pt>
    <dgm:pt modelId="{B20B0797-13FF-4F76-BCD3-FCA6CBFE3491}" type="sibTrans" cxnId="{5E84F07E-13AA-405D-9776-52A6B5B6749B}">
      <dgm:prSet/>
      <dgm:spPr/>
      <dgm:t>
        <a:bodyPr/>
        <a:lstStyle/>
        <a:p>
          <a:endParaRPr lang="en-US"/>
        </a:p>
      </dgm:t>
    </dgm:pt>
    <dgm:pt modelId="{77E7001A-2648-4502-8D1E-B6DB5E58F4D6}">
      <dgm:prSet phldrT="[Text]"/>
      <dgm:spPr/>
      <dgm:t>
        <a:bodyPr/>
        <a:lstStyle/>
        <a:p>
          <a:r>
            <a:rPr lang="en-US" dirty="0" smtClean="0"/>
            <a:t>Individual meetings with targeted ED student</a:t>
          </a:r>
          <a:endParaRPr lang="en-US" dirty="0"/>
        </a:p>
      </dgm:t>
    </dgm:pt>
    <dgm:pt modelId="{DE8183BB-FDB7-4B66-B6BA-37EE96C2C2C5}" type="parTrans" cxnId="{1BC457E4-C42C-4653-A2B7-344EFF6D4AC1}">
      <dgm:prSet/>
      <dgm:spPr/>
      <dgm:t>
        <a:bodyPr/>
        <a:lstStyle/>
        <a:p>
          <a:endParaRPr lang="en-US"/>
        </a:p>
      </dgm:t>
    </dgm:pt>
    <dgm:pt modelId="{0C72A58B-C341-4BFE-BC7B-4D87912F01BD}" type="sibTrans" cxnId="{1BC457E4-C42C-4653-A2B7-344EFF6D4AC1}">
      <dgm:prSet/>
      <dgm:spPr/>
      <dgm:t>
        <a:bodyPr/>
        <a:lstStyle/>
        <a:p>
          <a:endParaRPr lang="en-US"/>
        </a:p>
      </dgm:t>
    </dgm:pt>
    <dgm:pt modelId="{F8A2F7AA-288E-415C-9A56-E3655072F78B}">
      <dgm:prSet phldrT="[Text]"/>
      <dgm:spPr/>
      <dgm:t>
        <a:bodyPr/>
        <a:lstStyle/>
        <a:p>
          <a:r>
            <a:rPr lang="en-US" dirty="0" smtClean="0"/>
            <a:t>CRS 12/COMP 12</a:t>
          </a:r>
          <a:endParaRPr lang="en-US" dirty="0"/>
        </a:p>
      </dgm:t>
    </dgm:pt>
    <dgm:pt modelId="{D4A8D84D-B441-4C0E-B0E7-6F55B32EE6E3}" type="parTrans" cxnId="{416909C0-F274-4F2F-8CD5-0F05CC7CE40E}">
      <dgm:prSet/>
      <dgm:spPr/>
      <dgm:t>
        <a:bodyPr/>
        <a:lstStyle/>
        <a:p>
          <a:endParaRPr lang="en-US"/>
        </a:p>
      </dgm:t>
    </dgm:pt>
    <dgm:pt modelId="{DF716541-4259-4D31-B892-82AE740E8EF9}" type="sibTrans" cxnId="{416909C0-F274-4F2F-8CD5-0F05CC7CE40E}">
      <dgm:prSet/>
      <dgm:spPr/>
      <dgm:t>
        <a:bodyPr/>
        <a:lstStyle/>
        <a:p>
          <a:endParaRPr lang="en-US"/>
        </a:p>
      </dgm:t>
    </dgm:pt>
    <dgm:pt modelId="{555BABC9-ACC6-4ABB-91C0-D02325F70641}">
      <dgm:prSet phldrT="[Text]"/>
      <dgm:spPr/>
      <dgm:t>
        <a:bodyPr/>
        <a:lstStyle/>
        <a:p>
          <a:r>
            <a:rPr lang="en-US" dirty="0" smtClean="0"/>
            <a:t>Strategic interventions and support based on LASW protocols as a team</a:t>
          </a:r>
          <a:endParaRPr lang="en-US" dirty="0"/>
        </a:p>
      </dgm:t>
    </dgm:pt>
    <dgm:pt modelId="{1468CB29-11E9-40FC-B26F-B8FF34583BA7}" type="parTrans" cxnId="{33B53D84-357F-435D-8A09-7EB7743E475C}">
      <dgm:prSet/>
      <dgm:spPr/>
      <dgm:t>
        <a:bodyPr/>
        <a:lstStyle/>
        <a:p>
          <a:endParaRPr lang="en-US"/>
        </a:p>
      </dgm:t>
    </dgm:pt>
    <dgm:pt modelId="{605FD20F-4DD1-4BEB-A211-FD2BB28C7A77}" type="sibTrans" cxnId="{33B53D84-357F-435D-8A09-7EB7743E475C}">
      <dgm:prSet/>
      <dgm:spPr/>
      <dgm:t>
        <a:bodyPr/>
        <a:lstStyle/>
        <a:p>
          <a:endParaRPr lang="en-US"/>
        </a:p>
      </dgm:t>
    </dgm:pt>
    <dgm:pt modelId="{CFEC6215-4977-4E93-BA61-F61ABECB38F7}">
      <dgm:prSet phldrT="[Text]"/>
      <dgm:spPr/>
      <dgm:t>
        <a:bodyPr/>
        <a:lstStyle/>
        <a:p>
          <a:r>
            <a:rPr lang="en-US" dirty="0" smtClean="0"/>
            <a:t>Take to final!</a:t>
          </a:r>
          <a:endParaRPr lang="en-US" dirty="0"/>
        </a:p>
      </dgm:t>
    </dgm:pt>
    <dgm:pt modelId="{1C536891-2679-454E-8484-0C2A099ADCAD}" type="parTrans" cxnId="{DAAF9EB3-2EA9-47CD-98E1-385C31AACF00}">
      <dgm:prSet/>
      <dgm:spPr/>
      <dgm:t>
        <a:bodyPr/>
        <a:lstStyle/>
        <a:p>
          <a:endParaRPr lang="en-US"/>
        </a:p>
      </dgm:t>
    </dgm:pt>
    <dgm:pt modelId="{3A84FA64-CAE7-4B45-B084-0BD126D9AB48}" type="sibTrans" cxnId="{DAAF9EB3-2EA9-47CD-98E1-385C31AACF00}">
      <dgm:prSet/>
      <dgm:spPr/>
      <dgm:t>
        <a:bodyPr/>
        <a:lstStyle/>
        <a:p>
          <a:endParaRPr lang="en-US"/>
        </a:p>
      </dgm:t>
    </dgm:pt>
    <dgm:pt modelId="{6ACC25D5-DEED-4A0E-9409-30FDBB61D7BF}" type="pres">
      <dgm:prSet presAssocID="{FABAD677-9348-48D8-8393-B3BA66A6DBCC}" presName="Name0" presStyleCnt="0">
        <dgm:presLayoutVars>
          <dgm:dir/>
          <dgm:animLvl val="lvl"/>
          <dgm:resizeHandles val="exact"/>
        </dgm:presLayoutVars>
      </dgm:prSet>
      <dgm:spPr/>
      <dgm:t>
        <a:bodyPr/>
        <a:lstStyle/>
        <a:p>
          <a:endParaRPr lang="en-US"/>
        </a:p>
      </dgm:t>
    </dgm:pt>
    <dgm:pt modelId="{817E819C-35B7-4429-8F40-02E0BA2B9DD1}" type="pres">
      <dgm:prSet presAssocID="{FABAD677-9348-48D8-8393-B3BA66A6DBCC}" presName="tSp" presStyleCnt="0"/>
      <dgm:spPr/>
    </dgm:pt>
    <dgm:pt modelId="{318732A9-7500-4A1C-A583-2CDAEE507F0F}" type="pres">
      <dgm:prSet presAssocID="{FABAD677-9348-48D8-8393-B3BA66A6DBCC}" presName="bSp" presStyleCnt="0"/>
      <dgm:spPr/>
    </dgm:pt>
    <dgm:pt modelId="{585E90B6-A89C-4634-9981-9ED0354BD54A}" type="pres">
      <dgm:prSet presAssocID="{FABAD677-9348-48D8-8393-B3BA66A6DBCC}" presName="process" presStyleCnt="0"/>
      <dgm:spPr/>
    </dgm:pt>
    <dgm:pt modelId="{A3C669E8-59F3-44F7-A5AF-C8455E541033}" type="pres">
      <dgm:prSet presAssocID="{EFF1B833-E609-4E62-BB11-29849971CC56}" presName="composite1" presStyleCnt="0"/>
      <dgm:spPr/>
    </dgm:pt>
    <dgm:pt modelId="{46DFE521-CA93-4544-AB89-21917B4D1AE3}" type="pres">
      <dgm:prSet presAssocID="{EFF1B833-E609-4E62-BB11-29849971CC56}" presName="dummyNode1" presStyleLbl="node1" presStyleIdx="0" presStyleCnt="4"/>
      <dgm:spPr/>
    </dgm:pt>
    <dgm:pt modelId="{ED402422-D13B-4ABF-9CA0-553248EF0B40}" type="pres">
      <dgm:prSet presAssocID="{EFF1B833-E609-4E62-BB11-29849971CC56}" presName="childNode1" presStyleLbl="bgAcc1" presStyleIdx="0" presStyleCnt="4">
        <dgm:presLayoutVars>
          <dgm:bulletEnabled val="1"/>
        </dgm:presLayoutVars>
      </dgm:prSet>
      <dgm:spPr/>
      <dgm:t>
        <a:bodyPr/>
        <a:lstStyle/>
        <a:p>
          <a:endParaRPr lang="en-US"/>
        </a:p>
      </dgm:t>
    </dgm:pt>
    <dgm:pt modelId="{DE65AA4E-52BE-4FA4-987F-8E649FD3E181}" type="pres">
      <dgm:prSet presAssocID="{EFF1B833-E609-4E62-BB11-29849971CC56}" presName="childNode1tx" presStyleLbl="bgAcc1" presStyleIdx="0" presStyleCnt="4">
        <dgm:presLayoutVars>
          <dgm:bulletEnabled val="1"/>
        </dgm:presLayoutVars>
      </dgm:prSet>
      <dgm:spPr/>
      <dgm:t>
        <a:bodyPr/>
        <a:lstStyle/>
        <a:p>
          <a:endParaRPr lang="en-US"/>
        </a:p>
      </dgm:t>
    </dgm:pt>
    <dgm:pt modelId="{6C237AEE-9081-4320-B4D8-6C99A422A540}" type="pres">
      <dgm:prSet presAssocID="{EFF1B833-E609-4E62-BB11-29849971CC56}" presName="parentNode1" presStyleLbl="node1" presStyleIdx="0" presStyleCnt="4">
        <dgm:presLayoutVars>
          <dgm:chMax val="1"/>
          <dgm:bulletEnabled val="1"/>
        </dgm:presLayoutVars>
      </dgm:prSet>
      <dgm:spPr/>
      <dgm:t>
        <a:bodyPr/>
        <a:lstStyle/>
        <a:p>
          <a:endParaRPr lang="en-US"/>
        </a:p>
      </dgm:t>
    </dgm:pt>
    <dgm:pt modelId="{343B646D-07B9-4E54-B2EB-BBEBC7B713E1}" type="pres">
      <dgm:prSet presAssocID="{EFF1B833-E609-4E62-BB11-29849971CC56}" presName="connSite1" presStyleCnt="0"/>
      <dgm:spPr/>
    </dgm:pt>
    <dgm:pt modelId="{3449E197-4A58-4A00-BD70-6AC951E77051}" type="pres">
      <dgm:prSet presAssocID="{9F1D62F0-3518-4DF1-BCD5-93749C1C8FF0}" presName="Name9" presStyleLbl="sibTrans2D1" presStyleIdx="0" presStyleCnt="3"/>
      <dgm:spPr/>
      <dgm:t>
        <a:bodyPr/>
        <a:lstStyle/>
        <a:p>
          <a:endParaRPr lang="en-US"/>
        </a:p>
      </dgm:t>
    </dgm:pt>
    <dgm:pt modelId="{F0D5876D-839E-4510-A0F1-34CB8F80E7B3}" type="pres">
      <dgm:prSet presAssocID="{F4A951FC-3D61-4EBE-934F-2EC66C4AF6A5}" presName="composite2" presStyleCnt="0"/>
      <dgm:spPr/>
    </dgm:pt>
    <dgm:pt modelId="{02F182ED-2A05-4483-A819-1BDDA860B51F}" type="pres">
      <dgm:prSet presAssocID="{F4A951FC-3D61-4EBE-934F-2EC66C4AF6A5}" presName="dummyNode2" presStyleLbl="node1" presStyleIdx="0" presStyleCnt="4"/>
      <dgm:spPr/>
    </dgm:pt>
    <dgm:pt modelId="{6BFB0886-162E-4FE5-A32F-F23CB00AA95A}" type="pres">
      <dgm:prSet presAssocID="{F4A951FC-3D61-4EBE-934F-2EC66C4AF6A5}" presName="childNode2" presStyleLbl="bgAcc1" presStyleIdx="1" presStyleCnt="4">
        <dgm:presLayoutVars>
          <dgm:bulletEnabled val="1"/>
        </dgm:presLayoutVars>
      </dgm:prSet>
      <dgm:spPr/>
      <dgm:t>
        <a:bodyPr/>
        <a:lstStyle/>
        <a:p>
          <a:endParaRPr lang="en-US"/>
        </a:p>
      </dgm:t>
    </dgm:pt>
    <dgm:pt modelId="{DE910F7E-E06E-40DF-8662-07F2C3B17845}" type="pres">
      <dgm:prSet presAssocID="{F4A951FC-3D61-4EBE-934F-2EC66C4AF6A5}" presName="childNode2tx" presStyleLbl="bgAcc1" presStyleIdx="1" presStyleCnt="4">
        <dgm:presLayoutVars>
          <dgm:bulletEnabled val="1"/>
        </dgm:presLayoutVars>
      </dgm:prSet>
      <dgm:spPr/>
      <dgm:t>
        <a:bodyPr/>
        <a:lstStyle/>
        <a:p>
          <a:endParaRPr lang="en-US"/>
        </a:p>
      </dgm:t>
    </dgm:pt>
    <dgm:pt modelId="{F1692804-2D3D-42BD-903A-541997D8AF48}" type="pres">
      <dgm:prSet presAssocID="{F4A951FC-3D61-4EBE-934F-2EC66C4AF6A5}" presName="parentNode2" presStyleLbl="node1" presStyleIdx="1" presStyleCnt="4">
        <dgm:presLayoutVars>
          <dgm:chMax val="0"/>
          <dgm:bulletEnabled val="1"/>
        </dgm:presLayoutVars>
      </dgm:prSet>
      <dgm:spPr/>
      <dgm:t>
        <a:bodyPr/>
        <a:lstStyle/>
        <a:p>
          <a:endParaRPr lang="en-US"/>
        </a:p>
      </dgm:t>
    </dgm:pt>
    <dgm:pt modelId="{B5AA7385-D909-4B7E-B19E-0CAB96C83E2A}" type="pres">
      <dgm:prSet presAssocID="{F4A951FC-3D61-4EBE-934F-2EC66C4AF6A5}" presName="connSite2" presStyleCnt="0"/>
      <dgm:spPr/>
    </dgm:pt>
    <dgm:pt modelId="{EE60B814-3495-417A-AB4B-B66CA44DA6B1}" type="pres">
      <dgm:prSet presAssocID="{315E5158-0F4F-4AB2-88B1-F2B70292F5CF}" presName="Name18" presStyleLbl="sibTrans2D1" presStyleIdx="1" presStyleCnt="3"/>
      <dgm:spPr/>
      <dgm:t>
        <a:bodyPr/>
        <a:lstStyle/>
        <a:p>
          <a:endParaRPr lang="en-US"/>
        </a:p>
      </dgm:t>
    </dgm:pt>
    <dgm:pt modelId="{B5341CFA-154A-4D07-917D-65076A49BF8F}" type="pres">
      <dgm:prSet presAssocID="{BBF223B9-57DB-442E-92A3-05B9D88C5757}" presName="composite1" presStyleCnt="0"/>
      <dgm:spPr/>
    </dgm:pt>
    <dgm:pt modelId="{9EADB8B9-C7E4-485B-A25B-AB00AD323E95}" type="pres">
      <dgm:prSet presAssocID="{BBF223B9-57DB-442E-92A3-05B9D88C5757}" presName="dummyNode1" presStyleLbl="node1" presStyleIdx="1" presStyleCnt="4"/>
      <dgm:spPr/>
    </dgm:pt>
    <dgm:pt modelId="{F983B042-ACF9-457F-8204-AE056F6B0C81}" type="pres">
      <dgm:prSet presAssocID="{BBF223B9-57DB-442E-92A3-05B9D88C5757}" presName="childNode1" presStyleLbl="bgAcc1" presStyleIdx="2" presStyleCnt="4">
        <dgm:presLayoutVars>
          <dgm:bulletEnabled val="1"/>
        </dgm:presLayoutVars>
      </dgm:prSet>
      <dgm:spPr/>
      <dgm:t>
        <a:bodyPr/>
        <a:lstStyle/>
        <a:p>
          <a:endParaRPr lang="en-US"/>
        </a:p>
      </dgm:t>
    </dgm:pt>
    <dgm:pt modelId="{9BB2118B-E9FD-49B6-B747-F16E4B3D4C2F}" type="pres">
      <dgm:prSet presAssocID="{BBF223B9-57DB-442E-92A3-05B9D88C5757}" presName="childNode1tx" presStyleLbl="bgAcc1" presStyleIdx="2" presStyleCnt="4">
        <dgm:presLayoutVars>
          <dgm:bulletEnabled val="1"/>
        </dgm:presLayoutVars>
      </dgm:prSet>
      <dgm:spPr/>
      <dgm:t>
        <a:bodyPr/>
        <a:lstStyle/>
        <a:p>
          <a:endParaRPr lang="en-US"/>
        </a:p>
      </dgm:t>
    </dgm:pt>
    <dgm:pt modelId="{AED055B8-6392-47C6-91A4-B3BF51D43EB8}" type="pres">
      <dgm:prSet presAssocID="{BBF223B9-57DB-442E-92A3-05B9D88C5757}" presName="parentNode1" presStyleLbl="node1" presStyleIdx="2" presStyleCnt="4">
        <dgm:presLayoutVars>
          <dgm:chMax val="1"/>
          <dgm:bulletEnabled val="1"/>
        </dgm:presLayoutVars>
      </dgm:prSet>
      <dgm:spPr/>
      <dgm:t>
        <a:bodyPr/>
        <a:lstStyle/>
        <a:p>
          <a:endParaRPr lang="en-US"/>
        </a:p>
      </dgm:t>
    </dgm:pt>
    <dgm:pt modelId="{4D2B906C-BDF1-4DFD-A91B-9F1B99E96D14}" type="pres">
      <dgm:prSet presAssocID="{BBF223B9-57DB-442E-92A3-05B9D88C5757}" presName="connSite1" presStyleCnt="0"/>
      <dgm:spPr/>
    </dgm:pt>
    <dgm:pt modelId="{CD426732-0A0C-4C61-97A4-3AB47AF253D0}" type="pres">
      <dgm:prSet presAssocID="{B20B0797-13FF-4F76-BCD3-FCA6CBFE3491}" presName="Name9" presStyleLbl="sibTrans2D1" presStyleIdx="2" presStyleCnt="3"/>
      <dgm:spPr/>
      <dgm:t>
        <a:bodyPr/>
        <a:lstStyle/>
        <a:p>
          <a:endParaRPr lang="en-US"/>
        </a:p>
      </dgm:t>
    </dgm:pt>
    <dgm:pt modelId="{57BCECDC-43EC-49EC-A29E-4DAD4DE85553}" type="pres">
      <dgm:prSet presAssocID="{F8A2F7AA-288E-415C-9A56-E3655072F78B}" presName="composite2" presStyleCnt="0"/>
      <dgm:spPr/>
    </dgm:pt>
    <dgm:pt modelId="{7C4F2859-00F8-4C86-A08C-D2019F1AFAA4}" type="pres">
      <dgm:prSet presAssocID="{F8A2F7AA-288E-415C-9A56-E3655072F78B}" presName="dummyNode2" presStyleLbl="node1" presStyleIdx="2" presStyleCnt="4"/>
      <dgm:spPr/>
    </dgm:pt>
    <dgm:pt modelId="{51F24E2C-ED34-4347-8E6D-ED63EFB1F406}" type="pres">
      <dgm:prSet presAssocID="{F8A2F7AA-288E-415C-9A56-E3655072F78B}" presName="childNode2" presStyleLbl="bgAcc1" presStyleIdx="3" presStyleCnt="4">
        <dgm:presLayoutVars>
          <dgm:bulletEnabled val="1"/>
        </dgm:presLayoutVars>
      </dgm:prSet>
      <dgm:spPr/>
      <dgm:t>
        <a:bodyPr/>
        <a:lstStyle/>
        <a:p>
          <a:endParaRPr lang="en-US"/>
        </a:p>
      </dgm:t>
    </dgm:pt>
    <dgm:pt modelId="{B5D36F98-229E-4A03-939C-4E8A372F165B}" type="pres">
      <dgm:prSet presAssocID="{F8A2F7AA-288E-415C-9A56-E3655072F78B}" presName="childNode2tx" presStyleLbl="bgAcc1" presStyleIdx="3" presStyleCnt="4">
        <dgm:presLayoutVars>
          <dgm:bulletEnabled val="1"/>
        </dgm:presLayoutVars>
      </dgm:prSet>
      <dgm:spPr/>
      <dgm:t>
        <a:bodyPr/>
        <a:lstStyle/>
        <a:p>
          <a:endParaRPr lang="en-US"/>
        </a:p>
      </dgm:t>
    </dgm:pt>
    <dgm:pt modelId="{1AE53275-84E8-4674-B64F-D19FAC6E4413}" type="pres">
      <dgm:prSet presAssocID="{F8A2F7AA-288E-415C-9A56-E3655072F78B}" presName="parentNode2" presStyleLbl="node1" presStyleIdx="3" presStyleCnt="4">
        <dgm:presLayoutVars>
          <dgm:chMax val="0"/>
          <dgm:bulletEnabled val="1"/>
        </dgm:presLayoutVars>
      </dgm:prSet>
      <dgm:spPr/>
      <dgm:t>
        <a:bodyPr/>
        <a:lstStyle/>
        <a:p>
          <a:endParaRPr lang="en-US"/>
        </a:p>
      </dgm:t>
    </dgm:pt>
    <dgm:pt modelId="{5CC38C80-DFC8-4C49-A0C5-7A9E1D70FD21}" type="pres">
      <dgm:prSet presAssocID="{F8A2F7AA-288E-415C-9A56-E3655072F78B}" presName="connSite2" presStyleCnt="0"/>
      <dgm:spPr/>
    </dgm:pt>
  </dgm:ptLst>
  <dgm:cxnLst>
    <dgm:cxn modelId="{54470AA7-51A3-4A9E-BF6C-CC50E1035B06}" type="presOf" srcId="{77E7001A-2648-4502-8D1E-B6DB5E58F4D6}" destId="{F983B042-ACF9-457F-8204-AE056F6B0C81}" srcOrd="0" destOrd="0" presId="urn:microsoft.com/office/officeart/2005/8/layout/hProcess4"/>
    <dgm:cxn modelId="{4FB8C7E5-8037-4CD5-8986-BA2FFE0AF864}" type="presOf" srcId="{315E5158-0F4F-4AB2-88B1-F2B70292F5CF}" destId="{EE60B814-3495-417A-AB4B-B66CA44DA6B1}" srcOrd="0" destOrd="0" presId="urn:microsoft.com/office/officeart/2005/8/layout/hProcess4"/>
    <dgm:cxn modelId="{61C75EF7-D4AA-456C-A3E7-CD738531B5DF}" srcId="{F4A951FC-3D61-4EBE-934F-2EC66C4AF6A5}" destId="{E55181F1-1CB2-45D1-9ED8-063FA3797580}" srcOrd="1" destOrd="0" parTransId="{A89112DC-79F6-4F69-BADC-81D496633930}" sibTransId="{9133FF69-80AA-4ACD-BBD5-6127B1029D01}"/>
    <dgm:cxn modelId="{BE510374-94B3-409B-87A0-874B07D15C55}" type="presOf" srcId="{E55181F1-1CB2-45D1-9ED8-063FA3797580}" destId="{6BFB0886-162E-4FE5-A32F-F23CB00AA95A}" srcOrd="0" destOrd="1" presId="urn:microsoft.com/office/officeart/2005/8/layout/hProcess4"/>
    <dgm:cxn modelId="{B27F25CE-6D57-4986-868C-B89B4843B895}" srcId="{EFF1B833-E609-4E62-BB11-29849971CC56}" destId="{438DCB3E-A90D-4D72-82FC-A3E8311FEA0E}" srcOrd="1" destOrd="0" parTransId="{1E539883-40EE-40FD-B8D1-52F0307BA7FD}" sibTransId="{D5EC2EB2-B4B0-41C9-8876-F1DBEAF02238}"/>
    <dgm:cxn modelId="{33B53D84-357F-435D-8A09-7EB7743E475C}" srcId="{F8A2F7AA-288E-415C-9A56-E3655072F78B}" destId="{555BABC9-ACC6-4ABB-91C0-D02325F70641}" srcOrd="0" destOrd="0" parTransId="{1468CB29-11E9-40FC-B26F-B8FF34583BA7}" sibTransId="{605FD20F-4DD1-4BEB-A211-FD2BB28C7A77}"/>
    <dgm:cxn modelId="{AE4A376F-3F7E-445B-9F0A-9CAA874C12DC}" type="presOf" srcId="{98AE80CF-0D7C-4D5B-A9D2-883C77B2F7C9}" destId="{6BFB0886-162E-4FE5-A32F-F23CB00AA95A}" srcOrd="0" destOrd="0" presId="urn:microsoft.com/office/officeart/2005/8/layout/hProcess4"/>
    <dgm:cxn modelId="{8EA0FF02-D916-4D94-ACA7-93301709A56E}" type="presOf" srcId="{438DCB3E-A90D-4D72-82FC-A3E8311FEA0E}" destId="{DE65AA4E-52BE-4FA4-987F-8E649FD3E181}" srcOrd="1" destOrd="1" presId="urn:microsoft.com/office/officeart/2005/8/layout/hProcess4"/>
    <dgm:cxn modelId="{1BC457E4-C42C-4653-A2B7-344EFF6D4AC1}" srcId="{BBF223B9-57DB-442E-92A3-05B9D88C5757}" destId="{77E7001A-2648-4502-8D1E-B6DB5E58F4D6}" srcOrd="0" destOrd="0" parTransId="{DE8183BB-FDB7-4B66-B6BA-37EE96C2C2C5}" sibTransId="{0C72A58B-C341-4BFE-BC7B-4D87912F01BD}"/>
    <dgm:cxn modelId="{D2AF9811-328A-4960-B04B-B935EF6B2192}" type="presOf" srcId="{CFEC6215-4977-4E93-BA61-F61ABECB38F7}" destId="{B5D36F98-229E-4A03-939C-4E8A372F165B}" srcOrd="1" destOrd="1" presId="urn:microsoft.com/office/officeart/2005/8/layout/hProcess4"/>
    <dgm:cxn modelId="{F0F48560-045E-4F1D-8A03-C1AC99573F14}" type="presOf" srcId="{9F1D62F0-3518-4DF1-BCD5-93749C1C8FF0}" destId="{3449E197-4A58-4A00-BD70-6AC951E77051}" srcOrd="0" destOrd="0" presId="urn:microsoft.com/office/officeart/2005/8/layout/hProcess4"/>
    <dgm:cxn modelId="{6D45D943-A643-4B99-BB16-1A3A7D3CAF98}" type="presOf" srcId="{F4A951FC-3D61-4EBE-934F-2EC66C4AF6A5}" destId="{F1692804-2D3D-42BD-903A-541997D8AF48}" srcOrd="0" destOrd="0" presId="urn:microsoft.com/office/officeart/2005/8/layout/hProcess4"/>
    <dgm:cxn modelId="{558FAEFB-5953-440F-A36E-81AAD907BB85}" type="presOf" srcId="{B20B0797-13FF-4F76-BCD3-FCA6CBFE3491}" destId="{CD426732-0A0C-4C61-97A4-3AB47AF253D0}" srcOrd="0" destOrd="0" presId="urn:microsoft.com/office/officeart/2005/8/layout/hProcess4"/>
    <dgm:cxn modelId="{659A7D32-27F3-4335-9816-88182A30615E}" srcId="{EFF1B833-E609-4E62-BB11-29849971CC56}" destId="{609FCC72-07FD-4DBA-A5A7-F7FBAAABC992}" srcOrd="0" destOrd="0" parTransId="{12C4494A-225B-4C0C-9E3C-E1D264D242B6}" sibTransId="{BC976ECC-5FF1-4217-9531-79CB6094A2C3}"/>
    <dgm:cxn modelId="{15202D31-EF27-47D6-A3AC-F57DAAD26D10}" srcId="{FABAD677-9348-48D8-8393-B3BA66A6DBCC}" destId="{EFF1B833-E609-4E62-BB11-29849971CC56}" srcOrd="0" destOrd="0" parTransId="{7DDBAC6C-F1BB-4789-B53A-9C7684FE1C19}" sibTransId="{9F1D62F0-3518-4DF1-BCD5-93749C1C8FF0}"/>
    <dgm:cxn modelId="{C72FE7D6-09F1-4FB8-B87D-ABFE4ABAE8A0}" type="presOf" srcId="{555BABC9-ACC6-4ABB-91C0-D02325F70641}" destId="{51F24E2C-ED34-4347-8E6D-ED63EFB1F406}" srcOrd="0" destOrd="0" presId="urn:microsoft.com/office/officeart/2005/8/layout/hProcess4"/>
    <dgm:cxn modelId="{5E84F07E-13AA-405D-9776-52A6B5B6749B}" srcId="{FABAD677-9348-48D8-8393-B3BA66A6DBCC}" destId="{BBF223B9-57DB-442E-92A3-05B9D88C5757}" srcOrd="2" destOrd="0" parTransId="{4378C596-99E2-4203-8D79-E33262883B5E}" sibTransId="{B20B0797-13FF-4F76-BCD3-FCA6CBFE3491}"/>
    <dgm:cxn modelId="{B33C5792-EBB2-48A0-B071-48E90B7F7337}" type="presOf" srcId="{609FCC72-07FD-4DBA-A5A7-F7FBAAABC992}" destId="{DE65AA4E-52BE-4FA4-987F-8E649FD3E181}" srcOrd="1" destOrd="0" presId="urn:microsoft.com/office/officeart/2005/8/layout/hProcess4"/>
    <dgm:cxn modelId="{F96CCEC7-2B70-4D2A-B281-B12497A4B12A}" type="presOf" srcId="{FABAD677-9348-48D8-8393-B3BA66A6DBCC}" destId="{6ACC25D5-DEED-4A0E-9409-30FDBB61D7BF}" srcOrd="0" destOrd="0" presId="urn:microsoft.com/office/officeart/2005/8/layout/hProcess4"/>
    <dgm:cxn modelId="{64F1F440-61E3-49B8-B1BD-E1EAF032F727}" type="presOf" srcId="{F8A2F7AA-288E-415C-9A56-E3655072F78B}" destId="{1AE53275-84E8-4674-B64F-D19FAC6E4413}" srcOrd="0" destOrd="0" presId="urn:microsoft.com/office/officeart/2005/8/layout/hProcess4"/>
    <dgm:cxn modelId="{E31BFA29-5FC6-4C56-821B-F073B09A10FE}" type="presOf" srcId="{555BABC9-ACC6-4ABB-91C0-D02325F70641}" destId="{B5D36F98-229E-4A03-939C-4E8A372F165B}" srcOrd="1" destOrd="0" presId="urn:microsoft.com/office/officeart/2005/8/layout/hProcess4"/>
    <dgm:cxn modelId="{BC9AAE0C-1AA2-45B7-AA00-A4A57013850B}" type="presOf" srcId="{E55181F1-1CB2-45D1-9ED8-063FA3797580}" destId="{DE910F7E-E06E-40DF-8662-07F2C3B17845}" srcOrd="1" destOrd="1" presId="urn:microsoft.com/office/officeart/2005/8/layout/hProcess4"/>
    <dgm:cxn modelId="{3FEEFD89-8749-4850-9940-0AD3730AAE16}" type="presOf" srcId="{CFEC6215-4977-4E93-BA61-F61ABECB38F7}" destId="{51F24E2C-ED34-4347-8E6D-ED63EFB1F406}" srcOrd="0" destOrd="1" presId="urn:microsoft.com/office/officeart/2005/8/layout/hProcess4"/>
    <dgm:cxn modelId="{4C0F0809-BA6C-407E-B2E8-7C7494ABA1D1}" type="presOf" srcId="{438DCB3E-A90D-4D72-82FC-A3E8311FEA0E}" destId="{ED402422-D13B-4ABF-9CA0-553248EF0B40}" srcOrd="0" destOrd="1" presId="urn:microsoft.com/office/officeart/2005/8/layout/hProcess4"/>
    <dgm:cxn modelId="{009DF577-7CD8-44AE-AA3F-BADD3B33447D}" type="presOf" srcId="{EFF1B833-E609-4E62-BB11-29849971CC56}" destId="{6C237AEE-9081-4320-B4D8-6C99A422A540}" srcOrd="0" destOrd="0" presId="urn:microsoft.com/office/officeart/2005/8/layout/hProcess4"/>
    <dgm:cxn modelId="{416909C0-F274-4F2F-8CD5-0F05CC7CE40E}" srcId="{FABAD677-9348-48D8-8393-B3BA66A6DBCC}" destId="{F8A2F7AA-288E-415C-9A56-E3655072F78B}" srcOrd="3" destOrd="0" parTransId="{D4A8D84D-B441-4C0E-B0E7-6F55B32EE6E3}" sibTransId="{DF716541-4259-4D31-B892-82AE740E8EF9}"/>
    <dgm:cxn modelId="{DAAF9EB3-2EA9-47CD-98E1-385C31AACF00}" srcId="{F8A2F7AA-288E-415C-9A56-E3655072F78B}" destId="{CFEC6215-4977-4E93-BA61-F61ABECB38F7}" srcOrd="1" destOrd="0" parTransId="{1C536891-2679-454E-8484-0C2A099ADCAD}" sibTransId="{3A84FA64-CAE7-4B45-B084-0BD126D9AB48}"/>
    <dgm:cxn modelId="{479F1B7C-4FA6-423E-B577-B610D93D2673}" type="presOf" srcId="{77E7001A-2648-4502-8D1E-B6DB5E58F4D6}" destId="{9BB2118B-E9FD-49B6-B747-F16E4B3D4C2F}" srcOrd="1" destOrd="0" presId="urn:microsoft.com/office/officeart/2005/8/layout/hProcess4"/>
    <dgm:cxn modelId="{FE3D1592-A796-48CB-9F9A-A0C7E0DD2769}" type="presOf" srcId="{609FCC72-07FD-4DBA-A5A7-F7FBAAABC992}" destId="{ED402422-D13B-4ABF-9CA0-553248EF0B40}" srcOrd="0" destOrd="0" presId="urn:microsoft.com/office/officeart/2005/8/layout/hProcess4"/>
    <dgm:cxn modelId="{00326A2B-5A79-41CC-A6C2-3C36BC59C9CF}" type="presOf" srcId="{BBF223B9-57DB-442E-92A3-05B9D88C5757}" destId="{AED055B8-6392-47C6-91A4-B3BF51D43EB8}" srcOrd="0" destOrd="0" presId="urn:microsoft.com/office/officeart/2005/8/layout/hProcess4"/>
    <dgm:cxn modelId="{40A4E122-1436-4EB4-AFA3-9E55F0F97F5A}" srcId="{FABAD677-9348-48D8-8393-B3BA66A6DBCC}" destId="{F4A951FC-3D61-4EBE-934F-2EC66C4AF6A5}" srcOrd="1" destOrd="0" parTransId="{ED615521-D6D3-4F9D-B9F5-78EDA9E47F49}" sibTransId="{315E5158-0F4F-4AB2-88B1-F2B70292F5CF}"/>
    <dgm:cxn modelId="{F9FD520E-001D-438B-BF58-23D7AD5F86DB}" type="presOf" srcId="{98AE80CF-0D7C-4D5B-A9D2-883C77B2F7C9}" destId="{DE910F7E-E06E-40DF-8662-07F2C3B17845}" srcOrd="1" destOrd="0" presId="urn:microsoft.com/office/officeart/2005/8/layout/hProcess4"/>
    <dgm:cxn modelId="{284CCEA6-29E8-4F67-8D31-80C14BCEF006}" srcId="{F4A951FC-3D61-4EBE-934F-2EC66C4AF6A5}" destId="{98AE80CF-0D7C-4D5B-A9D2-883C77B2F7C9}" srcOrd="0" destOrd="0" parTransId="{264DDD50-B653-4294-8D77-71420E37EB70}" sibTransId="{B0F5D262-ED90-4DB6-83A8-C8985A6114F2}"/>
    <dgm:cxn modelId="{26C19572-1BD1-4D85-854E-72A3FF28E952}" type="presParOf" srcId="{6ACC25D5-DEED-4A0E-9409-30FDBB61D7BF}" destId="{817E819C-35B7-4429-8F40-02E0BA2B9DD1}" srcOrd="0" destOrd="0" presId="urn:microsoft.com/office/officeart/2005/8/layout/hProcess4"/>
    <dgm:cxn modelId="{16EFB13B-FE0D-41AD-8D35-6447D0501B15}" type="presParOf" srcId="{6ACC25D5-DEED-4A0E-9409-30FDBB61D7BF}" destId="{318732A9-7500-4A1C-A583-2CDAEE507F0F}" srcOrd="1" destOrd="0" presId="urn:microsoft.com/office/officeart/2005/8/layout/hProcess4"/>
    <dgm:cxn modelId="{2B3454FC-F893-4016-9716-A8B20694E078}" type="presParOf" srcId="{6ACC25D5-DEED-4A0E-9409-30FDBB61D7BF}" destId="{585E90B6-A89C-4634-9981-9ED0354BD54A}" srcOrd="2" destOrd="0" presId="urn:microsoft.com/office/officeart/2005/8/layout/hProcess4"/>
    <dgm:cxn modelId="{5C3D94A9-F4A6-4500-8BC4-837FD11B056F}" type="presParOf" srcId="{585E90B6-A89C-4634-9981-9ED0354BD54A}" destId="{A3C669E8-59F3-44F7-A5AF-C8455E541033}" srcOrd="0" destOrd="0" presId="urn:microsoft.com/office/officeart/2005/8/layout/hProcess4"/>
    <dgm:cxn modelId="{6EBD3CEA-8F96-4120-8F14-EB3B5E0C7F8E}" type="presParOf" srcId="{A3C669E8-59F3-44F7-A5AF-C8455E541033}" destId="{46DFE521-CA93-4544-AB89-21917B4D1AE3}" srcOrd="0" destOrd="0" presId="urn:microsoft.com/office/officeart/2005/8/layout/hProcess4"/>
    <dgm:cxn modelId="{DB9D14C9-3ECF-478F-A326-C4275DD5B46E}" type="presParOf" srcId="{A3C669E8-59F3-44F7-A5AF-C8455E541033}" destId="{ED402422-D13B-4ABF-9CA0-553248EF0B40}" srcOrd="1" destOrd="0" presId="urn:microsoft.com/office/officeart/2005/8/layout/hProcess4"/>
    <dgm:cxn modelId="{4A8F5D71-100C-48A2-AAF4-9A057E690775}" type="presParOf" srcId="{A3C669E8-59F3-44F7-A5AF-C8455E541033}" destId="{DE65AA4E-52BE-4FA4-987F-8E649FD3E181}" srcOrd="2" destOrd="0" presId="urn:microsoft.com/office/officeart/2005/8/layout/hProcess4"/>
    <dgm:cxn modelId="{A6DA9875-7019-4A88-A49D-D1762D4C0190}" type="presParOf" srcId="{A3C669E8-59F3-44F7-A5AF-C8455E541033}" destId="{6C237AEE-9081-4320-B4D8-6C99A422A540}" srcOrd="3" destOrd="0" presId="urn:microsoft.com/office/officeart/2005/8/layout/hProcess4"/>
    <dgm:cxn modelId="{273CB3CD-3CAD-4925-A212-088AE444861F}" type="presParOf" srcId="{A3C669E8-59F3-44F7-A5AF-C8455E541033}" destId="{343B646D-07B9-4E54-B2EB-BBEBC7B713E1}" srcOrd="4" destOrd="0" presId="urn:microsoft.com/office/officeart/2005/8/layout/hProcess4"/>
    <dgm:cxn modelId="{33AC4DB5-6167-4300-831C-8BB0302FC9DB}" type="presParOf" srcId="{585E90B6-A89C-4634-9981-9ED0354BD54A}" destId="{3449E197-4A58-4A00-BD70-6AC951E77051}" srcOrd="1" destOrd="0" presId="urn:microsoft.com/office/officeart/2005/8/layout/hProcess4"/>
    <dgm:cxn modelId="{AE5FAE3C-8125-45A5-93C7-E11C4AA60F12}" type="presParOf" srcId="{585E90B6-A89C-4634-9981-9ED0354BD54A}" destId="{F0D5876D-839E-4510-A0F1-34CB8F80E7B3}" srcOrd="2" destOrd="0" presId="urn:microsoft.com/office/officeart/2005/8/layout/hProcess4"/>
    <dgm:cxn modelId="{37BE7B6E-4457-4412-85F6-F562A793B6B4}" type="presParOf" srcId="{F0D5876D-839E-4510-A0F1-34CB8F80E7B3}" destId="{02F182ED-2A05-4483-A819-1BDDA860B51F}" srcOrd="0" destOrd="0" presId="urn:microsoft.com/office/officeart/2005/8/layout/hProcess4"/>
    <dgm:cxn modelId="{17EC6F15-BCFD-48E9-962C-0D00A98ED738}" type="presParOf" srcId="{F0D5876D-839E-4510-A0F1-34CB8F80E7B3}" destId="{6BFB0886-162E-4FE5-A32F-F23CB00AA95A}" srcOrd="1" destOrd="0" presId="urn:microsoft.com/office/officeart/2005/8/layout/hProcess4"/>
    <dgm:cxn modelId="{55027C92-7512-4977-9DE6-2890EABA5E61}" type="presParOf" srcId="{F0D5876D-839E-4510-A0F1-34CB8F80E7B3}" destId="{DE910F7E-E06E-40DF-8662-07F2C3B17845}" srcOrd="2" destOrd="0" presId="urn:microsoft.com/office/officeart/2005/8/layout/hProcess4"/>
    <dgm:cxn modelId="{18E01357-81F7-45A7-8CB0-1C0272F268F8}" type="presParOf" srcId="{F0D5876D-839E-4510-A0F1-34CB8F80E7B3}" destId="{F1692804-2D3D-42BD-903A-541997D8AF48}" srcOrd="3" destOrd="0" presId="urn:microsoft.com/office/officeart/2005/8/layout/hProcess4"/>
    <dgm:cxn modelId="{08BAA50F-9B7A-4FD3-B5E2-2DEF865FE56F}" type="presParOf" srcId="{F0D5876D-839E-4510-A0F1-34CB8F80E7B3}" destId="{B5AA7385-D909-4B7E-B19E-0CAB96C83E2A}" srcOrd="4" destOrd="0" presId="urn:microsoft.com/office/officeart/2005/8/layout/hProcess4"/>
    <dgm:cxn modelId="{C7185C0B-9A55-406B-A68F-74DCAEDE0322}" type="presParOf" srcId="{585E90B6-A89C-4634-9981-9ED0354BD54A}" destId="{EE60B814-3495-417A-AB4B-B66CA44DA6B1}" srcOrd="3" destOrd="0" presId="urn:microsoft.com/office/officeart/2005/8/layout/hProcess4"/>
    <dgm:cxn modelId="{98D6B73E-C445-44CF-A306-32ED09F67105}" type="presParOf" srcId="{585E90B6-A89C-4634-9981-9ED0354BD54A}" destId="{B5341CFA-154A-4D07-917D-65076A49BF8F}" srcOrd="4" destOrd="0" presId="urn:microsoft.com/office/officeart/2005/8/layout/hProcess4"/>
    <dgm:cxn modelId="{23392D64-ECD9-46F9-BD75-AA4E840AECEE}" type="presParOf" srcId="{B5341CFA-154A-4D07-917D-65076A49BF8F}" destId="{9EADB8B9-C7E4-485B-A25B-AB00AD323E95}" srcOrd="0" destOrd="0" presId="urn:microsoft.com/office/officeart/2005/8/layout/hProcess4"/>
    <dgm:cxn modelId="{8425666F-E6FC-4376-99B0-5D7D8DFF1C08}" type="presParOf" srcId="{B5341CFA-154A-4D07-917D-65076A49BF8F}" destId="{F983B042-ACF9-457F-8204-AE056F6B0C81}" srcOrd="1" destOrd="0" presId="urn:microsoft.com/office/officeart/2005/8/layout/hProcess4"/>
    <dgm:cxn modelId="{93089DE0-3D86-4F72-96BD-16C3FE347DE8}" type="presParOf" srcId="{B5341CFA-154A-4D07-917D-65076A49BF8F}" destId="{9BB2118B-E9FD-49B6-B747-F16E4B3D4C2F}" srcOrd="2" destOrd="0" presId="urn:microsoft.com/office/officeart/2005/8/layout/hProcess4"/>
    <dgm:cxn modelId="{0C28855A-5815-41D4-BC48-DA39AF3F64BC}" type="presParOf" srcId="{B5341CFA-154A-4D07-917D-65076A49BF8F}" destId="{AED055B8-6392-47C6-91A4-B3BF51D43EB8}" srcOrd="3" destOrd="0" presId="urn:microsoft.com/office/officeart/2005/8/layout/hProcess4"/>
    <dgm:cxn modelId="{380A1494-D91E-42DD-B7A2-CDD2BADB0828}" type="presParOf" srcId="{B5341CFA-154A-4D07-917D-65076A49BF8F}" destId="{4D2B906C-BDF1-4DFD-A91B-9F1B99E96D14}" srcOrd="4" destOrd="0" presId="urn:microsoft.com/office/officeart/2005/8/layout/hProcess4"/>
    <dgm:cxn modelId="{4F640E83-EEF7-4606-A51E-F265C45F67B1}" type="presParOf" srcId="{585E90B6-A89C-4634-9981-9ED0354BD54A}" destId="{CD426732-0A0C-4C61-97A4-3AB47AF253D0}" srcOrd="5" destOrd="0" presId="urn:microsoft.com/office/officeart/2005/8/layout/hProcess4"/>
    <dgm:cxn modelId="{F2820D42-2095-4EC3-B0CB-93ABA90645C2}" type="presParOf" srcId="{585E90B6-A89C-4634-9981-9ED0354BD54A}" destId="{57BCECDC-43EC-49EC-A29E-4DAD4DE85553}" srcOrd="6" destOrd="0" presId="urn:microsoft.com/office/officeart/2005/8/layout/hProcess4"/>
    <dgm:cxn modelId="{75E5EB8E-4C32-4AEE-8D7F-A69ACF2B6B8F}" type="presParOf" srcId="{57BCECDC-43EC-49EC-A29E-4DAD4DE85553}" destId="{7C4F2859-00F8-4C86-A08C-D2019F1AFAA4}" srcOrd="0" destOrd="0" presId="urn:microsoft.com/office/officeart/2005/8/layout/hProcess4"/>
    <dgm:cxn modelId="{4D13B687-6139-49A5-A55B-F35CB09D78EF}" type="presParOf" srcId="{57BCECDC-43EC-49EC-A29E-4DAD4DE85553}" destId="{51F24E2C-ED34-4347-8E6D-ED63EFB1F406}" srcOrd="1" destOrd="0" presId="urn:microsoft.com/office/officeart/2005/8/layout/hProcess4"/>
    <dgm:cxn modelId="{78CEED4B-336A-40EB-88C6-6FBDB66FBAEF}" type="presParOf" srcId="{57BCECDC-43EC-49EC-A29E-4DAD4DE85553}" destId="{B5D36F98-229E-4A03-939C-4E8A372F165B}" srcOrd="2" destOrd="0" presId="urn:microsoft.com/office/officeart/2005/8/layout/hProcess4"/>
    <dgm:cxn modelId="{B9101E60-E1C7-4818-82DA-A1CA575ADD50}" type="presParOf" srcId="{57BCECDC-43EC-49EC-A29E-4DAD4DE85553}" destId="{1AE53275-84E8-4674-B64F-D19FAC6E4413}" srcOrd="3" destOrd="0" presId="urn:microsoft.com/office/officeart/2005/8/layout/hProcess4"/>
    <dgm:cxn modelId="{9F1858BD-1FE1-4A9B-8866-6C82BBE0427B}" type="presParOf" srcId="{57BCECDC-43EC-49EC-A29E-4DAD4DE85553}" destId="{5CC38C80-DFC8-4C49-A0C5-7A9E1D70FD21}"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1" tIns="46476" rIns="92951" bIns="46476" rtlCol="0"/>
          <a:lstStyle>
            <a:lvl1pPr algn="l">
              <a:defRPr sz="1200">
                <a:ea typeface="+mn-ea"/>
              </a:defRPr>
            </a:lvl1pPr>
          </a:lstStyle>
          <a:p>
            <a:pPr>
              <a:defRPr/>
            </a:pPr>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wrap="square" lIns="92951" tIns="46476" rIns="92951" bIns="46476" numCol="1" anchor="t" anchorCtr="0" compatLnSpc="1">
            <a:prstTxWarp prst="textNoShape">
              <a:avLst/>
            </a:prstTxWarp>
          </a:bodyPr>
          <a:lstStyle>
            <a:lvl1pPr algn="r">
              <a:defRPr sz="1200" smtClean="0"/>
            </a:lvl1pPr>
          </a:lstStyle>
          <a:p>
            <a:pPr>
              <a:defRPr/>
            </a:pPr>
            <a:fld id="{FB7E4E50-9C1C-4E3C-B332-35D720519916}" type="datetime1">
              <a:rPr lang="en-US"/>
              <a:pPr>
                <a:defRPr/>
              </a:pPr>
              <a:t>10/24/2016</a:t>
            </a:fld>
            <a:endParaRPr lang="en-US"/>
          </a:p>
        </p:txBody>
      </p:sp>
      <p:sp>
        <p:nvSpPr>
          <p:cNvPr id="4" name="Footer Placeholder 3"/>
          <p:cNvSpPr>
            <a:spLocks noGrp="1"/>
          </p:cNvSpPr>
          <p:nvPr>
            <p:ph type="ftr" sz="quarter" idx="2"/>
          </p:nvPr>
        </p:nvSpPr>
        <p:spPr>
          <a:xfrm>
            <a:off x="0" y="8817905"/>
            <a:ext cx="3026833" cy="464185"/>
          </a:xfrm>
          <a:prstGeom prst="rect">
            <a:avLst/>
          </a:prstGeom>
        </p:spPr>
        <p:txBody>
          <a:bodyPr vert="horz" lIns="92951" tIns="46476" rIns="92951" bIns="46476" rtlCol="0" anchor="b"/>
          <a:lstStyle>
            <a:lvl1pPr algn="l">
              <a:defRPr sz="1200">
                <a:ea typeface="+mn-ea"/>
              </a:defRPr>
            </a:lvl1pPr>
          </a:lstStyle>
          <a:p>
            <a:pPr>
              <a:defRPr/>
            </a:pPr>
            <a:endParaRPr lang="en-US"/>
          </a:p>
        </p:txBody>
      </p:sp>
      <p:sp>
        <p:nvSpPr>
          <p:cNvPr id="5" name="Slide Number Placeholder 4"/>
          <p:cNvSpPr>
            <a:spLocks noGrp="1"/>
          </p:cNvSpPr>
          <p:nvPr>
            <p:ph type="sldNum" sz="quarter" idx="3"/>
          </p:nvPr>
        </p:nvSpPr>
        <p:spPr>
          <a:xfrm>
            <a:off x="3956550" y="8817905"/>
            <a:ext cx="3026833" cy="464185"/>
          </a:xfrm>
          <a:prstGeom prst="rect">
            <a:avLst/>
          </a:prstGeom>
        </p:spPr>
        <p:txBody>
          <a:bodyPr vert="horz" wrap="square" lIns="92951" tIns="46476" rIns="92951" bIns="46476" numCol="1" anchor="b" anchorCtr="0" compatLnSpc="1">
            <a:prstTxWarp prst="textNoShape">
              <a:avLst/>
            </a:prstTxWarp>
          </a:bodyPr>
          <a:lstStyle>
            <a:lvl1pPr algn="r">
              <a:defRPr sz="1200" smtClean="0"/>
            </a:lvl1pPr>
          </a:lstStyle>
          <a:p>
            <a:pPr>
              <a:defRPr/>
            </a:pPr>
            <a:fld id="{3C438A60-0195-4351-A3D4-EA37F0326C75}" type="slidenum">
              <a:rPr lang="en-US"/>
              <a:pPr>
                <a:defRPr/>
              </a:pPr>
              <a:t>‹#›</a:t>
            </a:fld>
            <a:endParaRPr lang="en-US"/>
          </a:p>
        </p:txBody>
      </p:sp>
    </p:spTree>
    <p:extLst>
      <p:ext uri="{BB962C8B-B14F-4D97-AF65-F5344CB8AC3E}">
        <p14:creationId xmlns:p14="http://schemas.microsoft.com/office/powerpoint/2010/main" val="30149148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1" tIns="46476" rIns="92951" bIns="46476" rtlCol="0"/>
          <a:lstStyle>
            <a:lvl1pPr algn="l">
              <a:defRPr sz="1200">
                <a:ea typeface="+mn-ea"/>
              </a:defRPr>
            </a:lvl1pPr>
          </a:lstStyle>
          <a:p>
            <a:pPr>
              <a:defRPr/>
            </a:pPr>
            <a:endParaRPr lang="en-US"/>
          </a:p>
        </p:txBody>
      </p:sp>
      <p:sp>
        <p:nvSpPr>
          <p:cNvPr id="3" name="Date Placeholder 2"/>
          <p:cNvSpPr>
            <a:spLocks noGrp="1"/>
          </p:cNvSpPr>
          <p:nvPr>
            <p:ph type="dt" idx="1"/>
          </p:nvPr>
        </p:nvSpPr>
        <p:spPr>
          <a:xfrm>
            <a:off x="3956550" y="0"/>
            <a:ext cx="3026833" cy="464185"/>
          </a:xfrm>
          <a:prstGeom prst="rect">
            <a:avLst/>
          </a:prstGeom>
        </p:spPr>
        <p:txBody>
          <a:bodyPr vert="horz" wrap="square" lIns="92951" tIns="46476" rIns="92951" bIns="46476" numCol="1" anchor="t" anchorCtr="0" compatLnSpc="1">
            <a:prstTxWarp prst="textNoShape">
              <a:avLst/>
            </a:prstTxWarp>
          </a:bodyPr>
          <a:lstStyle>
            <a:lvl1pPr algn="r">
              <a:defRPr sz="1200" smtClean="0"/>
            </a:lvl1pPr>
          </a:lstStyle>
          <a:p>
            <a:pPr>
              <a:defRPr/>
            </a:pPr>
            <a:fld id="{5739E37B-D372-4A21-8602-FB104B1FD198}" type="datetime1">
              <a:rPr lang="en-US"/>
              <a:pPr>
                <a:defRPr/>
              </a:pPr>
              <a:t>10/24/2016</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1" tIns="46476" rIns="92951" bIns="46476" rtlCol="0" anchor="ctr"/>
          <a:lstStyle/>
          <a:p>
            <a:pPr lvl="0"/>
            <a:endParaRPr lang="en-US" noProof="0" smtClean="0"/>
          </a:p>
        </p:txBody>
      </p:sp>
      <p:sp>
        <p:nvSpPr>
          <p:cNvPr id="5" name="Notes Placeholder 4"/>
          <p:cNvSpPr>
            <a:spLocks noGrp="1"/>
          </p:cNvSpPr>
          <p:nvPr>
            <p:ph type="body" sz="quarter" idx="3"/>
          </p:nvPr>
        </p:nvSpPr>
        <p:spPr>
          <a:xfrm>
            <a:off x="698500" y="4409759"/>
            <a:ext cx="5588000" cy="4177665"/>
          </a:xfrm>
          <a:prstGeom prst="rect">
            <a:avLst/>
          </a:prstGeom>
        </p:spPr>
        <p:txBody>
          <a:bodyPr vert="horz" lIns="92951" tIns="46476" rIns="92951" bIns="4647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7905"/>
            <a:ext cx="3026833" cy="464185"/>
          </a:xfrm>
          <a:prstGeom prst="rect">
            <a:avLst/>
          </a:prstGeom>
        </p:spPr>
        <p:txBody>
          <a:bodyPr vert="horz" lIns="92951" tIns="46476" rIns="92951" bIns="46476" rtlCol="0" anchor="b"/>
          <a:lstStyle>
            <a:lvl1pPr algn="l">
              <a:defRPr sz="1200">
                <a:ea typeface="+mn-ea"/>
              </a:defRPr>
            </a:lvl1pPr>
          </a:lstStyle>
          <a:p>
            <a:pPr>
              <a:defRPr/>
            </a:pPr>
            <a:endParaRPr lang="en-US"/>
          </a:p>
        </p:txBody>
      </p:sp>
      <p:sp>
        <p:nvSpPr>
          <p:cNvPr id="7" name="Slide Number Placeholder 6"/>
          <p:cNvSpPr>
            <a:spLocks noGrp="1"/>
          </p:cNvSpPr>
          <p:nvPr>
            <p:ph type="sldNum" sz="quarter" idx="5"/>
          </p:nvPr>
        </p:nvSpPr>
        <p:spPr>
          <a:xfrm>
            <a:off x="3956550" y="8817905"/>
            <a:ext cx="3026833" cy="464185"/>
          </a:xfrm>
          <a:prstGeom prst="rect">
            <a:avLst/>
          </a:prstGeom>
        </p:spPr>
        <p:txBody>
          <a:bodyPr vert="horz" wrap="square" lIns="92951" tIns="46476" rIns="92951" bIns="46476" numCol="1" anchor="b" anchorCtr="0" compatLnSpc="1">
            <a:prstTxWarp prst="textNoShape">
              <a:avLst/>
            </a:prstTxWarp>
          </a:bodyPr>
          <a:lstStyle>
            <a:lvl1pPr algn="r">
              <a:defRPr sz="1200" smtClean="0"/>
            </a:lvl1pPr>
          </a:lstStyle>
          <a:p>
            <a:pPr>
              <a:defRPr/>
            </a:pPr>
            <a:fld id="{CCA2236B-9B8A-4F2B-BDEA-AC9D60CBDFF1}" type="slidenum">
              <a:rPr lang="en-US"/>
              <a:pPr>
                <a:defRPr/>
              </a:pPr>
              <a:t>‹#›</a:t>
            </a:fld>
            <a:endParaRPr lang="en-US"/>
          </a:p>
        </p:txBody>
      </p:sp>
    </p:spTree>
    <p:extLst>
      <p:ext uri="{BB962C8B-B14F-4D97-AF65-F5344CB8AC3E}">
        <p14:creationId xmlns:p14="http://schemas.microsoft.com/office/powerpoint/2010/main" val="118281826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CA2236B-9B8A-4F2B-BDEA-AC9D60CBDFF1}" type="slidenum">
              <a:rPr lang="en-US" smtClean="0"/>
              <a:pPr>
                <a:defRPr/>
              </a:pPr>
              <a:t>1</a:t>
            </a:fld>
            <a:endParaRPr lang="en-US"/>
          </a:p>
        </p:txBody>
      </p:sp>
    </p:spTree>
    <p:extLst>
      <p:ext uri="{BB962C8B-B14F-4D97-AF65-F5344CB8AC3E}">
        <p14:creationId xmlns:p14="http://schemas.microsoft.com/office/powerpoint/2010/main" val="2295663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CA2236B-9B8A-4F2B-BDEA-AC9D60CBDFF1}" type="slidenum">
              <a:rPr lang="en-US" smtClean="0"/>
              <a:pPr>
                <a:defRPr/>
              </a:pPr>
              <a:t>3</a:t>
            </a:fld>
            <a:endParaRPr lang="en-US"/>
          </a:p>
        </p:txBody>
      </p:sp>
    </p:spTree>
    <p:extLst>
      <p:ext uri="{BB962C8B-B14F-4D97-AF65-F5344CB8AC3E}">
        <p14:creationId xmlns:p14="http://schemas.microsoft.com/office/powerpoint/2010/main" val="1978222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CCA2236B-9B8A-4F2B-BDEA-AC9D60CBDFF1}" type="slidenum">
              <a:rPr lang="en-US" smtClean="0"/>
              <a:pPr>
                <a:defRPr/>
              </a:pPr>
              <a:t>4</a:t>
            </a:fld>
            <a:endParaRPr lang="en-US"/>
          </a:p>
        </p:txBody>
      </p:sp>
    </p:spTree>
    <p:extLst>
      <p:ext uri="{BB962C8B-B14F-4D97-AF65-F5344CB8AC3E}">
        <p14:creationId xmlns:p14="http://schemas.microsoft.com/office/powerpoint/2010/main" val="879237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7320BE-393F-468D-AF77-50A62F4E4A1F}" type="slidenum">
              <a:rPr lang="en-US" smtClean="0"/>
              <a:pPr>
                <a:defRPr/>
              </a:pPr>
              <a:t>8</a:t>
            </a:fld>
            <a:endParaRPr lang="en-US"/>
          </a:p>
        </p:txBody>
      </p:sp>
    </p:spTree>
    <p:extLst>
      <p:ext uri="{BB962C8B-B14F-4D97-AF65-F5344CB8AC3E}">
        <p14:creationId xmlns:p14="http://schemas.microsoft.com/office/powerpoint/2010/main" val="1878431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7320BE-393F-468D-AF77-50A62F4E4A1F}" type="slidenum">
              <a:rPr lang="en-US" smtClean="0"/>
              <a:pPr>
                <a:defRPr/>
              </a:pPr>
              <a:t>9</a:t>
            </a:fld>
            <a:endParaRPr lang="en-US"/>
          </a:p>
        </p:txBody>
      </p:sp>
    </p:spTree>
    <p:extLst>
      <p:ext uri="{BB962C8B-B14F-4D97-AF65-F5344CB8AC3E}">
        <p14:creationId xmlns:p14="http://schemas.microsoft.com/office/powerpoint/2010/main" val="838444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CA2236B-9B8A-4F2B-BDEA-AC9D60CBDFF1}" type="slidenum">
              <a:rPr lang="en-US" smtClean="0"/>
              <a:pPr>
                <a:defRPr/>
              </a:pPr>
              <a:t>17</a:t>
            </a:fld>
            <a:endParaRPr lang="en-US"/>
          </a:p>
        </p:txBody>
      </p:sp>
    </p:spTree>
    <p:extLst>
      <p:ext uri="{BB962C8B-B14F-4D97-AF65-F5344CB8AC3E}">
        <p14:creationId xmlns:p14="http://schemas.microsoft.com/office/powerpoint/2010/main" val="3474882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ctr"/>
            <a:r>
              <a:rPr lang="en-US" sz="1200" kern="1200" dirty="0" smtClean="0">
                <a:solidFill>
                  <a:schemeClr val="tx1"/>
                </a:solidFill>
                <a:effectLst/>
                <a:latin typeface="+mn-lt"/>
                <a:ea typeface="ＭＳ Ｐゴシック" charset="-128"/>
                <a:cs typeface="ＭＳ Ｐゴシック" charset="-128"/>
              </a:rPr>
              <a:t>Slide of the prioritization -</a:t>
            </a:r>
          </a:p>
          <a:p>
            <a:pPr lvl="0" fontAlgn="ctr"/>
            <a:r>
              <a:rPr lang="en-US" sz="1200" kern="1200" dirty="0" smtClean="0">
                <a:solidFill>
                  <a:schemeClr val="tx1"/>
                </a:solidFill>
                <a:effectLst/>
                <a:latin typeface="+mn-lt"/>
                <a:ea typeface="ＭＳ Ｐゴシック" charset="-128"/>
                <a:cs typeface="ＭＳ Ｐゴシック" charset="-128"/>
              </a:rPr>
              <a:t>Sequence and </a:t>
            </a:r>
            <a:r>
              <a:rPr lang="en-US" sz="1200" kern="1200" dirty="0" err="1" smtClean="0">
                <a:solidFill>
                  <a:schemeClr val="tx1"/>
                </a:solidFill>
                <a:effectLst/>
                <a:latin typeface="+mn-lt"/>
                <a:ea typeface="ＭＳ Ｐゴシック" charset="-128"/>
                <a:cs typeface="ＭＳ Ｐゴシック" charset="-128"/>
              </a:rPr>
              <a:t>prioritzation</a:t>
            </a:r>
            <a:r>
              <a:rPr lang="en-US" sz="1200" kern="1200" dirty="0" smtClean="0">
                <a:solidFill>
                  <a:schemeClr val="tx1"/>
                </a:solidFill>
                <a:effectLst/>
                <a:latin typeface="+mn-lt"/>
                <a:ea typeface="ＭＳ Ｐゴシック" charset="-128"/>
                <a:cs typeface="ＭＳ Ｐゴシック" charset="-128"/>
              </a:rPr>
              <a:t> for how they use this tool - </a:t>
            </a:r>
          </a:p>
          <a:p>
            <a:pPr lvl="0" fontAlgn="ctr"/>
            <a:r>
              <a:rPr lang="en-US" sz="1200" kern="1200" dirty="0" smtClean="0">
                <a:solidFill>
                  <a:schemeClr val="tx1"/>
                </a:solidFill>
                <a:effectLst/>
                <a:latin typeface="+mn-lt"/>
                <a:ea typeface="ＭＳ Ｐゴシック" charset="-128"/>
                <a:cs typeface="ＭＳ Ｐゴシック" charset="-128"/>
              </a:rPr>
              <a:t>Do Not Pass Go or Checkpoint </a:t>
            </a:r>
          </a:p>
          <a:p>
            <a:pPr lvl="0" fontAlgn="ctr"/>
            <a:r>
              <a:rPr lang="en-US" sz="1200" kern="1200" dirty="0" smtClean="0">
                <a:solidFill>
                  <a:schemeClr val="tx1"/>
                </a:solidFill>
                <a:effectLst/>
                <a:latin typeface="+mn-lt"/>
                <a:ea typeface="ＭＳ Ｐゴシック" charset="-128"/>
                <a:cs typeface="ＭＳ Ｐゴシック" charset="-128"/>
              </a:rPr>
              <a:t>Structure of the tool </a:t>
            </a:r>
          </a:p>
          <a:p>
            <a:pPr lvl="0" fontAlgn="ctr"/>
            <a:r>
              <a:rPr lang="en-US" sz="1200" kern="1200" dirty="0" smtClean="0">
                <a:solidFill>
                  <a:schemeClr val="tx1"/>
                </a:solidFill>
                <a:effectLst/>
                <a:latin typeface="+mn-lt"/>
                <a:ea typeface="ＭＳ Ｐゴシック" charset="-128"/>
                <a:cs typeface="ＭＳ Ｐゴシック" charset="-128"/>
              </a:rPr>
              <a:t>I could ask - if I want them to think through checkpoints</a:t>
            </a:r>
          </a:p>
          <a:p>
            <a:pPr lvl="0" fontAlgn="ctr"/>
            <a:r>
              <a:rPr lang="en-US" sz="1200" kern="1200" dirty="0" smtClean="0">
                <a:solidFill>
                  <a:schemeClr val="tx1"/>
                </a:solidFill>
                <a:effectLst/>
                <a:latin typeface="+mn-lt"/>
                <a:ea typeface="ＭＳ Ｐゴシック" charset="-128"/>
                <a:cs typeface="ＭＳ Ｐゴシック" charset="-128"/>
              </a:rPr>
              <a:t>KEY POINTS - let them think about it first </a:t>
            </a:r>
          </a:p>
          <a:p>
            <a:pPr lvl="0" fontAlgn="ctr"/>
            <a:r>
              <a:rPr lang="en-US" sz="1200" kern="1200" dirty="0" smtClean="0">
                <a:solidFill>
                  <a:schemeClr val="tx1"/>
                </a:solidFill>
                <a:effectLst/>
                <a:latin typeface="+mn-lt"/>
                <a:ea typeface="ＭＳ Ｐゴシック" charset="-128"/>
                <a:cs typeface="ＭＳ Ｐゴシック" charset="-128"/>
              </a:rPr>
              <a:t>Which would you prioritize first, second, third...</a:t>
            </a:r>
            <a:r>
              <a:rPr lang="en-US" sz="1200" kern="1200" dirty="0" err="1" smtClean="0">
                <a:solidFill>
                  <a:schemeClr val="tx1"/>
                </a:solidFill>
                <a:effectLst/>
                <a:latin typeface="+mn-lt"/>
                <a:ea typeface="ＭＳ Ｐゴシック" charset="-128"/>
                <a:cs typeface="ＭＳ Ｐゴシック" charset="-128"/>
              </a:rPr>
              <a:t>etc</a:t>
            </a:r>
            <a:r>
              <a:rPr lang="en-US" sz="1200" kern="1200" dirty="0" smtClean="0">
                <a:solidFill>
                  <a:schemeClr val="tx1"/>
                </a:solidFill>
                <a:effectLst/>
                <a:latin typeface="+mn-lt"/>
                <a:ea typeface="ＭＳ Ｐゴシック" charset="-128"/>
                <a:cs typeface="ＭＳ Ｐゴシック" charset="-128"/>
              </a:rPr>
              <a:t>?</a:t>
            </a:r>
          </a:p>
          <a:p>
            <a:pPr lvl="1" fontAlgn="ctr"/>
            <a:r>
              <a:rPr lang="en-US" sz="1200" kern="1200" dirty="0" smtClean="0">
                <a:solidFill>
                  <a:schemeClr val="tx1"/>
                </a:solidFill>
                <a:effectLst/>
                <a:latin typeface="+mn-lt"/>
                <a:ea typeface="ＭＳ Ｐゴシック" charset="-128"/>
                <a:cs typeface="+mn-cs"/>
              </a:rPr>
              <a:t>Ex) 4 discreet checkpoints - what will they be? </a:t>
            </a:r>
          </a:p>
          <a:p>
            <a:pPr lvl="1" fontAlgn="ctr"/>
            <a:r>
              <a:rPr lang="en-US" sz="1200" kern="1200" dirty="0" smtClean="0">
                <a:solidFill>
                  <a:schemeClr val="tx1"/>
                </a:solidFill>
                <a:effectLst/>
                <a:latin typeface="+mn-lt"/>
                <a:ea typeface="ＭＳ Ｐゴシック" charset="-128"/>
                <a:cs typeface="+mn-cs"/>
              </a:rPr>
              <a:t>Should chunk in the same </a:t>
            </a:r>
          </a:p>
          <a:p>
            <a:pPr lvl="1" fontAlgn="ctr"/>
            <a:r>
              <a:rPr lang="en-US" sz="1200" kern="1200" dirty="0" smtClean="0">
                <a:solidFill>
                  <a:schemeClr val="tx1"/>
                </a:solidFill>
                <a:effectLst/>
                <a:latin typeface="+mn-lt"/>
                <a:ea typeface="ＭＳ Ｐゴシック" charset="-128"/>
                <a:cs typeface="+mn-cs"/>
              </a:rPr>
              <a:t>Color code the rubric - </a:t>
            </a:r>
          </a:p>
          <a:p>
            <a:pPr lvl="2" fontAlgn="ctr"/>
            <a:r>
              <a:rPr lang="en-US" sz="1200" kern="1200" dirty="0" smtClean="0">
                <a:solidFill>
                  <a:schemeClr val="tx1"/>
                </a:solidFill>
                <a:effectLst/>
                <a:latin typeface="+mn-lt"/>
                <a:ea typeface="ＭＳ Ｐゴシック" charset="-128"/>
                <a:cs typeface="+mn-cs"/>
              </a:rPr>
              <a:t>Ex) Story and Insight </a:t>
            </a:r>
          </a:p>
          <a:p>
            <a:endParaRPr lang="en-US" dirty="0"/>
          </a:p>
        </p:txBody>
      </p:sp>
      <p:sp>
        <p:nvSpPr>
          <p:cNvPr id="4" name="Slide Number Placeholder 3"/>
          <p:cNvSpPr>
            <a:spLocks noGrp="1"/>
          </p:cNvSpPr>
          <p:nvPr>
            <p:ph type="sldNum" sz="quarter" idx="10"/>
          </p:nvPr>
        </p:nvSpPr>
        <p:spPr/>
        <p:txBody>
          <a:bodyPr/>
          <a:lstStyle/>
          <a:p>
            <a:pPr>
              <a:defRPr/>
            </a:pPr>
            <a:fld id="{CCA2236B-9B8A-4F2B-BDEA-AC9D60CBDFF1}" type="slidenum">
              <a:rPr lang="en-US" smtClean="0"/>
              <a:pPr>
                <a:defRPr/>
              </a:pPr>
              <a:t>20</a:t>
            </a:fld>
            <a:endParaRPr lang="en-US"/>
          </a:p>
        </p:txBody>
      </p:sp>
    </p:spTree>
    <p:extLst>
      <p:ext uri="{BB962C8B-B14F-4D97-AF65-F5344CB8AC3E}">
        <p14:creationId xmlns:p14="http://schemas.microsoft.com/office/powerpoint/2010/main" val="1187907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CA2236B-9B8A-4F2B-BDEA-AC9D60CBDFF1}" type="slidenum">
              <a:rPr lang="en-US" smtClean="0"/>
              <a:pPr>
                <a:defRPr/>
              </a:pPr>
              <a:t>32</a:t>
            </a:fld>
            <a:endParaRPr lang="en-US"/>
          </a:p>
        </p:txBody>
      </p:sp>
    </p:spTree>
    <p:extLst>
      <p:ext uri="{BB962C8B-B14F-4D97-AF65-F5344CB8AC3E}">
        <p14:creationId xmlns:p14="http://schemas.microsoft.com/office/powerpoint/2010/main" val="271990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737616" y="4864608"/>
            <a:ext cx="5943600" cy="1447800"/>
          </a:xfrm>
        </p:spPr>
        <p:txBody>
          <a:bodyPr wrap="none"/>
          <a:lstStyle>
            <a:lvl1pPr>
              <a:defRPr sz="3000">
                <a:solidFill>
                  <a:schemeClr val="tx1"/>
                </a:solidFill>
              </a:defRPr>
            </a:lvl1pPr>
          </a:lstStyle>
          <a:p>
            <a:r>
              <a:rPr lang="en-US" dirty="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8664C09E-F751-41AD-9FBB-DE969C1133B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dt" sz="half" idx="10"/>
          </p:nvPr>
        </p:nvSpPr>
        <p:spPr>
          <a:xfrm>
            <a:off x="457200" y="6172200"/>
            <a:ext cx="2133600" cy="476250"/>
          </a:xfrm>
          <a:prstGeom prst="rect">
            <a:avLst/>
          </a:prstGeom>
          <a:ln/>
        </p:spPr>
        <p:txBody>
          <a:bodyPr/>
          <a:lstStyle>
            <a:lvl1pPr>
              <a:defRPr/>
            </a:lvl1pPr>
          </a:lstStyle>
          <a:p>
            <a:pPr>
              <a:defRPr/>
            </a:pPr>
            <a:endParaRPr lang="en-US" dirty="0"/>
          </a:p>
        </p:txBody>
      </p:sp>
    </p:spTree>
    <p:extLst>
      <p:ext uri="{BB962C8B-B14F-4D97-AF65-F5344CB8AC3E}">
        <p14:creationId xmlns:p14="http://schemas.microsoft.com/office/powerpoint/2010/main" val="132311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147885C-002B-464C-9EB8-9C72A4A2907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1FB4DE9-CFC9-477D-A0FD-C542F328B84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B81BBBA6-BCC7-4FCB-A1C5-3FC31597337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0E6D86C5-0062-47E9-9347-D1AD5BB6302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75DF063-134D-4DB8-840C-16F55701353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6764BDB-850C-427A-AA04-4571C88D063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465DC8E-6F11-425C-9E40-BD642BB202C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8425"/>
            <a:ext cx="2057400" cy="6073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8425"/>
            <a:ext cx="6019800" cy="6073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C031CF3-8909-49F5-9A4D-741040CCD76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98425"/>
            <a:ext cx="69342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9906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sldNum" sz="quarter" idx="4"/>
          </p:nvPr>
        </p:nvSpPr>
        <p:spPr bwMode="auto">
          <a:xfrm>
            <a:off x="6553200" y="6457950"/>
            <a:ext cx="2133600" cy="400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lvl1pPr>
          </a:lstStyle>
          <a:p>
            <a:pPr>
              <a:defRPr/>
            </a:pPr>
            <a:fld id="{552A8083-5352-4F60-B575-781492BD41C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0"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1" r:id="rId10"/>
    <p:sldLayoutId id="2147483712" r:id="rId11"/>
  </p:sldLayoutIdLst>
  <p:hf hdr="0" ftr="0" dt="0"/>
  <p:txStyles>
    <p:titleStyle>
      <a:lvl1pPr algn="l" rtl="0" eaLnBrk="0" fontAlgn="base" hangingPunct="0">
        <a:spcBef>
          <a:spcPct val="0"/>
        </a:spcBef>
        <a:spcAft>
          <a:spcPct val="0"/>
        </a:spcAft>
        <a:defRPr sz="2800">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2800">
          <a:solidFill>
            <a:schemeClr val="bg1"/>
          </a:solidFill>
          <a:latin typeface="Rockwell" charset="0"/>
          <a:ea typeface="ＭＳ Ｐゴシック" charset="-128"/>
          <a:cs typeface="ＭＳ Ｐゴシック" charset="-128"/>
        </a:defRPr>
      </a:lvl2pPr>
      <a:lvl3pPr algn="l" rtl="0" eaLnBrk="0" fontAlgn="base" hangingPunct="0">
        <a:spcBef>
          <a:spcPct val="0"/>
        </a:spcBef>
        <a:spcAft>
          <a:spcPct val="0"/>
        </a:spcAft>
        <a:defRPr sz="2800">
          <a:solidFill>
            <a:schemeClr val="bg1"/>
          </a:solidFill>
          <a:latin typeface="Rockwell" charset="0"/>
          <a:ea typeface="ＭＳ Ｐゴシック" charset="-128"/>
          <a:cs typeface="ＭＳ Ｐゴシック" charset="-128"/>
        </a:defRPr>
      </a:lvl3pPr>
      <a:lvl4pPr algn="l" rtl="0" eaLnBrk="0" fontAlgn="base" hangingPunct="0">
        <a:spcBef>
          <a:spcPct val="0"/>
        </a:spcBef>
        <a:spcAft>
          <a:spcPct val="0"/>
        </a:spcAft>
        <a:defRPr sz="2800">
          <a:solidFill>
            <a:schemeClr val="bg1"/>
          </a:solidFill>
          <a:latin typeface="Rockwell" charset="0"/>
          <a:ea typeface="ＭＳ Ｐゴシック" charset="-128"/>
          <a:cs typeface="ＭＳ Ｐゴシック" charset="-128"/>
        </a:defRPr>
      </a:lvl4pPr>
      <a:lvl5pPr algn="l" rtl="0" eaLnBrk="0" fontAlgn="base" hangingPunct="0">
        <a:spcBef>
          <a:spcPct val="0"/>
        </a:spcBef>
        <a:spcAft>
          <a:spcPct val="0"/>
        </a:spcAft>
        <a:defRPr sz="2800">
          <a:solidFill>
            <a:schemeClr val="bg1"/>
          </a:solidFill>
          <a:latin typeface="Rockwell" charset="0"/>
          <a:ea typeface="ＭＳ Ｐゴシック" charset="-128"/>
          <a:cs typeface="ＭＳ Ｐゴシック" charset="-128"/>
        </a:defRPr>
      </a:lvl5pPr>
      <a:lvl6pPr marL="457200" algn="l" rtl="0" fontAlgn="base">
        <a:spcBef>
          <a:spcPct val="0"/>
        </a:spcBef>
        <a:spcAft>
          <a:spcPct val="0"/>
        </a:spcAft>
        <a:defRPr sz="2800">
          <a:solidFill>
            <a:schemeClr val="bg1"/>
          </a:solidFill>
          <a:latin typeface="Rockwell" charset="0"/>
        </a:defRPr>
      </a:lvl6pPr>
      <a:lvl7pPr marL="914400" algn="l" rtl="0" fontAlgn="base">
        <a:spcBef>
          <a:spcPct val="0"/>
        </a:spcBef>
        <a:spcAft>
          <a:spcPct val="0"/>
        </a:spcAft>
        <a:defRPr sz="2800">
          <a:solidFill>
            <a:schemeClr val="bg1"/>
          </a:solidFill>
          <a:latin typeface="Rockwell" charset="0"/>
        </a:defRPr>
      </a:lvl7pPr>
      <a:lvl8pPr marL="1371600" algn="l" rtl="0" fontAlgn="base">
        <a:spcBef>
          <a:spcPct val="0"/>
        </a:spcBef>
        <a:spcAft>
          <a:spcPct val="0"/>
        </a:spcAft>
        <a:defRPr sz="2800">
          <a:solidFill>
            <a:schemeClr val="bg1"/>
          </a:solidFill>
          <a:latin typeface="Rockwell" charset="0"/>
        </a:defRPr>
      </a:lvl8pPr>
      <a:lvl9pPr marL="1828800" algn="l" rtl="0" fontAlgn="base">
        <a:spcBef>
          <a:spcPct val="0"/>
        </a:spcBef>
        <a:spcAft>
          <a:spcPct val="0"/>
        </a:spcAft>
        <a:defRPr sz="2800">
          <a:solidFill>
            <a:schemeClr val="bg1"/>
          </a:solidFill>
          <a:latin typeface="Rockwell" charset="0"/>
        </a:defRPr>
      </a:lvl9pPr>
    </p:titleStyle>
    <p:bodyStyle>
      <a:lvl1pPr marL="342900" indent="-342900" algn="l" rtl="0" eaLnBrk="0" fontAlgn="base" hangingPunct="0">
        <a:spcBef>
          <a:spcPct val="20000"/>
        </a:spcBef>
        <a:spcAft>
          <a:spcPct val="0"/>
        </a:spcAft>
        <a:buBlip>
          <a:blip r:embed="rId14"/>
        </a:buBlip>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Char char="•"/>
        <a:defRPr sz="2000">
          <a:solidFill>
            <a:schemeClr val="tx1"/>
          </a:solidFill>
          <a:latin typeface="+mn-lt"/>
          <a:ea typeface="ＭＳ Ｐゴシック" charset="-128"/>
        </a:defRPr>
      </a:lvl2pPr>
      <a:lvl3pPr marL="1143000" indent="-228600" algn="l" rtl="0" eaLnBrk="0" fontAlgn="base" hangingPunct="0">
        <a:spcBef>
          <a:spcPct val="20000"/>
        </a:spcBef>
        <a:spcAft>
          <a:spcPct val="0"/>
        </a:spcAft>
        <a:buClr>
          <a:srgbClr val="FF0000"/>
        </a:buClr>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rgbClr val="FF0000"/>
        </a:buClr>
        <a:buChar char="•"/>
        <a:defRPr sz="1600">
          <a:solidFill>
            <a:schemeClr val="tx1"/>
          </a:solidFill>
          <a:latin typeface="+mn-lt"/>
          <a:ea typeface="ＭＳ Ｐゴシック" charset="-128"/>
        </a:defRPr>
      </a:lvl4pPr>
      <a:lvl5pPr marL="2057400" indent="-228600" algn="l" rtl="0" eaLnBrk="0" fontAlgn="base" hangingPunct="0">
        <a:spcBef>
          <a:spcPct val="20000"/>
        </a:spcBef>
        <a:spcAft>
          <a:spcPct val="0"/>
        </a:spcAft>
        <a:buClr>
          <a:srgbClr val="FF0000"/>
        </a:buClr>
        <a:buChar char="•"/>
        <a:defRPr sz="1400">
          <a:solidFill>
            <a:schemeClr val="tx1"/>
          </a:solidFill>
          <a:latin typeface="+mn-lt"/>
          <a:ea typeface="ＭＳ Ｐゴシック" charset="-128"/>
        </a:defRPr>
      </a:lvl5pPr>
      <a:lvl6pPr marL="2514600" indent="-228600" algn="l" rtl="0" fontAlgn="base">
        <a:spcBef>
          <a:spcPct val="20000"/>
        </a:spcBef>
        <a:spcAft>
          <a:spcPct val="0"/>
        </a:spcAft>
        <a:buClr>
          <a:srgbClr val="FF0000"/>
        </a:buClr>
        <a:buChar char="•"/>
        <a:defRPr sz="1400">
          <a:solidFill>
            <a:schemeClr val="tx1"/>
          </a:solidFill>
          <a:latin typeface="+mn-lt"/>
          <a:ea typeface="ＭＳ Ｐゴシック" charset="-128"/>
        </a:defRPr>
      </a:lvl6pPr>
      <a:lvl7pPr marL="2971800" indent="-228600" algn="l" rtl="0" fontAlgn="base">
        <a:spcBef>
          <a:spcPct val="20000"/>
        </a:spcBef>
        <a:spcAft>
          <a:spcPct val="0"/>
        </a:spcAft>
        <a:buClr>
          <a:srgbClr val="FF0000"/>
        </a:buClr>
        <a:buChar char="•"/>
        <a:defRPr sz="1400">
          <a:solidFill>
            <a:schemeClr val="tx1"/>
          </a:solidFill>
          <a:latin typeface="+mn-lt"/>
          <a:ea typeface="ＭＳ Ｐゴシック" charset="-128"/>
        </a:defRPr>
      </a:lvl7pPr>
      <a:lvl8pPr marL="3429000" indent="-228600" algn="l" rtl="0" fontAlgn="base">
        <a:spcBef>
          <a:spcPct val="20000"/>
        </a:spcBef>
        <a:spcAft>
          <a:spcPct val="0"/>
        </a:spcAft>
        <a:buClr>
          <a:srgbClr val="FF0000"/>
        </a:buClr>
        <a:buChar char="•"/>
        <a:defRPr sz="1400">
          <a:solidFill>
            <a:schemeClr val="tx1"/>
          </a:solidFill>
          <a:latin typeface="+mn-lt"/>
          <a:ea typeface="ＭＳ Ｐゴシック" charset="-128"/>
        </a:defRPr>
      </a:lvl8pPr>
      <a:lvl9pPr marL="3886200" indent="-228600" algn="l" rtl="0" fontAlgn="base">
        <a:spcBef>
          <a:spcPct val="20000"/>
        </a:spcBef>
        <a:spcAft>
          <a:spcPct val="0"/>
        </a:spcAft>
        <a:buClr>
          <a:srgbClr val="FF0000"/>
        </a:buClr>
        <a:buChar char="•"/>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4800600"/>
            <a:ext cx="8405812" cy="990600"/>
          </a:xfrm>
          <a:solidFill>
            <a:srgbClr val="FFFFFF"/>
          </a:solidFill>
        </p:spPr>
        <p:txBody>
          <a:bodyPr/>
          <a:lstStyle/>
          <a:p>
            <a:pPr eaLnBrk="1" hangingPunct="1"/>
            <a:r>
              <a:rPr lang="en-US" sz="2000" dirty="0" smtClean="0"/>
              <a:t>HS Day of Practice #4</a:t>
            </a:r>
            <a:br>
              <a:rPr lang="en-US" sz="2000" dirty="0" smtClean="0"/>
            </a:br>
            <a:r>
              <a:rPr lang="en-US" sz="2000" dirty="0" smtClean="0"/>
              <a:t>March 20, 2015</a:t>
            </a:r>
            <a:r>
              <a:rPr lang="en-US" sz="2000" dirty="0"/>
              <a:t/>
            </a:r>
            <a:br>
              <a:rPr lang="en-US" sz="2000" dirty="0"/>
            </a:br>
            <a:r>
              <a:rPr lang="en-US" sz="2000" dirty="0" smtClean="0"/>
              <a:t>Launching the New College Essay Rubric </a:t>
            </a:r>
            <a:endParaRPr lang="en-US" sz="1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College Admissions Reps</a:t>
            </a:r>
            <a:endParaRPr lang="en-US" dirty="0"/>
          </a:p>
        </p:txBody>
      </p:sp>
      <p:sp>
        <p:nvSpPr>
          <p:cNvPr id="3" name="Content Placeholder 2"/>
          <p:cNvSpPr>
            <a:spLocks noGrp="1"/>
          </p:cNvSpPr>
          <p:nvPr>
            <p:ph idx="1"/>
          </p:nvPr>
        </p:nvSpPr>
        <p:spPr/>
        <p:txBody>
          <a:bodyPr/>
          <a:lstStyle/>
          <a:p>
            <a:pPr marL="0" indent="0">
              <a:buNone/>
            </a:pPr>
            <a:r>
              <a:rPr lang="en-US" sz="2000" dirty="0" smtClean="0"/>
              <a:t>Colgate University: </a:t>
            </a:r>
          </a:p>
          <a:p>
            <a:pPr>
              <a:buFont typeface="Arial" panose="020B0604020202020204" pitchFamily="34" charset="0"/>
              <a:buChar char="•"/>
            </a:pPr>
            <a:r>
              <a:rPr lang="en-US" sz="1800" dirty="0" smtClean="0"/>
              <a:t>Overall Six-year Graduation Rate: 89.6%</a:t>
            </a:r>
          </a:p>
          <a:p>
            <a:pPr>
              <a:buFont typeface="Arial" panose="020B0604020202020204" pitchFamily="34" charset="0"/>
              <a:buChar char="•"/>
            </a:pPr>
            <a:r>
              <a:rPr lang="en-US" sz="1800" dirty="0" smtClean="0"/>
              <a:t>Underrepresented Minority Six-Year Graduation Rate: 90% </a:t>
            </a:r>
          </a:p>
          <a:p>
            <a:pPr marL="0" indent="0">
              <a:buNone/>
            </a:pPr>
            <a:endParaRPr lang="en-US" sz="1400" dirty="0" smtClean="0"/>
          </a:p>
          <a:p>
            <a:r>
              <a:rPr lang="en-US" sz="1800" dirty="0" smtClean="0"/>
              <a:t>Student Profile #1: Male, Latino, GPA: 3.69, SAT: 1100. </a:t>
            </a:r>
            <a:r>
              <a:rPr lang="en-US" sz="1800" dirty="0"/>
              <a:t>He didn't stand out to the other members. Director - Not impressed with writing, leadership. Other students better demonstrated overcoming obstacles. Is not going to make it through.</a:t>
            </a:r>
          </a:p>
          <a:p>
            <a:r>
              <a:rPr lang="en-US" sz="1800" dirty="0" smtClean="0"/>
              <a:t>Student Profile #2, Female, </a:t>
            </a:r>
            <a:r>
              <a:rPr lang="en-US" sz="1800" dirty="0"/>
              <a:t>GPA: </a:t>
            </a:r>
            <a:r>
              <a:rPr lang="en-US" sz="1800" dirty="0" smtClean="0"/>
              <a:t>4.0, </a:t>
            </a:r>
            <a:r>
              <a:rPr lang="en-US" sz="1800" dirty="0"/>
              <a:t>SAT: </a:t>
            </a:r>
            <a:r>
              <a:rPr lang="en-US" sz="1800" dirty="0" smtClean="0"/>
              <a:t>110  Similar</a:t>
            </a:r>
            <a:r>
              <a:rPr lang="en-US" sz="1800" dirty="0"/>
              <a:t>. Potentially waitlist. Was viewed through OUS but did not make it through committee. Stronger candidates. Her numbers were good but she did not fly to the top. Her waitlist will be determined by her demonstrated </a:t>
            </a:r>
            <a:r>
              <a:rPr lang="en-US" sz="1800" dirty="0" smtClean="0"/>
              <a:t>interest.</a:t>
            </a:r>
          </a:p>
          <a:p>
            <a:endParaRPr lang="en-US" sz="1400" dirty="0"/>
          </a:p>
          <a:p>
            <a:pPr marL="0" indent="0">
              <a:buNone/>
            </a:pPr>
            <a:endParaRPr lang="en-US" sz="1400" dirty="0" smtClean="0"/>
          </a:p>
          <a:p>
            <a:pPr marL="0" indent="0" algn="ctr">
              <a:buNone/>
            </a:pPr>
            <a:r>
              <a:rPr lang="en-US" sz="2800" dirty="0" smtClean="0"/>
              <a:t>Although </a:t>
            </a:r>
            <a:r>
              <a:rPr lang="en-US" sz="2800" dirty="0"/>
              <a:t>both </a:t>
            </a:r>
            <a:r>
              <a:rPr lang="en-US" sz="2800" dirty="0" smtClean="0"/>
              <a:t>students had </a:t>
            </a:r>
            <a:r>
              <a:rPr lang="en-US" sz="2800" dirty="0"/>
              <a:t>the “numbers” to fit in the pool, other students had stronger stories. </a:t>
            </a:r>
          </a:p>
        </p:txBody>
      </p:sp>
      <p:sp>
        <p:nvSpPr>
          <p:cNvPr id="4" name="Slide Number Placeholder 3"/>
          <p:cNvSpPr>
            <a:spLocks noGrp="1"/>
          </p:cNvSpPr>
          <p:nvPr>
            <p:ph type="sldNum" sz="quarter" idx="10"/>
          </p:nvPr>
        </p:nvSpPr>
        <p:spPr/>
        <p:txBody>
          <a:bodyPr/>
          <a:lstStyle/>
          <a:p>
            <a:pPr>
              <a:defRPr/>
            </a:pPr>
            <a:fld id="{2147885C-002B-464C-9EB8-9C72A4A2907B}" type="slidenum">
              <a:rPr lang="en-US" smtClean="0"/>
              <a:pPr>
                <a:defRPr/>
              </a:pPr>
              <a:t>10</a:t>
            </a:fld>
            <a:endParaRPr lang="en-US"/>
          </a:p>
        </p:txBody>
      </p:sp>
    </p:spTree>
    <p:extLst>
      <p:ext uri="{BB962C8B-B14F-4D97-AF65-F5344CB8AC3E}">
        <p14:creationId xmlns:p14="http://schemas.microsoft.com/office/powerpoint/2010/main" val="2515194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147885C-002B-464C-9EB8-9C72A4A2907B}" type="slidenum">
              <a:rPr lang="en-US" smtClean="0"/>
              <a:pPr>
                <a:defRPr/>
              </a:pPr>
              <a:t>11</a:t>
            </a:fld>
            <a:endParaRPr lang="en-US"/>
          </a:p>
        </p:txBody>
      </p:sp>
    </p:spTree>
    <p:extLst>
      <p:ext uri="{BB962C8B-B14F-4D97-AF65-F5344CB8AC3E}">
        <p14:creationId xmlns:p14="http://schemas.microsoft.com/office/powerpoint/2010/main" val="3833561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Our Alumni</a:t>
            </a:r>
            <a:endParaRPr lang="en-US" dirty="0"/>
          </a:p>
        </p:txBody>
      </p:sp>
      <p:sp>
        <p:nvSpPr>
          <p:cNvPr id="3" name="Content Placeholder 2"/>
          <p:cNvSpPr>
            <a:spLocks noGrp="1"/>
          </p:cNvSpPr>
          <p:nvPr>
            <p:ph idx="1"/>
          </p:nvPr>
        </p:nvSpPr>
        <p:spPr/>
        <p:txBody>
          <a:bodyPr anchor="ctr"/>
          <a:lstStyle/>
          <a:p>
            <a:pPr marL="0" indent="0" algn="ctr">
              <a:buNone/>
            </a:pPr>
            <a:r>
              <a:rPr lang="en-US" dirty="0" smtClean="0"/>
              <a:t>“I </a:t>
            </a:r>
            <a:r>
              <a:rPr lang="en-US" dirty="0"/>
              <a:t>wouldn't call it pushing too much. It is just right, in my opinion. It's just the perspective. When you're a senior at Amistad, things are really stressful. Very high level work and intense environment mixed in with college applications, it feels like she does push a little too much- and it feels like everyone is pushing you too much. Once you leave and see the results that that push got you, you realize how amazing and helpful Ms. Sykes and the college office is. She can speak from her experience with me that there was a time where I "hated" her, but, after realizing what she did for me, all I have is love for her</a:t>
            </a:r>
            <a:r>
              <a:rPr lang="en-US" dirty="0" smtClean="0"/>
              <a:t>.”</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2147885C-002B-464C-9EB8-9C72A4A2907B}" type="slidenum">
              <a:rPr lang="en-US" smtClean="0"/>
              <a:pPr>
                <a:defRPr/>
              </a:pPr>
              <a:t>12</a:t>
            </a:fld>
            <a:endParaRPr lang="en-US"/>
          </a:p>
        </p:txBody>
      </p:sp>
    </p:spTree>
    <p:extLst>
      <p:ext uri="{BB962C8B-B14F-4D97-AF65-F5344CB8AC3E}">
        <p14:creationId xmlns:p14="http://schemas.microsoft.com/office/powerpoint/2010/main" val="1527787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mean? </a:t>
            </a:r>
            <a:endParaRPr lang="en-US" dirty="0"/>
          </a:p>
        </p:txBody>
      </p:sp>
      <p:sp>
        <p:nvSpPr>
          <p:cNvPr id="4" name="Slide Number Placeholder 3"/>
          <p:cNvSpPr>
            <a:spLocks noGrp="1"/>
          </p:cNvSpPr>
          <p:nvPr>
            <p:ph type="sldNum" sz="quarter" idx="10"/>
          </p:nvPr>
        </p:nvSpPr>
        <p:spPr/>
        <p:txBody>
          <a:bodyPr/>
          <a:lstStyle/>
          <a:p>
            <a:pPr>
              <a:defRPr/>
            </a:pPr>
            <a:fld id="{2147885C-002B-464C-9EB8-9C72A4A2907B}" type="slidenum">
              <a:rPr lang="en-US" smtClean="0"/>
              <a:pPr>
                <a:defRPr/>
              </a:pPr>
              <a:t>13</a:t>
            </a:fld>
            <a:endParaRPr lang="en-US"/>
          </a:p>
        </p:txBody>
      </p:sp>
      <p:pic>
        <p:nvPicPr>
          <p:cNvPr id="2053"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0687" y="990600"/>
            <a:ext cx="3802625"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24091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Prep White Paper</a:t>
            </a:r>
            <a:endParaRPr lang="en-US" dirty="0"/>
          </a:p>
        </p:txBody>
      </p:sp>
      <p:sp>
        <p:nvSpPr>
          <p:cNvPr id="4" name="Slide Number Placeholder 3"/>
          <p:cNvSpPr>
            <a:spLocks noGrp="1"/>
          </p:cNvSpPr>
          <p:nvPr>
            <p:ph type="sldNum" sz="quarter" idx="10"/>
          </p:nvPr>
        </p:nvSpPr>
        <p:spPr/>
        <p:txBody>
          <a:bodyPr/>
          <a:lstStyle/>
          <a:p>
            <a:pPr>
              <a:defRPr/>
            </a:pPr>
            <a:fld id="{2147885C-002B-464C-9EB8-9C72A4A2907B}" type="slidenum">
              <a:rPr lang="en-US" smtClean="0"/>
              <a:pPr>
                <a:defRPr/>
              </a:pPr>
              <a:t>14</a:t>
            </a:fld>
            <a:endParaRPr lang="en-US"/>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9120" t="9041" r="20274" b="4466"/>
          <a:stretch/>
        </p:blipFill>
        <p:spPr bwMode="auto">
          <a:xfrm>
            <a:off x="3810000" y="1447800"/>
            <a:ext cx="4987636" cy="4001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9425" t="7996" r="20702" b="25122"/>
          <a:stretch/>
        </p:blipFill>
        <p:spPr bwMode="auto">
          <a:xfrm>
            <a:off x="367146" y="914400"/>
            <a:ext cx="5335978" cy="3351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86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Early Results: Class of 2015</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44739822"/>
              </p:ext>
            </p:extLst>
          </p:nvPr>
        </p:nvGraphicFramePr>
        <p:xfrm>
          <a:off x="457200" y="990600"/>
          <a:ext cx="8153400" cy="5374005"/>
        </p:xfrm>
        <a:graphic>
          <a:graphicData uri="http://schemas.openxmlformats.org/drawingml/2006/table">
            <a:tbl>
              <a:tblPr firstRow="1" bandRow="1">
                <a:tableStyleId>{5C22544A-7EE6-4342-B048-85BDC9FD1C3A}</a:tableStyleId>
              </a:tblPr>
              <a:tblGrid>
                <a:gridCol w="1600200"/>
                <a:gridCol w="3276600"/>
                <a:gridCol w="3276600"/>
              </a:tblGrid>
              <a:tr h="619125">
                <a:tc>
                  <a:txBody>
                    <a:bodyPr/>
                    <a:lstStyle/>
                    <a:p>
                      <a:r>
                        <a:rPr lang="en-US" dirty="0" smtClean="0">
                          <a:solidFill>
                            <a:schemeClr val="tx1"/>
                          </a:solidFill>
                        </a:rPr>
                        <a:t>School</a:t>
                      </a:r>
                      <a:endParaRPr lang="en-US" dirty="0">
                        <a:solidFill>
                          <a:schemeClr val="tx1"/>
                        </a:solidFill>
                      </a:endParaRPr>
                    </a:p>
                  </a:txBody>
                  <a:tcPr/>
                </a:tc>
                <a:tc>
                  <a:txBody>
                    <a:bodyPr/>
                    <a:lstStyle/>
                    <a:p>
                      <a:r>
                        <a:rPr lang="en-US" dirty="0" smtClean="0">
                          <a:solidFill>
                            <a:schemeClr val="tx1"/>
                          </a:solidFill>
                        </a:rPr>
                        <a:t>College</a:t>
                      </a:r>
                      <a:endParaRPr lang="en-US" dirty="0">
                        <a:solidFill>
                          <a:schemeClr val="tx1"/>
                        </a:solidFill>
                      </a:endParaRPr>
                    </a:p>
                  </a:txBody>
                  <a:tcPr/>
                </a:tc>
                <a:tc>
                  <a:txBody>
                    <a:bodyPr/>
                    <a:lstStyle/>
                    <a:p>
                      <a:pPr algn="ctr"/>
                      <a:r>
                        <a:rPr lang="en-US" dirty="0" smtClean="0">
                          <a:solidFill>
                            <a:schemeClr val="tx1"/>
                          </a:solidFill>
                        </a:rPr>
                        <a:t>6yr Grad Rate</a:t>
                      </a:r>
                      <a:endParaRPr lang="en-US" dirty="0">
                        <a:solidFill>
                          <a:schemeClr val="tx1"/>
                        </a:solidFill>
                      </a:endParaRPr>
                    </a:p>
                  </a:txBody>
                  <a:tcPr/>
                </a:tc>
              </a:tr>
              <a:tr h="371475">
                <a:tc>
                  <a:txBody>
                    <a:bodyPr/>
                    <a:lstStyle/>
                    <a:p>
                      <a:r>
                        <a:rPr lang="en-US" dirty="0" smtClean="0"/>
                        <a:t>AF Amistad</a:t>
                      </a:r>
                      <a:endParaRPr lang="en-US" dirty="0"/>
                    </a:p>
                  </a:txBody>
                  <a:tcPr/>
                </a:tc>
                <a:tc>
                  <a:txBody>
                    <a:bodyPr/>
                    <a:lstStyle/>
                    <a:p>
                      <a:r>
                        <a:rPr lang="en-US" dirty="0" smtClean="0"/>
                        <a:t>Brown University </a:t>
                      </a:r>
                      <a:endParaRPr lang="en-US" dirty="0"/>
                    </a:p>
                  </a:txBody>
                  <a:tcPr/>
                </a:tc>
                <a:tc>
                  <a:txBody>
                    <a:bodyPr/>
                    <a:lstStyle/>
                    <a:p>
                      <a:pPr algn="ctr"/>
                      <a:r>
                        <a:rPr lang="en-US" sz="1800" kern="1200" dirty="0" smtClean="0">
                          <a:solidFill>
                            <a:schemeClr val="dk1"/>
                          </a:solidFill>
                          <a:effectLst/>
                          <a:latin typeface="+mn-lt"/>
                          <a:ea typeface="+mn-ea"/>
                          <a:cs typeface="+mn-cs"/>
                        </a:rPr>
                        <a:t>93.5%</a:t>
                      </a:r>
                      <a:endParaRPr lang="en-US" dirty="0"/>
                    </a:p>
                  </a:txBody>
                  <a:tcPr/>
                </a:tc>
              </a:tr>
              <a:tr h="381000">
                <a:tc>
                  <a:txBody>
                    <a:bodyPr/>
                    <a:lstStyle/>
                    <a:p>
                      <a:r>
                        <a:rPr lang="en-US" dirty="0" smtClean="0"/>
                        <a:t>AF Amistad</a:t>
                      </a:r>
                      <a:endParaRPr lang="en-US" dirty="0"/>
                    </a:p>
                  </a:txBody>
                  <a:tcPr/>
                </a:tc>
                <a:tc>
                  <a:txBody>
                    <a:bodyPr/>
                    <a:lstStyle/>
                    <a:p>
                      <a:r>
                        <a:rPr lang="en-US" dirty="0" smtClean="0"/>
                        <a:t>Lafayette</a:t>
                      </a:r>
                      <a:r>
                        <a:rPr lang="en-US" baseline="0" dirty="0" smtClean="0"/>
                        <a:t> College </a:t>
                      </a:r>
                      <a:endParaRPr lang="en-US" dirty="0"/>
                    </a:p>
                  </a:txBody>
                  <a:tcPr/>
                </a:tc>
                <a:tc>
                  <a:txBody>
                    <a:bodyPr/>
                    <a:lstStyle/>
                    <a:p>
                      <a:pPr algn="ctr"/>
                      <a:r>
                        <a:rPr lang="en-US" sz="1800" kern="1200" dirty="0" smtClean="0">
                          <a:solidFill>
                            <a:schemeClr val="dk1"/>
                          </a:solidFill>
                          <a:effectLst/>
                          <a:latin typeface="+mn-lt"/>
                          <a:ea typeface="+mn-ea"/>
                          <a:cs typeface="+mn-cs"/>
                        </a:rPr>
                        <a:t>90.6%</a:t>
                      </a:r>
                      <a:endParaRPr lang="en-US" dirty="0"/>
                    </a:p>
                  </a:txBody>
                  <a:tcPr/>
                </a:tc>
              </a:tr>
              <a:tr h="428625">
                <a:tc>
                  <a:txBody>
                    <a:bodyPr/>
                    <a:lstStyle/>
                    <a:p>
                      <a:r>
                        <a:rPr lang="en-US" dirty="0" smtClean="0"/>
                        <a:t>AF Brooklyn</a:t>
                      </a:r>
                      <a:endParaRPr lang="en-US" dirty="0"/>
                    </a:p>
                  </a:txBody>
                  <a:tcPr/>
                </a:tc>
                <a:tc>
                  <a:txBody>
                    <a:bodyPr/>
                    <a:lstStyle/>
                    <a:p>
                      <a:r>
                        <a:rPr lang="en-US" dirty="0" smtClean="0"/>
                        <a:t>Brown University</a:t>
                      </a:r>
                      <a:endParaRPr lang="en-US" dirty="0"/>
                    </a:p>
                  </a:txBody>
                  <a:tcPr/>
                </a:tc>
                <a:tc>
                  <a:txBody>
                    <a:bodyPr/>
                    <a:lstStyle/>
                    <a:p>
                      <a:pPr algn="ctr"/>
                      <a:r>
                        <a:rPr lang="en-US" sz="1800" kern="1200" dirty="0" smtClean="0">
                          <a:solidFill>
                            <a:schemeClr val="dk1"/>
                          </a:solidFill>
                          <a:effectLst/>
                          <a:latin typeface="+mn-lt"/>
                          <a:ea typeface="+mn-ea"/>
                          <a:cs typeface="+mn-cs"/>
                        </a:rPr>
                        <a:t>93.5%</a:t>
                      </a:r>
                      <a:endParaRPr lang="en-US" dirty="0"/>
                    </a:p>
                  </a:txBody>
                  <a:tcPr/>
                </a:tc>
              </a:tr>
              <a:tr h="419100">
                <a:tc>
                  <a:txBody>
                    <a:bodyPr/>
                    <a:lstStyle/>
                    <a:p>
                      <a:r>
                        <a:rPr lang="en-US" dirty="0" smtClean="0"/>
                        <a:t>AF Brooklyn</a:t>
                      </a:r>
                      <a:endParaRPr lang="en-US" dirty="0"/>
                    </a:p>
                  </a:txBody>
                  <a:tcPr/>
                </a:tc>
                <a:tc>
                  <a:txBody>
                    <a:bodyPr/>
                    <a:lstStyle/>
                    <a:p>
                      <a:r>
                        <a:rPr lang="en-US" dirty="0" smtClean="0"/>
                        <a:t>Cornell University</a:t>
                      </a:r>
                      <a:endParaRPr lang="en-US" dirty="0"/>
                    </a:p>
                  </a:txBody>
                  <a:tcPr/>
                </a:tc>
                <a:tc>
                  <a:txBody>
                    <a:bodyPr/>
                    <a:lstStyle/>
                    <a:p>
                      <a:pPr algn="ctr"/>
                      <a:r>
                        <a:rPr lang="en-US" sz="1800" kern="1200" dirty="0" smtClean="0">
                          <a:solidFill>
                            <a:schemeClr val="dk1"/>
                          </a:solidFill>
                          <a:effectLst/>
                          <a:latin typeface="+mn-lt"/>
                          <a:ea typeface="+mn-ea"/>
                          <a:cs typeface="+mn-cs"/>
                        </a:rPr>
                        <a:t>90.2%</a:t>
                      </a:r>
                      <a:endParaRPr lang="en-US" dirty="0"/>
                    </a:p>
                  </a:txBody>
                  <a:tcPr/>
                </a:tc>
              </a:tr>
              <a:tr h="409575">
                <a:tc>
                  <a:txBody>
                    <a:bodyPr/>
                    <a:lstStyle/>
                    <a:p>
                      <a:r>
                        <a:rPr lang="en-US" dirty="0" smtClean="0"/>
                        <a:t>AF Brooklyn</a:t>
                      </a:r>
                      <a:endParaRPr lang="en-US" dirty="0"/>
                    </a:p>
                  </a:txBody>
                  <a:tcPr/>
                </a:tc>
                <a:tc>
                  <a:txBody>
                    <a:bodyPr/>
                    <a:lstStyle/>
                    <a:p>
                      <a:r>
                        <a:rPr lang="en-US" dirty="0" smtClean="0"/>
                        <a:t>Franklin &amp; Marshall</a:t>
                      </a:r>
                      <a:r>
                        <a:rPr lang="en-US" baseline="0" dirty="0" smtClean="0"/>
                        <a:t> College</a:t>
                      </a:r>
                      <a:endParaRPr lang="en-US" dirty="0"/>
                    </a:p>
                  </a:txBody>
                  <a:tcPr/>
                </a:tc>
                <a:tc>
                  <a:txBody>
                    <a:bodyPr/>
                    <a:lstStyle/>
                    <a:p>
                      <a:pPr algn="ctr"/>
                      <a:r>
                        <a:rPr lang="en-US" sz="1800" kern="1200" dirty="0" smtClean="0">
                          <a:solidFill>
                            <a:schemeClr val="dk1"/>
                          </a:solidFill>
                          <a:effectLst/>
                          <a:latin typeface="+mn-lt"/>
                          <a:ea typeface="+mn-ea"/>
                          <a:cs typeface="+mn-cs"/>
                        </a:rPr>
                        <a:t>76.9%</a:t>
                      </a:r>
                      <a:endParaRPr lang="en-US" dirty="0"/>
                    </a:p>
                  </a:txBody>
                  <a:tcPr/>
                </a:tc>
              </a:tr>
              <a:tr h="476250">
                <a:tc>
                  <a:txBody>
                    <a:bodyPr/>
                    <a:lstStyle/>
                    <a:p>
                      <a:r>
                        <a:rPr lang="en-US" dirty="0" smtClean="0"/>
                        <a:t>AF Brooklyn</a:t>
                      </a:r>
                      <a:endParaRPr lang="en-US" dirty="0"/>
                    </a:p>
                  </a:txBody>
                  <a:tcPr/>
                </a:tc>
                <a:tc>
                  <a:txBody>
                    <a:bodyPr/>
                    <a:lstStyle/>
                    <a:p>
                      <a:r>
                        <a:rPr lang="en-US" dirty="0" smtClean="0"/>
                        <a:t>Lafayette College </a:t>
                      </a:r>
                      <a:endParaRPr lang="en-US" dirty="0"/>
                    </a:p>
                  </a:txBody>
                  <a:tcPr/>
                </a:tc>
                <a:tc>
                  <a:txBody>
                    <a:bodyPr/>
                    <a:lstStyle/>
                    <a:p>
                      <a:pPr algn="ctr"/>
                      <a:r>
                        <a:rPr lang="en-US" sz="1800" kern="1200" dirty="0" smtClean="0">
                          <a:solidFill>
                            <a:schemeClr val="dk1"/>
                          </a:solidFill>
                          <a:effectLst/>
                          <a:latin typeface="+mn-lt"/>
                          <a:ea typeface="+mn-ea"/>
                          <a:cs typeface="+mn-cs"/>
                        </a:rPr>
                        <a:t>90.6%</a:t>
                      </a:r>
                      <a:endParaRPr lang="en-US" dirty="0"/>
                    </a:p>
                  </a:txBody>
                  <a:tcPr/>
                </a:tc>
              </a:tr>
              <a:tr h="542925">
                <a:tc>
                  <a:txBody>
                    <a:bodyPr/>
                    <a:lstStyle/>
                    <a:p>
                      <a:r>
                        <a:rPr lang="en-US" dirty="0" smtClean="0"/>
                        <a:t>AF Brooklyn</a:t>
                      </a:r>
                      <a:endParaRPr lang="en-US" dirty="0"/>
                    </a:p>
                  </a:txBody>
                  <a:tcPr/>
                </a:tc>
                <a:tc>
                  <a:txBody>
                    <a:bodyPr/>
                    <a:lstStyle/>
                    <a:p>
                      <a:r>
                        <a:rPr lang="en-US" dirty="0" smtClean="0"/>
                        <a:t>Stanford</a:t>
                      </a:r>
                      <a:r>
                        <a:rPr lang="en-US" baseline="0" dirty="0" smtClean="0"/>
                        <a:t> University </a:t>
                      </a:r>
                      <a:endParaRPr lang="en-US" dirty="0"/>
                    </a:p>
                  </a:txBody>
                  <a:tcPr/>
                </a:tc>
                <a:tc>
                  <a:txBody>
                    <a:bodyPr/>
                    <a:lstStyle/>
                    <a:p>
                      <a:pPr algn="ctr"/>
                      <a:r>
                        <a:rPr lang="en-US" sz="1800" kern="1200" dirty="0" smtClean="0">
                          <a:solidFill>
                            <a:schemeClr val="dk1"/>
                          </a:solidFill>
                          <a:effectLst/>
                          <a:latin typeface="+mn-lt"/>
                          <a:ea typeface="+mn-ea"/>
                          <a:cs typeface="+mn-cs"/>
                        </a:rPr>
                        <a:t>92.7%</a:t>
                      </a:r>
                      <a:endParaRPr lang="en-US" dirty="0"/>
                    </a:p>
                  </a:txBody>
                  <a:tcPr/>
                </a:tc>
              </a:tr>
              <a:tr h="619125">
                <a:tc gridSpan="2">
                  <a:txBody>
                    <a:bodyPr/>
                    <a:lstStyle/>
                    <a:p>
                      <a:pPr algn="l"/>
                      <a:r>
                        <a:rPr lang="en-US" sz="1800" b="1" dirty="0" smtClean="0">
                          <a:latin typeface="+mn-lt"/>
                        </a:rPr>
                        <a:t>Average 6yr</a:t>
                      </a:r>
                      <a:r>
                        <a:rPr lang="en-US" sz="1800" b="1" baseline="0" dirty="0" smtClean="0">
                          <a:latin typeface="+mn-lt"/>
                        </a:rPr>
                        <a:t> Grad Rate</a:t>
                      </a:r>
                      <a:endParaRPr lang="en-US" sz="1800" b="1" dirty="0">
                        <a:latin typeface="+mn-lt"/>
                      </a:endParaRPr>
                    </a:p>
                  </a:txBody>
                  <a:tcPr/>
                </a:tc>
                <a:tc hMerge="1">
                  <a:txBody>
                    <a:bodyPr/>
                    <a:lstStyle/>
                    <a:p>
                      <a:pPr algn="ctr"/>
                      <a:endParaRPr lang="en-US" sz="1800" b="1" dirty="0">
                        <a:latin typeface="+mn-lt"/>
                      </a:endParaRPr>
                    </a:p>
                  </a:txBody>
                  <a:tcPr anchor="ctr"/>
                </a:tc>
                <a:tc>
                  <a:txBody>
                    <a:bodyPr/>
                    <a:lstStyle/>
                    <a:p>
                      <a:pPr algn="ctr" fontAlgn="b"/>
                      <a:r>
                        <a:rPr lang="en-US" sz="1800" b="1" i="0" u="none" strike="noStrike" dirty="0" smtClean="0">
                          <a:solidFill>
                            <a:srgbClr val="000000"/>
                          </a:solidFill>
                          <a:effectLst/>
                          <a:latin typeface="+mn-lt"/>
                        </a:rPr>
                        <a:t>89.7%</a:t>
                      </a:r>
                      <a:endParaRPr lang="en-US" sz="1800" b="1" i="0" u="none" strike="noStrike" dirty="0">
                        <a:solidFill>
                          <a:srgbClr val="000000"/>
                        </a:solidFill>
                        <a:effectLst/>
                        <a:latin typeface="+mn-lt"/>
                      </a:endParaRPr>
                    </a:p>
                  </a:txBody>
                  <a:tcPr marL="9525" marR="9525" marT="9525" marB="0" anchor="ctr"/>
                </a:tc>
              </a:tr>
              <a:tr h="619125">
                <a:tc gridSpan="2">
                  <a:txBody>
                    <a:bodyPr/>
                    <a:lstStyle/>
                    <a:p>
                      <a:pPr algn="l"/>
                      <a:r>
                        <a:rPr lang="en-US" sz="1800" b="1" dirty="0" smtClean="0">
                          <a:latin typeface="+mn-lt"/>
                        </a:rPr>
                        <a:t>Early Decision College Acceptance Rate</a:t>
                      </a:r>
                      <a:endParaRPr lang="en-US" sz="1800" b="1" dirty="0">
                        <a:latin typeface="+mn-lt"/>
                      </a:endParaRPr>
                    </a:p>
                  </a:txBody>
                  <a:tcPr/>
                </a:tc>
                <a:tc hMerge="1">
                  <a:txBody>
                    <a:bodyPr/>
                    <a:lstStyle/>
                    <a:p>
                      <a:pPr algn="ctr"/>
                      <a:endParaRPr lang="en-US" sz="1800" b="1" dirty="0">
                        <a:latin typeface="+mn-lt"/>
                      </a:endParaRPr>
                    </a:p>
                  </a:txBody>
                  <a:tcPr anchor="ctr"/>
                </a:tc>
                <a:tc>
                  <a:txBody>
                    <a:bodyPr/>
                    <a:lstStyle/>
                    <a:p>
                      <a:pPr algn="l" fontAlgn="b"/>
                      <a:r>
                        <a:rPr lang="en-US" sz="1800" b="1" i="0" u="none" strike="noStrike" dirty="0" smtClean="0">
                          <a:solidFill>
                            <a:srgbClr val="000000"/>
                          </a:solidFill>
                          <a:effectLst/>
                          <a:latin typeface="+mn-lt"/>
                        </a:rPr>
                        <a:t>AF Amistad:</a:t>
                      </a:r>
                      <a:r>
                        <a:rPr lang="en-US" sz="1800" b="1" i="0" u="none" strike="noStrike" baseline="0" dirty="0" smtClean="0">
                          <a:solidFill>
                            <a:srgbClr val="000000"/>
                          </a:solidFill>
                          <a:effectLst/>
                          <a:latin typeface="+mn-lt"/>
                        </a:rPr>
                        <a:t>     2/4 (50%)</a:t>
                      </a:r>
                    </a:p>
                    <a:p>
                      <a:pPr algn="l" fontAlgn="b"/>
                      <a:r>
                        <a:rPr lang="en-US" sz="1800" b="1" i="0" u="none" strike="noStrike" baseline="0" dirty="0" smtClean="0">
                          <a:solidFill>
                            <a:srgbClr val="000000"/>
                          </a:solidFill>
                          <a:effectLst/>
                          <a:latin typeface="+mn-lt"/>
                        </a:rPr>
                        <a:t>AF Brooklyn:   7/11 (64%)</a:t>
                      </a:r>
                    </a:p>
                    <a:p>
                      <a:pPr algn="l" fontAlgn="b"/>
                      <a:r>
                        <a:rPr lang="en-US" sz="1800" b="1" i="0" u="none" strike="noStrike" baseline="0" dirty="0" smtClean="0">
                          <a:solidFill>
                            <a:srgbClr val="000000"/>
                          </a:solidFill>
                          <a:effectLst/>
                          <a:latin typeface="+mn-lt"/>
                        </a:rPr>
                        <a:t>Total:                9/15 (60%) </a:t>
                      </a:r>
                    </a:p>
                    <a:p>
                      <a:pPr algn="ctr" fontAlgn="b"/>
                      <a:endParaRPr lang="en-US" sz="1800" b="1" i="0" u="none" strike="noStrike" dirty="0">
                        <a:solidFill>
                          <a:srgbClr val="000000"/>
                        </a:solidFill>
                        <a:effectLst/>
                        <a:latin typeface="+mn-lt"/>
                      </a:endParaRPr>
                    </a:p>
                  </a:txBody>
                  <a:tcPr marL="9525" marR="9525" marT="9525" marB="0" anchor="ctr"/>
                </a:tc>
              </a:tr>
            </a:tbl>
          </a:graphicData>
        </a:graphic>
      </p:graphicFrame>
      <p:sp>
        <p:nvSpPr>
          <p:cNvPr id="4" name="Slide Number Placeholder 3"/>
          <p:cNvSpPr>
            <a:spLocks noGrp="1"/>
          </p:cNvSpPr>
          <p:nvPr>
            <p:ph type="sldNum" sz="quarter" idx="10"/>
          </p:nvPr>
        </p:nvSpPr>
        <p:spPr/>
        <p:txBody>
          <a:bodyPr/>
          <a:lstStyle/>
          <a:p>
            <a:pPr>
              <a:defRPr/>
            </a:pPr>
            <a:fld id="{2147885C-002B-464C-9EB8-9C72A4A2907B}" type="slidenum">
              <a:rPr lang="en-US" smtClean="0"/>
              <a:pPr>
                <a:defRPr/>
              </a:pPr>
              <a:t>15</a:t>
            </a:fld>
            <a:endParaRPr lang="en-US"/>
          </a:p>
        </p:txBody>
      </p:sp>
    </p:spTree>
    <p:extLst>
      <p:ext uri="{BB962C8B-B14F-4D97-AF65-F5344CB8AC3E}">
        <p14:creationId xmlns:p14="http://schemas.microsoft.com/office/powerpoint/2010/main" val="20132467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147885C-002B-464C-9EB8-9C72A4A2907B}" type="slidenum">
              <a:rPr lang="en-US" smtClean="0"/>
              <a:pPr>
                <a:defRPr/>
              </a:pPr>
              <a:t>16</a:t>
            </a:fld>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00437" y="2509837"/>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descr="Image result for restart screen on dv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302895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1132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the College Essay Rubric </a:t>
            </a:r>
            <a:endParaRPr lang="en-US" dirty="0"/>
          </a:p>
        </p:txBody>
      </p:sp>
      <p:sp>
        <p:nvSpPr>
          <p:cNvPr id="4" name="Slide Number Placeholder 3"/>
          <p:cNvSpPr>
            <a:spLocks noGrp="1"/>
          </p:cNvSpPr>
          <p:nvPr>
            <p:ph type="sldNum" sz="quarter" idx="10"/>
          </p:nvPr>
        </p:nvSpPr>
        <p:spPr/>
        <p:txBody>
          <a:bodyPr/>
          <a:lstStyle/>
          <a:p>
            <a:pPr>
              <a:defRPr/>
            </a:pPr>
            <a:fld id="{2147885C-002B-464C-9EB8-9C72A4A2907B}" type="slidenum">
              <a:rPr lang="en-US" smtClean="0"/>
              <a:pPr>
                <a:defRPr/>
              </a:pPr>
              <a:t>17</a:t>
            </a:fld>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219906561"/>
              </p:ext>
            </p:extLst>
          </p:nvPr>
        </p:nvGraphicFramePr>
        <p:xfrm>
          <a:off x="152400" y="914400"/>
          <a:ext cx="8229601" cy="3238878"/>
        </p:xfrm>
        <a:graphic>
          <a:graphicData uri="http://schemas.openxmlformats.org/drawingml/2006/table">
            <a:tbl>
              <a:tblPr>
                <a:tableStyleId>{5C22544A-7EE6-4342-B048-85BDC9FD1C3A}</a:tableStyleId>
              </a:tblPr>
              <a:tblGrid>
                <a:gridCol w="304800"/>
                <a:gridCol w="260160"/>
                <a:gridCol w="1271163"/>
                <a:gridCol w="1271163"/>
                <a:gridCol w="1412403"/>
                <a:gridCol w="1854956"/>
                <a:gridCol w="1854956"/>
              </a:tblGrid>
              <a:tr h="192063">
                <a:tc>
                  <a:txBody>
                    <a:bodyPr/>
                    <a:lstStyle/>
                    <a:p>
                      <a:pPr algn="ctr" fontAlgn="ctr"/>
                      <a:r>
                        <a:rPr lang="en-US" sz="1100" u="none" strike="noStrike" dirty="0">
                          <a:effectLst/>
                        </a:rPr>
                        <a:t> </a:t>
                      </a:r>
                      <a:endParaRPr lang="en-US" sz="11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 </a:t>
                      </a:r>
                      <a:endParaRPr lang="en-US" sz="900" b="0" i="0" u="none" strike="noStrike" dirty="0">
                        <a:solidFill>
                          <a:srgbClr val="000000"/>
                        </a:solidFill>
                        <a:effectLst/>
                        <a:latin typeface="Calibri"/>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100" u="none" strike="noStrike">
                          <a:effectLst/>
                        </a:rPr>
                        <a:t>0</a:t>
                      </a:r>
                      <a:endParaRPr lang="en-US" sz="1100" b="1" i="0" u="none" strike="noStrike">
                        <a:solidFill>
                          <a:srgbClr val="000000"/>
                        </a:solidFill>
                        <a:effectLst/>
                        <a:latin typeface="Calibri"/>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100" u="none" strike="noStrike">
                          <a:effectLst/>
                        </a:rPr>
                        <a:t>1</a:t>
                      </a:r>
                      <a:endParaRPr lang="en-US" sz="1100" b="1" i="0" u="none" strike="noStrike">
                        <a:solidFill>
                          <a:srgbClr val="000000"/>
                        </a:solidFill>
                        <a:effectLst/>
                        <a:latin typeface="Calibri"/>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100" u="none" strike="noStrike">
                          <a:effectLst/>
                        </a:rPr>
                        <a:t>2</a:t>
                      </a:r>
                      <a:endParaRPr lang="en-US" sz="1100" b="1" i="0" u="none" strike="noStrike">
                        <a:solidFill>
                          <a:srgbClr val="000000"/>
                        </a:solidFill>
                        <a:effectLst/>
                        <a:latin typeface="Calibri"/>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100" u="none" strike="noStrike">
                          <a:effectLst/>
                        </a:rPr>
                        <a:t>3</a:t>
                      </a:r>
                      <a:endParaRPr lang="en-US" sz="1100" b="1" i="0" u="none" strike="noStrike">
                        <a:solidFill>
                          <a:srgbClr val="000000"/>
                        </a:solidFill>
                        <a:effectLst/>
                        <a:latin typeface="Calibri"/>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100" u="none" strike="noStrike">
                          <a:effectLst/>
                        </a:rPr>
                        <a:t>4</a:t>
                      </a:r>
                      <a:endParaRPr lang="en-US" sz="1100" b="0" i="0" u="none" strike="noStrike">
                        <a:solidFill>
                          <a:srgbClr val="000000"/>
                        </a:solidFill>
                        <a:effectLst/>
                        <a:latin typeface="Calibri"/>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065076">
                <a:tc rowSpan="3">
                  <a:txBody>
                    <a:bodyPr/>
                    <a:lstStyle/>
                    <a:p>
                      <a:pPr algn="ctr" fontAlgn="ctr"/>
                      <a:r>
                        <a:rPr lang="en-US" sz="1100" u="none" strike="noStrike" dirty="0">
                          <a:effectLst/>
                        </a:rPr>
                        <a:t>THEME</a:t>
                      </a:r>
                      <a:endParaRPr lang="en-US" sz="1100" b="1" i="0" u="none" strike="noStrike" dirty="0">
                        <a:solidFill>
                          <a:srgbClr val="000000"/>
                        </a:solidFill>
                        <a:effectLst/>
                        <a:latin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 Focus</a:t>
                      </a:r>
                      <a:endParaRPr lang="en-US" sz="900" b="0" i="0" u="none" strike="noStrike" dirty="0">
                        <a:solidFill>
                          <a:srgbClr val="000000"/>
                        </a:solidFill>
                        <a:effectLst/>
                        <a:latin typeface="Calibri"/>
                      </a:endParaRPr>
                    </a:p>
                  </a:txBody>
                  <a:tcPr marL="0" marR="0" marT="0" marB="0" vert="vert270" anchor="ctr">
                    <a:lnL w="12700" cap="flat" cmpd="sng" algn="ctr">
                      <a:solidFill>
                        <a:schemeClr val="tx1"/>
                      </a:solidFill>
                      <a:prstDash val="solid"/>
                      <a:round/>
                      <a:headEnd type="none" w="med" len="med"/>
                      <a:tailEnd type="none" w="med" len="med"/>
                    </a:lnL>
                  </a:tcPr>
                </a:tc>
                <a:tc>
                  <a:txBody>
                    <a:bodyPr/>
                    <a:lstStyle/>
                    <a:p>
                      <a:pPr algn="ctr" fontAlgn="ctr"/>
                      <a:r>
                        <a:rPr lang="en-US" sz="900" u="none" strike="noStrike" dirty="0">
                          <a:effectLst/>
                        </a:rPr>
                        <a:t> </a:t>
                      </a:r>
                      <a:endParaRPr lang="en-US" sz="900" b="0" i="0" u="none" strike="noStrike" dirty="0">
                        <a:solidFill>
                          <a:srgbClr val="000000"/>
                        </a:solidFill>
                        <a:effectLst/>
                        <a:latin typeface="Calibri"/>
                      </a:endParaRPr>
                    </a:p>
                  </a:txBody>
                  <a:tcPr marL="0" marR="0" marT="0" marB="0" vert="vert270" anchor="ctr"/>
                </a:tc>
                <a:tc>
                  <a:txBody>
                    <a:bodyPr/>
                    <a:lstStyle/>
                    <a:p>
                      <a:pPr algn="l" fontAlgn="ctr"/>
                      <a:r>
                        <a:rPr lang="en-US" sz="800" u="none" strike="noStrike">
                          <a:effectLst/>
                        </a:rPr>
                        <a:t>Revolves around 2-3 topics/ events that are bland or common personal statement topics.  Scattered and lacks broaders message.  Does not respond to a common app prompt.</a:t>
                      </a:r>
                      <a:endParaRPr lang="en-US" sz="800" b="0" i="0" u="none" strike="noStrike">
                        <a:solidFill>
                          <a:srgbClr val="000000"/>
                        </a:solidFill>
                        <a:effectLst/>
                        <a:latin typeface="Calibri"/>
                      </a:endParaRPr>
                    </a:p>
                  </a:txBody>
                  <a:tcPr marL="0" marR="0" marT="0" marB="0" anchor="ctr"/>
                </a:tc>
                <a:tc>
                  <a:txBody>
                    <a:bodyPr/>
                    <a:lstStyle/>
                    <a:p>
                      <a:pPr algn="l" fontAlgn="ctr"/>
                      <a:r>
                        <a:rPr lang="en-US" sz="800" u="none" strike="noStrike">
                          <a:effectLst/>
                        </a:rPr>
                        <a:t>Revolves around 1-2 topics/ events that are memorable; topics/ events pull away from focus.  Attempts broader message.  Generally responds to a common app prompt.</a:t>
                      </a:r>
                      <a:endParaRPr lang="en-US" sz="800" b="0" i="0" u="none" strike="noStrike">
                        <a:solidFill>
                          <a:srgbClr val="000000"/>
                        </a:solidFill>
                        <a:effectLst/>
                        <a:latin typeface="Calibri"/>
                      </a:endParaRPr>
                    </a:p>
                  </a:txBody>
                  <a:tcPr marL="0" marR="0" marT="0" marB="0" anchor="ctr"/>
                </a:tc>
                <a:tc>
                  <a:txBody>
                    <a:bodyPr/>
                    <a:lstStyle/>
                    <a:p>
                      <a:pPr algn="l" fontAlgn="ctr"/>
                      <a:r>
                        <a:rPr lang="en-US" sz="800" u="none" strike="noStrike">
                          <a:effectLst/>
                        </a:rPr>
                        <a:t>Essay revolves around one memorable, creative, unique topic/ event, while effectively communicating a broader message.  Responds to a common app prompt in an original, creative, and focused way.</a:t>
                      </a:r>
                      <a:endParaRPr lang="en-US" sz="800" b="0" i="0" u="none" strike="noStrike">
                        <a:solidFill>
                          <a:srgbClr val="000000"/>
                        </a:solidFill>
                        <a:effectLst/>
                        <a:latin typeface="Calibri"/>
                      </a:endParaRPr>
                    </a:p>
                  </a:txBody>
                  <a:tcPr marL="0" marR="0" marT="0" marB="0" anchor="ctr"/>
                </a:tc>
                <a:tc>
                  <a:txBody>
                    <a:bodyPr/>
                    <a:lstStyle/>
                    <a:p>
                      <a:pPr algn="l" fontAlgn="ctr"/>
                      <a:r>
                        <a:rPr lang="en-US" sz="800" u="none" strike="noStrike">
                          <a:effectLst/>
                        </a:rPr>
                        <a:t>The focus of the essay is advanced, evolving around a narrow, memorable, unique topic in a nuanced way, while subtly conveying a broader message.  Responds to a common app prompt in an original, creative, and focused way that places in the essay in the top 5%.</a:t>
                      </a:r>
                      <a:endParaRPr lang="en-US" sz="800" b="0" i="0" u="none" strike="noStrike">
                        <a:solidFill>
                          <a:srgbClr val="000000"/>
                        </a:solidFill>
                        <a:effectLst/>
                        <a:latin typeface="Calibri"/>
                      </a:endParaRPr>
                    </a:p>
                  </a:txBody>
                  <a:tcPr marL="0" marR="0" marT="0" marB="0" anchor="ctr">
                    <a:lnR w="12700" cap="flat" cmpd="sng" algn="ctr">
                      <a:solidFill>
                        <a:schemeClr val="tx1"/>
                      </a:solidFill>
                      <a:prstDash val="solid"/>
                      <a:round/>
                      <a:headEnd type="none" w="med" len="med"/>
                      <a:tailEnd type="none" w="med" len="med"/>
                    </a:lnR>
                  </a:tcPr>
                </a:tc>
              </a:tr>
              <a:tr h="1204758">
                <a:tc vMerge="1">
                  <a:txBody>
                    <a:bodyPr/>
                    <a:lstStyle/>
                    <a:p>
                      <a:endParaRPr lang="en-US"/>
                    </a:p>
                  </a:txBody>
                  <a:tcPr/>
                </a:tc>
                <a:tc>
                  <a:txBody>
                    <a:bodyPr/>
                    <a:lstStyle/>
                    <a:p>
                      <a:pPr algn="ctr" fontAlgn="ctr"/>
                      <a:r>
                        <a:rPr lang="en-US" sz="900" u="none" strike="noStrike" dirty="0">
                          <a:effectLst/>
                        </a:rPr>
                        <a:t>Insight</a:t>
                      </a:r>
                      <a:endParaRPr lang="en-US" sz="900" b="0" i="0" u="none" strike="noStrike" dirty="0">
                        <a:solidFill>
                          <a:srgbClr val="000000"/>
                        </a:solidFill>
                        <a:effectLst/>
                        <a:latin typeface="Calibri"/>
                      </a:endParaRPr>
                    </a:p>
                  </a:txBody>
                  <a:tcPr marL="0" marR="0" marT="0" marB="0" vert="vert270" anchor="ctr">
                    <a:lnL w="12700" cap="flat" cmpd="sng" algn="ctr">
                      <a:solidFill>
                        <a:schemeClr val="tx1"/>
                      </a:solidFill>
                      <a:prstDash val="solid"/>
                      <a:round/>
                      <a:headEnd type="none" w="med" len="med"/>
                      <a:tailEnd type="none" w="med" len="med"/>
                    </a:lnL>
                  </a:tcPr>
                </a:tc>
                <a:tc>
                  <a:txBody>
                    <a:bodyPr/>
                    <a:lstStyle/>
                    <a:p>
                      <a:pPr algn="ctr" fontAlgn="ctr"/>
                      <a:r>
                        <a:rPr lang="en-US" sz="900" u="none" strike="noStrike">
                          <a:effectLst/>
                        </a:rPr>
                        <a:t> </a:t>
                      </a:r>
                      <a:endParaRPr lang="en-US" sz="900" b="0" i="0" u="none" strike="noStrike">
                        <a:solidFill>
                          <a:srgbClr val="000000"/>
                        </a:solidFill>
                        <a:effectLst/>
                        <a:latin typeface="Calibri"/>
                      </a:endParaRPr>
                    </a:p>
                  </a:txBody>
                  <a:tcPr marL="0" marR="0" marT="0" marB="0" vert="vert270" anchor="ctr"/>
                </a:tc>
                <a:tc>
                  <a:txBody>
                    <a:bodyPr/>
                    <a:lstStyle/>
                    <a:p>
                      <a:pPr algn="l" fontAlgn="ctr"/>
                      <a:r>
                        <a:rPr lang="en-US" sz="800" u="none" strike="noStrike">
                          <a:effectLst/>
                        </a:rPr>
                        <a:t>Topic/ event reveals some vague sense of traits/ values of the essayist; evinces minimal self-reflection; theme of essay is largely absent and does not develop college application.</a:t>
                      </a:r>
                      <a:endParaRPr lang="en-US" sz="800" b="0" i="0" u="none" strike="noStrike">
                        <a:solidFill>
                          <a:srgbClr val="000000"/>
                        </a:solidFill>
                        <a:effectLst/>
                        <a:latin typeface="Calibri"/>
                      </a:endParaRPr>
                    </a:p>
                  </a:txBody>
                  <a:tcPr marL="0" marR="0" marT="0" marB="0" anchor="ctr"/>
                </a:tc>
                <a:tc>
                  <a:txBody>
                    <a:bodyPr/>
                    <a:lstStyle/>
                    <a:p>
                      <a:pPr algn="l" fontAlgn="ctr"/>
                      <a:r>
                        <a:rPr lang="en-US" sz="800" u="none" strike="noStrike">
                          <a:effectLst/>
                        </a:rPr>
                        <a:t>Topic/ event reveals general/ vague traits/ values of the essayist; evinces some self-reflection; theme of essay is weak and only a selection helps to round out the college application.</a:t>
                      </a:r>
                      <a:endParaRPr lang="en-US" sz="800" b="0" i="0" u="none" strike="noStrike">
                        <a:solidFill>
                          <a:srgbClr val="000000"/>
                        </a:solidFill>
                        <a:effectLst/>
                        <a:latin typeface="Calibri"/>
                      </a:endParaRPr>
                    </a:p>
                  </a:txBody>
                  <a:tcPr marL="0" marR="0" marT="0" marB="0" anchor="ctr"/>
                </a:tc>
                <a:tc>
                  <a:txBody>
                    <a:bodyPr/>
                    <a:lstStyle/>
                    <a:p>
                      <a:pPr algn="l" fontAlgn="ctr"/>
                      <a:r>
                        <a:rPr lang="en-US" sz="800" u="none" strike="noStrike">
                          <a:effectLst/>
                        </a:rPr>
                        <a:t>Topic/ event reveals distinct, identifiable traits/ values of essayist; evinces self-reflection.  A positive message is communicated to the reader.  The theme of the essay helps reveal the student's character and round out the application.</a:t>
                      </a:r>
                      <a:endParaRPr lang="en-US" sz="800" b="0" i="0" u="none" strike="noStrike">
                        <a:solidFill>
                          <a:srgbClr val="000000"/>
                        </a:solidFill>
                        <a:effectLst/>
                        <a:latin typeface="Calibri"/>
                      </a:endParaRPr>
                    </a:p>
                  </a:txBody>
                  <a:tcPr marL="0" marR="0" marT="0" marB="0" anchor="ctr"/>
                </a:tc>
                <a:tc>
                  <a:txBody>
                    <a:bodyPr/>
                    <a:lstStyle/>
                    <a:p>
                      <a:pPr algn="l" fontAlgn="ctr"/>
                      <a:r>
                        <a:rPr lang="en-US" sz="800" u="none" strike="noStrike">
                          <a:effectLst/>
                        </a:rPr>
                        <a:t>Topic/ event reveals the distinct, identifiable and positive character of essayist; evinces self-reflection.  A positive message is communicated to the reader in subtle, nuanced, advanced ways.  The theme of the essay rounds out the application by revealing the student's character "beyond the paper appilcation."</a:t>
                      </a:r>
                      <a:endParaRPr lang="en-US" sz="800" b="0" i="0" u="none" strike="noStrike">
                        <a:solidFill>
                          <a:srgbClr val="000000"/>
                        </a:solidFill>
                        <a:effectLst/>
                        <a:latin typeface="Calibri"/>
                      </a:endParaRPr>
                    </a:p>
                  </a:txBody>
                  <a:tcPr marL="0" marR="0" marT="0" marB="0" anchor="ctr">
                    <a:lnR w="12700" cap="flat" cmpd="sng" algn="ctr">
                      <a:solidFill>
                        <a:schemeClr val="tx1"/>
                      </a:solidFill>
                      <a:prstDash val="solid"/>
                      <a:round/>
                      <a:headEnd type="none" w="med" len="med"/>
                      <a:tailEnd type="none" w="med" len="med"/>
                    </a:lnR>
                  </a:tcPr>
                </a:tc>
              </a:tr>
              <a:tr h="776981">
                <a:tc vMerge="1">
                  <a:txBody>
                    <a:bodyPr/>
                    <a:lstStyle/>
                    <a:p>
                      <a:endParaRPr lang="en-US"/>
                    </a:p>
                  </a:txBody>
                  <a:tcPr/>
                </a:tc>
                <a:tc>
                  <a:txBody>
                    <a:bodyPr/>
                    <a:lstStyle/>
                    <a:p>
                      <a:pPr algn="ctr" fontAlgn="ctr"/>
                      <a:r>
                        <a:rPr lang="en-US" sz="900" u="none" strike="noStrike">
                          <a:effectLst/>
                        </a:rPr>
                        <a:t>Connection</a:t>
                      </a:r>
                      <a:endParaRPr lang="en-US" sz="900" b="0" i="0" u="none" strike="noStrike">
                        <a:solidFill>
                          <a:srgbClr val="000000"/>
                        </a:solidFill>
                        <a:effectLst/>
                        <a:latin typeface="Calibri"/>
                      </a:endParaRPr>
                    </a:p>
                  </a:txBody>
                  <a:tcPr marL="0" marR="0" marT="0" marB="0" vert="vert27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 </a:t>
                      </a:r>
                      <a:endParaRPr lang="en-US" sz="900" b="0" i="0" u="none" strike="noStrike">
                        <a:solidFill>
                          <a:srgbClr val="000000"/>
                        </a:solidFill>
                        <a:effectLst/>
                        <a:latin typeface="Calibri"/>
                      </a:endParaRPr>
                    </a:p>
                  </a:txBody>
                  <a:tcPr marL="0" marR="0" marT="0" marB="0" vert="vert270" anchor="ctr">
                    <a:lnB w="12700" cap="flat" cmpd="sng" algn="ctr">
                      <a:solidFill>
                        <a:schemeClr val="tx1"/>
                      </a:solidFill>
                      <a:prstDash val="solid"/>
                      <a:round/>
                      <a:headEnd type="none" w="med" len="med"/>
                      <a:tailEnd type="none" w="med" len="med"/>
                    </a:lnB>
                  </a:tcPr>
                </a:tc>
                <a:tc>
                  <a:txBody>
                    <a:bodyPr/>
                    <a:lstStyle/>
                    <a:p>
                      <a:pPr algn="l" fontAlgn="ctr"/>
                      <a:r>
                        <a:rPr lang="en-US" sz="800" u="none" strike="noStrike">
                          <a:effectLst/>
                        </a:rPr>
                        <a:t>Topic/ event develops some context of essayist's context or wider context</a:t>
                      </a:r>
                      <a:endParaRPr lang="en-US" sz="800" b="0" i="0" u="none" strike="noStrike">
                        <a:solidFill>
                          <a:srgbClr val="000000"/>
                        </a:solidFill>
                        <a:effectLst/>
                        <a:latin typeface="Calibri"/>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l" fontAlgn="ctr"/>
                      <a:r>
                        <a:rPr lang="en-US" sz="800" u="none" strike="noStrike">
                          <a:effectLst/>
                        </a:rPr>
                        <a:t>Topic/ event develops essayist's context and wider context but does not explicitly connect the two</a:t>
                      </a:r>
                      <a:endParaRPr lang="en-US" sz="800" b="0" i="0" u="none" strike="noStrike">
                        <a:solidFill>
                          <a:srgbClr val="000000"/>
                        </a:solidFill>
                        <a:effectLst/>
                        <a:latin typeface="Calibri"/>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l" fontAlgn="ctr"/>
                      <a:r>
                        <a:rPr lang="en-US" sz="800" u="none" strike="noStrike">
                          <a:effectLst/>
                        </a:rPr>
                        <a:t>Topic/ event develops and creates link between essayist's context and wider (academic, national, or global) context</a:t>
                      </a:r>
                      <a:endParaRPr lang="en-US" sz="800" b="0" i="0" u="none" strike="noStrike">
                        <a:solidFill>
                          <a:srgbClr val="000000"/>
                        </a:solidFill>
                        <a:effectLst/>
                        <a:latin typeface="Calibri"/>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Topic/ event develops and creates a nuanced link between essayist's context and wider (academic, national, or global) context, so that readers have a picture of who the author is beyond the essay</a:t>
                      </a:r>
                      <a:endParaRPr lang="en-US" sz="800" b="0" i="0" u="none" strike="noStrike" dirty="0">
                        <a:solidFill>
                          <a:srgbClr val="000000"/>
                        </a:solidFill>
                        <a:effectLst/>
                        <a:latin typeface="Calibri"/>
                      </a:endParaRP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346543772"/>
              </p:ext>
            </p:extLst>
          </p:nvPr>
        </p:nvGraphicFramePr>
        <p:xfrm>
          <a:off x="1066801" y="2209800"/>
          <a:ext cx="7543801" cy="2674911"/>
        </p:xfrm>
        <a:graphic>
          <a:graphicData uri="http://schemas.openxmlformats.org/drawingml/2006/table">
            <a:tbl>
              <a:tblPr>
                <a:tableStyleId>{5C22544A-7EE6-4342-B048-85BDC9FD1C3A}</a:tableStyleId>
              </a:tblPr>
              <a:tblGrid>
                <a:gridCol w="258940"/>
                <a:gridCol w="258940"/>
                <a:gridCol w="1165233"/>
                <a:gridCol w="1165233"/>
                <a:gridCol w="1294703"/>
                <a:gridCol w="1700376"/>
                <a:gridCol w="1700376"/>
              </a:tblGrid>
              <a:tr h="698410">
                <a:tc rowSpan="3">
                  <a:txBody>
                    <a:bodyPr/>
                    <a:lstStyle/>
                    <a:p>
                      <a:pPr algn="ctr" fontAlgn="ctr"/>
                      <a:r>
                        <a:rPr lang="en-US" sz="1100" u="none" strike="noStrike" dirty="0">
                          <a:effectLst/>
                        </a:rPr>
                        <a:t>ORGANIZATION</a:t>
                      </a:r>
                      <a:endParaRPr lang="en-US" sz="1100" b="1" i="0" u="none" strike="noStrike" dirty="0">
                        <a:solidFill>
                          <a:srgbClr val="000000"/>
                        </a:solidFill>
                        <a:effectLst/>
                        <a:latin typeface="Calibri"/>
                      </a:endParaRPr>
                    </a:p>
                  </a:txBody>
                  <a:tcPr marL="0" marR="0" marT="0" marB="0" vert="vert27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Hook</a:t>
                      </a:r>
                      <a:endParaRPr lang="en-US" sz="900" b="0" i="0" u="none" strike="noStrike">
                        <a:solidFill>
                          <a:srgbClr val="000000"/>
                        </a:solidFill>
                        <a:effectLst/>
                        <a:latin typeface="Calibri"/>
                      </a:endParaRPr>
                    </a:p>
                  </a:txBody>
                  <a:tcPr marL="0" marR="0" marT="0" marB="0" vert="vert270" anchor="ctr">
                    <a:lnT w="12700" cap="flat" cmpd="sng" algn="ctr">
                      <a:solidFill>
                        <a:schemeClr val="tx1"/>
                      </a:solidFill>
                      <a:prstDash val="solid"/>
                      <a:round/>
                      <a:headEnd type="none" w="med" len="med"/>
                      <a:tailEnd type="none" w="med" len="med"/>
                    </a:lnT>
                  </a:tcPr>
                </a:tc>
                <a:tc>
                  <a:txBody>
                    <a:bodyPr/>
                    <a:lstStyle/>
                    <a:p>
                      <a:pPr algn="ctr" fontAlgn="ctr"/>
                      <a:r>
                        <a:rPr lang="en-US" sz="900" u="none" strike="noStrike">
                          <a:effectLst/>
                        </a:rPr>
                        <a:t> </a:t>
                      </a:r>
                      <a:endParaRPr lang="en-US" sz="900" b="0" i="0" u="none" strike="noStrike">
                        <a:solidFill>
                          <a:srgbClr val="000000"/>
                        </a:solidFill>
                        <a:effectLst/>
                        <a:latin typeface="Calibri"/>
                      </a:endParaRPr>
                    </a:p>
                  </a:txBody>
                  <a:tcPr marL="0" marR="0" marT="0" marB="0" vert="vert270" anchor="ctr">
                    <a:lnT w="12700" cap="flat" cmpd="sng" algn="ctr">
                      <a:solidFill>
                        <a:schemeClr val="tx1"/>
                      </a:solidFill>
                      <a:prstDash val="solid"/>
                      <a:round/>
                      <a:headEnd type="none" w="med" len="med"/>
                      <a:tailEnd type="none" w="med" len="med"/>
                    </a:lnT>
                  </a:tcPr>
                </a:tc>
                <a:tc>
                  <a:txBody>
                    <a:bodyPr/>
                    <a:lstStyle/>
                    <a:p>
                      <a:pPr algn="l" fontAlgn="ctr"/>
                      <a:r>
                        <a:rPr lang="en-US" sz="800" u="none" strike="noStrike">
                          <a:effectLst/>
                        </a:rPr>
                        <a:t>Opening paragraph or sentence attempts to engage the reader but falls short in execution</a:t>
                      </a:r>
                      <a:endParaRPr lang="en-US" sz="800" b="0" i="0" u="none" strike="noStrike">
                        <a:solidFill>
                          <a:srgbClr val="000000"/>
                        </a:solidFill>
                        <a:effectLst/>
                        <a:latin typeface="Calibri"/>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l" fontAlgn="ctr"/>
                      <a:r>
                        <a:rPr lang="en-US" sz="800" u="none" strike="noStrike">
                          <a:effectLst/>
                        </a:rPr>
                        <a:t>Opening paragraph or sentence somewhat engages the reader</a:t>
                      </a:r>
                      <a:endParaRPr lang="en-US" sz="800" b="0" i="0" u="none" strike="noStrike">
                        <a:solidFill>
                          <a:srgbClr val="000000"/>
                        </a:solidFill>
                        <a:effectLst/>
                        <a:latin typeface="Calibri"/>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l" fontAlgn="ctr"/>
                      <a:r>
                        <a:rPr lang="en-US" sz="800" u="none" strike="noStrike">
                          <a:effectLst/>
                        </a:rPr>
                        <a:t>Opening paragraph/ sentence engages the reader with humor, drama, or surprise</a:t>
                      </a:r>
                      <a:endParaRPr lang="en-US" sz="800" b="0" i="0" u="none" strike="noStrike">
                        <a:solidFill>
                          <a:srgbClr val="000000"/>
                        </a:solidFill>
                        <a:effectLst/>
                        <a:latin typeface="Calibri"/>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l" fontAlgn="ctr"/>
                      <a:r>
                        <a:rPr lang="en-US" sz="800" u="none" strike="noStrike">
                          <a:effectLst/>
                        </a:rPr>
                        <a:t>Opening paragraph/sentence engages the reader with highly unique humor, drama, or surprise </a:t>
                      </a:r>
                      <a:endParaRPr lang="en-US" sz="800" b="0" i="0" u="none" strike="noStrike">
                        <a:solidFill>
                          <a:srgbClr val="000000"/>
                        </a:solidFill>
                        <a:effectLst/>
                        <a:latin typeface="Calibri"/>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222218">
                <a:tc vMerge="1">
                  <a:txBody>
                    <a:bodyPr/>
                    <a:lstStyle/>
                    <a:p>
                      <a:endParaRPr lang="en-US"/>
                    </a:p>
                  </a:txBody>
                  <a:tcPr/>
                </a:tc>
                <a:tc>
                  <a:txBody>
                    <a:bodyPr/>
                    <a:lstStyle/>
                    <a:p>
                      <a:pPr algn="ctr" fontAlgn="ctr"/>
                      <a:r>
                        <a:rPr lang="en-US" sz="900" u="none" strike="noStrike">
                          <a:effectLst/>
                        </a:rPr>
                        <a:t>Arc &amp; Movement</a:t>
                      </a:r>
                      <a:endParaRPr lang="en-US" sz="900" b="0" i="0" u="none" strike="noStrike">
                        <a:solidFill>
                          <a:srgbClr val="000000"/>
                        </a:solidFill>
                        <a:effectLst/>
                        <a:latin typeface="Calibri"/>
                      </a:endParaRPr>
                    </a:p>
                  </a:txBody>
                  <a:tcPr marL="0" marR="0" marT="0" marB="0" vert="vert270" anchor="ctr"/>
                </a:tc>
                <a:tc>
                  <a:txBody>
                    <a:bodyPr/>
                    <a:lstStyle/>
                    <a:p>
                      <a:pPr algn="ctr" fontAlgn="ctr"/>
                      <a:r>
                        <a:rPr lang="en-US" sz="900" u="none" strike="noStrike" dirty="0">
                          <a:effectLst/>
                        </a:rPr>
                        <a:t> </a:t>
                      </a:r>
                      <a:endParaRPr lang="en-US" sz="900" b="0" i="0" u="none" strike="noStrike" dirty="0">
                        <a:solidFill>
                          <a:srgbClr val="000000"/>
                        </a:solidFill>
                        <a:effectLst/>
                        <a:latin typeface="Calibri"/>
                      </a:endParaRPr>
                    </a:p>
                  </a:txBody>
                  <a:tcPr marL="0" marR="0" marT="0" marB="0" vert="vert270" anchor="ctr"/>
                </a:tc>
                <a:tc>
                  <a:txBody>
                    <a:bodyPr/>
                    <a:lstStyle/>
                    <a:p>
                      <a:pPr algn="l" fontAlgn="ctr"/>
                      <a:r>
                        <a:rPr lang="en-US" sz="800" u="none" strike="noStrike" dirty="0">
                          <a:effectLst/>
                        </a:rPr>
                        <a:t>Narrative is somewhat organized but has disjointed ideas or content; pacing lacks purpose;  includes some inessential information</a:t>
                      </a:r>
                      <a:endParaRPr lang="en-US" sz="800" b="0" i="0" u="none" strike="noStrike" dirty="0">
                        <a:solidFill>
                          <a:srgbClr val="000000"/>
                        </a:solidFill>
                        <a:effectLst/>
                        <a:latin typeface="Calibri"/>
                      </a:endParaRPr>
                    </a:p>
                  </a:txBody>
                  <a:tcPr marL="0" marR="0" marT="0" marB="0" anchor="ctr"/>
                </a:tc>
                <a:tc>
                  <a:txBody>
                    <a:bodyPr/>
                    <a:lstStyle/>
                    <a:p>
                      <a:pPr algn="l" fontAlgn="ctr"/>
                      <a:r>
                        <a:rPr lang="en-US" sz="800" u="none" strike="noStrike">
                          <a:effectLst/>
                        </a:rPr>
                        <a:t>Narrative arc is logically organized but does not reveal growth of essayist; pacing is mostly purposeful; includes some inessential information</a:t>
                      </a:r>
                      <a:endParaRPr lang="en-US" sz="800" b="0" i="0" u="none" strike="noStrike">
                        <a:solidFill>
                          <a:srgbClr val="000000"/>
                        </a:solidFill>
                        <a:effectLst/>
                        <a:latin typeface="Calibri"/>
                      </a:endParaRPr>
                    </a:p>
                  </a:txBody>
                  <a:tcPr marL="0" marR="0" marT="0" marB="0" anchor="ctr"/>
                </a:tc>
                <a:tc>
                  <a:txBody>
                    <a:bodyPr/>
                    <a:lstStyle/>
                    <a:p>
                      <a:pPr algn="l" fontAlgn="ctr"/>
                      <a:r>
                        <a:rPr lang="en-US" sz="800" u="none" strike="noStrike">
                          <a:effectLst/>
                        </a:rPr>
                        <a:t>Narrative arc gradually and purposefully reveals growth of essayist, while purposefully using language to effectively pace the story.  The reader is left wanting more at the end of the essay.</a:t>
                      </a:r>
                      <a:endParaRPr lang="en-US" sz="800" b="0" i="0" u="none" strike="noStrike">
                        <a:solidFill>
                          <a:srgbClr val="000000"/>
                        </a:solidFill>
                        <a:effectLst/>
                        <a:latin typeface="Calibri"/>
                      </a:endParaRPr>
                    </a:p>
                  </a:txBody>
                  <a:tcPr marL="0" marR="0" marT="0" marB="0" anchor="ctr"/>
                </a:tc>
                <a:tc>
                  <a:txBody>
                    <a:bodyPr/>
                    <a:lstStyle/>
                    <a:p>
                      <a:pPr algn="l" fontAlgn="ctr"/>
                      <a:r>
                        <a:rPr lang="en-US" sz="800" u="none" strike="noStrike">
                          <a:effectLst/>
                        </a:rPr>
                        <a:t>Narrative arc gradually and purposefully reveals growth of the essayist, while intentionally balancing dialogue, description, humor, and drama to enhance the pacing of the story.  Narrative arc may be atypical, but is creatively advanced and maintains focus.  The reader is left wanting more at the end of the essay.</a:t>
                      </a:r>
                      <a:endParaRPr lang="en-US" sz="800" b="0" i="0" u="none" strike="noStrike">
                        <a:solidFill>
                          <a:srgbClr val="000000"/>
                        </a:solidFill>
                        <a:effectLst/>
                        <a:latin typeface="Calibri"/>
                      </a:endParaRPr>
                    </a:p>
                  </a:txBody>
                  <a:tcPr marL="0" marR="0" marT="0" marB="0" anchor="ctr">
                    <a:lnR w="12700" cap="flat" cmpd="sng" algn="ctr">
                      <a:solidFill>
                        <a:schemeClr val="tx1"/>
                      </a:solidFill>
                      <a:prstDash val="solid"/>
                      <a:round/>
                      <a:headEnd type="none" w="med" len="med"/>
                      <a:tailEnd type="none" w="med" len="med"/>
                    </a:lnR>
                  </a:tcPr>
                </a:tc>
              </a:tr>
              <a:tr h="754283">
                <a:tc vMerge="1">
                  <a:txBody>
                    <a:bodyPr/>
                    <a:lstStyle/>
                    <a:p>
                      <a:endParaRPr lang="en-US"/>
                    </a:p>
                  </a:txBody>
                  <a:tcPr/>
                </a:tc>
                <a:tc>
                  <a:txBody>
                    <a:bodyPr/>
                    <a:lstStyle/>
                    <a:p>
                      <a:pPr algn="ctr" fontAlgn="ctr"/>
                      <a:r>
                        <a:rPr lang="en-US" sz="900" u="none" strike="noStrike">
                          <a:effectLst/>
                        </a:rPr>
                        <a:t>Structure</a:t>
                      </a:r>
                      <a:endParaRPr lang="en-US" sz="900" b="0" i="0" u="none" strike="noStrike">
                        <a:solidFill>
                          <a:srgbClr val="000000"/>
                        </a:solidFill>
                        <a:effectLst/>
                        <a:latin typeface="Calibri"/>
                      </a:endParaRPr>
                    </a:p>
                  </a:txBody>
                  <a:tcPr marL="0" marR="0" marT="0" marB="0" vert="vert270" anchor="ctr">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 </a:t>
                      </a:r>
                      <a:endParaRPr lang="en-US" sz="900" b="0" i="0" u="none" strike="noStrike" dirty="0">
                        <a:solidFill>
                          <a:srgbClr val="000000"/>
                        </a:solidFill>
                        <a:effectLst/>
                        <a:latin typeface="Calibri"/>
                      </a:endParaRPr>
                    </a:p>
                  </a:txBody>
                  <a:tcPr marL="0" marR="0" marT="0" marB="0" vert="vert270" anchor="ctr">
                    <a:lnB w="12700" cap="flat" cmpd="sng" algn="ctr">
                      <a:solidFill>
                        <a:schemeClr val="tx1"/>
                      </a:solidFill>
                      <a:prstDash val="solid"/>
                      <a:round/>
                      <a:headEnd type="none" w="med" len="med"/>
                      <a:tailEnd type="none" w="med" len="med"/>
                    </a:lnB>
                  </a:tcPr>
                </a:tc>
                <a:tc>
                  <a:txBody>
                    <a:bodyPr/>
                    <a:lstStyle/>
                    <a:p>
                      <a:pPr algn="l" fontAlgn="ctr"/>
                      <a:r>
                        <a:rPr lang="en-US" sz="800" u="none" strike="noStrike">
                          <a:effectLst/>
                        </a:rPr>
                        <a:t>Some paragraphs are focused and describe a facet of topic/ event; sequence of paragraphs is generally confusing</a:t>
                      </a:r>
                      <a:endParaRPr lang="en-US" sz="800" b="0" i="0" u="none" strike="noStrike">
                        <a:solidFill>
                          <a:srgbClr val="000000"/>
                        </a:solidFill>
                        <a:effectLst/>
                        <a:latin typeface="Calibri"/>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l" fontAlgn="ctr"/>
                      <a:r>
                        <a:rPr lang="en-US" sz="800" u="none" strike="noStrike">
                          <a:effectLst/>
                        </a:rPr>
                        <a:t>Most paragraphs describe a single facet of topic/ event; sequence of paragraphs if generally sensible; 1-2 paragraphs may be misplaced or unfocused</a:t>
                      </a:r>
                      <a:endParaRPr lang="en-US" sz="800" b="0" i="0" u="none" strike="noStrike">
                        <a:solidFill>
                          <a:srgbClr val="000000"/>
                        </a:solidFill>
                        <a:effectLst/>
                        <a:latin typeface="Calibri"/>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l" fontAlgn="ctr"/>
                      <a:r>
                        <a:rPr lang="en-US" sz="800" u="none" strike="noStrike">
                          <a:effectLst/>
                        </a:rPr>
                        <a:t>Each paragraph describes a distinct facet of central topic/ event; paragraphs are logically sequenced</a:t>
                      </a:r>
                      <a:endParaRPr lang="en-US" sz="800" b="0" i="0" u="none" strike="noStrike">
                        <a:solidFill>
                          <a:srgbClr val="000000"/>
                        </a:solidFill>
                        <a:effectLst/>
                        <a:latin typeface="Calibri"/>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Each paragraph describes a distinct facet of the central topic/event, logically sequencing paragraphs, and deliberately leveraging organizational structures to enhance movement</a:t>
                      </a:r>
                      <a:endParaRPr lang="en-US" sz="800" b="0" i="0" u="none" strike="noStrike" dirty="0">
                        <a:solidFill>
                          <a:srgbClr val="000000"/>
                        </a:solidFill>
                        <a:effectLst/>
                        <a:latin typeface="Calibri"/>
                      </a:endParaRP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674051221"/>
              </p:ext>
            </p:extLst>
          </p:nvPr>
        </p:nvGraphicFramePr>
        <p:xfrm>
          <a:off x="457200" y="4572000"/>
          <a:ext cx="8229601" cy="2039530"/>
        </p:xfrm>
        <a:graphic>
          <a:graphicData uri="http://schemas.openxmlformats.org/drawingml/2006/table">
            <a:tbl>
              <a:tblPr>
                <a:tableStyleId>{5C22544A-7EE6-4342-B048-85BDC9FD1C3A}</a:tableStyleId>
              </a:tblPr>
              <a:tblGrid>
                <a:gridCol w="282480"/>
                <a:gridCol w="282480"/>
                <a:gridCol w="1271163"/>
                <a:gridCol w="1271163"/>
                <a:gridCol w="1412403"/>
                <a:gridCol w="1854956"/>
                <a:gridCol w="1854956"/>
              </a:tblGrid>
              <a:tr h="698410">
                <a:tc rowSpan="2">
                  <a:txBody>
                    <a:bodyPr/>
                    <a:lstStyle/>
                    <a:p>
                      <a:pPr algn="ctr" fontAlgn="ctr"/>
                      <a:r>
                        <a:rPr lang="en-US" sz="1100" u="none" strike="noStrike">
                          <a:effectLst/>
                        </a:rPr>
                        <a:t>STYLE</a:t>
                      </a:r>
                      <a:endParaRPr lang="en-US" sz="1100" b="1" i="0" u="none" strike="noStrike">
                        <a:solidFill>
                          <a:srgbClr val="000000"/>
                        </a:solidFill>
                        <a:effectLst/>
                        <a:latin typeface="Calibri"/>
                      </a:endParaRPr>
                    </a:p>
                  </a:txBody>
                  <a:tcPr marL="0" marR="0" marT="0" marB="0" vert="vert27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Tone</a:t>
                      </a:r>
                      <a:endParaRPr lang="en-US" sz="900" b="0" i="0" u="none" strike="noStrike">
                        <a:solidFill>
                          <a:srgbClr val="000000"/>
                        </a:solidFill>
                        <a:effectLst/>
                        <a:latin typeface="Calibri"/>
                      </a:endParaRPr>
                    </a:p>
                  </a:txBody>
                  <a:tcPr marL="0" marR="0" marT="0" marB="0" vert="vert270" anchor="ctr">
                    <a:lnT w="12700" cap="flat" cmpd="sng" algn="ctr">
                      <a:solidFill>
                        <a:schemeClr val="tx1"/>
                      </a:solidFill>
                      <a:prstDash val="solid"/>
                      <a:round/>
                      <a:headEnd type="none" w="med" len="med"/>
                      <a:tailEnd type="none" w="med" len="med"/>
                    </a:lnT>
                  </a:tcPr>
                </a:tc>
                <a:tc>
                  <a:txBody>
                    <a:bodyPr/>
                    <a:lstStyle/>
                    <a:p>
                      <a:pPr algn="ctr" fontAlgn="ctr"/>
                      <a:r>
                        <a:rPr lang="en-US" sz="900" u="none" strike="noStrike">
                          <a:effectLst/>
                        </a:rPr>
                        <a:t> </a:t>
                      </a:r>
                      <a:endParaRPr lang="en-US" sz="900" b="0" i="0" u="none" strike="noStrike">
                        <a:solidFill>
                          <a:srgbClr val="000000"/>
                        </a:solidFill>
                        <a:effectLst/>
                        <a:latin typeface="Calibri"/>
                      </a:endParaRPr>
                    </a:p>
                  </a:txBody>
                  <a:tcPr marL="0" marR="0" marT="0" marB="0" vert="vert270" anchor="ctr">
                    <a:lnT w="12700" cap="flat" cmpd="sng" algn="ctr">
                      <a:solidFill>
                        <a:schemeClr val="tx1"/>
                      </a:solidFill>
                      <a:prstDash val="solid"/>
                      <a:round/>
                      <a:headEnd type="none" w="med" len="med"/>
                      <a:tailEnd type="none" w="med" len="med"/>
                    </a:lnT>
                  </a:tcPr>
                </a:tc>
                <a:tc>
                  <a:txBody>
                    <a:bodyPr/>
                    <a:lstStyle/>
                    <a:p>
                      <a:pPr algn="l" fontAlgn="ctr"/>
                      <a:r>
                        <a:rPr lang="en-US" sz="800" u="none" strike="noStrike">
                          <a:effectLst/>
                        </a:rPr>
                        <a:t>Some cliché and melodramatic examples; humor seems forced/unnatural</a:t>
                      </a:r>
                      <a:endParaRPr lang="en-US" sz="800" b="0" i="0" u="none" strike="noStrike">
                        <a:solidFill>
                          <a:srgbClr val="000000"/>
                        </a:solidFill>
                        <a:effectLst/>
                        <a:latin typeface="Calibri"/>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l" fontAlgn="ctr"/>
                      <a:r>
                        <a:rPr lang="en-US" sz="800" u="none" strike="noStrike">
                          <a:effectLst/>
                        </a:rPr>
                        <a:t>Generally avoids cliché; employs reflective tone</a:t>
                      </a:r>
                      <a:endParaRPr lang="en-US" sz="800" b="0" i="0" u="none" strike="noStrike">
                        <a:solidFill>
                          <a:srgbClr val="000000"/>
                        </a:solidFill>
                        <a:effectLst/>
                        <a:latin typeface="Calibri"/>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l" fontAlgn="ctr"/>
                      <a:r>
                        <a:rPr lang="en-US" sz="800" u="none" strike="noStrike">
                          <a:effectLst/>
                        </a:rPr>
                        <a:t>Avoids cliché and melodrama; balances humor (or other appropriate tone) with earnest reflection</a:t>
                      </a:r>
                      <a:endParaRPr lang="en-US" sz="800" b="0" i="0" u="none" strike="noStrike">
                        <a:solidFill>
                          <a:srgbClr val="000000"/>
                        </a:solidFill>
                        <a:effectLst/>
                        <a:latin typeface="Calibri"/>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l" fontAlgn="ctr"/>
                      <a:r>
                        <a:rPr lang="en-US" sz="800" u="none" strike="noStrike">
                          <a:effectLst/>
                        </a:rPr>
                        <a:t>Absent of cliches and melodrama, instead infusing a truly authentic and unique tone (i.e., humor, frustration, etc.) with earnest reflection</a:t>
                      </a:r>
                      <a:endParaRPr lang="en-US" sz="800" b="0" i="0" u="none" strike="noStrike">
                        <a:solidFill>
                          <a:srgbClr val="000000"/>
                        </a:solidFill>
                        <a:effectLst/>
                        <a:latin typeface="Calibri"/>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318249">
                <a:tc vMerge="1">
                  <a:txBody>
                    <a:bodyPr/>
                    <a:lstStyle/>
                    <a:p>
                      <a:endParaRPr lang="en-US"/>
                    </a:p>
                  </a:txBody>
                  <a:tcPr/>
                </a:tc>
                <a:tc>
                  <a:txBody>
                    <a:bodyPr/>
                    <a:lstStyle/>
                    <a:p>
                      <a:pPr algn="ctr" fontAlgn="ctr"/>
                      <a:r>
                        <a:rPr lang="en-US" sz="900" u="none" strike="noStrike">
                          <a:effectLst/>
                        </a:rPr>
                        <a:t>Style techniques</a:t>
                      </a:r>
                      <a:endParaRPr lang="en-US" sz="900" b="0" i="0" u="none" strike="noStrike">
                        <a:solidFill>
                          <a:srgbClr val="000000"/>
                        </a:solidFill>
                        <a:effectLst/>
                        <a:latin typeface="Calibri"/>
                      </a:endParaRPr>
                    </a:p>
                  </a:txBody>
                  <a:tcPr marL="0" marR="0" marT="0" marB="0" vert="vert270" anchor="ctr">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 </a:t>
                      </a:r>
                      <a:endParaRPr lang="en-US" sz="900" b="0" i="0" u="none" strike="noStrike">
                        <a:solidFill>
                          <a:srgbClr val="000000"/>
                        </a:solidFill>
                        <a:effectLst/>
                        <a:latin typeface="Calibri"/>
                      </a:endParaRPr>
                    </a:p>
                  </a:txBody>
                  <a:tcPr marL="0" marR="0" marT="0" marB="0" vert="vert270" anchor="ctr">
                    <a:lnB w="12700" cap="flat" cmpd="sng" algn="ctr">
                      <a:solidFill>
                        <a:schemeClr val="tx1"/>
                      </a:solidFill>
                      <a:prstDash val="solid"/>
                      <a:round/>
                      <a:headEnd type="none" w="med" len="med"/>
                      <a:tailEnd type="none" w="med" len="med"/>
                    </a:lnB>
                  </a:tcPr>
                </a:tc>
                <a:tc>
                  <a:txBody>
                    <a:bodyPr/>
                    <a:lstStyle/>
                    <a:p>
                      <a:pPr algn="l" fontAlgn="ctr"/>
                      <a:r>
                        <a:rPr lang="en-US" sz="800" u="none" strike="noStrike">
                          <a:effectLst/>
                        </a:rPr>
                        <a:t>There is a limited use/excessive use of either dialogue or description; includes at least one example of showing not telling.</a:t>
                      </a:r>
                      <a:endParaRPr lang="en-US" sz="800" b="0" i="0" u="none" strike="noStrike">
                        <a:solidFill>
                          <a:srgbClr val="000000"/>
                        </a:solidFill>
                        <a:effectLst/>
                        <a:latin typeface="Calibri"/>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l" fontAlgn="ctr"/>
                      <a:r>
                        <a:rPr lang="en-US" sz="800" u="none" strike="noStrike">
                          <a:effectLst/>
                        </a:rPr>
                        <a:t>A balance of dialgoue and description is attempted, but may ineffectively rely too heavily on one or the other; includes at least two examples of showing not telling.</a:t>
                      </a:r>
                      <a:endParaRPr lang="en-US" sz="800" b="0" i="0" u="none" strike="noStrike">
                        <a:solidFill>
                          <a:srgbClr val="000000"/>
                        </a:solidFill>
                        <a:effectLst/>
                        <a:latin typeface="Calibri"/>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l" fontAlgn="ctr"/>
                      <a:r>
                        <a:rPr lang="en-US" sz="800" u="none" strike="noStrike">
                          <a:effectLst/>
                        </a:rPr>
                        <a:t>There is an effective balance of dialogue or description that enhances the movement and engagement of the essay.  If dialogue is absent it is intentional and effective; marked by vivid and specific showing not telling.</a:t>
                      </a:r>
                      <a:endParaRPr lang="en-US" sz="800" b="0" i="0" u="none" strike="noStrike">
                        <a:solidFill>
                          <a:srgbClr val="000000"/>
                        </a:solidFill>
                        <a:effectLst/>
                        <a:latin typeface="Calibri"/>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The is an effective and strategic balance of dialogue or description, revealing the essayist's ability to use each style to enhance movement, theme, engagement or purpose. If dialogue is absent it is intentional and effective.  Figurative language enhances the description and reveals author skill; leverages purposeful and vivid showing not telling to reveal character or engage the reader.</a:t>
                      </a:r>
                      <a:endParaRPr lang="en-US" sz="800" b="0" i="0" u="none" strike="noStrike" dirty="0">
                        <a:solidFill>
                          <a:srgbClr val="000000"/>
                        </a:solidFill>
                        <a:effectLst/>
                        <a:latin typeface="Calibri"/>
                      </a:endParaRP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759610855"/>
              </p:ext>
            </p:extLst>
          </p:nvPr>
        </p:nvGraphicFramePr>
        <p:xfrm>
          <a:off x="1223962" y="741363"/>
          <a:ext cx="6438970" cy="5507038"/>
        </p:xfrm>
        <a:graphic>
          <a:graphicData uri="http://schemas.openxmlformats.org/drawingml/2006/table">
            <a:tbl>
              <a:tblPr>
                <a:tableStyleId>{5C22544A-7EE6-4342-B048-85BDC9FD1C3A}</a:tableStyleId>
              </a:tblPr>
              <a:tblGrid>
                <a:gridCol w="261392"/>
                <a:gridCol w="261392"/>
                <a:gridCol w="1176267"/>
                <a:gridCol w="1306963"/>
                <a:gridCol w="1716478"/>
                <a:gridCol w="1716478"/>
              </a:tblGrid>
              <a:tr h="777287">
                <a:tc rowSpan="3">
                  <a:txBody>
                    <a:bodyPr/>
                    <a:lstStyle/>
                    <a:p>
                      <a:pPr algn="ctr" fontAlgn="ctr"/>
                      <a:r>
                        <a:rPr lang="en-US" sz="900" u="none" strike="noStrike" dirty="0">
                          <a:effectLst/>
                        </a:rPr>
                        <a:t>LANGUAGE</a:t>
                      </a:r>
                      <a:endParaRPr lang="en-US" sz="900" b="1" i="0" u="none" strike="noStrike" dirty="0">
                        <a:solidFill>
                          <a:srgbClr val="000000"/>
                        </a:solidFill>
                        <a:effectLst/>
                        <a:latin typeface="Calibri"/>
                      </a:endParaRPr>
                    </a:p>
                  </a:txBody>
                  <a:tcPr marL="0" marR="0" marT="0" marB="0" vert="vert27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en-US" sz="700" u="none" strike="noStrike">
                          <a:effectLst/>
                        </a:rPr>
                        <a:t>Fluency</a:t>
                      </a:r>
                      <a:endParaRPr lang="en-US" sz="700" b="0" i="0" u="none" strike="noStrike">
                        <a:solidFill>
                          <a:srgbClr val="000000"/>
                        </a:solidFill>
                        <a:effectLst/>
                        <a:latin typeface="Calibri"/>
                      </a:endParaRPr>
                    </a:p>
                  </a:txBody>
                  <a:tcPr marL="0" marR="0" marT="0" marB="0" vert="vert27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ctr"/>
                      <a:r>
                        <a:rPr lang="en-US" sz="700" u="none" strike="noStrike" dirty="0">
                          <a:effectLst/>
                        </a:rPr>
                        <a:t>Lacks clear sentence structure; little to no purposeful word choice</a:t>
                      </a:r>
                      <a:endParaRPr lang="en-US" sz="7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700" u="none" strike="noStrike">
                          <a:effectLst/>
                        </a:rPr>
                        <a:t>Sentence structure is clear and simple; word choice does not enhance or detract from concise writing</a:t>
                      </a:r>
                      <a:endParaRPr lang="en-US" sz="7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ctr"/>
                      <a:r>
                        <a:rPr lang="en-US" sz="700" u="none" strike="noStrike">
                          <a:effectLst/>
                        </a:rPr>
                        <a:t>Thoughtfully varies sentence structure to deliver key lines; employs passive voice only for compelling reason; purposeful word choice and sentence structure leads to concise writing</a:t>
                      </a:r>
                      <a:endParaRPr lang="en-US" sz="700" b="0" i="0" u="none" strike="noStrike">
                        <a:solidFill>
                          <a:srgbClr val="000000"/>
                        </a:solidFill>
                        <a:effectLst/>
                        <a:latin typeface="Calibri"/>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l" fontAlgn="ctr"/>
                      <a:r>
                        <a:rPr lang="en-US" sz="700" u="none" strike="noStrike">
                          <a:effectLst/>
                        </a:rPr>
                        <a:t>Thoughtfully and purposefully varies sentence structure to deliver key lines; employs passive voice only when intentional and compelling; purposeful word choice and sentence structure leads to concise writing and clear messaging</a:t>
                      </a:r>
                      <a:endParaRPr lang="en-US" sz="700" b="0" i="0" u="none" strike="noStrike">
                        <a:solidFill>
                          <a:srgbClr val="000000"/>
                        </a:solidFill>
                        <a:effectLst/>
                        <a:latin typeface="Calibri"/>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655942">
                <a:tc vMerge="1">
                  <a:txBody>
                    <a:bodyPr/>
                    <a:lstStyle/>
                    <a:p>
                      <a:endParaRPr lang="en-US"/>
                    </a:p>
                  </a:txBody>
                  <a:tcPr/>
                </a:tc>
                <a:tc>
                  <a:txBody>
                    <a:bodyPr/>
                    <a:lstStyle/>
                    <a:p>
                      <a:pPr algn="ctr" fontAlgn="ctr"/>
                      <a:r>
                        <a:rPr lang="en-US" sz="700" u="none" strike="noStrike">
                          <a:effectLst/>
                        </a:rPr>
                        <a:t>Word Choice</a:t>
                      </a:r>
                      <a:endParaRPr lang="en-US" sz="700" b="0" i="0" u="none" strike="noStrike">
                        <a:solidFill>
                          <a:srgbClr val="000000"/>
                        </a:solidFill>
                        <a:effectLst/>
                        <a:latin typeface="Calibri"/>
                      </a:endParaRPr>
                    </a:p>
                  </a:txBody>
                  <a:tcPr marL="0" marR="0" marT="0" marB="0" vert="vert270" anchor="ctr"/>
                </a:tc>
                <a:tc>
                  <a:txBody>
                    <a:bodyPr/>
                    <a:lstStyle/>
                    <a:p>
                      <a:pPr algn="l" fontAlgn="ctr"/>
                      <a:r>
                        <a:rPr lang="en-US" sz="700" u="none" strike="noStrike" dirty="0">
                          <a:effectLst/>
                        </a:rPr>
                        <a:t>Vocabulary is inconsistent and/or detracts from topic or purpose of the essay</a:t>
                      </a:r>
                      <a:endParaRPr lang="en-US" sz="700" b="0" i="0" u="none" strike="noStrike" dirty="0">
                        <a:solidFill>
                          <a:srgbClr val="000000"/>
                        </a:solidFill>
                        <a:effectLst/>
                        <a:latin typeface="Calibri"/>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l" fontAlgn="ctr"/>
                      <a:r>
                        <a:rPr lang="en-US" sz="700" u="none" strike="noStrike">
                          <a:effectLst/>
                        </a:rPr>
                        <a:t>Vocabulary varies; at times it is precisely used, while at other times it is inconsistent, inauthentic, or detracts from the essay</a:t>
                      </a:r>
                      <a:endParaRPr lang="en-US" sz="700" b="0" i="0" u="none" strike="noStrike">
                        <a:solidFill>
                          <a:srgbClr val="000000"/>
                        </a:solidFill>
                        <a:effectLst/>
                        <a:latin typeface="Calibri"/>
                      </a:endParaRPr>
                    </a:p>
                  </a:txBody>
                  <a:tcPr marL="0" marR="0" marT="0" marB="0" anchor="ctr"/>
                </a:tc>
                <a:tc>
                  <a:txBody>
                    <a:bodyPr/>
                    <a:lstStyle/>
                    <a:p>
                      <a:pPr algn="l" fontAlgn="ctr"/>
                      <a:r>
                        <a:rPr lang="en-US" sz="700" u="none" strike="noStrike">
                          <a:effectLst/>
                        </a:rPr>
                        <a:t>Vocabulary is precise and consistent with tone and voice; consistently employs active verbs</a:t>
                      </a:r>
                      <a:endParaRPr lang="en-US" sz="700" b="0" i="0" u="none" strike="noStrike">
                        <a:solidFill>
                          <a:srgbClr val="000000"/>
                        </a:solidFill>
                        <a:effectLst/>
                        <a:latin typeface="Calibri"/>
                      </a:endParaRPr>
                    </a:p>
                  </a:txBody>
                  <a:tcPr marL="0" marR="0" marT="0" marB="0" anchor="ctr"/>
                </a:tc>
                <a:tc>
                  <a:txBody>
                    <a:bodyPr/>
                    <a:lstStyle/>
                    <a:p>
                      <a:pPr algn="l" fontAlgn="ctr"/>
                      <a:r>
                        <a:rPr lang="en-US" sz="700" u="none" strike="noStrike">
                          <a:effectLst/>
                        </a:rPr>
                        <a:t>Vocabulary is purposeful and precise, with the author selecting words with particular nuance.  Vocabulary consistently uses active verbs and communicates the intended tone and voice.</a:t>
                      </a:r>
                      <a:endParaRPr lang="en-US" sz="700" b="0" i="0" u="none" strike="noStrike">
                        <a:solidFill>
                          <a:srgbClr val="000000"/>
                        </a:solidFill>
                        <a:effectLst/>
                        <a:latin typeface="Calibri"/>
                      </a:endParaRPr>
                    </a:p>
                  </a:txBody>
                  <a:tcPr marL="0" marR="0" marT="0" marB="0" anchor="ctr">
                    <a:lnR w="12700" cap="flat" cmpd="sng" algn="ctr">
                      <a:solidFill>
                        <a:schemeClr val="tx1"/>
                      </a:solidFill>
                      <a:prstDash val="solid"/>
                      <a:round/>
                      <a:headEnd type="none" w="med" len="med"/>
                      <a:tailEnd type="none" w="med" len="med"/>
                    </a:lnR>
                  </a:tcPr>
                </a:tc>
              </a:tr>
              <a:tr h="1040750">
                <a:tc vMerge="1">
                  <a:txBody>
                    <a:bodyPr/>
                    <a:lstStyle/>
                    <a:p>
                      <a:endParaRPr lang="en-US"/>
                    </a:p>
                  </a:txBody>
                  <a:tcPr/>
                </a:tc>
                <a:tc>
                  <a:txBody>
                    <a:bodyPr/>
                    <a:lstStyle/>
                    <a:p>
                      <a:pPr algn="ctr" fontAlgn="ctr"/>
                      <a:r>
                        <a:rPr lang="en-US" sz="700" u="none" strike="noStrike">
                          <a:effectLst/>
                        </a:rPr>
                        <a:t>Professional &amp; Emotional Balance</a:t>
                      </a:r>
                      <a:endParaRPr lang="en-US" sz="700" b="0" i="0" u="none" strike="noStrike">
                        <a:solidFill>
                          <a:srgbClr val="000000"/>
                        </a:solidFill>
                        <a:effectLst/>
                        <a:latin typeface="Calibri"/>
                      </a:endParaRPr>
                    </a:p>
                  </a:txBody>
                  <a:tcPr marL="0" marR="0" marT="0" marB="0" vert="vert270" anchor="ctr"/>
                </a:tc>
                <a:tc>
                  <a:txBody>
                    <a:bodyPr/>
                    <a:lstStyle/>
                    <a:p>
                      <a:pPr algn="l" fontAlgn="ctr"/>
                      <a:r>
                        <a:rPr lang="en-US" sz="700" u="none" strike="noStrike">
                          <a:effectLst/>
                        </a:rPr>
                        <a:t>The tone of the essay is either too emotionally charged or too "stiff" given an attempt at professionalism.</a:t>
                      </a:r>
                      <a:endParaRPr lang="en-US" sz="700" b="0" i="0" u="none" strike="noStrike">
                        <a:solidFill>
                          <a:srgbClr val="000000"/>
                        </a:solidFill>
                        <a:effectLst/>
                        <a:latin typeface="Calibri"/>
                      </a:endParaRPr>
                    </a:p>
                  </a:txBody>
                  <a:tcPr marL="0" marR="0" marT="0" marB="0" anchor="ctr"/>
                </a:tc>
                <a:tc>
                  <a:txBody>
                    <a:bodyPr/>
                    <a:lstStyle/>
                    <a:p>
                      <a:pPr algn="l" fontAlgn="ctr"/>
                      <a:r>
                        <a:rPr lang="en-US" sz="700" u="none" strike="noStrike" dirty="0">
                          <a:effectLst/>
                        </a:rPr>
                        <a:t>The author attempts to balance an emotional tone with a professional one, but may overuse emotion or professionalism in one or more places.</a:t>
                      </a:r>
                      <a:endParaRPr lang="en-US" sz="700" b="0" i="0" u="none" strike="noStrike" dirty="0">
                        <a:solidFill>
                          <a:srgbClr val="000000"/>
                        </a:solidFill>
                        <a:effectLst/>
                        <a:latin typeface="Calibri"/>
                      </a:endParaRPr>
                    </a:p>
                  </a:txBody>
                  <a:tcPr marL="0" marR="0" marT="0" marB="0" anchor="ctr"/>
                </a:tc>
                <a:tc>
                  <a:txBody>
                    <a:bodyPr/>
                    <a:lstStyle/>
                    <a:p>
                      <a:pPr algn="l" fontAlgn="ctr"/>
                      <a:r>
                        <a:rPr lang="en-US" sz="700" u="none" strike="noStrike">
                          <a:effectLst/>
                        </a:rPr>
                        <a:t>The author conveys an intended emotion, while recognizing the professional nature of the essay's purpose and audience.</a:t>
                      </a:r>
                      <a:endParaRPr lang="en-US" sz="700" b="0" i="0" u="none" strike="noStrike">
                        <a:solidFill>
                          <a:srgbClr val="000000"/>
                        </a:solidFill>
                        <a:effectLst/>
                        <a:latin typeface="Calibri"/>
                      </a:endParaRPr>
                    </a:p>
                  </a:txBody>
                  <a:tcPr marL="0" marR="0" marT="0" marB="0" anchor="ctr"/>
                </a:tc>
                <a:tc>
                  <a:txBody>
                    <a:bodyPr/>
                    <a:lstStyle/>
                    <a:p>
                      <a:pPr algn="l" fontAlgn="ctr"/>
                      <a:r>
                        <a:rPr lang="en-US" sz="700" u="none" strike="noStrike">
                          <a:effectLst/>
                        </a:rPr>
                        <a:t>The author strategically uses language to balance an emotional tone with the professional nature of the essay's purpose and audience.</a:t>
                      </a:r>
                      <a:endParaRPr lang="en-US" sz="700" b="0" i="0" u="none" strike="noStrike">
                        <a:solidFill>
                          <a:srgbClr val="000000"/>
                        </a:solidFill>
                        <a:effectLst/>
                        <a:latin typeface="Calibri"/>
                      </a:endParaRPr>
                    </a:p>
                  </a:txBody>
                  <a:tcPr marL="0" marR="0" marT="0" marB="0" anchor="ctr">
                    <a:lnR w="12700" cap="flat" cmpd="sng" algn="ctr">
                      <a:solidFill>
                        <a:schemeClr val="tx1"/>
                      </a:solidFill>
                      <a:prstDash val="solid"/>
                      <a:round/>
                      <a:headEnd type="none" w="med" len="med"/>
                      <a:tailEnd type="none" w="med" len="med"/>
                    </a:lnR>
                  </a:tcPr>
                </a:tc>
              </a:tr>
              <a:tr h="1093237">
                <a:tc rowSpan="3">
                  <a:txBody>
                    <a:bodyPr/>
                    <a:lstStyle/>
                    <a:p>
                      <a:pPr algn="ctr" fontAlgn="ctr"/>
                      <a:r>
                        <a:rPr lang="en-US" sz="900" u="none" strike="noStrike">
                          <a:effectLst/>
                        </a:rPr>
                        <a:t>PROFESSIONALISM</a:t>
                      </a:r>
                      <a:endParaRPr lang="en-US" sz="900" b="1" i="0" u="none" strike="noStrike">
                        <a:solidFill>
                          <a:srgbClr val="000000"/>
                        </a:solidFill>
                        <a:effectLst/>
                        <a:latin typeface="Calibri"/>
                      </a:endParaRPr>
                    </a:p>
                  </a:txBody>
                  <a:tcPr marL="0" marR="0" marT="0" marB="0" vert="vert27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en-US" sz="700" u="none" strike="noStrike">
                          <a:effectLst/>
                        </a:rPr>
                        <a:t>Grammar</a:t>
                      </a:r>
                      <a:endParaRPr lang="en-US" sz="700" b="0" i="0" u="none" strike="noStrike">
                        <a:solidFill>
                          <a:srgbClr val="000000"/>
                        </a:solidFill>
                        <a:effectLst/>
                        <a:latin typeface="Calibri"/>
                      </a:endParaRPr>
                    </a:p>
                  </a:txBody>
                  <a:tcPr marL="0" marR="0" marT="0" marB="0" vert="vert270" anchor="ctr"/>
                </a:tc>
                <a:tc>
                  <a:txBody>
                    <a:bodyPr/>
                    <a:lstStyle/>
                    <a:p>
                      <a:pPr algn="l" fontAlgn="ctr"/>
                      <a:r>
                        <a:rPr lang="en-US" sz="700" u="none" strike="noStrike">
                          <a:effectLst/>
                        </a:rPr>
                        <a:t>More than three grammatical errors, appropriate subject-verb agreement, logical comparison, no misplaced modifiers, no run-on or sentence fragments orerrors in spelling, capitalization, or punctuation</a:t>
                      </a:r>
                      <a:endParaRPr lang="en-US" sz="700" b="0" i="0" u="none" strike="noStrike">
                        <a:solidFill>
                          <a:srgbClr val="000000"/>
                        </a:solidFill>
                        <a:effectLst/>
                        <a:latin typeface="Calibri"/>
                      </a:endParaRPr>
                    </a:p>
                  </a:txBody>
                  <a:tcPr marL="0" marR="0" marT="0" marB="0" anchor="ctr"/>
                </a:tc>
                <a:tc>
                  <a:txBody>
                    <a:bodyPr/>
                    <a:lstStyle/>
                    <a:p>
                      <a:pPr algn="l" fontAlgn="ctr"/>
                      <a:r>
                        <a:rPr lang="en-US" sz="700" u="none" strike="noStrike">
                          <a:effectLst/>
                        </a:rPr>
                        <a:t>Fewer than three grammatical errors and/or one inappropriate use of subject/verb agreement, run-on sentences, or errors in spelling, capitalization, or punctuation</a:t>
                      </a:r>
                      <a:endParaRPr lang="en-US" sz="700" b="0" i="0" u="none" strike="noStrike">
                        <a:solidFill>
                          <a:srgbClr val="000000"/>
                        </a:solidFill>
                        <a:effectLst/>
                        <a:latin typeface="Calibri"/>
                      </a:endParaRPr>
                    </a:p>
                  </a:txBody>
                  <a:tcPr marL="0" marR="0" marT="0" marB="0" anchor="ctr"/>
                </a:tc>
                <a:tc>
                  <a:txBody>
                    <a:bodyPr/>
                    <a:lstStyle/>
                    <a:p>
                      <a:pPr algn="l" fontAlgn="ctr"/>
                      <a:r>
                        <a:rPr lang="en-US" sz="700" u="none" strike="noStrike">
                          <a:effectLst/>
                        </a:rPr>
                        <a:t>Entirely free of grammatical errors: appropriate subject-verb agreement, logical comparison, no misplaced modifiers, no run-on or sentence fragments; no errors in spelling, capitalization, or punctuation</a:t>
                      </a:r>
                      <a:endParaRPr lang="en-US" sz="700" b="0" i="0" u="none" strike="noStrike">
                        <a:solidFill>
                          <a:srgbClr val="000000"/>
                        </a:solidFill>
                        <a:effectLst/>
                        <a:latin typeface="Calibri"/>
                      </a:endParaRPr>
                    </a:p>
                  </a:txBody>
                  <a:tcPr marL="0" marR="0" marT="0" marB="0" anchor="ctr"/>
                </a:tc>
                <a:tc>
                  <a:txBody>
                    <a:bodyPr/>
                    <a:lstStyle/>
                    <a:p>
                      <a:pPr algn="l" fontAlgn="ctr"/>
                      <a:r>
                        <a:rPr lang="en-US" sz="600" u="none" strike="noStrike">
                          <a:effectLst/>
                        </a:rPr>
                        <a:t> </a:t>
                      </a:r>
                      <a:endParaRPr lang="en-US" sz="600" b="0" i="0" u="none" strike="noStrike">
                        <a:solidFill>
                          <a:srgbClr val="000000"/>
                        </a:solidFill>
                        <a:effectLst/>
                        <a:latin typeface="Calibri"/>
                      </a:endParaRPr>
                    </a:p>
                  </a:txBody>
                  <a:tcPr marL="0" marR="0" marT="0" marB="0" anchor="ctr">
                    <a:lnR w="12700" cap="flat" cmpd="sng" algn="ctr">
                      <a:solidFill>
                        <a:schemeClr val="tx1"/>
                      </a:solidFill>
                      <a:prstDash val="solid"/>
                      <a:round/>
                      <a:headEnd type="none" w="med" len="med"/>
                      <a:tailEnd type="none" w="med" len="med"/>
                    </a:lnR>
                  </a:tcPr>
                </a:tc>
              </a:tr>
              <a:tr h="969911">
                <a:tc vMerge="1">
                  <a:txBody>
                    <a:bodyPr/>
                    <a:lstStyle/>
                    <a:p>
                      <a:endParaRPr lang="en-US"/>
                    </a:p>
                  </a:txBody>
                  <a:tcPr/>
                </a:tc>
                <a:tc>
                  <a:txBody>
                    <a:bodyPr/>
                    <a:lstStyle/>
                    <a:p>
                      <a:pPr algn="ctr" fontAlgn="ctr"/>
                      <a:r>
                        <a:rPr lang="en-US" sz="700" u="none" strike="noStrike">
                          <a:effectLst/>
                        </a:rPr>
                        <a:t>Spelling</a:t>
                      </a:r>
                      <a:endParaRPr lang="en-US" sz="700" b="0" i="0" u="none" strike="noStrike">
                        <a:solidFill>
                          <a:srgbClr val="000000"/>
                        </a:solidFill>
                        <a:effectLst/>
                        <a:latin typeface="Calibri"/>
                      </a:endParaRPr>
                    </a:p>
                  </a:txBody>
                  <a:tcPr marL="0" marR="0" marT="0" marB="0" vert="vert270" anchor="ctr"/>
                </a:tc>
                <a:tc>
                  <a:txBody>
                    <a:bodyPr/>
                    <a:lstStyle/>
                    <a:p>
                      <a:pPr algn="l" fontAlgn="ctr"/>
                      <a:r>
                        <a:rPr lang="en-US" sz="700" u="none" strike="noStrike">
                          <a:effectLst/>
                        </a:rPr>
                        <a:t>More than three spelling errors, including homophones and proofreading errors.</a:t>
                      </a:r>
                      <a:endParaRPr lang="en-US" sz="700" b="0" i="0" u="none" strike="noStrike">
                        <a:solidFill>
                          <a:srgbClr val="000000"/>
                        </a:solidFill>
                        <a:effectLst/>
                        <a:latin typeface="Calibri"/>
                      </a:endParaRPr>
                    </a:p>
                  </a:txBody>
                  <a:tcPr marL="0" marR="0" marT="0" marB="0" anchor="ctr"/>
                </a:tc>
                <a:tc>
                  <a:txBody>
                    <a:bodyPr/>
                    <a:lstStyle/>
                    <a:p>
                      <a:pPr algn="l" fontAlgn="ctr"/>
                      <a:r>
                        <a:rPr lang="en-US" sz="700" u="none" strike="noStrike">
                          <a:effectLst/>
                        </a:rPr>
                        <a:t>Fewer than three spelling errors, including homophones and proofreading errors.</a:t>
                      </a:r>
                      <a:endParaRPr lang="en-US" sz="700" b="0" i="0" u="none" strike="noStrike">
                        <a:solidFill>
                          <a:srgbClr val="000000"/>
                        </a:solidFill>
                        <a:effectLst/>
                        <a:latin typeface="Calibri"/>
                      </a:endParaRPr>
                    </a:p>
                  </a:txBody>
                  <a:tcPr marL="0" marR="0" marT="0" marB="0" anchor="ctr"/>
                </a:tc>
                <a:tc>
                  <a:txBody>
                    <a:bodyPr/>
                    <a:lstStyle/>
                    <a:p>
                      <a:pPr algn="l" fontAlgn="ctr"/>
                      <a:r>
                        <a:rPr lang="en-US" sz="700" u="none" strike="noStrike">
                          <a:effectLst/>
                        </a:rPr>
                        <a:t>Entirely free of spelling errors, including homophones and proofreading errors (e.g., using the word "red" instead of "read", which spell check would not catch.)</a:t>
                      </a:r>
                      <a:endParaRPr lang="en-US" sz="700" b="0" i="0" u="none" strike="noStrike">
                        <a:solidFill>
                          <a:srgbClr val="000000"/>
                        </a:solidFill>
                        <a:effectLst/>
                        <a:latin typeface="Calibri"/>
                      </a:endParaRPr>
                    </a:p>
                  </a:txBody>
                  <a:tcPr marL="0" marR="0" marT="0" marB="0" anchor="ctr"/>
                </a:tc>
                <a:tc>
                  <a:txBody>
                    <a:bodyPr/>
                    <a:lstStyle/>
                    <a:p>
                      <a:pPr algn="l" fontAlgn="b"/>
                      <a:r>
                        <a:rPr lang="en-US" sz="800" u="none" strike="noStrike">
                          <a:effectLst/>
                        </a:rPr>
                        <a:t> </a:t>
                      </a:r>
                      <a:endParaRPr lang="en-US" sz="800" b="0" i="0" u="none" strike="noStrike">
                        <a:solidFill>
                          <a:srgbClr val="000000"/>
                        </a:solidFill>
                        <a:effectLst/>
                        <a:latin typeface="Calibri"/>
                      </a:endParaRPr>
                    </a:p>
                  </a:txBody>
                  <a:tcPr marL="0" marR="0" marT="0" marB="0" anchor="b">
                    <a:lnR w="12700" cap="flat" cmpd="sng" algn="ctr">
                      <a:solidFill>
                        <a:schemeClr val="tx1"/>
                      </a:solidFill>
                      <a:prstDash val="solid"/>
                      <a:round/>
                      <a:headEnd type="none" w="med" len="med"/>
                      <a:tailEnd type="none" w="med" len="med"/>
                    </a:lnR>
                  </a:tcPr>
                </a:tc>
              </a:tr>
              <a:tr h="969911">
                <a:tc vMerge="1">
                  <a:txBody>
                    <a:bodyPr/>
                    <a:lstStyle/>
                    <a:p>
                      <a:endParaRPr lang="en-US"/>
                    </a:p>
                  </a:txBody>
                  <a:tcPr/>
                </a:tc>
                <a:tc>
                  <a:txBody>
                    <a:bodyPr/>
                    <a:lstStyle/>
                    <a:p>
                      <a:pPr algn="ctr" fontAlgn="ctr"/>
                      <a:r>
                        <a:rPr lang="en-US" sz="700" u="none" strike="noStrike">
                          <a:effectLst/>
                        </a:rPr>
                        <a:t>Format</a:t>
                      </a:r>
                      <a:endParaRPr lang="en-US" sz="700" b="0" i="0" u="none" strike="noStrike">
                        <a:solidFill>
                          <a:srgbClr val="000000"/>
                        </a:solidFill>
                        <a:effectLst/>
                        <a:latin typeface="Calibri"/>
                      </a:endParaRPr>
                    </a:p>
                  </a:txBody>
                  <a:tcPr marL="0" marR="0" marT="0" marB="0" vert="vert270" anchor="ctr">
                    <a:lnB w="12700" cap="flat" cmpd="sng" algn="ctr">
                      <a:solidFill>
                        <a:schemeClr val="tx1"/>
                      </a:solidFill>
                      <a:prstDash val="solid"/>
                      <a:round/>
                      <a:headEnd type="none" w="med" len="med"/>
                      <a:tailEnd type="none" w="med" len="med"/>
                    </a:lnB>
                  </a:tcPr>
                </a:tc>
                <a:tc>
                  <a:txBody>
                    <a:bodyPr/>
                    <a:lstStyle/>
                    <a:p>
                      <a:pPr algn="l" fontAlgn="ctr"/>
                      <a:r>
                        <a:rPr lang="en-US" sz="700" u="none" strike="noStrike">
                          <a:effectLst/>
                        </a:rPr>
                        <a:t>Errors in more than one of the following: 650 words or less. 12 point font, Times New Roman. 1-inch margins around.</a:t>
                      </a:r>
                      <a:endParaRPr lang="en-US" sz="700" b="0" i="0" u="none" strike="noStrike">
                        <a:solidFill>
                          <a:srgbClr val="000000"/>
                        </a:solidFill>
                        <a:effectLst/>
                        <a:latin typeface="Calibri"/>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l" fontAlgn="ctr"/>
                      <a:r>
                        <a:rPr lang="en-US" sz="700" u="none" strike="noStrike">
                          <a:effectLst/>
                        </a:rPr>
                        <a:t>Errors in one of the following: 650 words or less. 12 point font, Times New Roman. 1-inch margins around.</a:t>
                      </a:r>
                      <a:endParaRPr lang="en-US" sz="700" b="0" i="0" u="none" strike="noStrike">
                        <a:solidFill>
                          <a:srgbClr val="000000"/>
                        </a:solidFill>
                        <a:effectLst/>
                        <a:latin typeface="Calibri"/>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l" fontAlgn="ctr"/>
                      <a:r>
                        <a:rPr lang="en-US" sz="700" u="none" strike="noStrike">
                          <a:effectLst/>
                        </a:rPr>
                        <a:t>650 words or less. 12 point font, Times New Roman. 1-inch margins around.</a:t>
                      </a:r>
                      <a:endParaRPr lang="en-US" sz="700" b="0" i="0" u="none" strike="noStrike">
                        <a:solidFill>
                          <a:srgbClr val="000000"/>
                        </a:solidFill>
                        <a:effectLst/>
                        <a:latin typeface="Calibri"/>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l" fontAlgn="b"/>
                      <a:r>
                        <a:rPr lang="en-US" sz="800" u="none" strike="noStrike" dirty="0">
                          <a:effectLst/>
                        </a:rPr>
                        <a:t> </a:t>
                      </a:r>
                      <a:endParaRPr lang="en-US" sz="800" b="0" i="0" u="none" strike="noStrike" dirty="0">
                        <a:solidFill>
                          <a:srgbClr val="000000"/>
                        </a:solidFill>
                        <a:effectLst/>
                        <a:latin typeface="Calibri"/>
                      </a:endParaRPr>
                    </a:p>
                  </a:txBody>
                  <a:tcPr marL="0" marR="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12" name="TextBox 11"/>
          <p:cNvSpPr txBox="1"/>
          <p:nvPr/>
        </p:nvSpPr>
        <p:spPr>
          <a:xfrm>
            <a:off x="1905000" y="2133599"/>
            <a:ext cx="5224507" cy="203132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Lacked Prioritization</a:t>
            </a:r>
          </a:p>
          <a:p>
            <a:endParaRPr lang="en-US" dirty="0" smtClean="0"/>
          </a:p>
          <a:p>
            <a:r>
              <a:rPr lang="en-US" dirty="0" smtClean="0"/>
              <a:t>Too Many Categories</a:t>
            </a:r>
          </a:p>
          <a:p>
            <a:endParaRPr lang="en-US" dirty="0" smtClean="0"/>
          </a:p>
          <a:p>
            <a:r>
              <a:rPr lang="en-US" dirty="0" smtClean="0"/>
              <a:t>Teams Were Addressing All Strands Equally</a:t>
            </a:r>
          </a:p>
          <a:p>
            <a:endParaRPr lang="en-US" dirty="0" smtClean="0"/>
          </a:p>
          <a:p>
            <a:r>
              <a:rPr lang="en-US" dirty="0" smtClean="0"/>
              <a:t>Determining instructional next steps were unclear</a:t>
            </a:r>
            <a:endParaRPr lang="en-US" dirty="0"/>
          </a:p>
        </p:txBody>
      </p:sp>
    </p:spTree>
    <p:extLst>
      <p:ext uri="{BB962C8B-B14F-4D97-AF65-F5344CB8AC3E}">
        <p14:creationId xmlns:p14="http://schemas.microsoft.com/office/powerpoint/2010/main" val="137308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to Date on the New College Essay Rubric</a:t>
            </a:r>
            <a:endParaRPr lang="en-US" dirty="0"/>
          </a:p>
        </p:txBody>
      </p:sp>
      <p:sp>
        <p:nvSpPr>
          <p:cNvPr id="4" name="Slide Number Placeholder 3"/>
          <p:cNvSpPr>
            <a:spLocks noGrp="1"/>
          </p:cNvSpPr>
          <p:nvPr>
            <p:ph type="sldNum" sz="quarter" idx="10"/>
          </p:nvPr>
        </p:nvSpPr>
        <p:spPr/>
        <p:txBody>
          <a:bodyPr/>
          <a:lstStyle/>
          <a:p>
            <a:pPr>
              <a:defRPr/>
            </a:pPr>
            <a:fld id="{2147885C-002B-464C-9EB8-9C72A4A2907B}" type="slidenum">
              <a:rPr lang="en-US" smtClean="0"/>
              <a:pPr>
                <a:defRPr/>
              </a:pPr>
              <a:t>18</a:t>
            </a:fld>
            <a:endParaRPr lang="en-US"/>
          </a:p>
        </p:txBody>
      </p:sp>
      <p:pic>
        <p:nvPicPr>
          <p:cNvPr id="1026" name="Picture 2" descr="C:\Users\amychristie\AppData\Local\Microsoft\Windows\Temporary Internet Files\Content.IE5\IEJ0N1ZZ\icon_43498-300x300[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mychristie\AppData\Local\Microsoft\Windows\Temporary Internet Files\Content.IE5\DB7TUXP2\blog-comment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7547" y="1676400"/>
            <a:ext cx="3895725" cy="27908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mychristie\AppData\Local\Microsoft\Windows\Temporary Internet Files\Content.IE5\IEJ0N1ZZ\SDG-Meeting[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823415"/>
            <a:ext cx="4755147" cy="275798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mychristie\AppData\Local\Microsoft\Windows\Temporary Internet Files\Content.IE5\PDSKJS7Y\8541520946_81294d2322_z[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581400"/>
            <a:ext cx="3713747" cy="27853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mychristie\AppData\Local\Microsoft\Windows\Temporary Internet Files\Content.IE5\PDSKJS7Y\goldstar[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4239865"/>
            <a:ext cx="1690687" cy="1999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1931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the College Essay Rubric</a:t>
            </a:r>
            <a:endParaRPr lang="en-US" dirty="0"/>
          </a:p>
        </p:txBody>
      </p:sp>
      <p:sp>
        <p:nvSpPr>
          <p:cNvPr id="3" name="Content Placeholder 2"/>
          <p:cNvSpPr>
            <a:spLocks noGrp="1"/>
          </p:cNvSpPr>
          <p:nvPr>
            <p:ph idx="1"/>
          </p:nvPr>
        </p:nvSpPr>
        <p:spPr/>
        <p:txBody>
          <a:bodyPr/>
          <a:lstStyle/>
          <a:p>
            <a:r>
              <a:rPr lang="en-US" dirty="0" smtClean="0"/>
              <a:t>Dive 1: Structure of the Rubric </a:t>
            </a:r>
            <a:endParaRPr lang="en-US" dirty="0"/>
          </a:p>
        </p:txBody>
      </p:sp>
      <p:sp>
        <p:nvSpPr>
          <p:cNvPr id="4" name="Slide Number Placeholder 3"/>
          <p:cNvSpPr>
            <a:spLocks noGrp="1"/>
          </p:cNvSpPr>
          <p:nvPr>
            <p:ph type="sldNum" sz="quarter" idx="10"/>
          </p:nvPr>
        </p:nvSpPr>
        <p:spPr/>
        <p:txBody>
          <a:bodyPr/>
          <a:lstStyle/>
          <a:p>
            <a:pPr>
              <a:defRPr/>
            </a:pPr>
            <a:fld id="{2147885C-002B-464C-9EB8-9C72A4A2907B}" type="slidenum">
              <a:rPr lang="en-US" smtClean="0"/>
              <a:pPr>
                <a:defRPr/>
              </a:pPr>
              <a:t>19</a:t>
            </a:fld>
            <a:endParaRPr lang="en-US"/>
          </a:p>
        </p:txBody>
      </p:sp>
    </p:spTree>
    <p:extLst>
      <p:ext uri="{BB962C8B-B14F-4D97-AF65-F5344CB8AC3E}">
        <p14:creationId xmlns:p14="http://schemas.microsoft.com/office/powerpoint/2010/main" val="484167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 Data Analysis</a:t>
            </a:r>
            <a:endParaRPr lang="en-US" dirty="0"/>
          </a:p>
        </p:txBody>
      </p:sp>
      <p:sp>
        <p:nvSpPr>
          <p:cNvPr id="3" name="Content Placeholder 2"/>
          <p:cNvSpPr>
            <a:spLocks noGrp="1"/>
          </p:cNvSpPr>
          <p:nvPr>
            <p:ph idx="1"/>
          </p:nvPr>
        </p:nvSpPr>
        <p:spPr/>
        <p:txBody>
          <a:bodyPr anchor="ctr"/>
          <a:lstStyle/>
          <a:p>
            <a:pPr marL="0" indent="0" algn="ctr">
              <a:buNone/>
            </a:pPr>
            <a:r>
              <a:rPr lang="en-US" sz="4800" dirty="0" smtClean="0"/>
              <a:t>Review the data on the first pages of your guided notes. Keeping in mind the essays you read for pre-work</a:t>
            </a:r>
            <a:r>
              <a:rPr lang="en-US" sz="4800" dirty="0"/>
              <a:t>,</a:t>
            </a:r>
            <a:r>
              <a:rPr lang="en-US" sz="4800" dirty="0" smtClean="0"/>
              <a:t> respond to the guiding questions. Be ready to share your reflections.</a:t>
            </a:r>
          </a:p>
        </p:txBody>
      </p:sp>
      <p:sp>
        <p:nvSpPr>
          <p:cNvPr id="4" name="Slide Number Placeholder 3"/>
          <p:cNvSpPr>
            <a:spLocks noGrp="1"/>
          </p:cNvSpPr>
          <p:nvPr>
            <p:ph type="sldNum" sz="quarter" idx="10"/>
          </p:nvPr>
        </p:nvSpPr>
        <p:spPr/>
        <p:txBody>
          <a:bodyPr/>
          <a:lstStyle/>
          <a:p>
            <a:pPr>
              <a:defRPr/>
            </a:pPr>
            <a:fld id="{2147885C-002B-464C-9EB8-9C72A4A2907B}" type="slidenum">
              <a:rPr lang="en-US" smtClean="0"/>
              <a:pPr>
                <a:defRPr/>
              </a:pPr>
              <a:t>2</a:t>
            </a:fld>
            <a:endParaRPr lang="en-US"/>
          </a:p>
        </p:txBody>
      </p:sp>
    </p:spTree>
    <p:extLst>
      <p:ext uri="{BB962C8B-B14F-4D97-AF65-F5344CB8AC3E}">
        <p14:creationId xmlns:p14="http://schemas.microsoft.com/office/powerpoint/2010/main" val="8483066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Essay Rubric – 2015-2016</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12451686"/>
              </p:ext>
            </p:extLst>
          </p:nvPr>
        </p:nvGraphicFramePr>
        <p:xfrm>
          <a:off x="152400" y="760701"/>
          <a:ext cx="8839200" cy="6136097"/>
        </p:xfrm>
        <a:graphic>
          <a:graphicData uri="http://schemas.openxmlformats.org/drawingml/2006/table">
            <a:tbl>
              <a:tblPr firstRow="1" firstCol="1" bandRow="1">
                <a:tableStyleId>{5C22544A-7EE6-4342-B048-85BDC9FD1C3A}</a:tableStyleId>
              </a:tblPr>
              <a:tblGrid>
                <a:gridCol w="901597"/>
                <a:gridCol w="1442559"/>
                <a:gridCol w="1582217"/>
                <a:gridCol w="1426646"/>
                <a:gridCol w="1702431"/>
                <a:gridCol w="1783750"/>
              </a:tblGrid>
              <a:tr h="77499">
                <a:tc>
                  <a:txBody>
                    <a:bodyPr/>
                    <a:lstStyle/>
                    <a:p>
                      <a:pPr>
                        <a:lnSpc>
                          <a:spcPct val="115000"/>
                        </a:lnSpc>
                      </a:pPr>
                      <a:endParaRPr lang="en-US" sz="1000" dirty="0">
                        <a:solidFill>
                          <a:schemeClr val="tx1"/>
                        </a:solidFill>
                        <a:effectLst/>
                        <a:latin typeface="+mn-lt"/>
                      </a:endParaRPr>
                    </a:p>
                  </a:txBody>
                  <a:tcPr marL="16473" marR="16473" marT="10982" marB="10982"/>
                </a:tc>
                <a:tc>
                  <a:txBody>
                    <a:bodyPr/>
                    <a:lstStyle/>
                    <a:p>
                      <a:pPr marL="0" marR="0" algn="ctr">
                        <a:lnSpc>
                          <a:spcPct val="115000"/>
                        </a:lnSpc>
                        <a:spcBef>
                          <a:spcPts val="0"/>
                        </a:spcBef>
                        <a:spcAft>
                          <a:spcPts val="0"/>
                        </a:spcAft>
                      </a:pPr>
                      <a:r>
                        <a:rPr lang="en-US" sz="1050">
                          <a:solidFill>
                            <a:schemeClr val="tx1"/>
                          </a:solidFill>
                          <a:effectLst/>
                          <a:latin typeface="+mn-lt"/>
                        </a:rPr>
                        <a:t>1</a:t>
                      </a:r>
                      <a:endParaRPr lang="en-US" sz="1000">
                        <a:solidFill>
                          <a:schemeClr val="tx1"/>
                        </a:solidFill>
                        <a:effectLst/>
                        <a:latin typeface="+mn-lt"/>
                        <a:ea typeface="Calibri"/>
                        <a:cs typeface="Times New Roman"/>
                      </a:endParaRPr>
                    </a:p>
                  </a:txBody>
                  <a:tcPr marL="16473" marR="16473" marT="10982" marB="10982"/>
                </a:tc>
                <a:tc>
                  <a:txBody>
                    <a:bodyPr/>
                    <a:lstStyle/>
                    <a:p>
                      <a:pPr marL="0" marR="0" algn="ctr">
                        <a:lnSpc>
                          <a:spcPct val="115000"/>
                        </a:lnSpc>
                        <a:spcBef>
                          <a:spcPts val="0"/>
                        </a:spcBef>
                        <a:spcAft>
                          <a:spcPts val="0"/>
                        </a:spcAft>
                      </a:pPr>
                      <a:r>
                        <a:rPr lang="en-US" sz="1050">
                          <a:solidFill>
                            <a:schemeClr val="tx1"/>
                          </a:solidFill>
                          <a:effectLst/>
                          <a:latin typeface="+mn-lt"/>
                        </a:rPr>
                        <a:t>2</a:t>
                      </a:r>
                      <a:endParaRPr lang="en-US" sz="1000">
                        <a:solidFill>
                          <a:schemeClr val="tx1"/>
                        </a:solidFill>
                        <a:effectLst/>
                        <a:latin typeface="+mn-lt"/>
                        <a:ea typeface="Calibri"/>
                        <a:cs typeface="Times New Roman"/>
                      </a:endParaRPr>
                    </a:p>
                  </a:txBody>
                  <a:tcPr marL="16473" marR="16473" marT="10982" marB="10982"/>
                </a:tc>
                <a:tc>
                  <a:txBody>
                    <a:bodyPr/>
                    <a:lstStyle/>
                    <a:p>
                      <a:pPr marL="0" marR="0" algn="ctr">
                        <a:lnSpc>
                          <a:spcPct val="115000"/>
                        </a:lnSpc>
                        <a:spcBef>
                          <a:spcPts val="0"/>
                        </a:spcBef>
                        <a:spcAft>
                          <a:spcPts val="0"/>
                        </a:spcAft>
                      </a:pPr>
                      <a:r>
                        <a:rPr lang="en-US" sz="1050">
                          <a:solidFill>
                            <a:schemeClr val="tx1"/>
                          </a:solidFill>
                          <a:effectLst/>
                          <a:latin typeface="+mn-lt"/>
                        </a:rPr>
                        <a:t>3</a:t>
                      </a:r>
                      <a:endParaRPr lang="en-US" sz="1000">
                        <a:solidFill>
                          <a:schemeClr val="tx1"/>
                        </a:solidFill>
                        <a:effectLst/>
                        <a:latin typeface="+mn-lt"/>
                        <a:ea typeface="Calibri"/>
                        <a:cs typeface="Times New Roman"/>
                      </a:endParaRPr>
                    </a:p>
                  </a:txBody>
                  <a:tcPr marL="16473" marR="16473" marT="10982" marB="10982"/>
                </a:tc>
                <a:tc>
                  <a:txBody>
                    <a:bodyPr/>
                    <a:lstStyle/>
                    <a:p>
                      <a:pPr marL="0" marR="0" algn="ctr">
                        <a:lnSpc>
                          <a:spcPct val="115000"/>
                        </a:lnSpc>
                        <a:spcBef>
                          <a:spcPts val="0"/>
                        </a:spcBef>
                        <a:spcAft>
                          <a:spcPts val="0"/>
                        </a:spcAft>
                      </a:pPr>
                      <a:r>
                        <a:rPr lang="en-US" sz="1050">
                          <a:solidFill>
                            <a:schemeClr val="tx1"/>
                          </a:solidFill>
                          <a:effectLst/>
                          <a:latin typeface="+mn-lt"/>
                        </a:rPr>
                        <a:t>4</a:t>
                      </a:r>
                      <a:endParaRPr lang="en-US" sz="1000">
                        <a:solidFill>
                          <a:schemeClr val="tx1"/>
                        </a:solidFill>
                        <a:effectLst/>
                        <a:latin typeface="+mn-lt"/>
                        <a:ea typeface="Calibri"/>
                        <a:cs typeface="Times New Roman"/>
                      </a:endParaRPr>
                    </a:p>
                  </a:txBody>
                  <a:tcPr marL="16473" marR="16473" marT="10982" marB="10982"/>
                </a:tc>
                <a:tc>
                  <a:txBody>
                    <a:bodyPr/>
                    <a:lstStyle/>
                    <a:p>
                      <a:pPr marL="0" marR="0" algn="ctr">
                        <a:lnSpc>
                          <a:spcPct val="115000"/>
                        </a:lnSpc>
                        <a:spcBef>
                          <a:spcPts val="0"/>
                        </a:spcBef>
                        <a:spcAft>
                          <a:spcPts val="0"/>
                        </a:spcAft>
                      </a:pPr>
                      <a:r>
                        <a:rPr lang="en-US" sz="1050" dirty="0">
                          <a:solidFill>
                            <a:schemeClr val="tx1"/>
                          </a:solidFill>
                          <a:effectLst/>
                          <a:latin typeface="+mn-lt"/>
                        </a:rPr>
                        <a:t>5</a:t>
                      </a:r>
                      <a:endParaRPr lang="en-US" sz="1000" dirty="0">
                        <a:solidFill>
                          <a:schemeClr val="tx1"/>
                        </a:solidFill>
                        <a:effectLst/>
                        <a:latin typeface="+mn-lt"/>
                        <a:ea typeface="Calibri"/>
                        <a:cs typeface="Times New Roman"/>
                      </a:endParaRPr>
                    </a:p>
                  </a:txBody>
                  <a:tcPr marL="16473" marR="16473" marT="10982" marB="10982"/>
                </a:tc>
              </a:tr>
              <a:tr h="984582">
                <a:tc>
                  <a:txBody>
                    <a:bodyPr/>
                    <a:lstStyle/>
                    <a:p>
                      <a:pPr marL="0" marR="0" algn="ctr">
                        <a:lnSpc>
                          <a:spcPct val="115000"/>
                        </a:lnSpc>
                        <a:spcBef>
                          <a:spcPts val="0"/>
                        </a:spcBef>
                        <a:spcAft>
                          <a:spcPts val="0"/>
                        </a:spcAft>
                      </a:pPr>
                      <a:r>
                        <a:rPr lang="en-US" sz="1200" dirty="0">
                          <a:solidFill>
                            <a:schemeClr val="tx1"/>
                          </a:solidFill>
                          <a:effectLst/>
                          <a:latin typeface="+mn-lt"/>
                        </a:rPr>
                        <a:t>Insight</a:t>
                      </a:r>
                      <a:endParaRPr lang="en-US" sz="1200" dirty="0">
                        <a:solidFill>
                          <a:schemeClr val="tx1"/>
                        </a:solidFill>
                        <a:effectLst/>
                        <a:latin typeface="+mn-lt"/>
                        <a:ea typeface="Calibri"/>
                        <a:cs typeface="Times New Roman"/>
                      </a:endParaRPr>
                    </a:p>
                  </a:txBody>
                  <a:tcPr marL="16473" marR="16473" marT="10982" marB="10982"/>
                </a:tc>
                <a:tc>
                  <a:txBody>
                    <a:bodyPr/>
                    <a:lstStyle/>
                    <a:p>
                      <a:pPr marL="0" marR="0">
                        <a:lnSpc>
                          <a:spcPct val="115000"/>
                        </a:lnSpc>
                        <a:spcBef>
                          <a:spcPts val="0"/>
                        </a:spcBef>
                        <a:spcAft>
                          <a:spcPts val="0"/>
                        </a:spcAft>
                      </a:pPr>
                      <a:r>
                        <a:rPr lang="en-US" sz="700" dirty="0">
                          <a:effectLst/>
                          <a:latin typeface="+mn-lt"/>
                        </a:rPr>
                        <a:t>Topic/ event focuses too heavily on negative characteristics; Characteristic and/or insight is unclear or insight is not about the scholar.</a:t>
                      </a:r>
                      <a:endParaRPr lang="en-US" sz="700" dirty="0">
                        <a:effectLst/>
                        <a:latin typeface="+mn-lt"/>
                        <a:ea typeface="Calibri"/>
                        <a:cs typeface="Times New Roman"/>
                      </a:endParaRPr>
                    </a:p>
                  </a:txBody>
                  <a:tcPr marL="16473" marR="16473" marT="10982" marB="10982"/>
                </a:tc>
                <a:tc>
                  <a:txBody>
                    <a:bodyPr/>
                    <a:lstStyle/>
                    <a:p>
                      <a:pPr marL="0" marR="0">
                        <a:lnSpc>
                          <a:spcPct val="115000"/>
                        </a:lnSpc>
                        <a:spcBef>
                          <a:spcPts val="0"/>
                        </a:spcBef>
                        <a:spcAft>
                          <a:spcPts val="0"/>
                        </a:spcAft>
                      </a:pPr>
                      <a:r>
                        <a:rPr lang="en-US" sz="700" dirty="0">
                          <a:effectLst/>
                          <a:latin typeface="+mn-lt"/>
                        </a:rPr>
                        <a:t>Topic/ event reveals identifiable and positive characteristics of essayist, but it is general and/or not conveyed to the audience.</a:t>
                      </a:r>
                      <a:endParaRPr lang="en-US" sz="700" dirty="0">
                        <a:effectLst/>
                        <a:latin typeface="+mn-lt"/>
                        <a:ea typeface="Calibri"/>
                        <a:cs typeface="Times New Roman"/>
                      </a:endParaRPr>
                    </a:p>
                  </a:txBody>
                  <a:tcPr marL="16473" marR="16473" marT="10982" marB="10982"/>
                </a:tc>
                <a:tc>
                  <a:txBody>
                    <a:bodyPr/>
                    <a:lstStyle/>
                    <a:p>
                      <a:pPr marL="0" marR="0">
                        <a:lnSpc>
                          <a:spcPct val="115000"/>
                        </a:lnSpc>
                        <a:spcBef>
                          <a:spcPts val="0"/>
                        </a:spcBef>
                        <a:spcAft>
                          <a:spcPts val="0"/>
                        </a:spcAft>
                      </a:pPr>
                      <a:r>
                        <a:rPr lang="en-US" sz="700" dirty="0">
                          <a:effectLst/>
                          <a:latin typeface="+mn-lt"/>
                        </a:rPr>
                        <a:t>Topic/ event reveals identifiable and positive characteristics of essayist. A positive message is communicated to audience.</a:t>
                      </a:r>
                      <a:endParaRPr lang="en-US" sz="700" dirty="0">
                        <a:effectLst/>
                        <a:latin typeface="+mn-lt"/>
                        <a:ea typeface="Calibri"/>
                        <a:cs typeface="Times New Roman"/>
                      </a:endParaRPr>
                    </a:p>
                  </a:txBody>
                  <a:tcPr marL="16473" marR="16473" marT="10982" marB="10982"/>
                </a:tc>
                <a:tc>
                  <a:txBody>
                    <a:bodyPr/>
                    <a:lstStyle/>
                    <a:p>
                      <a:pPr marL="0" marR="0">
                        <a:lnSpc>
                          <a:spcPct val="115000"/>
                        </a:lnSpc>
                        <a:spcBef>
                          <a:spcPts val="0"/>
                        </a:spcBef>
                        <a:spcAft>
                          <a:spcPts val="0"/>
                        </a:spcAft>
                      </a:pPr>
                      <a:r>
                        <a:rPr lang="en-US" sz="700" dirty="0">
                          <a:effectLst/>
                          <a:latin typeface="+mn-lt"/>
                        </a:rPr>
                        <a:t>Topic/ event reveals identifiable and positive characteristics of essayist. A positive, compelling message is communicated to audience. Reveals a unique insight and avoids cliché.</a:t>
                      </a:r>
                      <a:endParaRPr lang="en-US" sz="700" dirty="0">
                        <a:effectLst/>
                        <a:latin typeface="+mn-lt"/>
                        <a:ea typeface="Calibri"/>
                        <a:cs typeface="Times New Roman"/>
                      </a:endParaRPr>
                    </a:p>
                  </a:txBody>
                  <a:tcPr marL="16473" marR="16473" marT="10982" marB="10982"/>
                </a:tc>
                <a:tc>
                  <a:txBody>
                    <a:bodyPr/>
                    <a:lstStyle/>
                    <a:p>
                      <a:pPr marL="0" marR="0">
                        <a:lnSpc>
                          <a:spcPct val="115000"/>
                        </a:lnSpc>
                        <a:spcBef>
                          <a:spcPts val="0"/>
                        </a:spcBef>
                        <a:spcAft>
                          <a:spcPts val="0"/>
                        </a:spcAft>
                      </a:pPr>
                      <a:r>
                        <a:rPr lang="en-US" sz="700" dirty="0">
                          <a:effectLst/>
                          <a:latin typeface="+mn-lt"/>
                        </a:rPr>
                        <a:t>Topic/ event reveals distinct, identifiable and positive characteristics of essayist. A sophisticated (e.g. reveal an awareness of the broader world, including gracefully integrating social themes or revealing academic savvy, worldliness, and cultural capital), compelling message is communicated to audience in subtle, nuanced ways.</a:t>
                      </a:r>
                      <a:endParaRPr lang="en-US" sz="700" dirty="0">
                        <a:effectLst/>
                        <a:latin typeface="+mn-lt"/>
                        <a:ea typeface="Calibri"/>
                        <a:cs typeface="Times New Roman"/>
                      </a:endParaRPr>
                    </a:p>
                  </a:txBody>
                  <a:tcPr marL="16473" marR="16473" marT="10982" marB="10982"/>
                </a:tc>
              </a:tr>
              <a:tr h="762000">
                <a:tc>
                  <a:txBody>
                    <a:bodyPr/>
                    <a:lstStyle/>
                    <a:p>
                      <a:pPr marL="0" marR="0" algn="ctr">
                        <a:lnSpc>
                          <a:spcPct val="115000"/>
                        </a:lnSpc>
                        <a:spcBef>
                          <a:spcPts val="0"/>
                        </a:spcBef>
                        <a:spcAft>
                          <a:spcPts val="0"/>
                        </a:spcAft>
                      </a:pPr>
                      <a:r>
                        <a:rPr lang="en-US" sz="1200" dirty="0">
                          <a:solidFill>
                            <a:schemeClr val="tx1"/>
                          </a:solidFill>
                          <a:effectLst/>
                          <a:latin typeface="+mn-lt"/>
                        </a:rPr>
                        <a:t>Story</a:t>
                      </a:r>
                      <a:endParaRPr lang="en-US" sz="1200" dirty="0">
                        <a:solidFill>
                          <a:schemeClr val="tx1"/>
                        </a:solidFill>
                        <a:effectLst/>
                        <a:latin typeface="+mn-lt"/>
                        <a:ea typeface="Calibri"/>
                        <a:cs typeface="Times New Roman"/>
                      </a:endParaRPr>
                    </a:p>
                  </a:txBody>
                  <a:tcPr marL="16473" marR="16473" marT="10982" marB="10982"/>
                </a:tc>
                <a:tc>
                  <a:txBody>
                    <a:bodyPr/>
                    <a:lstStyle/>
                    <a:p>
                      <a:pPr marL="0" marR="0">
                        <a:lnSpc>
                          <a:spcPct val="115000"/>
                        </a:lnSpc>
                        <a:spcBef>
                          <a:spcPts val="0"/>
                        </a:spcBef>
                        <a:spcAft>
                          <a:spcPts val="0"/>
                        </a:spcAft>
                      </a:pPr>
                      <a:r>
                        <a:rPr lang="en-US" sz="700">
                          <a:effectLst/>
                          <a:latin typeface="+mn-lt"/>
                        </a:rPr>
                        <a:t>Story does not focus on the writer; or is not aligned to the insight.</a:t>
                      </a:r>
                      <a:endParaRPr lang="en-US" sz="700">
                        <a:effectLst/>
                        <a:latin typeface="+mn-lt"/>
                        <a:ea typeface="Calibri"/>
                        <a:cs typeface="Times New Roman"/>
                      </a:endParaRPr>
                    </a:p>
                  </a:txBody>
                  <a:tcPr marL="16473" marR="16473" marT="10982" marB="10982"/>
                </a:tc>
                <a:tc>
                  <a:txBody>
                    <a:bodyPr/>
                    <a:lstStyle/>
                    <a:p>
                      <a:pPr marL="0" marR="0">
                        <a:lnSpc>
                          <a:spcPct val="115000"/>
                        </a:lnSpc>
                        <a:spcBef>
                          <a:spcPts val="0"/>
                        </a:spcBef>
                        <a:spcAft>
                          <a:spcPts val="0"/>
                        </a:spcAft>
                      </a:pPr>
                      <a:r>
                        <a:rPr lang="en-US" sz="700">
                          <a:effectLst/>
                          <a:latin typeface="+mn-lt"/>
                        </a:rPr>
                        <a:t>Story chosen is not fully aligned to the insight, most important characteristics of author may not come through in the topic; telling of the story or the focus is largely on the wrong part of the story; may feel clichéd or stilted. Based on the story, the focus or insight is unclear.</a:t>
                      </a:r>
                      <a:endParaRPr lang="en-US" sz="700">
                        <a:effectLst/>
                        <a:latin typeface="+mn-lt"/>
                        <a:ea typeface="Calibri"/>
                        <a:cs typeface="Times New Roman"/>
                      </a:endParaRPr>
                    </a:p>
                  </a:txBody>
                  <a:tcPr marL="16473" marR="16473" marT="10982" marB="10982"/>
                </a:tc>
                <a:tc>
                  <a:txBody>
                    <a:bodyPr/>
                    <a:lstStyle/>
                    <a:p>
                      <a:pPr marL="0" marR="0">
                        <a:lnSpc>
                          <a:spcPct val="115000"/>
                        </a:lnSpc>
                        <a:spcBef>
                          <a:spcPts val="0"/>
                        </a:spcBef>
                        <a:spcAft>
                          <a:spcPts val="0"/>
                        </a:spcAft>
                      </a:pPr>
                      <a:r>
                        <a:rPr lang="en-US" sz="700">
                          <a:effectLst/>
                          <a:latin typeface="+mn-lt"/>
                        </a:rPr>
                        <a:t>Story chosen is aligned to insight; key characteristics of author come through in the topic and/or telling of the story; vignettes/details selected mostly connect story and insight; may feel somewhat clichéd or stilted.</a:t>
                      </a:r>
                      <a:endParaRPr lang="en-US" sz="700">
                        <a:effectLst/>
                        <a:latin typeface="+mn-lt"/>
                        <a:ea typeface="Calibri"/>
                        <a:cs typeface="Times New Roman"/>
                      </a:endParaRPr>
                    </a:p>
                  </a:txBody>
                  <a:tcPr marL="16473" marR="16473" marT="10982" marB="10982"/>
                </a:tc>
                <a:tc>
                  <a:txBody>
                    <a:bodyPr/>
                    <a:lstStyle/>
                    <a:p>
                      <a:pPr marL="0" marR="0">
                        <a:lnSpc>
                          <a:spcPct val="115000"/>
                        </a:lnSpc>
                        <a:spcBef>
                          <a:spcPts val="0"/>
                        </a:spcBef>
                        <a:spcAft>
                          <a:spcPts val="0"/>
                        </a:spcAft>
                      </a:pPr>
                      <a:r>
                        <a:rPr lang="en-US" sz="700" dirty="0">
                          <a:effectLst/>
                          <a:latin typeface="+mn-lt"/>
                        </a:rPr>
                        <a:t>Story chosen clearly demonstrates insight; key characteristics of author come through in the topic and/or telling of the story; vignettes/details selected effectively connect story and insight; story has an authentic voice and avoids cliché.</a:t>
                      </a:r>
                      <a:endParaRPr lang="en-US" sz="700" dirty="0">
                        <a:effectLst/>
                        <a:latin typeface="+mn-lt"/>
                        <a:ea typeface="Calibri"/>
                        <a:cs typeface="Times New Roman"/>
                      </a:endParaRPr>
                    </a:p>
                  </a:txBody>
                  <a:tcPr marL="16473" marR="16473" marT="10982" marB="10982"/>
                </a:tc>
                <a:tc>
                  <a:txBody>
                    <a:bodyPr/>
                    <a:lstStyle/>
                    <a:p>
                      <a:pPr marL="0" marR="0">
                        <a:lnSpc>
                          <a:spcPct val="115000"/>
                        </a:lnSpc>
                        <a:spcBef>
                          <a:spcPts val="0"/>
                        </a:spcBef>
                        <a:spcAft>
                          <a:spcPts val="0"/>
                        </a:spcAft>
                      </a:pPr>
                      <a:r>
                        <a:rPr lang="en-US" sz="700" dirty="0">
                          <a:effectLst/>
                          <a:latin typeface="+mn-lt"/>
                        </a:rPr>
                        <a:t>Story chosen enhances insight in a compelling and memorable way; key characteristics of author come through in the topic and/or telling of the story; vignettes/details selected artfully connect story and insight; story has an authentic voice and avoids cliché.</a:t>
                      </a:r>
                      <a:endParaRPr lang="en-US" sz="700" dirty="0">
                        <a:effectLst/>
                        <a:latin typeface="+mn-lt"/>
                        <a:ea typeface="Calibri"/>
                        <a:cs typeface="Times New Roman"/>
                      </a:endParaRPr>
                    </a:p>
                  </a:txBody>
                  <a:tcPr marL="16473" marR="16473" marT="10982" marB="10982"/>
                </a:tc>
              </a:tr>
              <a:tr h="990600">
                <a:tc>
                  <a:txBody>
                    <a:bodyPr/>
                    <a:lstStyle/>
                    <a:p>
                      <a:pPr marL="0" marR="0" algn="ctr">
                        <a:lnSpc>
                          <a:spcPct val="115000"/>
                        </a:lnSpc>
                        <a:spcBef>
                          <a:spcPts val="0"/>
                        </a:spcBef>
                        <a:spcAft>
                          <a:spcPts val="0"/>
                        </a:spcAft>
                      </a:pPr>
                      <a:r>
                        <a:rPr lang="en-US" sz="1200" dirty="0">
                          <a:solidFill>
                            <a:schemeClr val="tx1"/>
                          </a:solidFill>
                          <a:effectLst/>
                          <a:latin typeface="+mn-lt"/>
                        </a:rPr>
                        <a:t>Structure and Arc</a:t>
                      </a:r>
                      <a:endParaRPr lang="en-US" sz="1200" dirty="0">
                        <a:solidFill>
                          <a:schemeClr val="tx1"/>
                        </a:solidFill>
                        <a:effectLst/>
                        <a:latin typeface="+mn-lt"/>
                        <a:ea typeface="Calibri"/>
                        <a:cs typeface="Times New Roman"/>
                      </a:endParaRPr>
                    </a:p>
                  </a:txBody>
                  <a:tcPr marL="16473" marR="16473" marT="10982" marB="10982"/>
                </a:tc>
                <a:tc>
                  <a:txBody>
                    <a:bodyPr/>
                    <a:lstStyle/>
                    <a:p>
                      <a:pPr marL="0" marR="0">
                        <a:lnSpc>
                          <a:spcPct val="115000"/>
                        </a:lnSpc>
                        <a:spcBef>
                          <a:spcPts val="0"/>
                        </a:spcBef>
                        <a:spcAft>
                          <a:spcPts val="0"/>
                        </a:spcAft>
                      </a:pPr>
                      <a:r>
                        <a:rPr lang="en-US" sz="700">
                          <a:effectLst/>
                          <a:latin typeface="+mn-lt"/>
                        </a:rPr>
                        <a:t>Essay is disorganized or structural elements do not convey story or insight.</a:t>
                      </a:r>
                      <a:endParaRPr lang="en-US" sz="700">
                        <a:effectLst/>
                        <a:latin typeface="+mn-lt"/>
                        <a:ea typeface="Calibri"/>
                        <a:cs typeface="Times New Roman"/>
                      </a:endParaRPr>
                    </a:p>
                  </a:txBody>
                  <a:tcPr marL="16473" marR="16473" marT="10982" marB="10982"/>
                </a:tc>
                <a:tc>
                  <a:txBody>
                    <a:bodyPr/>
                    <a:lstStyle/>
                    <a:p>
                      <a:pPr marL="0" marR="0">
                        <a:lnSpc>
                          <a:spcPct val="115000"/>
                        </a:lnSpc>
                        <a:spcBef>
                          <a:spcPts val="0"/>
                        </a:spcBef>
                        <a:spcAft>
                          <a:spcPts val="0"/>
                        </a:spcAft>
                      </a:pPr>
                      <a:r>
                        <a:rPr lang="en-US" sz="700">
                          <a:effectLst/>
                          <a:latin typeface="+mn-lt"/>
                        </a:rPr>
                        <a:t>Essay includes insight and story; potentially organizational/ structural elements detract from movement/storytelling.</a:t>
                      </a:r>
                      <a:endParaRPr lang="en-US" sz="700">
                        <a:effectLst/>
                        <a:latin typeface="+mn-lt"/>
                        <a:ea typeface="Calibri"/>
                        <a:cs typeface="Times New Roman"/>
                      </a:endParaRPr>
                    </a:p>
                  </a:txBody>
                  <a:tcPr marL="16473" marR="16473" marT="10982" marB="10982"/>
                </a:tc>
                <a:tc>
                  <a:txBody>
                    <a:bodyPr/>
                    <a:lstStyle/>
                    <a:p>
                      <a:pPr marL="0" marR="0">
                        <a:lnSpc>
                          <a:spcPct val="115000"/>
                        </a:lnSpc>
                        <a:spcBef>
                          <a:spcPts val="0"/>
                        </a:spcBef>
                        <a:spcAft>
                          <a:spcPts val="0"/>
                        </a:spcAft>
                      </a:pPr>
                      <a:r>
                        <a:rPr lang="en-US" sz="700">
                          <a:effectLst/>
                          <a:latin typeface="+mn-lt"/>
                        </a:rPr>
                        <a:t>Essay is logically sequenced to convey story and insight; no organizational or structural elements detract from movement/storytelling.</a:t>
                      </a:r>
                      <a:endParaRPr lang="en-US" sz="700">
                        <a:effectLst/>
                        <a:latin typeface="+mn-lt"/>
                        <a:ea typeface="Calibri"/>
                        <a:cs typeface="Times New Roman"/>
                      </a:endParaRPr>
                    </a:p>
                  </a:txBody>
                  <a:tcPr marL="16473" marR="16473" marT="10982" marB="10982"/>
                </a:tc>
                <a:tc>
                  <a:txBody>
                    <a:bodyPr/>
                    <a:lstStyle/>
                    <a:p>
                      <a:pPr marL="0" marR="0">
                        <a:lnSpc>
                          <a:spcPct val="115000"/>
                        </a:lnSpc>
                        <a:spcBef>
                          <a:spcPts val="0"/>
                        </a:spcBef>
                        <a:spcAft>
                          <a:spcPts val="0"/>
                        </a:spcAft>
                      </a:pPr>
                      <a:r>
                        <a:rPr lang="en-US" sz="700">
                          <a:effectLst/>
                          <a:latin typeface="+mn-lt"/>
                        </a:rPr>
                        <a:t>Essay is purposefully and effectively sequenced to enhance connection between story and insight; essay may deliberately – and, if employed, must mostly effectively -- leverage stylistic organizational structures (e.g. extended metaphor, motif, nonlinear chronology, shifting perspective, transitions between narrative and analytical writing, etc.)</a:t>
                      </a:r>
                      <a:endParaRPr lang="en-US" sz="700">
                        <a:effectLst/>
                        <a:latin typeface="+mn-lt"/>
                        <a:ea typeface="Calibri"/>
                        <a:cs typeface="Times New Roman"/>
                      </a:endParaRPr>
                    </a:p>
                  </a:txBody>
                  <a:tcPr marL="16473" marR="16473" marT="10982" marB="10982"/>
                </a:tc>
                <a:tc>
                  <a:txBody>
                    <a:bodyPr/>
                    <a:lstStyle/>
                    <a:p>
                      <a:pPr marL="0" marR="0">
                        <a:lnSpc>
                          <a:spcPct val="115000"/>
                        </a:lnSpc>
                        <a:spcBef>
                          <a:spcPts val="0"/>
                        </a:spcBef>
                        <a:spcAft>
                          <a:spcPts val="0"/>
                        </a:spcAft>
                      </a:pPr>
                      <a:r>
                        <a:rPr lang="en-US" sz="700" dirty="0">
                          <a:effectLst/>
                          <a:latin typeface="+mn-lt"/>
                        </a:rPr>
                        <a:t>Essay is purposefully and effectively sequenced to seamlessly integrate story and insight; essay deliberately and effectively leverages stylistic organizational structures (e.g. extended metaphor, motif, nonlinear chronology, shifting perspective, transitions between narrative and analytical writing, etc.)</a:t>
                      </a:r>
                      <a:endParaRPr lang="en-US" sz="700" dirty="0">
                        <a:effectLst/>
                        <a:latin typeface="+mn-lt"/>
                        <a:ea typeface="Calibri"/>
                        <a:cs typeface="Times New Roman"/>
                      </a:endParaRPr>
                    </a:p>
                  </a:txBody>
                  <a:tcPr marL="16473" marR="16473" marT="10982" marB="10982"/>
                </a:tc>
              </a:tr>
              <a:tr h="838200">
                <a:tc>
                  <a:txBody>
                    <a:bodyPr/>
                    <a:lstStyle/>
                    <a:p>
                      <a:pPr marL="0" marR="0" algn="ctr">
                        <a:lnSpc>
                          <a:spcPct val="115000"/>
                        </a:lnSpc>
                        <a:spcBef>
                          <a:spcPts val="0"/>
                        </a:spcBef>
                        <a:spcAft>
                          <a:spcPts val="0"/>
                        </a:spcAft>
                      </a:pPr>
                      <a:r>
                        <a:rPr lang="en-US" sz="1200" dirty="0">
                          <a:solidFill>
                            <a:schemeClr val="tx1"/>
                          </a:solidFill>
                          <a:effectLst/>
                          <a:latin typeface="+mn-lt"/>
                        </a:rPr>
                        <a:t>Narrative Techniques</a:t>
                      </a:r>
                      <a:endParaRPr lang="en-US" sz="1200" dirty="0">
                        <a:solidFill>
                          <a:schemeClr val="tx1"/>
                        </a:solidFill>
                        <a:effectLst/>
                        <a:latin typeface="+mn-lt"/>
                        <a:ea typeface="Calibri"/>
                        <a:cs typeface="Times New Roman"/>
                      </a:endParaRPr>
                    </a:p>
                  </a:txBody>
                  <a:tcPr marL="16473" marR="16473" marT="10982" marB="10982"/>
                </a:tc>
                <a:tc>
                  <a:txBody>
                    <a:bodyPr/>
                    <a:lstStyle/>
                    <a:p>
                      <a:pPr marL="0" marR="0">
                        <a:lnSpc>
                          <a:spcPct val="115000"/>
                        </a:lnSpc>
                        <a:spcBef>
                          <a:spcPts val="0"/>
                        </a:spcBef>
                        <a:spcAft>
                          <a:spcPts val="0"/>
                        </a:spcAft>
                      </a:pPr>
                      <a:r>
                        <a:rPr lang="en-US" sz="700" dirty="0">
                          <a:effectLst/>
                          <a:latin typeface="+mn-lt"/>
                        </a:rPr>
                        <a:t>Craft moves (e.g. figurative language, balance of show v. tell, hook, sentence structure, bookended theme) are missing entirely, or, if included, distract the reader from the insight or highlight the wrong part of the story.</a:t>
                      </a:r>
                      <a:endParaRPr lang="en-US" sz="700" dirty="0">
                        <a:effectLst/>
                        <a:latin typeface="+mn-lt"/>
                        <a:ea typeface="Calibri"/>
                        <a:cs typeface="Times New Roman"/>
                      </a:endParaRPr>
                    </a:p>
                  </a:txBody>
                  <a:tcPr marL="16473" marR="16473" marT="10982" marB="10982"/>
                </a:tc>
                <a:tc>
                  <a:txBody>
                    <a:bodyPr/>
                    <a:lstStyle/>
                    <a:p>
                      <a:pPr marL="0" marR="0">
                        <a:lnSpc>
                          <a:spcPct val="115000"/>
                        </a:lnSpc>
                        <a:spcBef>
                          <a:spcPts val="0"/>
                        </a:spcBef>
                        <a:spcAft>
                          <a:spcPts val="0"/>
                        </a:spcAft>
                      </a:pPr>
                      <a:r>
                        <a:rPr lang="en-US" sz="700">
                          <a:effectLst/>
                          <a:latin typeface="+mn-lt"/>
                        </a:rPr>
                        <a:t>Attempts at including narrative craft (e.g. figurative language, balance of show v. tell, hook, sentence structure, bookended theme) are minimally effective. These techniques may be unevenly balanced, show a lack of awareness of audience, or reveal weak command of narrative craft.</a:t>
                      </a:r>
                      <a:endParaRPr lang="en-US" sz="700">
                        <a:effectLst/>
                        <a:latin typeface="+mn-lt"/>
                        <a:ea typeface="Calibri"/>
                        <a:cs typeface="Times New Roman"/>
                      </a:endParaRPr>
                    </a:p>
                  </a:txBody>
                  <a:tcPr marL="16473" marR="16473" marT="10982" marB="10982"/>
                </a:tc>
                <a:tc>
                  <a:txBody>
                    <a:bodyPr/>
                    <a:lstStyle/>
                    <a:p>
                      <a:pPr marL="0" marR="0">
                        <a:lnSpc>
                          <a:spcPct val="115000"/>
                        </a:lnSpc>
                        <a:spcBef>
                          <a:spcPts val="0"/>
                        </a:spcBef>
                        <a:spcAft>
                          <a:spcPts val="0"/>
                        </a:spcAft>
                      </a:pPr>
                      <a:r>
                        <a:rPr lang="en-US" sz="700">
                          <a:effectLst/>
                          <a:latin typeface="+mn-lt"/>
                        </a:rPr>
                        <a:t>Intentional craft moves (e.g. figurative language, balance of show v. tell, hook, sentence structure, bookended theme) align to the insight and/or story and mostly engage the intended audience.</a:t>
                      </a:r>
                      <a:endParaRPr lang="en-US" sz="700">
                        <a:effectLst/>
                        <a:latin typeface="+mn-lt"/>
                        <a:ea typeface="Calibri"/>
                        <a:cs typeface="Times New Roman"/>
                      </a:endParaRPr>
                    </a:p>
                  </a:txBody>
                  <a:tcPr marL="16473" marR="16473" marT="10982" marB="10982"/>
                </a:tc>
                <a:tc>
                  <a:txBody>
                    <a:bodyPr/>
                    <a:lstStyle/>
                    <a:p>
                      <a:pPr marL="0" marR="0">
                        <a:lnSpc>
                          <a:spcPct val="115000"/>
                        </a:lnSpc>
                        <a:spcBef>
                          <a:spcPts val="0"/>
                        </a:spcBef>
                        <a:spcAft>
                          <a:spcPts val="0"/>
                        </a:spcAft>
                      </a:pPr>
                      <a:r>
                        <a:rPr lang="en-US" sz="700" dirty="0">
                          <a:effectLst/>
                          <a:latin typeface="+mn-lt"/>
                        </a:rPr>
                        <a:t>Intentional craft moves (e.g. figurative language, balance of show v. tell, hook, sentence structure, bookended theme) effectively enhance the insight and story, engage the intended audience, and reveal a solid command of narrative craft.</a:t>
                      </a:r>
                      <a:endParaRPr lang="en-US" sz="700" dirty="0">
                        <a:effectLst/>
                        <a:latin typeface="+mn-lt"/>
                        <a:ea typeface="Calibri"/>
                        <a:cs typeface="Times New Roman"/>
                      </a:endParaRPr>
                    </a:p>
                  </a:txBody>
                  <a:tcPr marL="16473" marR="16473" marT="10982" marB="10982"/>
                </a:tc>
                <a:tc>
                  <a:txBody>
                    <a:bodyPr/>
                    <a:lstStyle/>
                    <a:p>
                      <a:pPr marL="0" marR="0">
                        <a:lnSpc>
                          <a:spcPct val="115000"/>
                        </a:lnSpc>
                        <a:spcBef>
                          <a:spcPts val="0"/>
                        </a:spcBef>
                        <a:spcAft>
                          <a:spcPts val="0"/>
                        </a:spcAft>
                      </a:pPr>
                      <a:r>
                        <a:rPr lang="en-US" sz="700" dirty="0">
                          <a:effectLst/>
                          <a:latin typeface="+mn-lt"/>
                        </a:rPr>
                        <a:t>Intentional craft moves (e.g. figurative language, balance of show v. tell, hook, sentence structure, bookended theme) effectively and seamlessly enhance the insight and story, create a positive, memorable narrative for the intended audience, and reveal a sophisticated command of narrative craft.</a:t>
                      </a:r>
                      <a:endParaRPr lang="en-US" sz="700" dirty="0">
                        <a:effectLst/>
                        <a:latin typeface="+mn-lt"/>
                        <a:ea typeface="Calibri"/>
                        <a:cs typeface="Times New Roman"/>
                      </a:endParaRPr>
                    </a:p>
                  </a:txBody>
                  <a:tcPr marL="16473" marR="16473" marT="10982" marB="10982"/>
                </a:tc>
              </a:tr>
              <a:tr h="93409">
                <a:tc>
                  <a:txBody>
                    <a:bodyPr/>
                    <a:lstStyle/>
                    <a:p>
                      <a:pPr marL="0" marR="0" algn="ctr">
                        <a:lnSpc>
                          <a:spcPct val="115000"/>
                        </a:lnSpc>
                        <a:spcBef>
                          <a:spcPts val="0"/>
                        </a:spcBef>
                        <a:spcAft>
                          <a:spcPts val="0"/>
                        </a:spcAft>
                      </a:pPr>
                      <a:r>
                        <a:rPr lang="en-US" sz="1200" b="1" dirty="0">
                          <a:solidFill>
                            <a:schemeClr val="tx1"/>
                          </a:solidFill>
                          <a:effectLst/>
                          <a:latin typeface="+mn-lt"/>
                          <a:ea typeface="Times New Roman"/>
                          <a:cs typeface="Arial"/>
                        </a:rPr>
                        <a:t>Language</a:t>
                      </a:r>
                      <a:endParaRPr lang="en-US" sz="1200" dirty="0">
                        <a:solidFill>
                          <a:schemeClr val="tx1"/>
                        </a:solidFill>
                        <a:effectLst/>
                        <a:latin typeface="+mn-lt"/>
                        <a:ea typeface="Calibri"/>
                        <a:cs typeface="Times New Roman"/>
                      </a:endParaRPr>
                    </a:p>
                  </a:txBody>
                  <a:tcPr marL="28575" marR="28575" marT="19050" marB="19050"/>
                </a:tc>
                <a:tc>
                  <a:txBody>
                    <a:bodyPr/>
                    <a:lstStyle/>
                    <a:p>
                      <a:pPr marL="0" marR="0">
                        <a:lnSpc>
                          <a:spcPct val="115000"/>
                        </a:lnSpc>
                        <a:spcBef>
                          <a:spcPts val="0"/>
                        </a:spcBef>
                        <a:spcAft>
                          <a:spcPts val="0"/>
                        </a:spcAft>
                      </a:pPr>
                      <a:r>
                        <a:rPr lang="en-US" sz="700" i="0" dirty="0">
                          <a:effectLst/>
                          <a:latin typeface="+mn-lt"/>
                          <a:ea typeface="Times New Roman"/>
                          <a:cs typeface="Arial"/>
                        </a:rPr>
                        <a:t>Little to no purposeful word choice, or choice of language distracts reader (e.g. is overly cliché, lacks concision, creates an inappropriate tone, including gratuitous profanity or slang, or has multiple word choice and usage errors) from the purpose of the essay.</a:t>
                      </a:r>
                      <a:endParaRPr lang="en-US" sz="700" i="0" dirty="0">
                        <a:effectLst/>
                        <a:latin typeface="+mn-lt"/>
                        <a:ea typeface="Calibri"/>
                        <a:cs typeface="Times New Roman"/>
                      </a:endParaRPr>
                    </a:p>
                  </a:txBody>
                  <a:tcPr marL="28575" marR="28575" marT="19050" marB="19050"/>
                </a:tc>
                <a:tc>
                  <a:txBody>
                    <a:bodyPr/>
                    <a:lstStyle/>
                    <a:p>
                      <a:pPr marL="0" marR="0">
                        <a:lnSpc>
                          <a:spcPct val="115000"/>
                        </a:lnSpc>
                        <a:spcBef>
                          <a:spcPts val="0"/>
                        </a:spcBef>
                        <a:spcAft>
                          <a:spcPts val="0"/>
                        </a:spcAft>
                      </a:pPr>
                      <a:r>
                        <a:rPr lang="en-US" sz="700" i="0">
                          <a:effectLst/>
                          <a:latin typeface="+mn-lt"/>
                          <a:ea typeface="Times New Roman"/>
                          <a:cs typeface="Arial"/>
                        </a:rPr>
                        <a:t>Use of language is inconsistent. At times, it is precisely used, but at times, language may include clichés, inaccuracies, including overuse of the thesaurus, gratuitous big words, or unsophisticated word choice and details. The essay needs revising for precision and concision, but choice of language does not impede the reader's ability to access the story and insight.</a:t>
                      </a:r>
                      <a:endParaRPr lang="en-US" sz="700" i="0">
                        <a:effectLst/>
                        <a:latin typeface="+mn-lt"/>
                        <a:ea typeface="Calibri"/>
                        <a:cs typeface="Times New Roman"/>
                      </a:endParaRPr>
                    </a:p>
                  </a:txBody>
                  <a:tcPr marL="28575" marR="28575" marT="19050" marB="19050"/>
                </a:tc>
                <a:tc>
                  <a:txBody>
                    <a:bodyPr/>
                    <a:lstStyle/>
                    <a:p>
                      <a:pPr marL="0" marR="0">
                        <a:lnSpc>
                          <a:spcPct val="115000"/>
                        </a:lnSpc>
                        <a:spcBef>
                          <a:spcPts val="0"/>
                        </a:spcBef>
                        <a:spcAft>
                          <a:spcPts val="0"/>
                        </a:spcAft>
                      </a:pPr>
                      <a:r>
                        <a:rPr lang="en-US" sz="700" i="0">
                          <a:effectLst/>
                          <a:latin typeface="+mn-lt"/>
                          <a:ea typeface="Times New Roman"/>
                          <a:cs typeface="Arial"/>
                        </a:rPr>
                        <a:t>Accurate use of language (e.g. precise word choice, sensory details) creates a mostly appropriate tone, avoiding clichés and redundancies. May lack concision.</a:t>
                      </a:r>
                      <a:endParaRPr lang="en-US" sz="700" i="0">
                        <a:effectLst/>
                        <a:latin typeface="+mn-lt"/>
                        <a:ea typeface="Calibri"/>
                        <a:cs typeface="Times New Roman"/>
                      </a:endParaRPr>
                    </a:p>
                  </a:txBody>
                  <a:tcPr marL="28575" marR="28575" marT="19050" marB="19050"/>
                </a:tc>
                <a:tc>
                  <a:txBody>
                    <a:bodyPr/>
                    <a:lstStyle/>
                    <a:p>
                      <a:pPr marL="0" marR="0">
                        <a:lnSpc>
                          <a:spcPct val="115000"/>
                        </a:lnSpc>
                        <a:spcBef>
                          <a:spcPts val="0"/>
                        </a:spcBef>
                        <a:spcAft>
                          <a:spcPts val="0"/>
                        </a:spcAft>
                      </a:pPr>
                      <a:r>
                        <a:rPr lang="en-US" sz="700" i="0">
                          <a:effectLst/>
                          <a:latin typeface="+mn-lt"/>
                          <a:ea typeface="Times New Roman"/>
                          <a:cs typeface="Arial"/>
                        </a:rPr>
                        <a:t>Strong control of language (e.g. precise word choice, sensory details) vividly conveys story, creating an appropriate tone for the intended audience. Makes solid use of word limit.</a:t>
                      </a:r>
                      <a:endParaRPr lang="en-US" sz="700" i="0">
                        <a:effectLst/>
                        <a:latin typeface="+mn-lt"/>
                        <a:ea typeface="Calibri"/>
                        <a:cs typeface="Times New Roman"/>
                      </a:endParaRPr>
                    </a:p>
                  </a:txBody>
                  <a:tcPr marL="28575" marR="28575" marT="19050" marB="19050"/>
                </a:tc>
                <a:tc>
                  <a:txBody>
                    <a:bodyPr/>
                    <a:lstStyle/>
                    <a:p>
                      <a:pPr marL="0" marR="0">
                        <a:lnSpc>
                          <a:spcPct val="115000"/>
                        </a:lnSpc>
                        <a:spcBef>
                          <a:spcPts val="0"/>
                        </a:spcBef>
                        <a:spcAft>
                          <a:spcPts val="0"/>
                        </a:spcAft>
                      </a:pPr>
                      <a:r>
                        <a:rPr lang="en-US" sz="700" i="0" dirty="0">
                          <a:effectLst/>
                          <a:latin typeface="+mn-lt"/>
                          <a:ea typeface="Times New Roman"/>
                          <a:cs typeface="Arial"/>
                        </a:rPr>
                        <a:t>Fluent, sophisticated control of language (e.g. precise word choice, sensory details) vividly and memorably conveys story, working in concert to communicate an authentic tone that reinforces insight and is appropriate for the intended audience. Maximizes all 650 words, making every word count.</a:t>
                      </a:r>
                      <a:endParaRPr lang="en-US" sz="700" i="0" dirty="0">
                        <a:effectLst/>
                        <a:latin typeface="+mn-lt"/>
                        <a:ea typeface="Calibri"/>
                        <a:cs typeface="Times New Roman"/>
                      </a:endParaRPr>
                    </a:p>
                  </a:txBody>
                  <a:tcPr marL="28575" marR="28575" marT="19050" marB="19050"/>
                </a:tc>
              </a:tr>
              <a:tr h="261218">
                <a:tc>
                  <a:txBody>
                    <a:bodyPr/>
                    <a:lstStyle/>
                    <a:p>
                      <a:pPr marL="0" marR="0" algn="ctr">
                        <a:lnSpc>
                          <a:spcPct val="115000"/>
                        </a:lnSpc>
                        <a:spcBef>
                          <a:spcPts val="0"/>
                        </a:spcBef>
                        <a:spcAft>
                          <a:spcPts val="0"/>
                        </a:spcAft>
                      </a:pPr>
                      <a:r>
                        <a:rPr lang="en-US" sz="1200" b="1" dirty="0">
                          <a:solidFill>
                            <a:schemeClr val="tx1"/>
                          </a:solidFill>
                          <a:effectLst/>
                          <a:latin typeface="+mn-lt"/>
                          <a:ea typeface="Times New Roman"/>
                          <a:cs typeface="Arial"/>
                        </a:rPr>
                        <a:t>Final Edits</a:t>
                      </a:r>
                      <a:endParaRPr lang="en-US" sz="1200" dirty="0">
                        <a:solidFill>
                          <a:schemeClr val="tx1"/>
                        </a:solidFill>
                        <a:effectLst/>
                        <a:latin typeface="+mn-lt"/>
                        <a:ea typeface="Calibri"/>
                        <a:cs typeface="Times New Roman"/>
                      </a:endParaRPr>
                    </a:p>
                  </a:txBody>
                  <a:tcPr marL="28575" marR="28575" marT="19050" marB="19050"/>
                </a:tc>
                <a:tc gridSpan="5">
                  <a:txBody>
                    <a:bodyPr/>
                    <a:lstStyle/>
                    <a:p>
                      <a:pPr marL="0" marR="0">
                        <a:lnSpc>
                          <a:spcPct val="115000"/>
                        </a:lnSpc>
                        <a:spcBef>
                          <a:spcPts val="0"/>
                        </a:spcBef>
                        <a:spcAft>
                          <a:spcPts val="0"/>
                        </a:spcAft>
                      </a:pPr>
                      <a:r>
                        <a:rPr lang="en-US" sz="700" dirty="0">
                          <a:effectLst/>
                          <a:latin typeface="+mn-lt"/>
                          <a:ea typeface="Times New Roman"/>
                          <a:cs typeface="Arial"/>
                        </a:rPr>
                        <a:t>Free of grammatical errors: appropriate subject-verb agreement, logical comparison, no misplaced modifiers, no run-on or sentence fragments; no errors in capitalization, punctuation, or spelling, including homophones and proofreading errors (e.g., using the word "red" instead of "read", which spell check would not catch).</a:t>
                      </a:r>
                      <a:endParaRPr lang="en-US" sz="700" dirty="0">
                        <a:effectLst/>
                        <a:latin typeface="+mn-lt"/>
                        <a:ea typeface="Calibri"/>
                        <a:cs typeface="Times New Roman"/>
                      </a:endParaRPr>
                    </a:p>
                  </a:txBody>
                  <a:tcPr marL="28575" marR="28575" marT="19050" marB="1905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bl>
          </a:graphicData>
        </a:graphic>
      </p:graphicFrame>
      <p:sp>
        <p:nvSpPr>
          <p:cNvPr id="4" name="Slide Number Placeholder 3"/>
          <p:cNvSpPr>
            <a:spLocks noGrp="1"/>
          </p:cNvSpPr>
          <p:nvPr>
            <p:ph type="sldNum" sz="quarter" idx="10"/>
          </p:nvPr>
        </p:nvSpPr>
        <p:spPr/>
        <p:txBody>
          <a:bodyPr/>
          <a:lstStyle/>
          <a:p>
            <a:pPr>
              <a:defRPr/>
            </a:pPr>
            <a:fld id="{2147885C-002B-464C-9EB8-9C72A4A2907B}" type="slidenum">
              <a:rPr lang="en-US" smtClean="0"/>
              <a:pPr>
                <a:defRPr/>
              </a:pPr>
              <a:t>20</a:t>
            </a:fld>
            <a:endParaRPr lang="en-US"/>
          </a:p>
        </p:txBody>
      </p:sp>
    </p:spTree>
    <p:extLst>
      <p:ext uri="{BB962C8B-B14F-4D97-AF65-F5344CB8AC3E}">
        <p14:creationId xmlns:p14="http://schemas.microsoft.com/office/powerpoint/2010/main" val="21092574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the College Essay Rubric</a:t>
            </a:r>
            <a:endParaRPr lang="en-US" dirty="0"/>
          </a:p>
        </p:txBody>
      </p:sp>
      <p:sp>
        <p:nvSpPr>
          <p:cNvPr id="3" name="Content Placeholder 2"/>
          <p:cNvSpPr>
            <a:spLocks noGrp="1"/>
          </p:cNvSpPr>
          <p:nvPr>
            <p:ph idx="1"/>
          </p:nvPr>
        </p:nvSpPr>
        <p:spPr/>
        <p:txBody>
          <a:bodyPr/>
          <a:lstStyle/>
          <a:p>
            <a:pPr marL="0" indent="0">
              <a:buNone/>
            </a:pPr>
            <a:r>
              <a:rPr lang="en-US" dirty="0" smtClean="0"/>
              <a:t>Dive 2: Terms of the Rubric</a:t>
            </a:r>
          </a:p>
          <a:p>
            <a:endParaRPr lang="en-US" dirty="0"/>
          </a:p>
          <a:p>
            <a:pPr lvl="0"/>
            <a:r>
              <a:rPr lang="en-US" dirty="0" smtClean="0"/>
              <a:t>Find the question assigned to your role.</a:t>
            </a:r>
          </a:p>
          <a:p>
            <a:pPr lvl="0"/>
            <a:r>
              <a:rPr lang="en-US" dirty="0" smtClean="0"/>
              <a:t>Take three minutes – using the rubric and your terms sheet – and come up with your response. </a:t>
            </a:r>
          </a:p>
          <a:p>
            <a:pPr lvl="0"/>
            <a:r>
              <a:rPr lang="en-US" dirty="0" smtClean="0"/>
              <a:t>Please be ready to share </a:t>
            </a:r>
            <a:endParaRPr lang="en-US" dirty="0"/>
          </a:p>
          <a:p>
            <a:pPr marL="0" indent="0">
              <a:buNone/>
            </a:pP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2147885C-002B-464C-9EB8-9C72A4A2907B}" type="slidenum">
              <a:rPr lang="en-US" smtClean="0"/>
              <a:pPr>
                <a:defRPr/>
              </a:pPr>
              <a:t>21</a:t>
            </a:fld>
            <a:endParaRPr lang="en-US"/>
          </a:p>
        </p:txBody>
      </p:sp>
    </p:spTree>
    <p:extLst>
      <p:ext uri="{BB962C8B-B14F-4D97-AF65-F5344CB8AC3E}">
        <p14:creationId xmlns:p14="http://schemas.microsoft.com/office/powerpoint/2010/main" val="9153657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38220816"/>
              </p:ext>
            </p:extLst>
          </p:nvPr>
        </p:nvGraphicFramePr>
        <p:xfrm>
          <a:off x="228600" y="914400"/>
          <a:ext cx="8458201" cy="4030980"/>
        </p:xfrm>
        <a:graphic>
          <a:graphicData uri="http://schemas.openxmlformats.org/drawingml/2006/table">
            <a:tbl>
              <a:tblPr firstRow="1" firstCol="1" bandRow="1">
                <a:tableStyleId>{5C22544A-7EE6-4342-B048-85BDC9FD1C3A}</a:tableStyleId>
              </a:tblPr>
              <a:tblGrid>
                <a:gridCol w="956933"/>
                <a:gridCol w="1280043"/>
                <a:gridCol w="729128"/>
                <a:gridCol w="1788341"/>
                <a:gridCol w="3703756"/>
              </a:tblGrid>
              <a:tr h="0">
                <a:tc>
                  <a:txBody>
                    <a:bodyPr/>
                    <a:lstStyle/>
                    <a:p>
                      <a:pPr marL="0" marR="0">
                        <a:lnSpc>
                          <a:spcPct val="115000"/>
                        </a:lnSpc>
                        <a:spcBef>
                          <a:spcPts val="0"/>
                        </a:spcBef>
                        <a:spcAft>
                          <a:spcPts val="0"/>
                        </a:spcAft>
                      </a:pPr>
                      <a:r>
                        <a:rPr lang="en-US" sz="1600" b="1" dirty="0">
                          <a:solidFill>
                            <a:schemeClr val="tx1"/>
                          </a:solidFill>
                          <a:effectLst/>
                          <a:latin typeface="+mn-lt"/>
                          <a:ea typeface="Times New Roman"/>
                          <a:cs typeface="Times New Roman"/>
                        </a:rPr>
                        <a:t>Strand</a:t>
                      </a:r>
                      <a:endParaRPr lang="en-US" sz="1600" dirty="0">
                        <a:solidFill>
                          <a:schemeClr val="tx1"/>
                        </a:solidFill>
                        <a:effectLst/>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1">
                          <a:solidFill>
                            <a:schemeClr val="tx1"/>
                          </a:solidFill>
                          <a:effectLst/>
                          <a:latin typeface="+mn-lt"/>
                          <a:ea typeface="Times New Roman"/>
                          <a:cs typeface="Times New Roman"/>
                        </a:rPr>
                        <a:t>Term</a:t>
                      </a:r>
                      <a:endParaRPr lang="en-US" sz="1600">
                        <a:solidFill>
                          <a:schemeClr val="tx1"/>
                        </a:solidFill>
                        <a:effectLst/>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1">
                          <a:solidFill>
                            <a:schemeClr val="tx1"/>
                          </a:solidFill>
                          <a:effectLst/>
                          <a:latin typeface="+mn-lt"/>
                          <a:ea typeface="Times New Roman"/>
                          <a:cs typeface="Times New Roman"/>
                        </a:rPr>
                        <a:t>Point Value</a:t>
                      </a:r>
                      <a:endParaRPr lang="en-US" sz="1600">
                        <a:solidFill>
                          <a:schemeClr val="tx1"/>
                        </a:solidFill>
                        <a:effectLst/>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1" dirty="0">
                          <a:solidFill>
                            <a:schemeClr val="tx1"/>
                          </a:solidFill>
                          <a:effectLst/>
                          <a:latin typeface="+mn-lt"/>
                          <a:ea typeface="Times New Roman"/>
                          <a:cs typeface="Times New Roman"/>
                        </a:rPr>
                        <a:t>Definition</a:t>
                      </a:r>
                      <a:endParaRPr lang="en-US" sz="1600" dirty="0">
                        <a:solidFill>
                          <a:schemeClr val="tx1"/>
                        </a:solidFill>
                        <a:effectLst/>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solidFill>
                            <a:schemeClr val="tx1"/>
                          </a:solidFill>
                          <a:effectLst/>
                          <a:latin typeface="+mn-lt"/>
                        </a:rPr>
                        <a:t>Example</a:t>
                      </a:r>
                      <a:endParaRPr lang="en-US" sz="1600" dirty="0">
                        <a:solidFill>
                          <a:schemeClr val="tx1"/>
                        </a:solidFill>
                        <a:effectLst/>
                        <a:latin typeface="+mn-lt"/>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600" dirty="0">
                          <a:solidFill>
                            <a:schemeClr val="tx1"/>
                          </a:solidFill>
                          <a:effectLst/>
                        </a:rPr>
                        <a:t>Insight</a:t>
                      </a:r>
                      <a:endParaRPr lang="en-US" sz="1600" dirty="0">
                        <a:solidFill>
                          <a:schemeClr val="tx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Distinct</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5</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The insight revealed goes being </a:t>
                      </a:r>
                      <a:r>
                        <a:rPr lang="en-US" sz="1100" dirty="0" err="1">
                          <a:effectLst/>
                        </a:rPr>
                        <a:t>being</a:t>
                      </a:r>
                      <a:r>
                        <a:rPr lang="en-US" sz="1100" dirty="0">
                          <a:effectLst/>
                        </a:rPr>
                        <a:t> positive and desirable and is ultimately unique to that scholar, making her stand out to the reader.</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While Standard Bearer G lacks a sophistication her tenacity, her ability to, despite numerous challenges, find paths forward, to not sacrifice her long term goals for short term needs ("I continually struggle with balancing my family's needs and my own, even though I know that in the end, they are one and the same.... and sometimes, just for a short time, putting my own needs before my family's, I fill the cracks in the road to success made by forces beyond my control. I won't let these circumstances victimize me.") reveal a depth of character, a memorable experience, and ultimately, a deep belief that this scholar will absolutely without a doubt persist through college, despite whatever obstacle she encounters.</a:t>
                      </a:r>
                      <a:endParaRPr lang="en-US" sz="1100" dirty="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600" dirty="0">
                          <a:solidFill>
                            <a:schemeClr val="tx1"/>
                          </a:solidFill>
                          <a:effectLst/>
                        </a:rPr>
                        <a:t>Insight</a:t>
                      </a:r>
                      <a:endParaRPr lang="en-US" sz="1600" dirty="0">
                        <a:solidFill>
                          <a:schemeClr val="tx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Identifiable</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2</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The reader can discern the insight the writer is conveying without much effort.</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In Standard Bearer L, the scholar moves from not confidently responding to overt racism ("My stomach turned, knotting in every direction") to having the confidence to do so ("Even in the face of adversity, I am now unwavering in my self-confidence and conviction").</a:t>
                      </a:r>
                      <a:endParaRPr lang="en-US" sz="1100" dirty="0">
                        <a:effectLst/>
                        <a:latin typeface="Calibri"/>
                        <a:ea typeface="Calibri"/>
                        <a:cs typeface="Times New Roman"/>
                      </a:endParaRPr>
                    </a:p>
                  </a:txBody>
                  <a:tcPr marL="68580" marR="68580" marT="0" marB="0"/>
                </a:tc>
              </a:tr>
            </a:tbl>
          </a:graphicData>
        </a:graphic>
      </p:graphicFrame>
      <p:sp>
        <p:nvSpPr>
          <p:cNvPr id="4" name="Slide Number Placeholder 3"/>
          <p:cNvSpPr>
            <a:spLocks noGrp="1"/>
          </p:cNvSpPr>
          <p:nvPr>
            <p:ph type="sldNum" sz="quarter" idx="10"/>
          </p:nvPr>
        </p:nvSpPr>
        <p:spPr/>
        <p:txBody>
          <a:bodyPr/>
          <a:lstStyle/>
          <a:p>
            <a:pPr>
              <a:defRPr/>
            </a:pPr>
            <a:fld id="{2147885C-002B-464C-9EB8-9C72A4A2907B}" type="slidenum">
              <a:rPr lang="en-US" smtClean="0"/>
              <a:pPr>
                <a:defRPr/>
              </a:pPr>
              <a:t>22</a:t>
            </a:fld>
            <a:endParaRPr lang="en-US"/>
          </a:p>
        </p:txBody>
      </p:sp>
    </p:spTree>
    <p:extLst>
      <p:ext uri="{BB962C8B-B14F-4D97-AF65-F5344CB8AC3E}">
        <p14:creationId xmlns:p14="http://schemas.microsoft.com/office/powerpoint/2010/main" val="4734124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Norming on a Standard Bearer</a:t>
            </a:r>
            <a:endParaRPr lang="en-US" dirty="0"/>
          </a:p>
        </p:txBody>
      </p:sp>
      <p:sp>
        <p:nvSpPr>
          <p:cNvPr id="3" name="Content Placeholder 2"/>
          <p:cNvSpPr>
            <a:spLocks noGrp="1"/>
          </p:cNvSpPr>
          <p:nvPr>
            <p:ph idx="1"/>
          </p:nvPr>
        </p:nvSpPr>
        <p:spPr/>
        <p:txBody>
          <a:bodyPr/>
          <a:lstStyle/>
          <a:p>
            <a:pPr marL="457200" lvl="0" indent="-457200">
              <a:buFont typeface="+mj-lt"/>
              <a:buAutoNum type="arabicPeriod"/>
            </a:pPr>
            <a:r>
              <a:rPr lang="en-US" dirty="0"/>
              <a:t>Read Standard Bearer, and annotate and score for </a:t>
            </a:r>
            <a:r>
              <a:rPr lang="en-US" i="1" dirty="0" smtClean="0"/>
              <a:t>Insight</a:t>
            </a:r>
            <a:r>
              <a:rPr lang="en-US" dirty="0" smtClean="0"/>
              <a:t> strand</a:t>
            </a:r>
            <a:endParaRPr lang="en-US" sz="2000" dirty="0"/>
          </a:p>
          <a:p>
            <a:pPr marL="457200" lvl="0" indent="-457200">
              <a:buFont typeface="+mj-lt"/>
              <a:buAutoNum type="arabicPeriod"/>
            </a:pPr>
            <a:r>
              <a:rPr lang="en-US" dirty="0"/>
              <a:t>Share scores for </a:t>
            </a:r>
            <a:r>
              <a:rPr lang="en-US" i="1" dirty="0" smtClean="0"/>
              <a:t>Insight.</a:t>
            </a:r>
            <a:endParaRPr lang="en-US" sz="2000" dirty="0"/>
          </a:p>
          <a:p>
            <a:pPr marL="914400" lvl="1" indent="-457200">
              <a:buFont typeface="+mj-lt"/>
              <a:buAutoNum type="arabicPeriod"/>
            </a:pPr>
            <a:r>
              <a:rPr lang="en-US" dirty="0"/>
              <a:t>If the same, articulate rationale and proceed to Step 4.</a:t>
            </a:r>
            <a:endParaRPr lang="en-US" sz="1800" dirty="0"/>
          </a:p>
          <a:p>
            <a:pPr marL="914400" lvl="1" indent="-457200">
              <a:buFont typeface="+mj-lt"/>
              <a:buAutoNum type="arabicPeriod"/>
            </a:pPr>
            <a:r>
              <a:rPr lang="en-US" dirty="0"/>
              <a:t>If different, a representative for each score provides a 30 second rationale using language from the rubric (including definitions) and evidence from the student work</a:t>
            </a:r>
            <a:r>
              <a:rPr lang="en-US" dirty="0" smtClean="0"/>
              <a:t>.</a:t>
            </a:r>
            <a:endParaRPr lang="en-US" sz="2000" dirty="0"/>
          </a:p>
          <a:p>
            <a:pPr marL="457200" lvl="0" indent="-457200">
              <a:buFont typeface="+mj-lt"/>
              <a:buAutoNum type="arabicPeriod"/>
            </a:pPr>
            <a:r>
              <a:rPr lang="en-US" dirty="0" smtClean="0"/>
              <a:t>Repeat </a:t>
            </a:r>
            <a:r>
              <a:rPr lang="en-US" dirty="0"/>
              <a:t>Step 2. </a:t>
            </a:r>
            <a:endParaRPr lang="en-US" sz="2000" dirty="0"/>
          </a:p>
          <a:p>
            <a:pPr marL="457200" lvl="0" indent="-457200">
              <a:buFont typeface="+mj-lt"/>
              <a:buAutoNum type="arabicPeriod"/>
            </a:pPr>
            <a:r>
              <a:rPr lang="en-US" dirty="0"/>
              <a:t>Record score and rationale.</a:t>
            </a:r>
            <a:endParaRPr lang="en-US" sz="2000" dirty="0"/>
          </a:p>
          <a:p>
            <a:pPr marL="457200" lvl="0" indent="-457200">
              <a:buFont typeface="+mj-lt"/>
              <a:buAutoNum type="arabicPeriod"/>
            </a:pPr>
            <a:r>
              <a:rPr lang="en-US" dirty="0"/>
              <a:t>Repeat steps 2-4 for </a:t>
            </a:r>
            <a:r>
              <a:rPr lang="en-US" i="1" dirty="0" smtClean="0"/>
              <a:t>Story </a:t>
            </a:r>
            <a:r>
              <a:rPr lang="en-US" dirty="0" smtClean="0"/>
              <a:t>and</a:t>
            </a:r>
            <a:r>
              <a:rPr lang="en-US" i="1" dirty="0" smtClean="0"/>
              <a:t> Structure &amp; Arc</a:t>
            </a:r>
          </a:p>
          <a:p>
            <a:pPr marL="457200" lvl="0" indent="-457200">
              <a:buFont typeface="+mj-lt"/>
              <a:buAutoNum type="arabicPeriod"/>
            </a:pPr>
            <a:r>
              <a:rPr lang="en-US" dirty="0" smtClean="0"/>
              <a:t>Repeat </a:t>
            </a:r>
            <a:r>
              <a:rPr lang="en-US" dirty="0"/>
              <a:t>steps 1-5 for </a:t>
            </a:r>
            <a:r>
              <a:rPr lang="en-US" i="1" dirty="0" smtClean="0"/>
              <a:t>Narrative Technique </a:t>
            </a:r>
            <a:r>
              <a:rPr lang="en-US" dirty="0" smtClean="0"/>
              <a:t>and </a:t>
            </a:r>
            <a:r>
              <a:rPr lang="en-US" i="1" dirty="0" smtClean="0"/>
              <a:t>Language</a:t>
            </a:r>
            <a:endParaRPr lang="en-US" sz="2000" dirty="0"/>
          </a:p>
          <a:p>
            <a:endParaRPr lang="en-US" dirty="0"/>
          </a:p>
        </p:txBody>
      </p:sp>
      <p:sp>
        <p:nvSpPr>
          <p:cNvPr id="4" name="Slide Number Placeholder 3"/>
          <p:cNvSpPr>
            <a:spLocks noGrp="1"/>
          </p:cNvSpPr>
          <p:nvPr>
            <p:ph type="sldNum" sz="quarter" idx="10"/>
          </p:nvPr>
        </p:nvSpPr>
        <p:spPr/>
        <p:txBody>
          <a:bodyPr/>
          <a:lstStyle/>
          <a:p>
            <a:pPr>
              <a:defRPr/>
            </a:pPr>
            <a:fld id="{2147885C-002B-464C-9EB8-9C72A4A2907B}" type="slidenum">
              <a:rPr lang="en-US" smtClean="0"/>
              <a:pPr>
                <a:defRPr/>
              </a:pPr>
              <a:t>23</a:t>
            </a:fld>
            <a:endParaRPr lang="en-US"/>
          </a:p>
        </p:txBody>
      </p:sp>
    </p:spTree>
    <p:extLst>
      <p:ext uri="{BB962C8B-B14F-4D97-AF65-F5344CB8AC3E}">
        <p14:creationId xmlns:p14="http://schemas.microsoft.com/office/powerpoint/2010/main" val="31001012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Bearer Results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74603028"/>
              </p:ext>
            </p:extLst>
          </p:nvPr>
        </p:nvGraphicFramePr>
        <p:xfrm>
          <a:off x="457200" y="990600"/>
          <a:ext cx="8229600" cy="14833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endParaRPr lang="en-US" dirty="0"/>
                    </a:p>
                  </a:txBody>
                  <a:tcPr/>
                </a:tc>
                <a:tc>
                  <a:txBody>
                    <a:bodyPr/>
                    <a:lstStyle/>
                    <a:p>
                      <a:r>
                        <a:rPr lang="en-US" dirty="0" smtClean="0">
                          <a:solidFill>
                            <a:schemeClr val="tx1"/>
                          </a:solidFill>
                        </a:rPr>
                        <a:t>L</a:t>
                      </a:r>
                      <a:endParaRPr lang="en-US" dirty="0">
                        <a:solidFill>
                          <a:schemeClr val="tx1"/>
                        </a:solidFill>
                      </a:endParaRPr>
                    </a:p>
                  </a:txBody>
                  <a:tcPr/>
                </a:tc>
                <a:tc>
                  <a:txBody>
                    <a:bodyPr/>
                    <a:lstStyle/>
                    <a:p>
                      <a:r>
                        <a:rPr lang="en-US" dirty="0" smtClean="0">
                          <a:solidFill>
                            <a:schemeClr val="tx1"/>
                          </a:solidFill>
                        </a:rPr>
                        <a:t>M</a:t>
                      </a:r>
                      <a:endParaRPr lang="en-US" dirty="0">
                        <a:solidFill>
                          <a:schemeClr val="tx1"/>
                        </a:solidFill>
                      </a:endParaRPr>
                    </a:p>
                  </a:txBody>
                  <a:tcPr/>
                </a:tc>
              </a:tr>
              <a:tr h="370840">
                <a:tc>
                  <a:txBody>
                    <a:bodyPr/>
                    <a:lstStyle/>
                    <a:p>
                      <a:r>
                        <a:rPr lang="en-US" dirty="0" smtClean="0"/>
                        <a:t>INSIGHT</a:t>
                      </a:r>
                      <a:endParaRPr lang="en-US" dirty="0"/>
                    </a:p>
                  </a:txBody>
                  <a:tcPr/>
                </a:tc>
                <a:tc>
                  <a:txBody>
                    <a:bodyPr/>
                    <a:lstStyle/>
                    <a:p>
                      <a:endParaRPr lang="en-US" dirty="0"/>
                    </a:p>
                  </a:txBody>
                  <a:tcPr/>
                </a:tc>
                <a:tc>
                  <a:txBody>
                    <a:bodyPr/>
                    <a:lstStyle/>
                    <a:p>
                      <a:endParaRPr lang="en-US"/>
                    </a:p>
                  </a:txBody>
                  <a:tcPr/>
                </a:tc>
              </a:tr>
              <a:tr h="370840">
                <a:tc>
                  <a:txBody>
                    <a:bodyPr/>
                    <a:lstStyle/>
                    <a:p>
                      <a:r>
                        <a:rPr lang="en-US" dirty="0" smtClean="0"/>
                        <a:t>STORY</a:t>
                      </a:r>
                      <a:endParaRPr lang="en-US" dirty="0"/>
                    </a:p>
                  </a:txBody>
                  <a:tcPr/>
                </a:tc>
                <a:tc>
                  <a:txBody>
                    <a:bodyPr/>
                    <a:lstStyle/>
                    <a:p>
                      <a:endParaRPr lang="en-US" dirty="0"/>
                    </a:p>
                  </a:txBody>
                  <a:tcPr/>
                </a:tc>
                <a:tc>
                  <a:txBody>
                    <a:bodyPr/>
                    <a:lstStyle/>
                    <a:p>
                      <a:endParaRPr lang="en-US"/>
                    </a:p>
                  </a:txBody>
                  <a:tcPr/>
                </a:tc>
              </a:tr>
              <a:tr h="370840">
                <a:tc>
                  <a:txBody>
                    <a:bodyPr/>
                    <a:lstStyle/>
                    <a:p>
                      <a:r>
                        <a:rPr lang="en-US" dirty="0" smtClean="0"/>
                        <a:t>STRUCTURE</a:t>
                      </a:r>
                      <a:r>
                        <a:rPr lang="en-US" baseline="0" dirty="0" smtClean="0"/>
                        <a:t> &amp; ARC</a:t>
                      </a:r>
                      <a:endParaRPr lang="en-US" dirty="0"/>
                    </a:p>
                  </a:txBody>
                  <a:tcPr/>
                </a:tc>
                <a:tc>
                  <a:txBody>
                    <a:bodyPr/>
                    <a:lstStyle/>
                    <a:p>
                      <a:endParaRPr lang="en-US"/>
                    </a:p>
                  </a:txBody>
                  <a:tcPr/>
                </a:tc>
                <a:tc>
                  <a:txBody>
                    <a:bodyPr/>
                    <a:lstStyle/>
                    <a:p>
                      <a:endParaRPr lang="en-US"/>
                    </a:p>
                  </a:txBody>
                  <a:tcPr/>
                </a:tc>
              </a:tr>
            </a:tbl>
          </a:graphicData>
        </a:graphic>
      </p:graphicFrame>
      <p:sp>
        <p:nvSpPr>
          <p:cNvPr id="4" name="Slide Number Placeholder 3"/>
          <p:cNvSpPr>
            <a:spLocks noGrp="1"/>
          </p:cNvSpPr>
          <p:nvPr>
            <p:ph type="sldNum" sz="quarter" idx="10"/>
          </p:nvPr>
        </p:nvSpPr>
        <p:spPr/>
        <p:txBody>
          <a:bodyPr/>
          <a:lstStyle/>
          <a:p>
            <a:pPr>
              <a:defRPr/>
            </a:pPr>
            <a:fld id="{2147885C-002B-464C-9EB8-9C72A4A2907B}" type="slidenum">
              <a:rPr lang="en-US" smtClean="0"/>
              <a:pPr>
                <a:defRPr/>
              </a:pPr>
              <a:t>24</a:t>
            </a:fld>
            <a:endParaRPr lang="en-US"/>
          </a:p>
        </p:txBody>
      </p:sp>
    </p:spTree>
    <p:extLst>
      <p:ext uri="{BB962C8B-B14F-4D97-AF65-F5344CB8AC3E}">
        <p14:creationId xmlns:p14="http://schemas.microsoft.com/office/powerpoint/2010/main" val="11294963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Norming Competition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01976721"/>
              </p:ext>
            </p:extLst>
          </p:nvPr>
        </p:nvGraphicFramePr>
        <p:xfrm>
          <a:off x="457200" y="990600"/>
          <a:ext cx="8229600" cy="222504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4" name="Slide Number Placeholder 3"/>
          <p:cNvSpPr>
            <a:spLocks noGrp="1"/>
          </p:cNvSpPr>
          <p:nvPr>
            <p:ph type="sldNum" sz="quarter" idx="10"/>
          </p:nvPr>
        </p:nvSpPr>
        <p:spPr/>
        <p:txBody>
          <a:bodyPr/>
          <a:lstStyle/>
          <a:p>
            <a:pPr>
              <a:defRPr/>
            </a:pPr>
            <a:fld id="{2147885C-002B-464C-9EB8-9C72A4A2907B}" type="slidenum">
              <a:rPr lang="en-US" smtClean="0"/>
              <a:pPr>
                <a:defRPr/>
              </a:pPr>
              <a:t>25</a:t>
            </a:fld>
            <a:endParaRPr lang="en-US"/>
          </a:p>
        </p:txBody>
      </p:sp>
    </p:spTree>
    <p:extLst>
      <p:ext uri="{BB962C8B-B14F-4D97-AF65-F5344CB8AC3E}">
        <p14:creationId xmlns:p14="http://schemas.microsoft.com/office/powerpoint/2010/main" val="29284024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Round </a:t>
            </a:r>
            <a:r>
              <a:rPr lang="en-US" dirty="0"/>
              <a:t>1</a:t>
            </a:r>
            <a:r>
              <a:rPr lang="en-US" dirty="0" smtClean="0"/>
              <a:t>: Standard Bearer</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2147885C-002B-464C-9EB8-9C72A4A2907B}" type="slidenum">
              <a:rPr lang="en-US" smtClean="0"/>
              <a:pPr>
                <a:defRPr/>
              </a:pPr>
              <a:t>26</a:t>
            </a:fld>
            <a:endParaRPr lang="en-US"/>
          </a:p>
        </p:txBody>
      </p:sp>
      <p:pic>
        <p:nvPicPr>
          <p:cNvPr id="7170" name="Picture 2" descr="C:\Users\amychristie\AppData\Local\Microsoft\Windows\Temporary Internet Files\Content.IE5\DB7TUXP2\MC900389028[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90600"/>
            <a:ext cx="4800600" cy="4977571"/>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amychristie\AppData\Local\Microsoft\Windows\Temporary Internet Files\Content.IE5\IEJ0N1ZZ\MC900290918[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295400"/>
            <a:ext cx="2438400" cy="4524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1133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Round 1</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20636753"/>
              </p:ext>
            </p:extLst>
          </p:nvPr>
        </p:nvGraphicFramePr>
        <p:xfrm>
          <a:off x="457200" y="990600"/>
          <a:ext cx="8229600" cy="358140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endParaRPr lang="en-US" dirty="0"/>
                    </a:p>
                  </a:txBody>
                  <a:tcPr/>
                </a:tc>
                <a:tc>
                  <a:txBody>
                    <a:bodyPr/>
                    <a:lstStyle/>
                    <a:p>
                      <a:r>
                        <a:rPr lang="en-US" dirty="0" smtClean="0"/>
                        <a:t>Group</a:t>
                      </a:r>
                      <a:r>
                        <a:rPr lang="en-US" baseline="0" dirty="0" smtClean="0"/>
                        <a:t> A</a:t>
                      </a:r>
                      <a:endParaRPr lang="en-US" dirty="0"/>
                    </a:p>
                  </a:txBody>
                  <a:tcPr/>
                </a:tc>
                <a:tc>
                  <a:txBody>
                    <a:bodyPr/>
                    <a:lstStyle/>
                    <a:p>
                      <a:r>
                        <a:rPr lang="en-US" dirty="0" smtClean="0"/>
                        <a:t>Group</a:t>
                      </a:r>
                      <a:r>
                        <a:rPr lang="en-US" baseline="0" dirty="0" smtClean="0"/>
                        <a:t> B</a:t>
                      </a:r>
                      <a:endParaRPr lang="en-US" dirty="0"/>
                    </a:p>
                  </a:txBody>
                  <a:tcPr/>
                </a:tc>
                <a:tc>
                  <a:txBody>
                    <a:bodyPr/>
                    <a:lstStyle/>
                    <a:p>
                      <a:r>
                        <a:rPr lang="en-US" dirty="0" smtClean="0"/>
                        <a:t>Group C</a:t>
                      </a:r>
                      <a:endParaRPr lang="en-US" dirty="0"/>
                    </a:p>
                  </a:txBody>
                  <a:tcPr/>
                </a:tc>
                <a:tc>
                  <a:txBody>
                    <a:bodyPr/>
                    <a:lstStyle/>
                    <a:p>
                      <a:r>
                        <a:rPr lang="en-US" dirty="0" smtClean="0"/>
                        <a:t>Group D</a:t>
                      </a:r>
                      <a:endParaRPr lang="en-US" dirty="0"/>
                    </a:p>
                  </a:txBody>
                  <a:tcPr/>
                </a:tc>
                <a:tc>
                  <a:txBody>
                    <a:bodyPr/>
                    <a:lstStyle/>
                    <a:p>
                      <a:r>
                        <a:rPr lang="en-US" dirty="0" smtClean="0"/>
                        <a:t>Group</a:t>
                      </a:r>
                      <a:r>
                        <a:rPr lang="en-US" baseline="0" dirty="0" smtClean="0"/>
                        <a:t> E</a:t>
                      </a:r>
                      <a:endParaRPr lang="en-US" dirty="0"/>
                    </a:p>
                  </a:txBody>
                  <a:tcPr/>
                </a:tc>
              </a:tr>
              <a:tr h="370840">
                <a:tc>
                  <a:txBody>
                    <a:bodyPr/>
                    <a:lstStyle/>
                    <a:p>
                      <a:r>
                        <a:rPr lang="en-US" dirty="0" smtClean="0"/>
                        <a:t>INSIGHT</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STORY</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STRUCTURE &amp; ARC</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NARRATIVE</a:t>
                      </a:r>
                      <a:r>
                        <a:rPr lang="en-US" baseline="0" dirty="0" smtClean="0"/>
                        <a:t> TECHNIQUE</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LANGUAGE</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4" name="Slide Number Placeholder 3"/>
          <p:cNvSpPr>
            <a:spLocks noGrp="1"/>
          </p:cNvSpPr>
          <p:nvPr>
            <p:ph type="sldNum" sz="quarter" idx="10"/>
          </p:nvPr>
        </p:nvSpPr>
        <p:spPr/>
        <p:txBody>
          <a:bodyPr/>
          <a:lstStyle/>
          <a:p>
            <a:pPr>
              <a:defRPr/>
            </a:pPr>
            <a:fld id="{2147885C-002B-464C-9EB8-9C72A4A2907B}" type="slidenum">
              <a:rPr lang="en-US" smtClean="0"/>
              <a:pPr>
                <a:defRPr/>
              </a:pPr>
              <a:t>27</a:t>
            </a:fld>
            <a:endParaRPr lang="en-US"/>
          </a:p>
        </p:txBody>
      </p:sp>
    </p:spTree>
    <p:extLst>
      <p:ext uri="{BB962C8B-B14F-4D97-AF65-F5344CB8AC3E}">
        <p14:creationId xmlns:p14="http://schemas.microsoft.com/office/powerpoint/2010/main" val="19659747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Round 2: Standard Bearer XXXXX</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2147885C-002B-464C-9EB8-9C72A4A2907B}" type="slidenum">
              <a:rPr lang="en-US" smtClean="0"/>
              <a:pPr>
                <a:defRPr/>
              </a:pPr>
              <a:t>28</a:t>
            </a:fld>
            <a:endParaRPr lang="en-US"/>
          </a:p>
        </p:txBody>
      </p:sp>
      <p:pic>
        <p:nvPicPr>
          <p:cNvPr id="7170" name="Picture 2" descr="C:\Users\amychristie\AppData\Local\Microsoft\Windows\Temporary Internet Files\Content.IE5\DB7TUXP2\MC900389028[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90600"/>
            <a:ext cx="4800600" cy="4977571"/>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amychristie\AppData\Local\Microsoft\Windows\Temporary Internet Files\Content.IE5\IEJ0N1ZZ\MC900290918[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295400"/>
            <a:ext cx="2438400" cy="4524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0336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Round 1</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67447917"/>
              </p:ext>
            </p:extLst>
          </p:nvPr>
        </p:nvGraphicFramePr>
        <p:xfrm>
          <a:off x="457200" y="990600"/>
          <a:ext cx="8229600" cy="358140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endParaRPr lang="en-US" dirty="0"/>
                    </a:p>
                  </a:txBody>
                  <a:tcPr/>
                </a:tc>
                <a:tc>
                  <a:txBody>
                    <a:bodyPr/>
                    <a:lstStyle/>
                    <a:p>
                      <a:r>
                        <a:rPr lang="en-US" dirty="0" smtClean="0"/>
                        <a:t>Group</a:t>
                      </a:r>
                      <a:r>
                        <a:rPr lang="en-US" baseline="0" dirty="0" smtClean="0"/>
                        <a:t> A</a:t>
                      </a:r>
                      <a:endParaRPr lang="en-US" dirty="0"/>
                    </a:p>
                  </a:txBody>
                  <a:tcPr/>
                </a:tc>
                <a:tc>
                  <a:txBody>
                    <a:bodyPr/>
                    <a:lstStyle/>
                    <a:p>
                      <a:r>
                        <a:rPr lang="en-US" dirty="0" smtClean="0"/>
                        <a:t>Group</a:t>
                      </a:r>
                      <a:r>
                        <a:rPr lang="en-US" baseline="0" dirty="0" smtClean="0"/>
                        <a:t> B</a:t>
                      </a:r>
                      <a:endParaRPr lang="en-US" dirty="0"/>
                    </a:p>
                  </a:txBody>
                  <a:tcPr/>
                </a:tc>
                <a:tc>
                  <a:txBody>
                    <a:bodyPr/>
                    <a:lstStyle/>
                    <a:p>
                      <a:r>
                        <a:rPr lang="en-US" dirty="0" smtClean="0"/>
                        <a:t>Group C</a:t>
                      </a:r>
                      <a:endParaRPr lang="en-US" dirty="0"/>
                    </a:p>
                  </a:txBody>
                  <a:tcPr/>
                </a:tc>
                <a:tc>
                  <a:txBody>
                    <a:bodyPr/>
                    <a:lstStyle/>
                    <a:p>
                      <a:r>
                        <a:rPr lang="en-US" dirty="0" smtClean="0"/>
                        <a:t>Group D</a:t>
                      </a:r>
                      <a:endParaRPr lang="en-US" dirty="0"/>
                    </a:p>
                  </a:txBody>
                  <a:tcPr/>
                </a:tc>
                <a:tc>
                  <a:txBody>
                    <a:bodyPr/>
                    <a:lstStyle/>
                    <a:p>
                      <a:r>
                        <a:rPr lang="en-US" dirty="0" smtClean="0"/>
                        <a:t>Group</a:t>
                      </a:r>
                      <a:r>
                        <a:rPr lang="en-US" baseline="0" dirty="0" smtClean="0"/>
                        <a:t> E</a:t>
                      </a:r>
                      <a:endParaRPr lang="en-US" dirty="0"/>
                    </a:p>
                  </a:txBody>
                  <a:tcPr/>
                </a:tc>
              </a:tr>
              <a:tr h="370840">
                <a:tc>
                  <a:txBody>
                    <a:bodyPr/>
                    <a:lstStyle/>
                    <a:p>
                      <a:r>
                        <a:rPr lang="en-US" dirty="0" smtClean="0"/>
                        <a:t>INSIGHT</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STORY</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STRUCTURE &amp; ARC</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NARRATIVE</a:t>
                      </a:r>
                      <a:r>
                        <a:rPr lang="en-US" baseline="0" dirty="0" smtClean="0"/>
                        <a:t> TECHNIQUE</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LANGUAGE</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4" name="Slide Number Placeholder 3"/>
          <p:cNvSpPr>
            <a:spLocks noGrp="1"/>
          </p:cNvSpPr>
          <p:nvPr>
            <p:ph type="sldNum" sz="quarter" idx="10"/>
          </p:nvPr>
        </p:nvSpPr>
        <p:spPr/>
        <p:txBody>
          <a:bodyPr/>
          <a:lstStyle/>
          <a:p>
            <a:pPr>
              <a:defRPr/>
            </a:pPr>
            <a:fld id="{2147885C-002B-464C-9EB8-9C72A4A2907B}" type="slidenum">
              <a:rPr lang="en-US" smtClean="0"/>
              <a:pPr>
                <a:defRPr/>
              </a:pPr>
              <a:t>29</a:t>
            </a:fld>
            <a:endParaRPr lang="en-US"/>
          </a:p>
        </p:txBody>
      </p:sp>
    </p:spTree>
    <p:extLst>
      <p:ext uri="{BB962C8B-B14F-4D97-AF65-F5344CB8AC3E}">
        <p14:creationId xmlns:p14="http://schemas.microsoft.com/office/powerpoint/2010/main" val="132773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 &amp; Talk  </a:t>
            </a:r>
            <a:endParaRPr lang="en-US" dirty="0"/>
          </a:p>
        </p:txBody>
      </p:sp>
      <p:sp>
        <p:nvSpPr>
          <p:cNvPr id="4" name="Slide Number Placeholder 3"/>
          <p:cNvSpPr>
            <a:spLocks noGrp="1"/>
          </p:cNvSpPr>
          <p:nvPr>
            <p:ph type="sldNum" sz="quarter" idx="10"/>
          </p:nvPr>
        </p:nvSpPr>
        <p:spPr/>
        <p:txBody>
          <a:bodyPr/>
          <a:lstStyle/>
          <a:p>
            <a:pPr>
              <a:defRPr/>
            </a:pPr>
            <a:fld id="{2147885C-002B-464C-9EB8-9C72A4A2907B}" type="slidenum">
              <a:rPr lang="en-US" smtClean="0"/>
              <a:pPr>
                <a:defRPr/>
              </a:pPr>
              <a:t>3</a:t>
            </a:fld>
            <a:endParaRPr lang="en-US"/>
          </a:p>
        </p:txBody>
      </p:sp>
      <p:pic>
        <p:nvPicPr>
          <p:cNvPr id="1026" name="Picture 2" descr="C:\Users\amychristie\AppData\Local\Microsoft\Windows\Temporary Internet Files\Content.IE5\IEJ0N1ZZ\two-people-talking-cartoon[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49568" y="990600"/>
            <a:ext cx="5044863"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4219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Round 3: Standard Bearer XXXXX</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2147885C-002B-464C-9EB8-9C72A4A2907B}" type="slidenum">
              <a:rPr lang="en-US" smtClean="0"/>
              <a:pPr>
                <a:defRPr/>
              </a:pPr>
              <a:t>30</a:t>
            </a:fld>
            <a:endParaRPr lang="en-US"/>
          </a:p>
        </p:txBody>
      </p:sp>
      <p:pic>
        <p:nvPicPr>
          <p:cNvPr id="7170" name="Picture 2" descr="C:\Users\amychristie\AppData\Local\Microsoft\Windows\Temporary Internet Files\Content.IE5\DB7TUXP2\MC900389028[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90600"/>
            <a:ext cx="4800600" cy="4977571"/>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amychristie\AppData\Local\Microsoft\Windows\Temporary Internet Files\Content.IE5\IEJ0N1ZZ\MC900290918[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295400"/>
            <a:ext cx="2438400" cy="4524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0336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Round 1</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91546970"/>
              </p:ext>
            </p:extLst>
          </p:nvPr>
        </p:nvGraphicFramePr>
        <p:xfrm>
          <a:off x="457200" y="990600"/>
          <a:ext cx="8229599" cy="3307080"/>
        </p:xfrm>
        <a:graphic>
          <a:graphicData uri="http://schemas.openxmlformats.org/drawingml/2006/table">
            <a:tbl>
              <a:tblPr firstRow="1" bandRow="1">
                <a:tableStyleId>{5C22544A-7EE6-4342-B048-85BDC9FD1C3A}</a:tableStyleId>
              </a:tblPr>
              <a:tblGrid>
                <a:gridCol w="1676400"/>
                <a:gridCol w="674914"/>
                <a:gridCol w="1175657"/>
                <a:gridCol w="1175657"/>
                <a:gridCol w="1175657"/>
                <a:gridCol w="1175657"/>
                <a:gridCol w="1175657"/>
              </a:tblGrid>
              <a:tr h="370840">
                <a:tc>
                  <a:txBody>
                    <a:bodyPr/>
                    <a:lstStyle/>
                    <a:p>
                      <a:endParaRPr lang="en-US" dirty="0"/>
                    </a:p>
                  </a:txBody>
                  <a:tcPr/>
                </a:tc>
                <a:tc>
                  <a:txBody>
                    <a:bodyPr/>
                    <a:lstStyle/>
                    <a:p>
                      <a:r>
                        <a:rPr lang="en-US" dirty="0" smtClean="0"/>
                        <a:t>Group</a:t>
                      </a:r>
                      <a:r>
                        <a:rPr lang="en-US" baseline="0" dirty="0" smtClean="0"/>
                        <a:t> A</a:t>
                      </a:r>
                      <a:endParaRPr lang="en-US" dirty="0"/>
                    </a:p>
                  </a:txBody>
                  <a:tcPr/>
                </a:tc>
                <a:tc>
                  <a:txBody>
                    <a:bodyPr/>
                    <a:lstStyle/>
                    <a:p>
                      <a:r>
                        <a:rPr lang="en-US" dirty="0" smtClean="0"/>
                        <a:t>Group</a:t>
                      </a:r>
                      <a:r>
                        <a:rPr lang="en-US" baseline="0" dirty="0" smtClean="0"/>
                        <a:t> B</a:t>
                      </a:r>
                      <a:endParaRPr lang="en-US" dirty="0"/>
                    </a:p>
                  </a:txBody>
                  <a:tcPr/>
                </a:tc>
                <a:tc>
                  <a:txBody>
                    <a:bodyPr/>
                    <a:lstStyle/>
                    <a:p>
                      <a:r>
                        <a:rPr lang="en-US" dirty="0" smtClean="0"/>
                        <a:t>Group C</a:t>
                      </a:r>
                      <a:endParaRPr lang="en-US" dirty="0"/>
                    </a:p>
                  </a:txBody>
                  <a:tcPr/>
                </a:tc>
                <a:tc>
                  <a:txBody>
                    <a:bodyPr/>
                    <a:lstStyle/>
                    <a:p>
                      <a:r>
                        <a:rPr lang="en-US" dirty="0" smtClean="0"/>
                        <a:t>Group D</a:t>
                      </a:r>
                      <a:endParaRPr lang="en-US" dirty="0"/>
                    </a:p>
                  </a:txBody>
                  <a:tcPr/>
                </a:tc>
                <a:tc>
                  <a:txBody>
                    <a:bodyPr/>
                    <a:lstStyle/>
                    <a:p>
                      <a:r>
                        <a:rPr lang="en-US" dirty="0" smtClean="0"/>
                        <a:t>Group</a:t>
                      </a:r>
                      <a:r>
                        <a:rPr lang="en-US" baseline="0" dirty="0" smtClean="0"/>
                        <a:t> E</a:t>
                      </a:r>
                      <a:endParaRPr lang="en-US" dirty="0"/>
                    </a:p>
                  </a:txBody>
                  <a:tcPr/>
                </a:tc>
                <a:tc>
                  <a:txBody>
                    <a:bodyPr/>
                    <a:lstStyle/>
                    <a:p>
                      <a:r>
                        <a:rPr lang="en-US" smtClean="0"/>
                        <a:t>Group F</a:t>
                      </a:r>
                      <a:endParaRPr lang="en-US" dirty="0"/>
                    </a:p>
                  </a:txBody>
                  <a:tcPr/>
                </a:tc>
              </a:tr>
              <a:tr h="370840">
                <a:tc>
                  <a:txBody>
                    <a:bodyPr/>
                    <a:lstStyle/>
                    <a:p>
                      <a:r>
                        <a:rPr lang="en-US" dirty="0" smtClean="0"/>
                        <a:t>INSIGHT</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STORY</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STRUCTURE &amp; ARC</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NARRATIVE</a:t>
                      </a:r>
                      <a:r>
                        <a:rPr lang="en-US" baseline="0" dirty="0" smtClean="0"/>
                        <a:t> TECHNIQUE</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LANGUAGE</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sp>
        <p:nvSpPr>
          <p:cNvPr id="4" name="Slide Number Placeholder 3"/>
          <p:cNvSpPr>
            <a:spLocks noGrp="1"/>
          </p:cNvSpPr>
          <p:nvPr>
            <p:ph type="sldNum" sz="quarter" idx="10"/>
          </p:nvPr>
        </p:nvSpPr>
        <p:spPr/>
        <p:txBody>
          <a:bodyPr/>
          <a:lstStyle/>
          <a:p>
            <a:pPr>
              <a:defRPr/>
            </a:pPr>
            <a:fld id="{2147885C-002B-464C-9EB8-9C72A4A2907B}" type="slidenum">
              <a:rPr lang="en-US" smtClean="0"/>
              <a:pPr>
                <a:defRPr/>
              </a:pPr>
              <a:t>31</a:t>
            </a:fld>
            <a:endParaRPr lang="en-US"/>
          </a:p>
        </p:txBody>
      </p:sp>
    </p:spTree>
    <p:extLst>
      <p:ext uri="{BB962C8B-B14F-4D97-AF65-F5344CB8AC3E}">
        <p14:creationId xmlns:p14="http://schemas.microsoft.com/office/powerpoint/2010/main" val="1327738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of Attack for 2015-2016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94954409"/>
              </p:ext>
            </p:extLst>
          </p:nvPr>
        </p:nvGraphicFramePr>
        <p:xfrm>
          <a:off x="457200" y="381000"/>
          <a:ext cx="82296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2147885C-002B-464C-9EB8-9C72A4A2907B}" type="slidenum">
              <a:rPr lang="en-US" smtClean="0"/>
              <a:pPr>
                <a:defRPr/>
              </a:pPr>
              <a:t>32</a:t>
            </a:fld>
            <a:endParaRPr lang="en-US"/>
          </a:p>
        </p:txBody>
      </p:sp>
    </p:spTree>
    <p:extLst>
      <p:ext uri="{BB962C8B-B14F-4D97-AF65-F5344CB8AC3E}">
        <p14:creationId xmlns:p14="http://schemas.microsoft.com/office/powerpoint/2010/main" val="42449539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Pitch</a:t>
            </a:r>
            <a:endParaRPr lang="en-US" dirty="0"/>
          </a:p>
        </p:txBody>
      </p:sp>
      <p:sp>
        <p:nvSpPr>
          <p:cNvPr id="4" name="Slide Number Placeholder 3"/>
          <p:cNvSpPr>
            <a:spLocks noGrp="1"/>
          </p:cNvSpPr>
          <p:nvPr>
            <p:ph type="sldNum" sz="quarter" idx="10"/>
          </p:nvPr>
        </p:nvSpPr>
        <p:spPr/>
        <p:txBody>
          <a:bodyPr/>
          <a:lstStyle/>
          <a:p>
            <a:pPr>
              <a:defRPr/>
            </a:pPr>
            <a:fld id="{2147885C-002B-464C-9EB8-9C72A4A2907B}" type="slidenum">
              <a:rPr lang="en-US" smtClean="0"/>
              <a:pPr>
                <a:defRPr/>
              </a:pPr>
              <a:t>33</a:t>
            </a:fld>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838199"/>
            <a:ext cx="8686800" cy="4699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48676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Quotes from our Seniors</a:t>
            </a:r>
            <a:endParaRPr lang="en-US" dirty="0"/>
          </a:p>
        </p:txBody>
      </p:sp>
      <p:sp>
        <p:nvSpPr>
          <p:cNvPr id="3" name="Content Placeholder 2"/>
          <p:cNvSpPr>
            <a:spLocks noGrp="1"/>
          </p:cNvSpPr>
          <p:nvPr>
            <p:ph idx="1"/>
          </p:nvPr>
        </p:nvSpPr>
        <p:spPr/>
        <p:txBody>
          <a:bodyPr/>
          <a:lstStyle/>
          <a:p>
            <a:pPr marL="0" indent="0" algn="ctr">
              <a:buNone/>
            </a:pPr>
            <a:r>
              <a:rPr lang="en-US" dirty="0" smtClean="0"/>
              <a:t>Now that you’ve been through it, </a:t>
            </a:r>
          </a:p>
          <a:p>
            <a:pPr marL="0" indent="0" algn="ctr">
              <a:buNone/>
            </a:pPr>
            <a:r>
              <a:rPr lang="en-US" dirty="0" smtClean="0"/>
              <a:t>what advice would you give? </a:t>
            </a:r>
          </a:p>
          <a:p>
            <a:r>
              <a:rPr lang="en-US" sz="1600" dirty="0" smtClean="0"/>
              <a:t>Let’s </a:t>
            </a:r>
            <a:r>
              <a:rPr lang="en-US" sz="1600" dirty="0"/>
              <a:t>me just get this done – “it’s required of me to write a personal statement</a:t>
            </a:r>
            <a:r>
              <a:rPr lang="en-US" sz="1600" dirty="0" smtClean="0"/>
              <a:t>”</a:t>
            </a:r>
            <a:endParaRPr lang="en-US" sz="1600" dirty="0"/>
          </a:p>
          <a:p>
            <a:r>
              <a:rPr lang="en-US" sz="1600" dirty="0"/>
              <a:t>List topics – </a:t>
            </a:r>
            <a:r>
              <a:rPr lang="en-US" sz="1600" dirty="0" smtClean="0"/>
              <a:t>you think you should </a:t>
            </a:r>
            <a:r>
              <a:rPr lang="en-US" sz="1600" dirty="0"/>
              <a:t>write about; fold it up and put it in the hat; write a list of topics that you wouldn’t write about but you think would be </a:t>
            </a:r>
            <a:r>
              <a:rPr lang="en-US" sz="1600" dirty="0" err="1" smtClean="0"/>
              <a:t>impt</a:t>
            </a:r>
            <a:r>
              <a:rPr lang="en-US" sz="1600" dirty="0" smtClean="0"/>
              <a:t>.</a:t>
            </a:r>
            <a:endParaRPr lang="en-US" sz="1600" dirty="0"/>
          </a:p>
          <a:p>
            <a:r>
              <a:rPr lang="en-US" sz="1600" dirty="0" smtClean="0"/>
              <a:t>In </a:t>
            </a:r>
            <a:r>
              <a:rPr lang="en-US" sz="1600" dirty="0"/>
              <a:t>11</a:t>
            </a:r>
            <a:r>
              <a:rPr lang="en-US" sz="1600" baseline="30000" dirty="0"/>
              <a:t>th</a:t>
            </a:r>
            <a:r>
              <a:rPr lang="en-US" sz="1600" dirty="0"/>
              <a:t> grade –didn’t see the </a:t>
            </a:r>
            <a:r>
              <a:rPr lang="en-US" sz="1600" dirty="0" err="1"/>
              <a:t>impt</a:t>
            </a:r>
            <a:r>
              <a:rPr lang="en-US" sz="1600" dirty="0"/>
              <a:t> of college – we didn’t </a:t>
            </a:r>
            <a:r>
              <a:rPr lang="en-US" sz="1600" dirty="0" smtClean="0"/>
              <a:t>recognize </a:t>
            </a:r>
            <a:r>
              <a:rPr lang="en-US" sz="1600" dirty="0"/>
              <a:t>that college was coming so fast; didn’t know what college we wanted to go or where we </a:t>
            </a:r>
            <a:r>
              <a:rPr lang="en-US" sz="1600" dirty="0" smtClean="0"/>
              <a:t>could </a:t>
            </a:r>
            <a:r>
              <a:rPr lang="en-US" sz="1600" dirty="0"/>
              <a:t>end </a:t>
            </a:r>
            <a:r>
              <a:rPr lang="en-US" sz="1600" dirty="0" smtClean="0"/>
              <a:t>up</a:t>
            </a:r>
            <a:endParaRPr lang="en-US" sz="1600" dirty="0"/>
          </a:p>
          <a:p>
            <a:r>
              <a:rPr lang="en-US" sz="1600" dirty="0"/>
              <a:t>What do you feel about college in general? Intimidated – probably </a:t>
            </a:r>
            <a:r>
              <a:rPr lang="en-US" sz="1600" dirty="0" smtClean="0"/>
              <a:t>kids </a:t>
            </a:r>
            <a:r>
              <a:rPr lang="en-US" sz="1600" dirty="0"/>
              <a:t>who are smarter </a:t>
            </a:r>
            <a:r>
              <a:rPr lang="en-US" sz="1600" dirty="0" smtClean="0"/>
              <a:t>than me, </a:t>
            </a:r>
            <a:r>
              <a:rPr lang="en-US" sz="1600" dirty="0" err="1"/>
              <a:t>bttter</a:t>
            </a:r>
            <a:r>
              <a:rPr lang="en-US" sz="1600" dirty="0"/>
              <a:t> than </a:t>
            </a:r>
            <a:r>
              <a:rPr lang="en-US" sz="1600" dirty="0" smtClean="0"/>
              <a:t>me </a:t>
            </a:r>
            <a:r>
              <a:rPr lang="en-US" sz="1600" dirty="0"/>
              <a:t>– how you feel about college starts </a:t>
            </a:r>
            <a:r>
              <a:rPr lang="en-US" sz="1600" dirty="0" smtClean="0"/>
              <a:t> when you start writing the college essay–In </a:t>
            </a:r>
            <a:r>
              <a:rPr lang="en-US" sz="1600" dirty="0"/>
              <a:t>order to start that process you have to be confident – you start doing that by talking about what you </a:t>
            </a:r>
            <a:r>
              <a:rPr lang="en-US" sz="1600" dirty="0" smtClean="0"/>
              <a:t>have </a:t>
            </a:r>
            <a:r>
              <a:rPr lang="en-US" sz="1600" dirty="0"/>
              <a:t>to write </a:t>
            </a:r>
            <a:r>
              <a:rPr lang="en-US" sz="1600" dirty="0" smtClean="0"/>
              <a:t>.</a:t>
            </a:r>
          </a:p>
          <a:p>
            <a:r>
              <a:rPr lang="en-US" sz="1600" dirty="0"/>
              <a:t>When the teacher and student gets a </a:t>
            </a:r>
            <a:r>
              <a:rPr lang="en-US" sz="1600" dirty="0" smtClean="0"/>
              <a:t>connecting </a:t>
            </a:r>
            <a:r>
              <a:rPr lang="en-US" sz="1600" dirty="0"/>
              <a:t>– that’s </a:t>
            </a:r>
            <a:r>
              <a:rPr lang="en-US" sz="1600" dirty="0" smtClean="0"/>
              <a:t>when </a:t>
            </a:r>
            <a:r>
              <a:rPr lang="en-US" sz="1600" dirty="0"/>
              <a:t>the thinking </a:t>
            </a:r>
            <a:r>
              <a:rPr lang="en-US" sz="1600" dirty="0" smtClean="0"/>
              <a:t>happens; </a:t>
            </a:r>
            <a:r>
              <a:rPr lang="en-US" sz="1600" dirty="0"/>
              <a:t>emotional times with your teacher – you know how to dig deep – safe space – this concept – there are going to be people who dislike people – you’re given this a safe space – share their life and share their events that are personal to them </a:t>
            </a:r>
            <a:r>
              <a:rPr lang="en-US" sz="1600" dirty="0" smtClean="0"/>
              <a:t>–</a:t>
            </a:r>
            <a:endParaRPr lang="en-US" sz="1600" dirty="0"/>
          </a:p>
          <a:p>
            <a:r>
              <a:rPr lang="en-US" sz="1600" dirty="0"/>
              <a:t>Teachers have to be more personal – share something that we don’t know about them that would help them be where they are today – Ms. Silver is pretty open with us – with that </a:t>
            </a:r>
            <a:r>
              <a:rPr lang="en-US" sz="1600" dirty="0" smtClean="0"/>
              <a:t>relationships </a:t>
            </a:r>
            <a:r>
              <a:rPr lang="en-US" sz="1600" dirty="0"/>
              <a:t>we have with her – telling her about our problems at home or at school -  try to have a forthcoming </a:t>
            </a:r>
            <a:r>
              <a:rPr lang="en-US" sz="1600" dirty="0" smtClean="0"/>
              <a:t>attitude</a:t>
            </a:r>
            <a:endParaRPr lang="en-US" dirty="0"/>
          </a:p>
        </p:txBody>
      </p:sp>
      <p:sp>
        <p:nvSpPr>
          <p:cNvPr id="4" name="Slide Number Placeholder 3"/>
          <p:cNvSpPr>
            <a:spLocks noGrp="1"/>
          </p:cNvSpPr>
          <p:nvPr>
            <p:ph type="sldNum" sz="quarter" idx="10"/>
          </p:nvPr>
        </p:nvSpPr>
        <p:spPr/>
        <p:txBody>
          <a:bodyPr/>
          <a:lstStyle/>
          <a:p>
            <a:pPr>
              <a:defRPr/>
            </a:pPr>
            <a:fld id="{2147885C-002B-464C-9EB8-9C72A4A2907B}" type="slidenum">
              <a:rPr lang="en-US" smtClean="0"/>
              <a:pPr>
                <a:defRPr/>
              </a:pPr>
              <a:t>34</a:t>
            </a:fld>
            <a:endParaRPr lang="en-US"/>
          </a:p>
        </p:txBody>
      </p:sp>
    </p:spTree>
    <p:extLst>
      <p:ext uri="{BB962C8B-B14F-4D97-AF65-F5344CB8AC3E}">
        <p14:creationId xmlns:p14="http://schemas.microsoft.com/office/powerpoint/2010/main" val="11934806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NY Times Article: The Gatekeepers,  Their View</a:t>
            </a:r>
            <a:endParaRPr lang="en-US" sz="2400" dirty="0"/>
          </a:p>
        </p:txBody>
      </p:sp>
      <p:sp>
        <p:nvSpPr>
          <p:cNvPr id="3" name="Content Placeholder 2"/>
          <p:cNvSpPr>
            <a:spLocks noGrp="1"/>
          </p:cNvSpPr>
          <p:nvPr>
            <p:ph idx="1"/>
          </p:nvPr>
        </p:nvSpPr>
        <p:spPr/>
        <p:txBody>
          <a:bodyPr/>
          <a:lstStyle/>
          <a:p>
            <a:pPr marL="0" indent="0">
              <a:buNone/>
            </a:pPr>
            <a:r>
              <a:rPr lang="en-US" dirty="0" smtClean="0"/>
              <a:t>“When you’re applying to an institutions with thousands of students who have the same academic general academic and testing credentials, those things only get you in the door. The rest of the application will separate you out.” </a:t>
            </a:r>
          </a:p>
          <a:p>
            <a:pPr marL="0" indent="0">
              <a:buNone/>
            </a:pPr>
            <a:r>
              <a:rPr lang="en-US" dirty="0" smtClean="0"/>
              <a:t>-</a:t>
            </a:r>
            <a:r>
              <a:rPr lang="en-US" sz="1800" dirty="0" smtClean="0"/>
              <a:t>Jeremiah Quinlan, Dean of Admissions at Yale University</a:t>
            </a:r>
            <a:endParaRPr lang="en-US" sz="1800" dirty="0"/>
          </a:p>
          <a:p>
            <a:pPr marL="0" indent="0">
              <a:buNone/>
            </a:pPr>
            <a:endParaRPr lang="en-US" sz="1800" dirty="0"/>
          </a:p>
          <a:p>
            <a:pPr marL="0" indent="0">
              <a:buNone/>
            </a:pPr>
            <a:r>
              <a:rPr lang="en-US" dirty="0" smtClean="0"/>
              <a:t>“We use the essays to build the soul of the class. I have never once run down the hall to show a colleague a perfect score on the SAT. But a powerful essay-that get’s me out of my chair. </a:t>
            </a:r>
          </a:p>
          <a:p>
            <a:pPr marL="0" indent="0">
              <a:buNone/>
            </a:pPr>
            <a:r>
              <a:rPr lang="en-US" dirty="0" smtClean="0"/>
              <a:t>-</a:t>
            </a:r>
            <a:r>
              <a:rPr lang="en-US" sz="1800" dirty="0" smtClean="0"/>
              <a:t>Darryl Jones, Senior Associate Director of Admissions, Gettysburg College </a:t>
            </a:r>
            <a:endParaRPr lang="en-US" sz="1800" dirty="0"/>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147885C-002B-464C-9EB8-9C72A4A2907B}" type="slidenum">
              <a:rPr lang="en-US" smtClean="0"/>
              <a:pPr>
                <a:defRPr/>
              </a:pPr>
              <a:t>35</a:t>
            </a:fld>
            <a:endParaRPr lang="en-US"/>
          </a:p>
        </p:txBody>
      </p:sp>
    </p:spTree>
    <p:extLst>
      <p:ext uri="{BB962C8B-B14F-4D97-AF65-F5344CB8AC3E}">
        <p14:creationId xmlns:p14="http://schemas.microsoft.com/office/powerpoint/2010/main" val="353136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4" name="Slide Number Placeholder 3"/>
          <p:cNvSpPr>
            <a:spLocks noGrp="1"/>
          </p:cNvSpPr>
          <p:nvPr>
            <p:ph type="sldNum" sz="quarter" idx="10"/>
          </p:nvPr>
        </p:nvSpPr>
        <p:spPr/>
        <p:txBody>
          <a:bodyPr/>
          <a:lstStyle/>
          <a:p>
            <a:pPr>
              <a:defRPr/>
            </a:pPr>
            <a:fld id="{2147885C-002B-464C-9EB8-9C72A4A2907B}" type="slidenum">
              <a:rPr lang="en-US" smtClean="0"/>
              <a:pPr>
                <a:defRPr/>
              </a:pPr>
              <a:t>36</a:t>
            </a:fld>
            <a:endParaRPr lang="en-US"/>
          </a:p>
        </p:txBody>
      </p:sp>
      <p:pic>
        <p:nvPicPr>
          <p:cNvPr id="3074" name="Picture 2" descr="C:\Program Files (x86)\Microsoft Office\MEDIA\CAGCAT10\j030295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9400" y="1124484"/>
            <a:ext cx="3505200" cy="4913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573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smtClean="0"/>
              <a:t>Intro &amp; Framing (15) </a:t>
            </a:r>
          </a:p>
          <a:p>
            <a:pPr>
              <a:buFont typeface="Arial" panose="020B0604020202020204" pitchFamily="34" charset="0"/>
              <a:buChar char="•"/>
            </a:pPr>
            <a:r>
              <a:rPr lang="en-US" sz="2800" dirty="0" smtClean="0"/>
              <a:t>History of the College Essay Rubric (5) </a:t>
            </a:r>
          </a:p>
          <a:p>
            <a:pPr>
              <a:buFont typeface="Arial" panose="020B0604020202020204" pitchFamily="34" charset="0"/>
              <a:buChar char="•"/>
            </a:pPr>
            <a:r>
              <a:rPr lang="en-US" sz="2800" dirty="0" smtClean="0"/>
              <a:t>Introduction the College Essay Rubric (15) </a:t>
            </a:r>
          </a:p>
          <a:p>
            <a:pPr>
              <a:buFont typeface="Arial" panose="020B0604020202020204" pitchFamily="34" charset="0"/>
              <a:buChar char="•"/>
            </a:pPr>
            <a:r>
              <a:rPr lang="en-US" sz="2800" dirty="0" smtClean="0"/>
              <a:t>Norming on Standard Bearer (15) </a:t>
            </a:r>
          </a:p>
          <a:p>
            <a:pPr>
              <a:buFont typeface="Arial" panose="020B0604020202020204" pitchFamily="34" charset="0"/>
              <a:buChar char="•"/>
            </a:pPr>
            <a:r>
              <a:rPr lang="en-US" sz="2800" dirty="0" smtClean="0"/>
              <a:t>Scoring Competition (45)</a:t>
            </a:r>
          </a:p>
          <a:p>
            <a:pPr>
              <a:buFont typeface="Arial" panose="020B0604020202020204" pitchFamily="34" charset="0"/>
              <a:buChar char="•"/>
            </a:pPr>
            <a:r>
              <a:rPr lang="en-US" sz="2800" dirty="0" smtClean="0"/>
              <a:t>The  Pitch (10)</a:t>
            </a:r>
          </a:p>
          <a:p>
            <a:pPr>
              <a:buFont typeface="Arial" panose="020B0604020202020204" pitchFamily="34" charset="0"/>
              <a:buChar char="•"/>
            </a:pPr>
            <a:r>
              <a:rPr lang="en-US" sz="2800" dirty="0" smtClean="0"/>
              <a:t>Closing (5) </a:t>
            </a:r>
          </a:p>
        </p:txBody>
      </p:sp>
      <p:sp>
        <p:nvSpPr>
          <p:cNvPr id="4" name="Slide Number Placeholder 3"/>
          <p:cNvSpPr>
            <a:spLocks noGrp="1"/>
          </p:cNvSpPr>
          <p:nvPr>
            <p:ph type="sldNum" sz="quarter" idx="10"/>
          </p:nvPr>
        </p:nvSpPr>
        <p:spPr/>
        <p:txBody>
          <a:bodyPr/>
          <a:lstStyle/>
          <a:p>
            <a:pPr>
              <a:defRPr/>
            </a:pPr>
            <a:fld id="{887CB17A-B808-456C-AED2-C70DB6EE7ADE}" type="slidenum">
              <a:rPr lang="en-US" smtClean="0"/>
              <a:pPr>
                <a:defRPr/>
              </a:pPr>
              <a:t>4</a:t>
            </a:fld>
            <a:endParaRPr lang="en-US" dirty="0"/>
          </a:p>
        </p:txBody>
      </p:sp>
    </p:spTree>
    <p:extLst>
      <p:ext uri="{BB962C8B-B14F-4D97-AF65-F5344CB8AC3E}">
        <p14:creationId xmlns:p14="http://schemas.microsoft.com/office/powerpoint/2010/main" val="3240992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AIMS </a:t>
            </a:r>
            <a:endParaRPr lang="en-US" dirty="0"/>
          </a:p>
        </p:txBody>
      </p:sp>
      <p:sp>
        <p:nvSpPr>
          <p:cNvPr id="3" name="Content Placeholder 2"/>
          <p:cNvSpPr>
            <a:spLocks noGrp="1"/>
          </p:cNvSpPr>
          <p:nvPr>
            <p:ph idx="1"/>
          </p:nvPr>
        </p:nvSpPr>
        <p:spPr/>
        <p:txBody>
          <a:bodyPr/>
          <a:lstStyle/>
          <a:p>
            <a:pPr lvl="0"/>
            <a:r>
              <a:rPr lang="en-US" dirty="0"/>
              <a:t>Articulate why we revised the Personal Statement Rubric and how it will lead our scholars towards stronger personal statements and increased acceptance into higher quality schools</a:t>
            </a:r>
          </a:p>
          <a:p>
            <a:pPr lvl="0"/>
            <a:r>
              <a:rPr lang="en-US" dirty="0"/>
              <a:t>Describe the purpose, structure, and function of the Personal Statement Rubric </a:t>
            </a:r>
          </a:p>
          <a:p>
            <a:pPr lvl="0"/>
            <a:r>
              <a:rPr lang="en-US" dirty="0"/>
              <a:t>Norm on the standard bearers and language of the </a:t>
            </a:r>
            <a:r>
              <a:rPr lang="en-US" dirty="0" smtClean="0"/>
              <a:t>rubric</a:t>
            </a:r>
            <a:endParaRPr lang="en-US" dirty="0"/>
          </a:p>
        </p:txBody>
      </p:sp>
      <p:sp>
        <p:nvSpPr>
          <p:cNvPr id="4" name="Slide Number Placeholder 3"/>
          <p:cNvSpPr>
            <a:spLocks noGrp="1"/>
          </p:cNvSpPr>
          <p:nvPr>
            <p:ph type="sldNum" sz="quarter" idx="10"/>
          </p:nvPr>
        </p:nvSpPr>
        <p:spPr/>
        <p:txBody>
          <a:bodyPr/>
          <a:lstStyle/>
          <a:p>
            <a:pPr>
              <a:defRPr/>
            </a:pPr>
            <a:fld id="{2147885C-002B-464C-9EB8-9C72A4A2907B}" type="slidenum">
              <a:rPr lang="en-US" smtClean="0"/>
              <a:pPr>
                <a:defRPr/>
              </a:pPr>
              <a:t>5</a:t>
            </a:fld>
            <a:endParaRPr lang="en-US"/>
          </a:p>
        </p:txBody>
      </p:sp>
    </p:spTree>
    <p:extLst>
      <p:ext uri="{BB962C8B-B14F-4D97-AF65-F5344CB8AC3E}">
        <p14:creationId xmlns:p14="http://schemas.microsoft.com/office/powerpoint/2010/main" val="7409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lvl="0" indent="0" algn="ctr">
              <a:buNone/>
            </a:pPr>
            <a:r>
              <a:rPr lang="en-US" sz="8000" b="1" dirty="0"/>
              <a:t>75% of alumni graduate from college in six years </a:t>
            </a:r>
          </a:p>
        </p:txBody>
      </p:sp>
      <p:sp>
        <p:nvSpPr>
          <p:cNvPr id="4" name="Slide Number Placeholder 3"/>
          <p:cNvSpPr>
            <a:spLocks noGrp="1"/>
          </p:cNvSpPr>
          <p:nvPr>
            <p:ph type="sldNum" sz="quarter" idx="10"/>
          </p:nvPr>
        </p:nvSpPr>
        <p:spPr/>
        <p:txBody>
          <a:bodyPr/>
          <a:lstStyle/>
          <a:p>
            <a:pPr>
              <a:defRPr/>
            </a:pPr>
            <a:fld id="{2147885C-002B-464C-9EB8-9C72A4A2907B}" type="slidenum">
              <a:rPr lang="en-US" smtClean="0"/>
              <a:pPr>
                <a:defRPr/>
              </a:pPr>
              <a:t>6</a:t>
            </a:fld>
            <a:endParaRPr lang="en-US"/>
          </a:p>
        </p:txBody>
      </p:sp>
    </p:spTree>
    <p:extLst>
      <p:ext uri="{BB962C8B-B14F-4D97-AF65-F5344CB8AC3E}">
        <p14:creationId xmlns:p14="http://schemas.microsoft.com/office/powerpoint/2010/main" val="3244524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Landscape of Colleges and Six-Year Graduation Rates For Underrepresented Minorities</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88052782"/>
              </p:ext>
            </p:extLst>
          </p:nvPr>
        </p:nvGraphicFramePr>
        <p:xfrm>
          <a:off x="477838" y="1725613"/>
          <a:ext cx="8229600" cy="485260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797792" y="5472752"/>
            <a:ext cx="818865" cy="338554"/>
          </a:xfrm>
          <a:prstGeom prst="rect">
            <a:avLst/>
          </a:prstGeom>
          <a:noFill/>
        </p:spPr>
        <p:txBody>
          <a:bodyPr wrap="square" rtlCol="0">
            <a:spAutoFit/>
          </a:bodyPr>
          <a:lstStyle/>
          <a:p>
            <a:pPr algn="ctr"/>
            <a:r>
              <a:rPr lang="en-US" sz="1600" b="0" dirty="0" smtClean="0">
                <a:latin typeface="+mn-lt"/>
              </a:rPr>
              <a:t>250k</a:t>
            </a:r>
            <a:endParaRPr lang="en-US" sz="1600" b="0" dirty="0">
              <a:latin typeface="+mn-lt"/>
            </a:endParaRPr>
          </a:p>
        </p:txBody>
      </p:sp>
      <p:sp>
        <p:nvSpPr>
          <p:cNvPr id="5" name="TextBox 4"/>
          <p:cNvSpPr txBox="1"/>
          <p:nvPr/>
        </p:nvSpPr>
        <p:spPr>
          <a:xfrm>
            <a:off x="3916909" y="5472752"/>
            <a:ext cx="818865" cy="338554"/>
          </a:xfrm>
          <a:prstGeom prst="rect">
            <a:avLst/>
          </a:prstGeom>
          <a:noFill/>
        </p:spPr>
        <p:txBody>
          <a:bodyPr wrap="square" rtlCol="0">
            <a:spAutoFit/>
          </a:bodyPr>
          <a:lstStyle/>
          <a:p>
            <a:pPr algn="ctr"/>
            <a:r>
              <a:rPr lang="en-US" sz="1600" b="0" dirty="0" smtClean="0">
                <a:latin typeface="+mn-lt"/>
              </a:rPr>
              <a:t>500k</a:t>
            </a:r>
            <a:endParaRPr lang="en-US" sz="1600" b="0" dirty="0">
              <a:latin typeface="+mn-lt"/>
            </a:endParaRPr>
          </a:p>
        </p:txBody>
      </p:sp>
      <p:sp>
        <p:nvSpPr>
          <p:cNvPr id="6" name="TextBox 5"/>
          <p:cNvSpPr txBox="1"/>
          <p:nvPr/>
        </p:nvSpPr>
        <p:spPr>
          <a:xfrm>
            <a:off x="5008730" y="5472752"/>
            <a:ext cx="818865" cy="338554"/>
          </a:xfrm>
          <a:prstGeom prst="rect">
            <a:avLst/>
          </a:prstGeom>
          <a:noFill/>
        </p:spPr>
        <p:txBody>
          <a:bodyPr wrap="square" rtlCol="0">
            <a:spAutoFit/>
          </a:bodyPr>
          <a:lstStyle/>
          <a:p>
            <a:pPr algn="ctr"/>
            <a:r>
              <a:rPr lang="en-US" sz="1600" b="0" dirty="0" smtClean="0">
                <a:latin typeface="+mn-lt"/>
              </a:rPr>
              <a:t>750k</a:t>
            </a:r>
            <a:endParaRPr lang="en-US" sz="1600" b="0" dirty="0">
              <a:latin typeface="+mn-lt"/>
            </a:endParaRPr>
          </a:p>
        </p:txBody>
      </p:sp>
      <p:sp>
        <p:nvSpPr>
          <p:cNvPr id="7" name="TextBox 6"/>
          <p:cNvSpPr txBox="1"/>
          <p:nvPr/>
        </p:nvSpPr>
        <p:spPr>
          <a:xfrm>
            <a:off x="6032312" y="5472752"/>
            <a:ext cx="928045" cy="338554"/>
          </a:xfrm>
          <a:prstGeom prst="rect">
            <a:avLst/>
          </a:prstGeom>
          <a:noFill/>
        </p:spPr>
        <p:txBody>
          <a:bodyPr wrap="square" rtlCol="0">
            <a:spAutoFit/>
          </a:bodyPr>
          <a:lstStyle/>
          <a:p>
            <a:pPr algn="ctr"/>
            <a:r>
              <a:rPr lang="en-US" sz="1600" b="0" dirty="0" smtClean="0">
                <a:latin typeface="+mn-lt"/>
              </a:rPr>
              <a:t>1,000k</a:t>
            </a:r>
            <a:endParaRPr lang="en-US" sz="1600" b="0" dirty="0">
              <a:latin typeface="+mn-lt"/>
            </a:endParaRPr>
          </a:p>
        </p:txBody>
      </p:sp>
      <p:sp>
        <p:nvSpPr>
          <p:cNvPr id="8" name="TextBox 7"/>
          <p:cNvSpPr txBox="1"/>
          <p:nvPr/>
        </p:nvSpPr>
        <p:spPr>
          <a:xfrm>
            <a:off x="7137780" y="5472752"/>
            <a:ext cx="928045" cy="338554"/>
          </a:xfrm>
          <a:prstGeom prst="rect">
            <a:avLst/>
          </a:prstGeom>
          <a:noFill/>
        </p:spPr>
        <p:txBody>
          <a:bodyPr wrap="square" rtlCol="0">
            <a:spAutoFit/>
          </a:bodyPr>
          <a:lstStyle/>
          <a:p>
            <a:pPr algn="ctr"/>
            <a:r>
              <a:rPr lang="en-US" sz="1600" b="0" dirty="0" smtClean="0">
                <a:latin typeface="+mn-lt"/>
              </a:rPr>
              <a:t>1,250k</a:t>
            </a:r>
            <a:endParaRPr lang="en-US" sz="1600" b="0" dirty="0">
              <a:latin typeface="+mn-lt"/>
            </a:endParaRPr>
          </a:p>
        </p:txBody>
      </p:sp>
      <p:sp>
        <p:nvSpPr>
          <p:cNvPr id="10" name="Rectangular Callout 9"/>
          <p:cNvSpPr/>
          <p:nvPr/>
        </p:nvSpPr>
        <p:spPr bwMode="auto">
          <a:xfrm>
            <a:off x="4176213" y="2729549"/>
            <a:ext cx="2320121" cy="736981"/>
          </a:xfrm>
          <a:prstGeom prst="wedgeRectCallout">
            <a:avLst>
              <a:gd name="adj1" fmla="val -80665"/>
              <a:gd name="adj2" fmla="val 17888"/>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Only 5% of seats are at colleges with completion rates above 80%</a:t>
            </a:r>
            <a:endParaRPr kumimoji="0" lang="en-US" sz="1400" b="1" i="0" u="none" strike="noStrike" cap="none" normalizeH="0" baseline="0" dirty="0" smtClean="0">
              <a:ln>
                <a:noFill/>
              </a:ln>
              <a:solidFill>
                <a:schemeClr val="tx1"/>
              </a:solidFill>
              <a:effectLst/>
              <a:latin typeface="Arial" charset="0"/>
            </a:endParaRPr>
          </a:p>
        </p:txBody>
      </p:sp>
      <p:sp>
        <p:nvSpPr>
          <p:cNvPr id="13" name="Rectangular Callout 12"/>
          <p:cNvSpPr/>
          <p:nvPr/>
        </p:nvSpPr>
        <p:spPr bwMode="auto">
          <a:xfrm>
            <a:off x="4817661" y="3480175"/>
            <a:ext cx="1596787" cy="928048"/>
          </a:xfrm>
          <a:prstGeom prst="wedgeRectCallout">
            <a:avLst>
              <a:gd name="adj1" fmla="val -156548"/>
              <a:gd name="adj2" fmla="val 12768"/>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67% of seats are at colleges with completion rates below 50%</a:t>
            </a:r>
          </a:p>
        </p:txBody>
      </p:sp>
    </p:spTree>
    <p:extLst>
      <p:ext uri="{BB962C8B-B14F-4D97-AF65-F5344CB8AC3E}">
        <p14:creationId xmlns:p14="http://schemas.microsoft.com/office/powerpoint/2010/main" val="384248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8425"/>
            <a:ext cx="7543800" cy="533400"/>
          </a:xfrm>
        </p:spPr>
        <p:txBody>
          <a:bodyPr/>
          <a:lstStyle/>
          <a:p>
            <a:r>
              <a:rPr lang="en-US" sz="2400" dirty="0" smtClean="0"/>
              <a:t>Actual College Matriculation: AF Amistad HS </a:t>
            </a:r>
            <a:br>
              <a:rPr lang="en-US" sz="2400" dirty="0" smtClean="0"/>
            </a:br>
            <a:r>
              <a:rPr lang="en-US" sz="2400" dirty="0" smtClean="0"/>
              <a:t>High Level Data*</a:t>
            </a:r>
            <a:r>
              <a:rPr lang="en-US" dirty="0" smtClean="0"/>
              <a:t> </a:t>
            </a:r>
            <a:endParaRPr lang="en-US" dirty="0"/>
          </a:p>
        </p:txBody>
      </p:sp>
      <p:sp>
        <p:nvSpPr>
          <p:cNvPr id="5" name="Slide Number Placeholder 4"/>
          <p:cNvSpPr>
            <a:spLocks noGrp="1"/>
          </p:cNvSpPr>
          <p:nvPr>
            <p:ph type="sldNum" sz="quarter" idx="10"/>
          </p:nvPr>
        </p:nvSpPr>
        <p:spPr/>
        <p:txBody>
          <a:bodyPr/>
          <a:lstStyle/>
          <a:p>
            <a:pPr>
              <a:defRPr/>
            </a:pPr>
            <a:fld id="{E823DAAC-2D21-4C1D-B9E6-0B126ED1E04B}" type="slidenum">
              <a:rPr lang="en-US" smtClean="0"/>
              <a:pPr>
                <a:defRPr/>
              </a:pPr>
              <a:t>8</a:t>
            </a:fld>
            <a:endParaRPr lang="en-US"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1552752363"/>
              </p:ext>
            </p:extLst>
          </p:nvPr>
        </p:nvGraphicFramePr>
        <p:xfrm>
          <a:off x="152400" y="838200"/>
          <a:ext cx="8839200" cy="5811520"/>
        </p:xfrm>
        <a:graphic>
          <a:graphicData uri="http://schemas.openxmlformats.org/drawingml/2006/table">
            <a:tbl>
              <a:tblPr firstRow="1" bandRow="1">
                <a:tableStyleId>{5C22544A-7EE6-4342-B048-85BDC9FD1C3A}</a:tableStyleId>
              </a:tblPr>
              <a:tblGrid>
                <a:gridCol w="3588221"/>
                <a:gridCol w="2779805"/>
                <a:gridCol w="2471174"/>
              </a:tblGrid>
              <a:tr h="304799">
                <a:tc>
                  <a:txBody>
                    <a:bodyPr/>
                    <a:lstStyle/>
                    <a:p>
                      <a:pPr marL="0" marR="0" fontAlgn="t">
                        <a:spcBef>
                          <a:spcPts val="0"/>
                        </a:spcBef>
                        <a:spcAft>
                          <a:spcPts val="0"/>
                        </a:spcAft>
                      </a:pPr>
                      <a:r>
                        <a:rPr lang="en-US" sz="1200" b="1" dirty="0">
                          <a:solidFill>
                            <a:schemeClr val="tx1"/>
                          </a:solidFill>
                          <a:effectLst/>
                          <a:latin typeface="Arial"/>
                        </a:rPr>
                        <a:t>U.S. News &amp; World Report Ranking</a:t>
                      </a:r>
                      <a:endParaRPr lang="en-US" sz="1200" dirty="0">
                        <a:solidFill>
                          <a:schemeClr val="tx1"/>
                        </a:solidFill>
                        <a:effectLst/>
                        <a:latin typeface="Arial"/>
                      </a:endParaRPr>
                    </a:p>
                  </a:txBody>
                  <a:tcPr marL="50800" marR="50800" marT="50800" marB="50800"/>
                </a:tc>
                <a:tc>
                  <a:txBody>
                    <a:bodyPr/>
                    <a:lstStyle/>
                    <a:p>
                      <a:pPr marL="0" marR="0" fontAlgn="t">
                        <a:spcBef>
                          <a:spcPts val="0"/>
                        </a:spcBef>
                        <a:spcAft>
                          <a:spcPts val="0"/>
                        </a:spcAft>
                      </a:pPr>
                      <a:r>
                        <a:rPr lang="en-US" sz="1200" b="1">
                          <a:solidFill>
                            <a:schemeClr val="tx1"/>
                          </a:solidFill>
                          <a:effectLst/>
                          <a:latin typeface="Arial"/>
                        </a:rPr>
                        <a:t>College Name</a:t>
                      </a:r>
                      <a:endParaRPr lang="en-US" sz="1200">
                        <a:solidFill>
                          <a:schemeClr val="tx1"/>
                        </a:solidFill>
                        <a:effectLst/>
                        <a:latin typeface="Arial"/>
                      </a:endParaRPr>
                    </a:p>
                  </a:txBody>
                  <a:tcPr marL="50800" marR="50800" marT="50800" marB="50800"/>
                </a:tc>
                <a:tc>
                  <a:txBody>
                    <a:bodyPr/>
                    <a:lstStyle/>
                    <a:p>
                      <a:pPr marL="0" marR="0" fontAlgn="t">
                        <a:spcBef>
                          <a:spcPts val="0"/>
                        </a:spcBef>
                        <a:spcAft>
                          <a:spcPts val="0"/>
                        </a:spcAft>
                      </a:pPr>
                      <a:r>
                        <a:rPr lang="en-US" sz="1200" dirty="0" smtClean="0">
                          <a:solidFill>
                            <a:schemeClr val="tx1"/>
                          </a:solidFill>
                          <a:effectLst/>
                          <a:latin typeface="Arial"/>
                        </a:rPr>
                        <a:t>College’s average six</a:t>
                      </a:r>
                      <a:r>
                        <a:rPr lang="en-US" sz="1200" baseline="0" dirty="0" smtClean="0">
                          <a:solidFill>
                            <a:schemeClr val="tx1"/>
                          </a:solidFill>
                          <a:effectLst/>
                          <a:latin typeface="Arial"/>
                        </a:rPr>
                        <a:t> year graduation rate for “Underrepresented Minority”</a:t>
                      </a:r>
                      <a:endParaRPr lang="en-US" sz="1200" dirty="0">
                        <a:solidFill>
                          <a:schemeClr val="tx1"/>
                        </a:solidFill>
                        <a:effectLst/>
                        <a:latin typeface="Arial"/>
                      </a:endParaRPr>
                    </a:p>
                  </a:txBody>
                  <a:tcPr marL="50800" marR="50800" marT="50800" marB="50800"/>
                </a:tc>
              </a:tr>
              <a:tr h="304800">
                <a:tc>
                  <a:txBody>
                    <a:bodyPr/>
                    <a:lstStyle/>
                    <a:p>
                      <a:pPr marL="0" marR="0" algn="l" fontAlgn="t">
                        <a:spcBef>
                          <a:spcPts val="0"/>
                        </a:spcBef>
                        <a:spcAft>
                          <a:spcPts val="0"/>
                        </a:spcAft>
                      </a:pPr>
                      <a:r>
                        <a:rPr lang="en-US" sz="1100" b="1" dirty="0">
                          <a:solidFill>
                            <a:srgbClr val="000000"/>
                          </a:solidFill>
                          <a:effectLst/>
                          <a:latin typeface="Arial"/>
                        </a:rPr>
                        <a:t>Most Selective – </a:t>
                      </a:r>
                      <a:r>
                        <a:rPr lang="en-US" sz="1100" b="1" dirty="0" smtClean="0">
                          <a:solidFill>
                            <a:srgbClr val="000000"/>
                          </a:solidFill>
                          <a:effectLst/>
                          <a:latin typeface="Arial"/>
                        </a:rPr>
                        <a:t> 5% of class (2/41)</a:t>
                      </a:r>
                      <a:endParaRPr lang="en-US" sz="1100" dirty="0" smtClean="0">
                        <a:solidFill>
                          <a:srgbClr val="000000"/>
                        </a:solidFill>
                        <a:effectLst/>
                        <a:latin typeface="Arial"/>
                      </a:endParaRPr>
                    </a:p>
                  </a:txBody>
                  <a:tcPr marL="50800" marR="50800" marT="50800" marB="50800"/>
                </a:tc>
                <a:tc>
                  <a:txBody>
                    <a:bodyPr/>
                    <a:lstStyle/>
                    <a:p>
                      <a:pPr marL="0" marR="0" fontAlgn="t">
                        <a:spcBef>
                          <a:spcPts val="0"/>
                        </a:spcBef>
                        <a:spcAft>
                          <a:spcPts val="0"/>
                        </a:spcAft>
                      </a:pPr>
                      <a:r>
                        <a:rPr lang="en-US" sz="1100" dirty="0" smtClean="0">
                          <a:solidFill>
                            <a:srgbClr val="000000"/>
                          </a:solidFill>
                          <a:effectLst/>
                          <a:latin typeface="Arial"/>
                        </a:rPr>
                        <a:t>Yale University (2)</a:t>
                      </a:r>
                      <a:endParaRPr lang="en-US" sz="1100" dirty="0">
                        <a:solidFill>
                          <a:srgbClr val="000000"/>
                        </a:solidFill>
                        <a:effectLst/>
                        <a:latin typeface="Arial"/>
                      </a:endParaRPr>
                    </a:p>
                  </a:txBody>
                  <a:tcPr marL="50800" marR="50800" marT="50800" marB="50800"/>
                </a:tc>
                <a:tc>
                  <a:txBody>
                    <a:bodyPr/>
                    <a:lstStyle/>
                    <a:p>
                      <a:pPr marL="0" marR="0" algn="ctr" fontAlgn="t">
                        <a:spcBef>
                          <a:spcPts val="0"/>
                        </a:spcBef>
                        <a:spcAft>
                          <a:spcPts val="0"/>
                        </a:spcAft>
                      </a:pPr>
                      <a:r>
                        <a:rPr lang="en-US" sz="1400" dirty="0" smtClean="0">
                          <a:solidFill>
                            <a:srgbClr val="000000"/>
                          </a:solidFill>
                          <a:effectLst/>
                          <a:latin typeface="Arial"/>
                        </a:rPr>
                        <a:t>92.5%</a:t>
                      </a:r>
                      <a:endParaRPr lang="en-US" sz="1400" dirty="0">
                        <a:solidFill>
                          <a:srgbClr val="000000"/>
                        </a:solidFill>
                        <a:effectLst/>
                        <a:latin typeface="Arial"/>
                      </a:endParaRPr>
                    </a:p>
                  </a:txBody>
                  <a:tcPr marL="50800" marR="50800" marT="50800" marB="50800"/>
                </a:tc>
              </a:tr>
              <a:tr h="281259">
                <a:tc rowSpan="6">
                  <a:txBody>
                    <a:bodyPr/>
                    <a:lstStyle/>
                    <a:p>
                      <a:pPr marL="0" marR="0" algn="l" fontAlgn="t">
                        <a:spcBef>
                          <a:spcPts val="0"/>
                        </a:spcBef>
                        <a:spcAft>
                          <a:spcPts val="0"/>
                        </a:spcAft>
                      </a:pPr>
                      <a:r>
                        <a:rPr lang="en-US" sz="1100" b="1" dirty="0">
                          <a:solidFill>
                            <a:srgbClr val="000000"/>
                          </a:solidFill>
                          <a:effectLst/>
                          <a:latin typeface="Arial"/>
                        </a:rPr>
                        <a:t>More Selective – </a:t>
                      </a:r>
                      <a:r>
                        <a:rPr lang="en-US" sz="1100" b="1" dirty="0" smtClean="0">
                          <a:solidFill>
                            <a:srgbClr val="000000"/>
                          </a:solidFill>
                          <a:effectLst/>
                          <a:latin typeface="Arial"/>
                        </a:rPr>
                        <a:t> 26% </a:t>
                      </a:r>
                      <a:r>
                        <a:rPr lang="en-US" sz="1100" b="1" dirty="0">
                          <a:solidFill>
                            <a:srgbClr val="000000"/>
                          </a:solidFill>
                          <a:effectLst/>
                          <a:latin typeface="Arial"/>
                        </a:rPr>
                        <a:t>of class </a:t>
                      </a:r>
                      <a:r>
                        <a:rPr lang="en-US" sz="1100" b="1" dirty="0" smtClean="0">
                          <a:solidFill>
                            <a:srgbClr val="000000"/>
                          </a:solidFill>
                          <a:effectLst/>
                          <a:latin typeface="Arial"/>
                        </a:rPr>
                        <a:t>(11/41)</a:t>
                      </a:r>
                      <a:endParaRPr lang="en-US" sz="1100" dirty="0">
                        <a:solidFill>
                          <a:srgbClr val="000000"/>
                        </a:solidFill>
                        <a:effectLst/>
                        <a:latin typeface="Arial"/>
                      </a:endParaRPr>
                    </a:p>
                    <a:p>
                      <a:pPr marL="0" marR="0" algn="l" fontAlgn="t">
                        <a:spcBef>
                          <a:spcPts val="0"/>
                        </a:spcBef>
                        <a:spcAft>
                          <a:spcPts val="0"/>
                        </a:spcAft>
                      </a:pPr>
                      <a:r>
                        <a:rPr lang="en-US" sz="1100" dirty="0">
                          <a:effectLst/>
                          <a:latin typeface="Calibri"/>
                        </a:rPr>
                        <a:t> </a:t>
                      </a:r>
                    </a:p>
                    <a:p>
                      <a:pPr marL="0" marR="0" algn="l" fontAlgn="t">
                        <a:spcBef>
                          <a:spcPts val="0"/>
                        </a:spcBef>
                        <a:spcAft>
                          <a:spcPts val="0"/>
                        </a:spcAft>
                      </a:pPr>
                      <a:r>
                        <a:rPr lang="en-US" sz="1100" dirty="0">
                          <a:effectLst/>
                          <a:latin typeface="Calibri"/>
                        </a:rPr>
                        <a:t> </a:t>
                      </a:r>
                    </a:p>
                    <a:p>
                      <a:pPr marL="0" marR="0" algn="l" fontAlgn="t">
                        <a:spcBef>
                          <a:spcPts val="0"/>
                        </a:spcBef>
                        <a:spcAft>
                          <a:spcPts val="0"/>
                        </a:spcAft>
                      </a:pPr>
                      <a:r>
                        <a:rPr lang="en-US" sz="1100" dirty="0">
                          <a:effectLst/>
                          <a:latin typeface="Calibri"/>
                        </a:rPr>
                        <a:t> </a:t>
                      </a:r>
                    </a:p>
                  </a:txBody>
                  <a:tcPr marL="50800" marR="50800" marT="50800" marB="50800"/>
                </a:tc>
                <a:tc>
                  <a:txBody>
                    <a:bodyPr/>
                    <a:lstStyle/>
                    <a:p>
                      <a:pPr marL="0" marR="0" fontAlgn="t">
                        <a:spcBef>
                          <a:spcPts val="0"/>
                        </a:spcBef>
                        <a:spcAft>
                          <a:spcPts val="0"/>
                        </a:spcAft>
                      </a:pPr>
                      <a:r>
                        <a:rPr lang="en-US" sz="1100" dirty="0">
                          <a:solidFill>
                            <a:srgbClr val="000000"/>
                          </a:solidFill>
                          <a:effectLst/>
                          <a:latin typeface="Arial"/>
                        </a:rPr>
                        <a:t>Franklin &amp; Marshall College </a:t>
                      </a:r>
                    </a:p>
                  </a:txBody>
                  <a:tcPr marL="50800" marR="50800" marT="50800" marB="50800"/>
                </a:tc>
                <a:tc>
                  <a:txBody>
                    <a:bodyPr/>
                    <a:lstStyle/>
                    <a:p>
                      <a:pPr marL="0" marR="0" algn="ctr" fontAlgn="t">
                        <a:spcBef>
                          <a:spcPts val="0"/>
                        </a:spcBef>
                        <a:spcAft>
                          <a:spcPts val="0"/>
                        </a:spcAft>
                      </a:pPr>
                      <a:r>
                        <a:rPr lang="en-US" sz="1400" dirty="0" smtClean="0">
                          <a:solidFill>
                            <a:srgbClr val="000000"/>
                          </a:solidFill>
                          <a:effectLst/>
                          <a:latin typeface="Arial"/>
                        </a:rPr>
                        <a:t>76.9%</a:t>
                      </a:r>
                      <a:endParaRPr lang="en-US" sz="1400" dirty="0">
                        <a:solidFill>
                          <a:srgbClr val="000000"/>
                        </a:solidFill>
                        <a:effectLst/>
                        <a:latin typeface="Arial"/>
                      </a:endParaRPr>
                    </a:p>
                  </a:txBody>
                  <a:tcPr marL="50800" marR="50800" marT="50800" marB="50800"/>
                </a:tc>
              </a:tr>
              <a:tr h="184242">
                <a:tc vMerge="1">
                  <a:txBody>
                    <a:bodyPr/>
                    <a:lstStyle/>
                    <a:p>
                      <a:pPr marL="0" marR="0" algn="l" fontAlgn="t">
                        <a:spcBef>
                          <a:spcPts val="0"/>
                        </a:spcBef>
                        <a:spcAft>
                          <a:spcPts val="0"/>
                        </a:spcAft>
                      </a:pPr>
                      <a:endParaRPr lang="en-US" sz="1100">
                        <a:effectLst/>
                        <a:latin typeface="Calibri"/>
                      </a:endParaRPr>
                    </a:p>
                  </a:txBody>
                  <a:tcPr marL="50800" marR="50800" marT="50800" marB="50800"/>
                </a:tc>
                <a:tc>
                  <a:txBody>
                    <a:bodyPr/>
                    <a:lstStyle/>
                    <a:p>
                      <a:pPr marL="0" marR="0" fontAlgn="t">
                        <a:spcBef>
                          <a:spcPts val="0"/>
                        </a:spcBef>
                        <a:spcAft>
                          <a:spcPts val="0"/>
                        </a:spcAft>
                      </a:pPr>
                      <a:r>
                        <a:rPr lang="en-US" sz="1100">
                          <a:solidFill>
                            <a:srgbClr val="000000"/>
                          </a:solidFill>
                          <a:effectLst/>
                          <a:latin typeface="Arial"/>
                        </a:rPr>
                        <a:t>Lafayette College</a:t>
                      </a:r>
                    </a:p>
                  </a:txBody>
                  <a:tcPr marL="50800" marR="50800" marT="50800" marB="50800"/>
                </a:tc>
                <a:tc>
                  <a:txBody>
                    <a:bodyPr/>
                    <a:lstStyle/>
                    <a:p>
                      <a:pPr marL="0" marR="0" algn="ctr" fontAlgn="t">
                        <a:spcBef>
                          <a:spcPts val="0"/>
                        </a:spcBef>
                        <a:spcAft>
                          <a:spcPts val="0"/>
                        </a:spcAft>
                      </a:pPr>
                      <a:r>
                        <a:rPr lang="en-US" sz="1400" dirty="0" smtClean="0">
                          <a:solidFill>
                            <a:srgbClr val="000000"/>
                          </a:solidFill>
                          <a:effectLst/>
                          <a:latin typeface="Arial"/>
                        </a:rPr>
                        <a:t>90.6%</a:t>
                      </a:r>
                      <a:endParaRPr lang="en-US" sz="1400" dirty="0">
                        <a:solidFill>
                          <a:srgbClr val="000000"/>
                        </a:solidFill>
                        <a:effectLst/>
                        <a:latin typeface="Arial"/>
                      </a:endParaRPr>
                    </a:p>
                  </a:txBody>
                  <a:tcPr marL="50800" marR="50800" marT="50800" marB="50800"/>
                </a:tc>
              </a:tr>
              <a:tr h="281259">
                <a:tc vMerge="1">
                  <a:txBody>
                    <a:bodyPr/>
                    <a:lstStyle/>
                    <a:p>
                      <a:endParaRPr lang="en-US"/>
                    </a:p>
                  </a:txBody>
                  <a:tcPr/>
                </a:tc>
                <a:tc>
                  <a:txBody>
                    <a:bodyPr/>
                    <a:lstStyle/>
                    <a:p>
                      <a:pPr marL="0" marR="0" fontAlgn="t">
                        <a:spcBef>
                          <a:spcPts val="0"/>
                        </a:spcBef>
                        <a:spcAft>
                          <a:spcPts val="0"/>
                        </a:spcAft>
                      </a:pPr>
                      <a:r>
                        <a:rPr lang="en-US" sz="1100" dirty="0" smtClean="0">
                          <a:solidFill>
                            <a:srgbClr val="000000"/>
                          </a:solidFill>
                          <a:effectLst/>
                          <a:latin typeface="Arial"/>
                        </a:rPr>
                        <a:t>Providence College</a:t>
                      </a:r>
                      <a:endParaRPr lang="en-US" sz="1100" dirty="0">
                        <a:solidFill>
                          <a:srgbClr val="000000"/>
                        </a:solidFill>
                        <a:effectLst/>
                        <a:latin typeface="Arial"/>
                      </a:endParaRPr>
                    </a:p>
                  </a:txBody>
                  <a:tcPr marL="50800" marR="50800" marT="50800" marB="50800"/>
                </a:tc>
                <a:tc>
                  <a:txBody>
                    <a:bodyPr/>
                    <a:lstStyle/>
                    <a:p>
                      <a:pPr marL="0" marR="0" algn="ctr" fontAlgn="t">
                        <a:spcBef>
                          <a:spcPts val="0"/>
                        </a:spcBef>
                        <a:spcAft>
                          <a:spcPts val="0"/>
                        </a:spcAft>
                      </a:pPr>
                      <a:r>
                        <a:rPr lang="en-US" sz="1400" dirty="0" smtClean="0">
                          <a:solidFill>
                            <a:srgbClr val="000000"/>
                          </a:solidFill>
                          <a:effectLst/>
                          <a:latin typeface="Arial"/>
                        </a:rPr>
                        <a:t>71.4%</a:t>
                      </a:r>
                      <a:endParaRPr lang="en-US" sz="1400" dirty="0">
                        <a:solidFill>
                          <a:srgbClr val="000000"/>
                        </a:solidFill>
                        <a:effectLst/>
                        <a:latin typeface="Arial"/>
                      </a:endParaRPr>
                    </a:p>
                  </a:txBody>
                  <a:tcPr marL="50800" marR="50800" marT="50800" marB="50800"/>
                </a:tc>
              </a:tr>
              <a:tr h="281259">
                <a:tc vMerge="1">
                  <a:txBody>
                    <a:bodyPr/>
                    <a:lstStyle/>
                    <a:p>
                      <a:endParaRPr lang="en-US"/>
                    </a:p>
                  </a:txBody>
                  <a:tcPr/>
                </a:tc>
                <a:tc>
                  <a:txBody>
                    <a:bodyPr/>
                    <a:lstStyle/>
                    <a:p>
                      <a:pPr marL="0" marR="0" fontAlgn="t">
                        <a:spcBef>
                          <a:spcPts val="0"/>
                        </a:spcBef>
                        <a:spcAft>
                          <a:spcPts val="0"/>
                        </a:spcAft>
                      </a:pPr>
                      <a:r>
                        <a:rPr lang="en-US" sz="1100" dirty="0" smtClean="0">
                          <a:solidFill>
                            <a:srgbClr val="000000"/>
                          </a:solidFill>
                          <a:effectLst/>
                          <a:latin typeface="Arial"/>
                        </a:rPr>
                        <a:t>Syracuse</a:t>
                      </a:r>
                      <a:r>
                        <a:rPr lang="en-US" sz="1100" baseline="0" dirty="0" smtClean="0">
                          <a:solidFill>
                            <a:srgbClr val="000000"/>
                          </a:solidFill>
                          <a:effectLst/>
                          <a:latin typeface="Arial"/>
                        </a:rPr>
                        <a:t> University</a:t>
                      </a:r>
                      <a:endParaRPr lang="en-US" sz="1100" dirty="0">
                        <a:solidFill>
                          <a:srgbClr val="000000"/>
                        </a:solidFill>
                        <a:effectLst/>
                        <a:latin typeface="Arial"/>
                      </a:endParaRPr>
                    </a:p>
                  </a:txBody>
                  <a:tcPr marL="50800" marR="50800" marT="50800" marB="50800"/>
                </a:tc>
                <a:tc>
                  <a:txBody>
                    <a:bodyPr/>
                    <a:lstStyle/>
                    <a:p>
                      <a:pPr marL="0" marR="0" algn="ctr" fontAlgn="t">
                        <a:spcBef>
                          <a:spcPts val="0"/>
                        </a:spcBef>
                        <a:spcAft>
                          <a:spcPts val="0"/>
                        </a:spcAft>
                      </a:pPr>
                      <a:r>
                        <a:rPr lang="en-US" sz="1400" dirty="0" smtClean="0">
                          <a:solidFill>
                            <a:srgbClr val="000000"/>
                          </a:solidFill>
                          <a:effectLst/>
                          <a:latin typeface="Arial"/>
                        </a:rPr>
                        <a:t>73.7%</a:t>
                      </a:r>
                      <a:endParaRPr lang="en-US" sz="1400" dirty="0">
                        <a:solidFill>
                          <a:srgbClr val="000000"/>
                        </a:solidFill>
                        <a:effectLst/>
                        <a:latin typeface="Arial"/>
                      </a:endParaRPr>
                    </a:p>
                  </a:txBody>
                  <a:tcPr marL="50800" marR="50800" marT="50800" marB="50800"/>
                </a:tc>
              </a:tr>
              <a:tr h="281259">
                <a:tc vMerge="1">
                  <a:txBody>
                    <a:bodyPr/>
                    <a:lstStyle/>
                    <a:p>
                      <a:pPr marL="0" marR="0" algn="l" fontAlgn="t">
                        <a:spcBef>
                          <a:spcPts val="0"/>
                        </a:spcBef>
                        <a:spcAft>
                          <a:spcPts val="0"/>
                        </a:spcAft>
                      </a:pPr>
                      <a:endParaRPr lang="en-US" sz="1100">
                        <a:effectLst/>
                        <a:latin typeface="Calibri"/>
                      </a:endParaRPr>
                    </a:p>
                  </a:txBody>
                  <a:tcPr marL="50800" marR="50800" marT="50800" marB="50800"/>
                </a:tc>
                <a:tc>
                  <a:txBody>
                    <a:bodyPr/>
                    <a:lstStyle/>
                    <a:p>
                      <a:pPr marL="0" marR="0" fontAlgn="t">
                        <a:spcBef>
                          <a:spcPts val="0"/>
                        </a:spcBef>
                        <a:spcAft>
                          <a:spcPts val="0"/>
                        </a:spcAft>
                      </a:pPr>
                      <a:r>
                        <a:rPr lang="en-US" sz="1100" dirty="0" smtClean="0">
                          <a:solidFill>
                            <a:srgbClr val="000000"/>
                          </a:solidFill>
                          <a:effectLst/>
                          <a:latin typeface="Arial"/>
                        </a:rPr>
                        <a:t>Union College</a:t>
                      </a:r>
                      <a:endParaRPr lang="en-US" sz="1100" dirty="0">
                        <a:solidFill>
                          <a:srgbClr val="000000"/>
                        </a:solidFill>
                        <a:effectLst/>
                        <a:latin typeface="Arial"/>
                      </a:endParaRPr>
                    </a:p>
                  </a:txBody>
                  <a:tcPr marL="50800" marR="50800" marT="50800" marB="50800"/>
                </a:tc>
                <a:tc>
                  <a:txBody>
                    <a:bodyPr/>
                    <a:lstStyle/>
                    <a:p>
                      <a:pPr marL="0" marR="0" algn="ctr" fontAlgn="t">
                        <a:spcBef>
                          <a:spcPts val="0"/>
                        </a:spcBef>
                        <a:spcAft>
                          <a:spcPts val="0"/>
                        </a:spcAft>
                      </a:pPr>
                      <a:r>
                        <a:rPr lang="en-US" sz="1400" dirty="0" smtClean="0">
                          <a:solidFill>
                            <a:srgbClr val="000000"/>
                          </a:solidFill>
                          <a:effectLst/>
                          <a:latin typeface="Arial"/>
                        </a:rPr>
                        <a:t>83.3%</a:t>
                      </a:r>
                      <a:endParaRPr lang="en-US" sz="1400" dirty="0">
                        <a:solidFill>
                          <a:srgbClr val="000000"/>
                        </a:solidFill>
                        <a:effectLst/>
                        <a:latin typeface="Arial"/>
                      </a:endParaRPr>
                    </a:p>
                  </a:txBody>
                  <a:tcPr marL="50800" marR="50800" marT="50800" marB="50800"/>
                </a:tc>
              </a:tr>
              <a:tr h="177303">
                <a:tc vMerge="1">
                  <a:txBody>
                    <a:bodyPr/>
                    <a:lstStyle/>
                    <a:p>
                      <a:pPr marL="0" marR="0" algn="l" fontAlgn="t">
                        <a:spcBef>
                          <a:spcPts val="0"/>
                        </a:spcBef>
                        <a:spcAft>
                          <a:spcPts val="0"/>
                        </a:spcAft>
                      </a:pPr>
                      <a:endParaRPr lang="en-US" sz="1100" dirty="0">
                        <a:effectLst/>
                        <a:latin typeface="Calibri"/>
                      </a:endParaRPr>
                    </a:p>
                  </a:txBody>
                  <a:tcPr marL="50800" marR="50800" marT="50800" marB="50800"/>
                </a:tc>
                <a:tc>
                  <a:txBody>
                    <a:bodyPr/>
                    <a:lstStyle/>
                    <a:p>
                      <a:pPr marL="0" marR="0" fontAlgn="t">
                        <a:spcBef>
                          <a:spcPts val="0"/>
                        </a:spcBef>
                        <a:spcAft>
                          <a:spcPts val="0"/>
                        </a:spcAft>
                      </a:pPr>
                      <a:r>
                        <a:rPr lang="en-US" sz="1100" dirty="0">
                          <a:solidFill>
                            <a:srgbClr val="000000"/>
                          </a:solidFill>
                          <a:effectLst/>
                          <a:latin typeface="Arial"/>
                        </a:rPr>
                        <a:t>University of </a:t>
                      </a:r>
                      <a:r>
                        <a:rPr lang="en-US" sz="1100" dirty="0" smtClean="0">
                          <a:solidFill>
                            <a:srgbClr val="000000"/>
                          </a:solidFill>
                          <a:effectLst/>
                          <a:latin typeface="Arial"/>
                        </a:rPr>
                        <a:t>Connecticut (6)</a:t>
                      </a:r>
                      <a:endParaRPr lang="en-US" sz="1100" dirty="0">
                        <a:solidFill>
                          <a:srgbClr val="000000"/>
                        </a:solidFill>
                        <a:effectLst/>
                        <a:latin typeface="Arial"/>
                      </a:endParaRPr>
                    </a:p>
                  </a:txBody>
                  <a:tcPr marL="50800" marR="50800" marT="50800" marB="50800"/>
                </a:tc>
                <a:tc>
                  <a:txBody>
                    <a:bodyPr/>
                    <a:lstStyle/>
                    <a:p>
                      <a:pPr marL="0" marR="0" algn="ctr" fontAlgn="t">
                        <a:spcBef>
                          <a:spcPts val="0"/>
                        </a:spcBef>
                        <a:spcAft>
                          <a:spcPts val="0"/>
                        </a:spcAft>
                      </a:pPr>
                      <a:r>
                        <a:rPr lang="en-US" sz="1400" dirty="0" smtClean="0">
                          <a:solidFill>
                            <a:srgbClr val="000000"/>
                          </a:solidFill>
                          <a:effectLst/>
                          <a:latin typeface="Arial"/>
                        </a:rPr>
                        <a:t>73.4%</a:t>
                      </a:r>
                      <a:endParaRPr lang="en-US" sz="1400" dirty="0">
                        <a:solidFill>
                          <a:srgbClr val="000000"/>
                        </a:solidFill>
                        <a:effectLst/>
                        <a:latin typeface="Arial"/>
                      </a:endParaRPr>
                    </a:p>
                  </a:txBody>
                  <a:tcPr marL="50800" marR="50800" marT="50800" marB="50800"/>
                </a:tc>
              </a:tr>
              <a:tr h="146823">
                <a:tc rowSpan="3">
                  <a:txBody>
                    <a:bodyPr/>
                    <a:lstStyle/>
                    <a:p>
                      <a:pPr marL="0" marR="0" algn="l" fontAlgn="t">
                        <a:spcBef>
                          <a:spcPts val="0"/>
                        </a:spcBef>
                        <a:spcAft>
                          <a:spcPts val="0"/>
                        </a:spcAft>
                      </a:pPr>
                      <a:r>
                        <a:rPr lang="en-US" sz="1100" b="1" dirty="0" smtClean="0">
                          <a:effectLst/>
                          <a:latin typeface="+mn-lt"/>
                        </a:rPr>
                        <a:t>Selective -  15% of class (6/41)</a:t>
                      </a:r>
                      <a:endParaRPr lang="en-US" sz="1100" b="1" dirty="0">
                        <a:effectLst/>
                        <a:latin typeface="+mn-lt"/>
                      </a:endParaRPr>
                    </a:p>
                  </a:txBody>
                  <a:tcPr marL="50800" marR="50800" marT="50800" marB="50800"/>
                </a:tc>
                <a:tc>
                  <a:txBody>
                    <a:bodyPr/>
                    <a:lstStyle/>
                    <a:p>
                      <a:pPr marL="0" marR="0" fontAlgn="t">
                        <a:spcBef>
                          <a:spcPts val="0"/>
                        </a:spcBef>
                        <a:spcAft>
                          <a:spcPts val="0"/>
                        </a:spcAft>
                      </a:pPr>
                      <a:r>
                        <a:rPr lang="en-US" sz="1100" dirty="0" smtClean="0">
                          <a:solidFill>
                            <a:srgbClr val="000000"/>
                          </a:solidFill>
                          <a:effectLst/>
                          <a:latin typeface="Arial"/>
                        </a:rPr>
                        <a:t>Central Connecticut State University (5)</a:t>
                      </a:r>
                      <a:endParaRPr lang="en-US" sz="1100" dirty="0">
                        <a:solidFill>
                          <a:srgbClr val="000000"/>
                        </a:solidFill>
                        <a:effectLst/>
                        <a:latin typeface="Arial"/>
                      </a:endParaRPr>
                    </a:p>
                  </a:txBody>
                  <a:tcPr marL="50800" marR="50800" marT="50800" marB="50800"/>
                </a:tc>
                <a:tc>
                  <a:txBody>
                    <a:bodyPr/>
                    <a:lstStyle/>
                    <a:p>
                      <a:pPr marL="0" marR="0" algn="ctr" fontAlgn="t">
                        <a:spcBef>
                          <a:spcPts val="0"/>
                        </a:spcBef>
                        <a:spcAft>
                          <a:spcPts val="0"/>
                        </a:spcAft>
                      </a:pPr>
                      <a:r>
                        <a:rPr lang="en-US" sz="1400" dirty="0" smtClean="0">
                          <a:solidFill>
                            <a:srgbClr val="000000"/>
                          </a:solidFill>
                          <a:effectLst/>
                          <a:latin typeface="Arial"/>
                        </a:rPr>
                        <a:t>39.9%</a:t>
                      </a:r>
                      <a:endParaRPr lang="en-US" sz="1400" dirty="0">
                        <a:solidFill>
                          <a:srgbClr val="000000"/>
                        </a:solidFill>
                        <a:effectLst/>
                        <a:latin typeface="Arial"/>
                      </a:endParaRPr>
                    </a:p>
                  </a:txBody>
                  <a:tcPr marL="50800" marR="50800" marT="50800" marB="50800"/>
                </a:tc>
              </a:tr>
              <a:tr h="146823">
                <a:tc vMerge="1">
                  <a:txBody>
                    <a:bodyPr/>
                    <a:lstStyle/>
                    <a:p>
                      <a:pPr marL="0" marR="0" algn="l" fontAlgn="t">
                        <a:spcBef>
                          <a:spcPts val="0"/>
                        </a:spcBef>
                        <a:spcAft>
                          <a:spcPts val="0"/>
                        </a:spcAft>
                      </a:pPr>
                      <a:endParaRPr lang="en-US" sz="1100" dirty="0">
                        <a:effectLst/>
                        <a:latin typeface="Calibri"/>
                      </a:endParaRPr>
                    </a:p>
                  </a:txBody>
                  <a:tcPr marL="50800" marR="50800" marT="50800" marB="50800"/>
                </a:tc>
                <a:tc>
                  <a:txBody>
                    <a:bodyPr/>
                    <a:lstStyle/>
                    <a:p>
                      <a:pPr marL="0" marR="0" fontAlgn="t">
                        <a:spcBef>
                          <a:spcPts val="0"/>
                        </a:spcBef>
                        <a:spcAft>
                          <a:spcPts val="0"/>
                        </a:spcAft>
                      </a:pPr>
                      <a:r>
                        <a:rPr lang="en-US" sz="1100" dirty="0" smtClean="0">
                          <a:solidFill>
                            <a:srgbClr val="000000"/>
                          </a:solidFill>
                          <a:effectLst/>
                          <a:latin typeface="Arial"/>
                        </a:rPr>
                        <a:t>Susquehanna University</a:t>
                      </a:r>
                      <a:endParaRPr lang="en-US" sz="1100" dirty="0">
                        <a:solidFill>
                          <a:srgbClr val="000000"/>
                        </a:solidFill>
                        <a:effectLst/>
                        <a:latin typeface="Arial"/>
                      </a:endParaRPr>
                    </a:p>
                  </a:txBody>
                  <a:tcPr marL="50800" marR="50800" marT="50800" marB="50800"/>
                </a:tc>
                <a:tc>
                  <a:txBody>
                    <a:bodyPr/>
                    <a:lstStyle/>
                    <a:p>
                      <a:pPr marL="0" marR="0" algn="ctr" fontAlgn="t">
                        <a:spcBef>
                          <a:spcPts val="0"/>
                        </a:spcBef>
                        <a:spcAft>
                          <a:spcPts val="0"/>
                        </a:spcAft>
                      </a:pPr>
                      <a:r>
                        <a:rPr lang="en-US" sz="1400" dirty="0" smtClean="0">
                          <a:solidFill>
                            <a:srgbClr val="000000"/>
                          </a:solidFill>
                          <a:effectLst/>
                          <a:latin typeface="Arial"/>
                        </a:rPr>
                        <a:t>67.7%</a:t>
                      </a:r>
                      <a:endParaRPr lang="en-US" sz="1400" dirty="0">
                        <a:solidFill>
                          <a:srgbClr val="000000"/>
                        </a:solidFill>
                        <a:effectLst/>
                        <a:latin typeface="Arial"/>
                      </a:endParaRPr>
                    </a:p>
                  </a:txBody>
                  <a:tcPr marL="50800" marR="50800" marT="50800" marB="50800"/>
                </a:tc>
              </a:tr>
              <a:tr h="146823">
                <a:tc vMerge="1">
                  <a:txBody>
                    <a:bodyPr/>
                    <a:lstStyle/>
                    <a:p>
                      <a:pPr marL="0" marR="0" algn="l" fontAlgn="t">
                        <a:spcBef>
                          <a:spcPts val="0"/>
                        </a:spcBef>
                        <a:spcAft>
                          <a:spcPts val="0"/>
                        </a:spcAft>
                      </a:pPr>
                      <a:endParaRPr lang="en-US" sz="1100" b="1" dirty="0">
                        <a:effectLst/>
                        <a:latin typeface="+mn-lt"/>
                      </a:endParaRPr>
                    </a:p>
                  </a:txBody>
                  <a:tcPr marL="50800" marR="50800" marT="50800" marB="50800"/>
                </a:tc>
                <a:tc>
                  <a:txBody>
                    <a:bodyPr/>
                    <a:lstStyle/>
                    <a:p>
                      <a:pPr marL="0" marR="0" fontAlgn="t">
                        <a:spcBef>
                          <a:spcPts val="0"/>
                        </a:spcBef>
                        <a:spcAft>
                          <a:spcPts val="0"/>
                        </a:spcAft>
                      </a:pPr>
                      <a:r>
                        <a:rPr lang="en-US" sz="1100" dirty="0" smtClean="0">
                          <a:solidFill>
                            <a:srgbClr val="000000"/>
                          </a:solidFill>
                          <a:effectLst/>
                          <a:latin typeface="Arial"/>
                        </a:rPr>
                        <a:t>Western Connecticut</a:t>
                      </a:r>
                      <a:r>
                        <a:rPr lang="en-US" sz="1100" baseline="0" dirty="0" smtClean="0">
                          <a:solidFill>
                            <a:srgbClr val="000000"/>
                          </a:solidFill>
                          <a:effectLst/>
                          <a:latin typeface="Arial"/>
                        </a:rPr>
                        <a:t> State University</a:t>
                      </a:r>
                      <a:endParaRPr lang="en-US" sz="1100" dirty="0">
                        <a:solidFill>
                          <a:srgbClr val="000000"/>
                        </a:solidFill>
                        <a:effectLst/>
                        <a:latin typeface="Arial"/>
                      </a:endParaRPr>
                    </a:p>
                  </a:txBody>
                  <a:tcPr marL="50800" marR="50800" marT="50800" marB="50800"/>
                </a:tc>
                <a:tc>
                  <a:txBody>
                    <a:bodyPr/>
                    <a:lstStyle/>
                    <a:p>
                      <a:pPr marL="0" marR="0" algn="ctr" fontAlgn="t">
                        <a:spcBef>
                          <a:spcPts val="0"/>
                        </a:spcBef>
                        <a:spcAft>
                          <a:spcPts val="0"/>
                        </a:spcAft>
                      </a:pPr>
                      <a:r>
                        <a:rPr lang="en-US" sz="1400" dirty="0" smtClean="0">
                          <a:solidFill>
                            <a:srgbClr val="000000"/>
                          </a:solidFill>
                          <a:effectLst/>
                          <a:latin typeface="Arial"/>
                        </a:rPr>
                        <a:t>38.7%</a:t>
                      </a:r>
                      <a:endParaRPr lang="en-US" sz="1400" dirty="0">
                        <a:solidFill>
                          <a:srgbClr val="000000"/>
                        </a:solidFill>
                        <a:effectLst/>
                        <a:latin typeface="Arial"/>
                      </a:endParaRPr>
                    </a:p>
                  </a:txBody>
                  <a:tcPr marL="50800" marR="50800" marT="50800" marB="50800"/>
                </a:tc>
              </a:tr>
              <a:tr h="146823">
                <a:tc rowSpan="2">
                  <a:txBody>
                    <a:bodyPr/>
                    <a:lstStyle/>
                    <a:p>
                      <a:pPr marL="0" marR="0" algn="l" fontAlgn="t">
                        <a:spcBef>
                          <a:spcPts val="0"/>
                        </a:spcBef>
                        <a:spcAft>
                          <a:spcPts val="0"/>
                        </a:spcAft>
                      </a:pPr>
                      <a:r>
                        <a:rPr lang="en-US" sz="1100" b="1" dirty="0">
                          <a:solidFill>
                            <a:srgbClr val="000000"/>
                          </a:solidFill>
                          <a:effectLst/>
                          <a:latin typeface="Arial"/>
                        </a:rPr>
                        <a:t>Less Selective – </a:t>
                      </a:r>
                      <a:r>
                        <a:rPr lang="en-US" sz="1100" b="1" dirty="0" smtClean="0">
                          <a:solidFill>
                            <a:srgbClr val="000000"/>
                          </a:solidFill>
                          <a:effectLst/>
                          <a:latin typeface="Arial"/>
                        </a:rPr>
                        <a:t> 31% of </a:t>
                      </a:r>
                      <a:r>
                        <a:rPr lang="en-US" sz="1100" b="1" dirty="0">
                          <a:solidFill>
                            <a:srgbClr val="000000"/>
                          </a:solidFill>
                          <a:effectLst/>
                          <a:latin typeface="Arial"/>
                        </a:rPr>
                        <a:t>class </a:t>
                      </a:r>
                      <a:r>
                        <a:rPr lang="en-US" sz="1100" b="1" dirty="0" smtClean="0">
                          <a:solidFill>
                            <a:srgbClr val="000000"/>
                          </a:solidFill>
                          <a:effectLst/>
                          <a:latin typeface="Arial"/>
                        </a:rPr>
                        <a:t>(13/41)</a:t>
                      </a:r>
                      <a:endParaRPr lang="en-US" sz="1100" dirty="0">
                        <a:solidFill>
                          <a:srgbClr val="000000"/>
                        </a:solidFill>
                        <a:effectLst/>
                        <a:latin typeface="Arial"/>
                      </a:endParaRPr>
                    </a:p>
                    <a:p>
                      <a:pPr marL="0" marR="0" algn="l" fontAlgn="t">
                        <a:spcBef>
                          <a:spcPts val="0"/>
                        </a:spcBef>
                        <a:spcAft>
                          <a:spcPts val="0"/>
                        </a:spcAft>
                      </a:pPr>
                      <a:r>
                        <a:rPr lang="en-US" sz="1100" dirty="0">
                          <a:effectLst/>
                          <a:latin typeface="Calibri"/>
                        </a:rPr>
                        <a:t> </a:t>
                      </a:r>
                    </a:p>
                  </a:txBody>
                  <a:tcPr marL="50800" marR="50800" marT="50800" marB="50800"/>
                </a:tc>
                <a:tc>
                  <a:txBody>
                    <a:bodyPr/>
                    <a:lstStyle/>
                    <a:p>
                      <a:pPr marL="0" marR="0" fontAlgn="t">
                        <a:spcBef>
                          <a:spcPts val="0"/>
                        </a:spcBef>
                        <a:spcAft>
                          <a:spcPts val="0"/>
                        </a:spcAft>
                      </a:pPr>
                      <a:r>
                        <a:rPr lang="en-US" sz="1100" dirty="0" err="1" smtClean="0">
                          <a:solidFill>
                            <a:srgbClr val="000000"/>
                          </a:solidFill>
                          <a:effectLst/>
                          <a:latin typeface="Arial"/>
                        </a:rPr>
                        <a:t>Albertus</a:t>
                      </a:r>
                      <a:r>
                        <a:rPr lang="en-US" sz="1100" dirty="0" smtClean="0">
                          <a:solidFill>
                            <a:srgbClr val="000000"/>
                          </a:solidFill>
                          <a:effectLst/>
                          <a:latin typeface="Arial"/>
                        </a:rPr>
                        <a:t> Magnus College (2)</a:t>
                      </a:r>
                      <a:endParaRPr lang="en-US" sz="1100" dirty="0">
                        <a:solidFill>
                          <a:srgbClr val="000000"/>
                        </a:solidFill>
                        <a:effectLst/>
                        <a:latin typeface="Arial"/>
                      </a:endParaRPr>
                    </a:p>
                  </a:txBody>
                  <a:tcPr marL="50800" marR="50800" marT="50800" marB="50800"/>
                </a:tc>
                <a:tc>
                  <a:txBody>
                    <a:bodyPr/>
                    <a:lstStyle/>
                    <a:p>
                      <a:pPr marL="0" marR="0" algn="ctr" fontAlgn="t">
                        <a:spcBef>
                          <a:spcPts val="0"/>
                        </a:spcBef>
                        <a:spcAft>
                          <a:spcPts val="0"/>
                        </a:spcAft>
                      </a:pPr>
                      <a:r>
                        <a:rPr lang="en-US" sz="1400" dirty="0" smtClean="0">
                          <a:solidFill>
                            <a:srgbClr val="000000"/>
                          </a:solidFill>
                          <a:effectLst/>
                          <a:latin typeface="Arial"/>
                        </a:rPr>
                        <a:t>38.6%</a:t>
                      </a:r>
                      <a:endParaRPr lang="en-US" sz="1400" dirty="0">
                        <a:solidFill>
                          <a:srgbClr val="000000"/>
                        </a:solidFill>
                        <a:effectLst/>
                        <a:latin typeface="Arial"/>
                      </a:endParaRPr>
                    </a:p>
                  </a:txBody>
                  <a:tcPr marL="50800" marR="50800" marT="50800" marB="50800"/>
                </a:tc>
              </a:tr>
              <a:tr h="192543">
                <a:tc vMerge="1">
                  <a:txBody>
                    <a:bodyPr/>
                    <a:lstStyle/>
                    <a:p>
                      <a:pPr marL="0" marR="0" algn="l" fontAlgn="t">
                        <a:spcBef>
                          <a:spcPts val="0"/>
                        </a:spcBef>
                        <a:spcAft>
                          <a:spcPts val="0"/>
                        </a:spcAft>
                      </a:pPr>
                      <a:endParaRPr lang="en-US" sz="1100" dirty="0">
                        <a:effectLst/>
                        <a:latin typeface="Calibri"/>
                      </a:endParaRPr>
                    </a:p>
                  </a:txBody>
                  <a:tcPr marL="50800" marR="50800" marT="50800" marB="50800"/>
                </a:tc>
                <a:tc>
                  <a:txBody>
                    <a:bodyPr/>
                    <a:lstStyle/>
                    <a:p>
                      <a:pPr marL="0" marR="0" fontAlgn="t">
                        <a:spcBef>
                          <a:spcPts val="0"/>
                        </a:spcBef>
                        <a:spcAft>
                          <a:spcPts val="0"/>
                        </a:spcAft>
                      </a:pPr>
                      <a:r>
                        <a:rPr lang="en-US" sz="1100" dirty="0" smtClean="0">
                          <a:solidFill>
                            <a:srgbClr val="000000"/>
                          </a:solidFill>
                          <a:effectLst/>
                          <a:latin typeface="Arial"/>
                        </a:rPr>
                        <a:t>Southern </a:t>
                      </a:r>
                      <a:r>
                        <a:rPr lang="en-US" sz="1100" dirty="0">
                          <a:solidFill>
                            <a:srgbClr val="000000"/>
                          </a:solidFill>
                          <a:effectLst/>
                          <a:latin typeface="Arial"/>
                        </a:rPr>
                        <a:t>Connecticut State University </a:t>
                      </a:r>
                      <a:r>
                        <a:rPr lang="en-US" sz="1100" dirty="0" smtClean="0">
                          <a:solidFill>
                            <a:srgbClr val="000000"/>
                          </a:solidFill>
                          <a:effectLst/>
                          <a:latin typeface="Arial"/>
                        </a:rPr>
                        <a:t>(8)</a:t>
                      </a:r>
                      <a:endParaRPr lang="en-US" sz="1100" dirty="0">
                        <a:solidFill>
                          <a:srgbClr val="000000"/>
                        </a:solidFill>
                        <a:effectLst/>
                        <a:latin typeface="Arial"/>
                      </a:endParaRPr>
                    </a:p>
                  </a:txBody>
                  <a:tcPr marL="50800" marR="50800" marT="50800" marB="50800"/>
                </a:tc>
                <a:tc>
                  <a:txBody>
                    <a:bodyPr/>
                    <a:lstStyle/>
                    <a:p>
                      <a:pPr marL="0" marR="0" algn="ctr" fontAlgn="t">
                        <a:spcBef>
                          <a:spcPts val="0"/>
                        </a:spcBef>
                        <a:spcAft>
                          <a:spcPts val="0"/>
                        </a:spcAft>
                      </a:pPr>
                      <a:r>
                        <a:rPr lang="en-US" sz="1400" dirty="0" smtClean="0">
                          <a:solidFill>
                            <a:srgbClr val="000000"/>
                          </a:solidFill>
                          <a:effectLst/>
                          <a:latin typeface="Arial"/>
                        </a:rPr>
                        <a:t>33.3%</a:t>
                      </a:r>
                      <a:endParaRPr lang="en-US" sz="1400" dirty="0">
                        <a:solidFill>
                          <a:srgbClr val="000000"/>
                        </a:solidFill>
                        <a:effectLst/>
                        <a:latin typeface="Arial"/>
                      </a:endParaRPr>
                    </a:p>
                  </a:txBody>
                  <a:tcPr marL="50800" marR="50800" marT="50800" marB="50800"/>
                </a:tc>
              </a:tr>
              <a:tr h="268743">
                <a:tc>
                  <a:txBody>
                    <a:bodyPr/>
                    <a:lstStyle/>
                    <a:p>
                      <a:pPr marL="0" marR="0" algn="l" fontAlgn="t">
                        <a:spcBef>
                          <a:spcPts val="0"/>
                        </a:spcBef>
                        <a:spcAft>
                          <a:spcPts val="0"/>
                        </a:spcAft>
                      </a:pPr>
                      <a:r>
                        <a:rPr lang="en-US" sz="1100" b="1" dirty="0">
                          <a:effectLst/>
                          <a:latin typeface="+mn-lt"/>
                        </a:rPr>
                        <a:t>Least </a:t>
                      </a:r>
                      <a:r>
                        <a:rPr lang="en-US" sz="1100" b="1" dirty="0" smtClean="0">
                          <a:effectLst/>
                          <a:latin typeface="+mn-lt"/>
                        </a:rPr>
                        <a:t>Selective -   5% of </a:t>
                      </a:r>
                      <a:r>
                        <a:rPr lang="en-US" sz="1100" b="1" dirty="0">
                          <a:effectLst/>
                          <a:latin typeface="+mn-lt"/>
                        </a:rPr>
                        <a:t>class </a:t>
                      </a:r>
                      <a:r>
                        <a:rPr lang="en-US" sz="1100" b="1" dirty="0" smtClean="0">
                          <a:effectLst/>
                          <a:latin typeface="+mn-lt"/>
                        </a:rPr>
                        <a:t>(2/41)</a:t>
                      </a:r>
                      <a:endParaRPr lang="en-US" sz="1100" b="1" dirty="0">
                        <a:effectLst/>
                        <a:latin typeface="+mn-lt"/>
                      </a:endParaRPr>
                    </a:p>
                  </a:txBody>
                  <a:tcPr marL="50800" marR="50800" marT="50800" marB="50800"/>
                </a:tc>
                <a:tc>
                  <a:txBody>
                    <a:bodyPr/>
                    <a:lstStyle/>
                    <a:p>
                      <a:pPr marL="0" marR="0" fontAlgn="t">
                        <a:spcBef>
                          <a:spcPts val="0"/>
                        </a:spcBef>
                        <a:spcAft>
                          <a:spcPts val="0"/>
                        </a:spcAft>
                      </a:pPr>
                      <a:r>
                        <a:rPr lang="en-US" sz="1100" dirty="0" smtClean="0">
                          <a:solidFill>
                            <a:srgbClr val="000000"/>
                          </a:solidFill>
                          <a:effectLst/>
                          <a:latin typeface="Arial"/>
                        </a:rPr>
                        <a:t>Post University</a:t>
                      </a:r>
                      <a:r>
                        <a:rPr lang="en-US" sz="1100" baseline="0" dirty="0" smtClean="0">
                          <a:solidFill>
                            <a:srgbClr val="000000"/>
                          </a:solidFill>
                          <a:effectLst/>
                          <a:latin typeface="Arial"/>
                        </a:rPr>
                        <a:t> (2) </a:t>
                      </a:r>
                      <a:endParaRPr lang="en-US" sz="1100" dirty="0">
                        <a:solidFill>
                          <a:srgbClr val="000000"/>
                        </a:solidFill>
                        <a:effectLst/>
                        <a:latin typeface="Arial"/>
                      </a:endParaRPr>
                    </a:p>
                  </a:txBody>
                  <a:tcPr marL="50800" marR="50800" marT="50800" marB="50800"/>
                </a:tc>
                <a:tc>
                  <a:txBody>
                    <a:bodyPr/>
                    <a:lstStyle/>
                    <a:p>
                      <a:pPr marL="0" marR="0" algn="ctr" fontAlgn="t">
                        <a:spcBef>
                          <a:spcPts val="0"/>
                        </a:spcBef>
                        <a:spcAft>
                          <a:spcPts val="0"/>
                        </a:spcAft>
                      </a:pPr>
                      <a:r>
                        <a:rPr lang="en-US" sz="1400" dirty="0" smtClean="0">
                          <a:solidFill>
                            <a:srgbClr val="000000"/>
                          </a:solidFill>
                          <a:effectLst/>
                          <a:latin typeface="Arial"/>
                        </a:rPr>
                        <a:t>23.2%</a:t>
                      </a:r>
                      <a:endParaRPr lang="en-US" sz="1400" dirty="0">
                        <a:solidFill>
                          <a:srgbClr val="000000"/>
                        </a:solidFill>
                        <a:effectLst/>
                        <a:latin typeface="Arial"/>
                      </a:endParaRPr>
                    </a:p>
                  </a:txBody>
                  <a:tcPr marL="50800" marR="50800" marT="50800" marB="50800"/>
                </a:tc>
              </a:tr>
              <a:tr h="228600">
                <a:tc rowSpan="2">
                  <a:txBody>
                    <a:bodyPr/>
                    <a:lstStyle/>
                    <a:p>
                      <a:pPr marL="0" marR="0" algn="l" fontAlgn="t">
                        <a:spcBef>
                          <a:spcPts val="0"/>
                        </a:spcBef>
                        <a:spcAft>
                          <a:spcPts val="0"/>
                        </a:spcAft>
                      </a:pPr>
                      <a:r>
                        <a:rPr lang="en-US" sz="1100" b="1" dirty="0" smtClean="0">
                          <a:solidFill>
                            <a:srgbClr val="000000"/>
                          </a:solidFill>
                          <a:effectLst/>
                          <a:latin typeface="+mn-lt"/>
                        </a:rPr>
                        <a:t>Rank Not Published- </a:t>
                      </a:r>
                      <a:r>
                        <a:rPr lang="en-US" sz="1100" dirty="0">
                          <a:solidFill>
                            <a:srgbClr val="000000"/>
                          </a:solidFill>
                          <a:effectLst/>
                          <a:latin typeface="Arial"/>
                        </a:rPr>
                        <a:t> </a:t>
                      </a:r>
                      <a:r>
                        <a:rPr lang="en-US" sz="1100" b="1" dirty="0" smtClean="0">
                          <a:solidFill>
                            <a:srgbClr val="000000"/>
                          </a:solidFill>
                          <a:effectLst/>
                          <a:latin typeface="Arial"/>
                        </a:rPr>
                        <a:t>14% of class (6/41)</a:t>
                      </a:r>
                      <a:endParaRPr lang="en-US" sz="1100" b="1" dirty="0">
                        <a:solidFill>
                          <a:srgbClr val="000000"/>
                        </a:solidFill>
                        <a:effectLst/>
                        <a:latin typeface="Arial"/>
                      </a:endParaRPr>
                    </a:p>
                    <a:p>
                      <a:pPr marL="0" marR="0" fontAlgn="t">
                        <a:spcBef>
                          <a:spcPts val="0"/>
                        </a:spcBef>
                        <a:spcAft>
                          <a:spcPts val="0"/>
                        </a:spcAft>
                      </a:pPr>
                      <a:r>
                        <a:rPr lang="en-US" sz="1100" dirty="0">
                          <a:solidFill>
                            <a:srgbClr val="000000"/>
                          </a:solidFill>
                          <a:effectLst/>
                          <a:latin typeface="Arial"/>
                        </a:rPr>
                        <a:t> </a:t>
                      </a:r>
                    </a:p>
                  </a:txBody>
                  <a:tcPr marL="50800" marR="50800" marT="50800" marB="50800"/>
                </a:tc>
                <a:tc>
                  <a:txBody>
                    <a:bodyPr/>
                    <a:lstStyle/>
                    <a:p>
                      <a:pPr marL="0" marR="0" fontAlgn="t">
                        <a:spcBef>
                          <a:spcPts val="0"/>
                        </a:spcBef>
                        <a:spcAft>
                          <a:spcPts val="0"/>
                        </a:spcAft>
                      </a:pPr>
                      <a:r>
                        <a:rPr lang="en-US" sz="1100" dirty="0">
                          <a:solidFill>
                            <a:srgbClr val="000000"/>
                          </a:solidFill>
                          <a:effectLst/>
                          <a:latin typeface="Arial"/>
                        </a:rPr>
                        <a:t>Gateway Community College </a:t>
                      </a:r>
                    </a:p>
                  </a:txBody>
                  <a:tcPr marL="50800" marR="50800" marT="50800" marB="50800"/>
                </a:tc>
                <a:tc>
                  <a:txBody>
                    <a:bodyPr/>
                    <a:lstStyle/>
                    <a:p>
                      <a:pPr marL="0" marR="0" algn="ctr" fontAlgn="t">
                        <a:spcBef>
                          <a:spcPts val="0"/>
                        </a:spcBef>
                        <a:spcAft>
                          <a:spcPts val="0"/>
                        </a:spcAft>
                      </a:pPr>
                      <a:r>
                        <a:rPr lang="en-US" sz="1400" dirty="0" smtClean="0">
                          <a:solidFill>
                            <a:srgbClr val="000000"/>
                          </a:solidFill>
                          <a:effectLst/>
                          <a:latin typeface="Arial"/>
                        </a:rPr>
                        <a:t>No data available</a:t>
                      </a:r>
                      <a:endParaRPr lang="en-US" sz="1400" dirty="0">
                        <a:solidFill>
                          <a:srgbClr val="000000"/>
                        </a:solidFill>
                        <a:effectLst/>
                        <a:latin typeface="Arial"/>
                      </a:endParaRPr>
                    </a:p>
                  </a:txBody>
                  <a:tcPr marL="50800" marR="50800" marT="50800" marB="50800"/>
                </a:tc>
              </a:tr>
              <a:tr h="213360">
                <a:tc vMerge="1">
                  <a:txBody>
                    <a:bodyPr/>
                    <a:lstStyle/>
                    <a:p>
                      <a:pPr marL="0" marR="0" fontAlgn="t">
                        <a:spcBef>
                          <a:spcPts val="0"/>
                        </a:spcBef>
                        <a:spcAft>
                          <a:spcPts val="0"/>
                        </a:spcAft>
                      </a:pPr>
                      <a:endParaRPr lang="en-US" sz="1100" dirty="0">
                        <a:solidFill>
                          <a:srgbClr val="000000"/>
                        </a:solidFill>
                        <a:effectLst/>
                        <a:latin typeface="Arial"/>
                      </a:endParaRPr>
                    </a:p>
                  </a:txBody>
                  <a:tcPr marL="50800" marR="50800" marT="50800" marB="50800"/>
                </a:tc>
                <a:tc>
                  <a:txBody>
                    <a:bodyPr/>
                    <a:lstStyle/>
                    <a:p>
                      <a:pPr marL="0" marR="0" fontAlgn="t">
                        <a:spcBef>
                          <a:spcPts val="0"/>
                        </a:spcBef>
                        <a:spcAft>
                          <a:spcPts val="0"/>
                        </a:spcAft>
                      </a:pPr>
                      <a:r>
                        <a:rPr lang="en-US" sz="1100" dirty="0">
                          <a:solidFill>
                            <a:srgbClr val="000000"/>
                          </a:solidFill>
                          <a:effectLst/>
                          <a:latin typeface="Arial"/>
                        </a:rPr>
                        <a:t>University of Connecticut </a:t>
                      </a:r>
                      <a:r>
                        <a:rPr lang="en-US" sz="1100" dirty="0" smtClean="0">
                          <a:solidFill>
                            <a:srgbClr val="000000"/>
                          </a:solidFill>
                          <a:effectLst/>
                          <a:latin typeface="Arial"/>
                        </a:rPr>
                        <a:t>– Waterbury (3)</a:t>
                      </a:r>
                      <a:endParaRPr lang="en-US" sz="1100" dirty="0">
                        <a:solidFill>
                          <a:srgbClr val="000000"/>
                        </a:solidFill>
                        <a:effectLst/>
                        <a:latin typeface="Arial"/>
                      </a:endParaRPr>
                    </a:p>
                  </a:txBody>
                  <a:tcPr marL="50800" marR="50800" marT="50800" marB="50800"/>
                </a:tc>
                <a:tc>
                  <a:txBody>
                    <a:bodyPr/>
                    <a:lstStyle/>
                    <a:p>
                      <a:pPr marL="0" marR="0" algn="ctr" fontAlgn="t">
                        <a:spcBef>
                          <a:spcPts val="0"/>
                        </a:spcBef>
                        <a:spcAft>
                          <a:spcPts val="0"/>
                        </a:spcAft>
                      </a:pPr>
                      <a:r>
                        <a:rPr lang="en-US" sz="1400" dirty="0" smtClean="0">
                          <a:effectLst/>
                          <a:latin typeface="+mn-lt"/>
                        </a:rPr>
                        <a:t>43.1%</a:t>
                      </a:r>
                      <a:endParaRPr lang="en-US" sz="1400" dirty="0">
                        <a:effectLst/>
                        <a:latin typeface="+mn-lt"/>
                      </a:endParaRPr>
                    </a:p>
                  </a:txBody>
                  <a:tcPr marL="50800" marR="50800" marT="50800" marB="50800"/>
                </a:tc>
              </a:tr>
              <a:tr h="213360">
                <a:tc>
                  <a:txBody>
                    <a:bodyPr/>
                    <a:lstStyle/>
                    <a:p>
                      <a:pPr marL="0" marR="0" fontAlgn="t">
                        <a:spcBef>
                          <a:spcPts val="0"/>
                        </a:spcBef>
                        <a:spcAft>
                          <a:spcPts val="0"/>
                        </a:spcAft>
                      </a:pPr>
                      <a:r>
                        <a:rPr lang="en-US" sz="1100" b="1" dirty="0" smtClean="0">
                          <a:solidFill>
                            <a:srgbClr val="000000"/>
                          </a:solidFill>
                          <a:effectLst/>
                          <a:latin typeface="Arial"/>
                        </a:rPr>
                        <a:t>Not planning on matriculating to college for Fall 2014 – 7% (3/41)</a:t>
                      </a:r>
                      <a:endParaRPr lang="en-US" sz="1100" b="1" dirty="0">
                        <a:solidFill>
                          <a:srgbClr val="000000"/>
                        </a:solidFill>
                        <a:effectLst/>
                        <a:latin typeface="Arial"/>
                      </a:endParaRPr>
                    </a:p>
                  </a:txBody>
                  <a:tcPr marL="50800" marR="50800" marT="50800" marB="50800"/>
                </a:tc>
                <a:tc>
                  <a:txBody>
                    <a:bodyPr/>
                    <a:lstStyle/>
                    <a:p>
                      <a:pPr marL="0" marR="0" fontAlgn="t">
                        <a:spcBef>
                          <a:spcPts val="0"/>
                        </a:spcBef>
                        <a:spcAft>
                          <a:spcPts val="0"/>
                        </a:spcAft>
                      </a:pPr>
                      <a:endParaRPr lang="en-US" sz="1100" dirty="0">
                        <a:solidFill>
                          <a:srgbClr val="000000"/>
                        </a:solidFill>
                        <a:effectLst/>
                        <a:latin typeface="Arial"/>
                      </a:endParaRPr>
                    </a:p>
                  </a:txBody>
                  <a:tcPr marL="50800" marR="50800" marT="50800" marB="50800"/>
                </a:tc>
                <a:tc>
                  <a:txBody>
                    <a:bodyPr/>
                    <a:lstStyle/>
                    <a:p>
                      <a:pPr marL="0" marR="0" fontAlgn="t">
                        <a:spcBef>
                          <a:spcPts val="0"/>
                        </a:spcBef>
                        <a:spcAft>
                          <a:spcPts val="0"/>
                        </a:spcAft>
                      </a:pPr>
                      <a:endParaRPr lang="en-US" sz="1100" dirty="0">
                        <a:effectLst/>
                        <a:latin typeface="+mn-lt"/>
                      </a:endParaRPr>
                    </a:p>
                  </a:txBody>
                  <a:tcPr marL="50800" marR="50800" marT="50800" marB="50800"/>
                </a:tc>
              </a:tr>
            </a:tbl>
          </a:graphicData>
        </a:graphic>
      </p:graphicFrame>
      <p:sp>
        <p:nvSpPr>
          <p:cNvPr id="3" name="TextBox 2"/>
          <p:cNvSpPr txBox="1"/>
          <p:nvPr/>
        </p:nvSpPr>
        <p:spPr>
          <a:xfrm>
            <a:off x="2514600" y="6581001"/>
            <a:ext cx="8839200" cy="276999"/>
          </a:xfrm>
          <a:prstGeom prst="rect">
            <a:avLst/>
          </a:prstGeom>
          <a:noFill/>
        </p:spPr>
        <p:txBody>
          <a:bodyPr wrap="square" rtlCol="0">
            <a:spAutoFit/>
          </a:bodyPr>
          <a:lstStyle/>
          <a:p>
            <a:r>
              <a:rPr lang="en-US" sz="1200" i="1" dirty="0" smtClean="0"/>
              <a:t>*Denominator reflects the number of seniors who graduated with the cohort of 2014.</a:t>
            </a:r>
            <a:endParaRPr lang="en-US" sz="1200" i="1" dirty="0"/>
          </a:p>
        </p:txBody>
      </p:sp>
    </p:spTree>
    <p:extLst>
      <p:ext uri="{BB962C8B-B14F-4D97-AF65-F5344CB8AC3E}">
        <p14:creationId xmlns:p14="http://schemas.microsoft.com/office/powerpoint/2010/main" val="4267000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425"/>
            <a:ext cx="7696200" cy="533400"/>
          </a:xfrm>
        </p:spPr>
        <p:txBody>
          <a:bodyPr>
            <a:noAutofit/>
          </a:bodyPr>
          <a:lstStyle/>
          <a:p>
            <a:r>
              <a:rPr lang="en-US" sz="2400" dirty="0" smtClean="0"/>
              <a:t>Actual College Matriculation: AF Brooklyn HS </a:t>
            </a:r>
            <a:br>
              <a:rPr lang="en-US" sz="2400" dirty="0" smtClean="0"/>
            </a:br>
            <a:r>
              <a:rPr lang="en-US" sz="2400" dirty="0" smtClean="0"/>
              <a:t>High Level Data </a:t>
            </a:r>
            <a:endParaRPr lang="en-US" sz="2400" dirty="0"/>
          </a:p>
        </p:txBody>
      </p:sp>
      <p:sp>
        <p:nvSpPr>
          <p:cNvPr id="5" name="Slide Number Placeholder 4"/>
          <p:cNvSpPr>
            <a:spLocks noGrp="1"/>
          </p:cNvSpPr>
          <p:nvPr>
            <p:ph type="sldNum" sz="quarter" idx="10"/>
          </p:nvPr>
        </p:nvSpPr>
        <p:spPr/>
        <p:txBody>
          <a:bodyPr/>
          <a:lstStyle/>
          <a:p>
            <a:pPr>
              <a:defRPr/>
            </a:pPr>
            <a:fld id="{E823DAAC-2D21-4C1D-B9E6-0B126ED1E04B}" type="slidenum">
              <a:rPr lang="en-US" smtClean="0"/>
              <a:pPr>
                <a:defRPr/>
              </a:pPr>
              <a:t>9</a:t>
            </a:fld>
            <a:endParaRPr lang="en-US"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508764747"/>
              </p:ext>
            </p:extLst>
          </p:nvPr>
        </p:nvGraphicFramePr>
        <p:xfrm>
          <a:off x="0" y="665155"/>
          <a:ext cx="9067800" cy="6734941"/>
        </p:xfrm>
        <a:graphic>
          <a:graphicData uri="http://schemas.openxmlformats.org/drawingml/2006/table">
            <a:tbl>
              <a:tblPr firstRow="1" bandRow="1">
                <a:tableStyleId>{5C22544A-7EE6-4342-B048-85BDC9FD1C3A}</a:tableStyleId>
              </a:tblPr>
              <a:tblGrid>
                <a:gridCol w="3423557"/>
                <a:gridCol w="2776649"/>
                <a:gridCol w="2867594"/>
              </a:tblGrid>
              <a:tr h="299379">
                <a:tc>
                  <a:txBody>
                    <a:bodyPr/>
                    <a:lstStyle/>
                    <a:p>
                      <a:pPr marL="0" marR="0" fontAlgn="t">
                        <a:spcBef>
                          <a:spcPts val="0"/>
                        </a:spcBef>
                        <a:spcAft>
                          <a:spcPts val="0"/>
                        </a:spcAft>
                      </a:pPr>
                      <a:r>
                        <a:rPr lang="en-US" sz="1200" b="1" dirty="0">
                          <a:solidFill>
                            <a:schemeClr val="tx1"/>
                          </a:solidFill>
                          <a:effectLst/>
                          <a:latin typeface="Arial"/>
                        </a:rPr>
                        <a:t>U.S. News &amp; World Report Ranking</a:t>
                      </a:r>
                      <a:endParaRPr lang="en-US" sz="1200" dirty="0">
                        <a:solidFill>
                          <a:schemeClr val="tx1"/>
                        </a:solidFill>
                        <a:effectLst/>
                        <a:latin typeface="Arial"/>
                      </a:endParaRPr>
                    </a:p>
                  </a:txBody>
                  <a:tcPr marL="50800" marR="50800" marT="50800" marB="50800"/>
                </a:tc>
                <a:tc>
                  <a:txBody>
                    <a:bodyPr/>
                    <a:lstStyle/>
                    <a:p>
                      <a:pPr marL="0" marR="0" fontAlgn="t">
                        <a:spcBef>
                          <a:spcPts val="0"/>
                        </a:spcBef>
                        <a:spcAft>
                          <a:spcPts val="0"/>
                        </a:spcAft>
                      </a:pPr>
                      <a:r>
                        <a:rPr lang="en-US" sz="1200" b="1">
                          <a:solidFill>
                            <a:schemeClr val="tx1"/>
                          </a:solidFill>
                          <a:effectLst/>
                          <a:latin typeface="Arial"/>
                        </a:rPr>
                        <a:t>College Name</a:t>
                      </a:r>
                      <a:endParaRPr lang="en-US" sz="1200">
                        <a:solidFill>
                          <a:schemeClr val="tx1"/>
                        </a:solidFill>
                        <a:effectLst/>
                        <a:latin typeface="Arial"/>
                      </a:endParaRPr>
                    </a:p>
                  </a:txBody>
                  <a:tcPr marL="50800" marR="50800" marT="50800" marB="50800"/>
                </a:tc>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US" sz="1200" dirty="0" smtClean="0">
                          <a:solidFill>
                            <a:schemeClr val="tx1"/>
                          </a:solidFill>
                          <a:effectLst/>
                          <a:latin typeface="+mn-lt"/>
                        </a:rPr>
                        <a:t>College’s average six</a:t>
                      </a:r>
                      <a:r>
                        <a:rPr lang="en-US" sz="1200" baseline="0" dirty="0" smtClean="0">
                          <a:solidFill>
                            <a:schemeClr val="tx1"/>
                          </a:solidFill>
                          <a:effectLst/>
                          <a:latin typeface="+mn-lt"/>
                        </a:rPr>
                        <a:t> year graduation rate for “Underrepresented Minority”</a:t>
                      </a:r>
                      <a:endParaRPr lang="en-US" sz="1200" dirty="0" smtClean="0">
                        <a:solidFill>
                          <a:schemeClr val="tx1"/>
                        </a:solidFill>
                        <a:effectLst/>
                        <a:latin typeface="+mn-lt"/>
                      </a:endParaRPr>
                    </a:p>
                  </a:txBody>
                  <a:tcPr marL="50800" marR="50800" marT="50800" marB="50800"/>
                </a:tc>
              </a:tr>
              <a:tr h="283341">
                <a:tc>
                  <a:txBody>
                    <a:bodyPr/>
                    <a:lstStyle/>
                    <a:p>
                      <a:pPr marL="0" marR="0" algn="l" fontAlgn="t">
                        <a:spcBef>
                          <a:spcPts val="0"/>
                        </a:spcBef>
                        <a:spcAft>
                          <a:spcPts val="0"/>
                        </a:spcAft>
                      </a:pPr>
                      <a:r>
                        <a:rPr lang="en-US" sz="1100" b="1" dirty="0">
                          <a:solidFill>
                            <a:srgbClr val="000000"/>
                          </a:solidFill>
                          <a:effectLst/>
                          <a:latin typeface="+mn-lt"/>
                        </a:rPr>
                        <a:t>Most Selective – </a:t>
                      </a:r>
                      <a:r>
                        <a:rPr lang="en-US" sz="1100" b="1" dirty="0" smtClean="0">
                          <a:solidFill>
                            <a:srgbClr val="000000"/>
                          </a:solidFill>
                          <a:effectLst/>
                          <a:latin typeface="+mn-lt"/>
                        </a:rPr>
                        <a:t>5% </a:t>
                      </a:r>
                      <a:r>
                        <a:rPr lang="en-US" sz="1100" b="1" dirty="0">
                          <a:solidFill>
                            <a:srgbClr val="000000"/>
                          </a:solidFill>
                          <a:effectLst/>
                          <a:latin typeface="+mn-lt"/>
                        </a:rPr>
                        <a:t>of class </a:t>
                      </a:r>
                      <a:r>
                        <a:rPr lang="en-US" sz="1100" b="1" dirty="0" smtClean="0">
                          <a:solidFill>
                            <a:srgbClr val="000000"/>
                          </a:solidFill>
                          <a:effectLst/>
                          <a:latin typeface="+mn-lt"/>
                        </a:rPr>
                        <a:t>(2/37)</a:t>
                      </a:r>
                      <a:endParaRPr lang="en-US" sz="1100" dirty="0">
                        <a:solidFill>
                          <a:srgbClr val="000000"/>
                        </a:solidFill>
                        <a:effectLst/>
                        <a:latin typeface="+mn-lt"/>
                      </a:endParaRPr>
                    </a:p>
                  </a:txBody>
                  <a:tcPr marL="50800" marR="50800" marT="50800" marB="50800"/>
                </a:tc>
                <a:tc>
                  <a:txBody>
                    <a:bodyPr/>
                    <a:lstStyle/>
                    <a:p>
                      <a:pPr marL="0" marR="0" fontAlgn="t">
                        <a:spcBef>
                          <a:spcPts val="0"/>
                        </a:spcBef>
                        <a:spcAft>
                          <a:spcPts val="0"/>
                        </a:spcAft>
                      </a:pPr>
                      <a:r>
                        <a:rPr lang="en-US" sz="1000" dirty="0" smtClean="0">
                          <a:solidFill>
                            <a:srgbClr val="000000"/>
                          </a:solidFill>
                          <a:effectLst/>
                          <a:latin typeface="Arial"/>
                        </a:rPr>
                        <a:t>University</a:t>
                      </a:r>
                      <a:r>
                        <a:rPr lang="en-US" sz="1000" baseline="0" dirty="0" smtClean="0">
                          <a:solidFill>
                            <a:srgbClr val="000000"/>
                          </a:solidFill>
                          <a:effectLst/>
                          <a:latin typeface="Arial"/>
                        </a:rPr>
                        <a:t> of Rochester (2)</a:t>
                      </a:r>
                      <a:endParaRPr lang="en-US" sz="1000" dirty="0">
                        <a:solidFill>
                          <a:srgbClr val="000000"/>
                        </a:solidFill>
                        <a:effectLst/>
                        <a:latin typeface="Arial"/>
                      </a:endParaRPr>
                    </a:p>
                  </a:txBody>
                  <a:tcPr marL="50800" marR="50800" marT="50800" marB="50800"/>
                </a:tc>
                <a:tc>
                  <a:txBody>
                    <a:bodyPr/>
                    <a:lstStyle/>
                    <a:p>
                      <a:pPr marL="0" marR="0" algn="ctr" fontAlgn="t">
                        <a:spcBef>
                          <a:spcPts val="0"/>
                        </a:spcBef>
                        <a:spcAft>
                          <a:spcPts val="0"/>
                        </a:spcAft>
                      </a:pPr>
                      <a:r>
                        <a:rPr lang="en-US" sz="1400" dirty="0" smtClean="0">
                          <a:solidFill>
                            <a:srgbClr val="000000"/>
                          </a:solidFill>
                          <a:effectLst/>
                          <a:latin typeface="Arial"/>
                        </a:rPr>
                        <a:t>65.7%</a:t>
                      </a:r>
                      <a:endParaRPr lang="en-US" sz="1400" dirty="0">
                        <a:solidFill>
                          <a:srgbClr val="000000"/>
                        </a:solidFill>
                        <a:effectLst/>
                        <a:latin typeface="Arial"/>
                      </a:endParaRPr>
                    </a:p>
                  </a:txBody>
                  <a:tcPr marL="50800" marR="50800" marT="50800" marB="50800"/>
                </a:tc>
              </a:tr>
              <a:tr h="267302">
                <a:tc rowSpan="5">
                  <a:txBody>
                    <a:bodyPr/>
                    <a:lstStyle/>
                    <a:p>
                      <a:pPr marL="0" marR="0" algn="l" fontAlgn="t">
                        <a:spcBef>
                          <a:spcPts val="0"/>
                        </a:spcBef>
                        <a:spcAft>
                          <a:spcPts val="0"/>
                        </a:spcAft>
                      </a:pPr>
                      <a:r>
                        <a:rPr lang="en-US" sz="1100" b="1" dirty="0">
                          <a:solidFill>
                            <a:srgbClr val="000000"/>
                          </a:solidFill>
                          <a:effectLst/>
                          <a:latin typeface="+mn-lt"/>
                        </a:rPr>
                        <a:t>More Selective – </a:t>
                      </a:r>
                      <a:r>
                        <a:rPr lang="en-US" sz="1100" b="1" dirty="0" smtClean="0">
                          <a:solidFill>
                            <a:srgbClr val="000000"/>
                          </a:solidFill>
                          <a:effectLst/>
                          <a:latin typeface="+mn-lt"/>
                        </a:rPr>
                        <a:t>19% </a:t>
                      </a:r>
                      <a:r>
                        <a:rPr lang="en-US" sz="1100" b="1" dirty="0">
                          <a:solidFill>
                            <a:srgbClr val="000000"/>
                          </a:solidFill>
                          <a:effectLst/>
                          <a:latin typeface="+mn-lt"/>
                        </a:rPr>
                        <a:t>of class </a:t>
                      </a:r>
                      <a:r>
                        <a:rPr lang="en-US" sz="1100" b="1" dirty="0" smtClean="0">
                          <a:solidFill>
                            <a:srgbClr val="000000"/>
                          </a:solidFill>
                          <a:effectLst/>
                          <a:latin typeface="+mn-lt"/>
                        </a:rPr>
                        <a:t>(7/37)</a:t>
                      </a:r>
                      <a:endParaRPr lang="en-US" sz="1100" dirty="0">
                        <a:solidFill>
                          <a:srgbClr val="000000"/>
                        </a:solidFill>
                        <a:effectLst/>
                        <a:latin typeface="+mn-lt"/>
                      </a:endParaRPr>
                    </a:p>
                    <a:p>
                      <a:pPr marL="0" marR="0" algn="l" fontAlgn="t">
                        <a:spcBef>
                          <a:spcPts val="0"/>
                        </a:spcBef>
                        <a:spcAft>
                          <a:spcPts val="0"/>
                        </a:spcAft>
                      </a:pPr>
                      <a:r>
                        <a:rPr lang="en-US" sz="1000" dirty="0">
                          <a:effectLst/>
                          <a:latin typeface="+mn-lt"/>
                        </a:rPr>
                        <a:t> </a:t>
                      </a:r>
                    </a:p>
                    <a:p>
                      <a:pPr marL="0" marR="0" algn="l" fontAlgn="t">
                        <a:spcBef>
                          <a:spcPts val="0"/>
                        </a:spcBef>
                        <a:spcAft>
                          <a:spcPts val="0"/>
                        </a:spcAft>
                      </a:pPr>
                      <a:r>
                        <a:rPr lang="en-US" sz="1000" dirty="0">
                          <a:effectLst/>
                          <a:latin typeface="+mn-lt"/>
                        </a:rPr>
                        <a:t> </a:t>
                      </a:r>
                    </a:p>
                    <a:p>
                      <a:pPr marL="0" marR="0" algn="l" fontAlgn="t">
                        <a:spcBef>
                          <a:spcPts val="0"/>
                        </a:spcBef>
                        <a:spcAft>
                          <a:spcPts val="0"/>
                        </a:spcAft>
                      </a:pPr>
                      <a:r>
                        <a:rPr lang="en-US" sz="1000" dirty="0">
                          <a:effectLst/>
                          <a:latin typeface="+mn-lt"/>
                        </a:rPr>
                        <a:t> </a:t>
                      </a:r>
                    </a:p>
                    <a:p>
                      <a:pPr marL="0" marR="0" algn="l" fontAlgn="t">
                        <a:spcBef>
                          <a:spcPts val="0"/>
                        </a:spcBef>
                        <a:spcAft>
                          <a:spcPts val="0"/>
                        </a:spcAft>
                      </a:pPr>
                      <a:r>
                        <a:rPr lang="en-US" sz="1000" dirty="0">
                          <a:effectLst/>
                          <a:latin typeface="+mn-lt"/>
                        </a:rPr>
                        <a:t> </a:t>
                      </a:r>
                    </a:p>
                  </a:txBody>
                  <a:tcPr marL="50800" marR="50800" marT="50800" marB="50800"/>
                </a:tc>
                <a:tc>
                  <a:txBody>
                    <a:bodyPr/>
                    <a:lstStyle/>
                    <a:p>
                      <a:pPr marL="0" marR="0" fontAlgn="t">
                        <a:spcBef>
                          <a:spcPts val="0"/>
                        </a:spcBef>
                        <a:spcAft>
                          <a:spcPts val="0"/>
                        </a:spcAft>
                      </a:pPr>
                      <a:r>
                        <a:rPr lang="en-US" sz="1000" dirty="0" smtClean="0">
                          <a:solidFill>
                            <a:srgbClr val="000000"/>
                          </a:solidFill>
                          <a:effectLst/>
                          <a:latin typeface="Arial"/>
                        </a:rPr>
                        <a:t>SUNY Binghamton University</a:t>
                      </a:r>
                      <a:endParaRPr lang="en-US" sz="1000" dirty="0">
                        <a:solidFill>
                          <a:srgbClr val="000000"/>
                        </a:solidFill>
                        <a:effectLst/>
                        <a:latin typeface="Arial"/>
                      </a:endParaRPr>
                    </a:p>
                  </a:txBody>
                  <a:tcPr marL="50800" marR="50800" marT="50800" marB="50800"/>
                </a:tc>
                <a:tc>
                  <a:txBody>
                    <a:bodyPr/>
                    <a:lstStyle/>
                    <a:p>
                      <a:pPr marL="0" marR="0" algn="ctr" fontAlgn="t">
                        <a:spcBef>
                          <a:spcPts val="0"/>
                        </a:spcBef>
                        <a:spcAft>
                          <a:spcPts val="0"/>
                        </a:spcAft>
                      </a:pPr>
                      <a:r>
                        <a:rPr lang="en-US" sz="1400" dirty="0" smtClean="0">
                          <a:solidFill>
                            <a:srgbClr val="000000"/>
                          </a:solidFill>
                          <a:effectLst/>
                          <a:latin typeface="Arial"/>
                        </a:rPr>
                        <a:t>78.5%</a:t>
                      </a:r>
                      <a:endParaRPr lang="en-US" sz="1400" dirty="0">
                        <a:solidFill>
                          <a:srgbClr val="000000"/>
                        </a:solidFill>
                        <a:effectLst/>
                        <a:latin typeface="Arial"/>
                      </a:endParaRPr>
                    </a:p>
                  </a:txBody>
                  <a:tcPr marL="50800" marR="50800" marT="50800" marB="50800"/>
                </a:tc>
              </a:tr>
              <a:tr h="267302">
                <a:tc vMerge="1">
                  <a:txBody>
                    <a:bodyPr/>
                    <a:lstStyle/>
                    <a:p>
                      <a:pPr marL="0" marR="0" algn="l" fontAlgn="t">
                        <a:spcBef>
                          <a:spcPts val="0"/>
                        </a:spcBef>
                        <a:spcAft>
                          <a:spcPts val="0"/>
                        </a:spcAft>
                      </a:pPr>
                      <a:endParaRPr lang="en-US" sz="1000">
                        <a:effectLst/>
                        <a:latin typeface="+mn-lt"/>
                      </a:endParaRPr>
                    </a:p>
                  </a:txBody>
                  <a:tcPr marL="50800" marR="50800" marT="50800" marB="50800"/>
                </a:tc>
                <a:tc>
                  <a:txBody>
                    <a:bodyPr/>
                    <a:lstStyle/>
                    <a:p>
                      <a:pPr marL="0" marR="0" fontAlgn="t">
                        <a:spcBef>
                          <a:spcPts val="0"/>
                        </a:spcBef>
                        <a:spcAft>
                          <a:spcPts val="0"/>
                        </a:spcAft>
                      </a:pPr>
                      <a:r>
                        <a:rPr lang="en-US" sz="1000" dirty="0" smtClean="0">
                          <a:solidFill>
                            <a:srgbClr val="000000"/>
                          </a:solidFill>
                          <a:effectLst/>
                          <a:latin typeface="Arial"/>
                        </a:rPr>
                        <a:t>CUNY Hunter College</a:t>
                      </a:r>
                      <a:endParaRPr lang="en-US" sz="1000" dirty="0">
                        <a:solidFill>
                          <a:srgbClr val="000000"/>
                        </a:solidFill>
                        <a:effectLst/>
                        <a:latin typeface="Arial"/>
                      </a:endParaRPr>
                    </a:p>
                  </a:txBody>
                  <a:tcPr marL="50800" marR="50800" marT="50800" marB="50800"/>
                </a:tc>
                <a:tc>
                  <a:txBody>
                    <a:bodyPr/>
                    <a:lstStyle/>
                    <a:p>
                      <a:pPr marL="0" marR="0" algn="ctr" fontAlgn="t">
                        <a:spcBef>
                          <a:spcPts val="0"/>
                        </a:spcBef>
                        <a:spcAft>
                          <a:spcPts val="0"/>
                        </a:spcAft>
                      </a:pPr>
                      <a:r>
                        <a:rPr lang="en-US" sz="1400" dirty="0" smtClean="0">
                          <a:solidFill>
                            <a:srgbClr val="000000"/>
                          </a:solidFill>
                          <a:effectLst/>
                          <a:latin typeface="Arial"/>
                        </a:rPr>
                        <a:t>41.7%</a:t>
                      </a:r>
                      <a:endParaRPr lang="en-US" sz="1400" dirty="0">
                        <a:solidFill>
                          <a:srgbClr val="000000"/>
                        </a:solidFill>
                        <a:effectLst/>
                        <a:latin typeface="Arial"/>
                      </a:endParaRPr>
                    </a:p>
                  </a:txBody>
                  <a:tcPr marL="50800" marR="50800" marT="50800" marB="50800"/>
                </a:tc>
              </a:tr>
              <a:tr h="267302">
                <a:tc vMerge="1">
                  <a:txBody>
                    <a:bodyPr/>
                    <a:lstStyle/>
                    <a:p>
                      <a:pPr marL="0" marR="0" algn="l" fontAlgn="t">
                        <a:spcBef>
                          <a:spcPts val="0"/>
                        </a:spcBef>
                        <a:spcAft>
                          <a:spcPts val="0"/>
                        </a:spcAft>
                      </a:pPr>
                      <a:endParaRPr lang="en-US" sz="1000" dirty="0">
                        <a:effectLst/>
                        <a:latin typeface="+mn-lt"/>
                      </a:endParaRPr>
                    </a:p>
                  </a:txBody>
                  <a:tcPr marL="50800" marR="50800" marT="50800" marB="50800"/>
                </a:tc>
                <a:tc>
                  <a:txBody>
                    <a:bodyPr/>
                    <a:lstStyle/>
                    <a:p>
                      <a:pPr marL="0" marR="0" fontAlgn="t">
                        <a:spcBef>
                          <a:spcPts val="0"/>
                        </a:spcBef>
                        <a:spcAft>
                          <a:spcPts val="0"/>
                        </a:spcAft>
                      </a:pPr>
                      <a:r>
                        <a:rPr lang="en-US" sz="1000" dirty="0" smtClean="0">
                          <a:solidFill>
                            <a:srgbClr val="000000"/>
                          </a:solidFill>
                          <a:effectLst/>
                          <a:latin typeface="Arial"/>
                        </a:rPr>
                        <a:t>Lafayette College</a:t>
                      </a:r>
                      <a:endParaRPr lang="en-US" sz="1000" dirty="0">
                        <a:solidFill>
                          <a:srgbClr val="000000"/>
                        </a:solidFill>
                        <a:effectLst/>
                        <a:latin typeface="Arial"/>
                      </a:endParaRPr>
                    </a:p>
                  </a:txBody>
                  <a:tcPr marL="50800" marR="50800" marT="50800" marB="50800"/>
                </a:tc>
                <a:tc>
                  <a:txBody>
                    <a:bodyPr/>
                    <a:lstStyle/>
                    <a:p>
                      <a:pPr marL="0" marR="0" algn="ctr" fontAlgn="t">
                        <a:spcBef>
                          <a:spcPts val="0"/>
                        </a:spcBef>
                        <a:spcAft>
                          <a:spcPts val="0"/>
                        </a:spcAft>
                      </a:pPr>
                      <a:r>
                        <a:rPr lang="en-US" sz="1400" dirty="0" smtClean="0">
                          <a:solidFill>
                            <a:srgbClr val="000000"/>
                          </a:solidFill>
                          <a:effectLst/>
                          <a:latin typeface="Arial"/>
                        </a:rPr>
                        <a:t>90.6%</a:t>
                      </a:r>
                      <a:endParaRPr lang="en-US" sz="1400" dirty="0">
                        <a:solidFill>
                          <a:srgbClr val="000000"/>
                        </a:solidFill>
                        <a:effectLst/>
                        <a:latin typeface="Arial"/>
                      </a:endParaRPr>
                    </a:p>
                  </a:txBody>
                  <a:tcPr marL="50800" marR="50800" marT="50800" marB="50800"/>
                </a:tc>
              </a:tr>
              <a:tr h="267302">
                <a:tc vMerge="1">
                  <a:txBody>
                    <a:bodyPr/>
                    <a:lstStyle/>
                    <a:p>
                      <a:pPr marL="0" marR="0" algn="l" fontAlgn="t">
                        <a:spcBef>
                          <a:spcPts val="0"/>
                        </a:spcBef>
                        <a:spcAft>
                          <a:spcPts val="0"/>
                        </a:spcAft>
                      </a:pPr>
                      <a:endParaRPr lang="en-US" sz="1000" dirty="0">
                        <a:effectLst/>
                        <a:latin typeface="+mn-lt"/>
                      </a:endParaRPr>
                    </a:p>
                  </a:txBody>
                  <a:tcPr marL="50800" marR="50800" marT="50800" marB="50800"/>
                </a:tc>
                <a:tc>
                  <a:txBody>
                    <a:bodyPr/>
                    <a:lstStyle/>
                    <a:p>
                      <a:pPr marL="0" marR="0" fontAlgn="t">
                        <a:spcBef>
                          <a:spcPts val="0"/>
                        </a:spcBef>
                        <a:spcAft>
                          <a:spcPts val="0"/>
                        </a:spcAft>
                      </a:pPr>
                      <a:r>
                        <a:rPr lang="en-US" sz="1000" dirty="0" smtClean="0">
                          <a:solidFill>
                            <a:srgbClr val="000000"/>
                          </a:solidFill>
                          <a:effectLst/>
                          <a:latin typeface="Arial"/>
                        </a:rPr>
                        <a:t>Syracuse University</a:t>
                      </a:r>
                      <a:endParaRPr lang="en-US" sz="1000" dirty="0">
                        <a:solidFill>
                          <a:srgbClr val="000000"/>
                        </a:solidFill>
                        <a:effectLst/>
                        <a:latin typeface="Arial"/>
                      </a:endParaRPr>
                    </a:p>
                  </a:txBody>
                  <a:tcPr marL="50800" marR="50800" marT="50800" marB="50800"/>
                </a:tc>
                <a:tc>
                  <a:txBody>
                    <a:bodyPr/>
                    <a:lstStyle/>
                    <a:p>
                      <a:pPr marL="0" marR="0" algn="ctr" fontAlgn="t">
                        <a:spcBef>
                          <a:spcPts val="0"/>
                        </a:spcBef>
                        <a:spcAft>
                          <a:spcPts val="0"/>
                        </a:spcAft>
                      </a:pPr>
                      <a:r>
                        <a:rPr lang="en-US" sz="1400" dirty="0" smtClean="0">
                          <a:solidFill>
                            <a:srgbClr val="000000"/>
                          </a:solidFill>
                          <a:effectLst/>
                          <a:latin typeface="Arial"/>
                        </a:rPr>
                        <a:t>73.7%</a:t>
                      </a:r>
                      <a:endParaRPr lang="en-US" sz="1400" dirty="0">
                        <a:solidFill>
                          <a:srgbClr val="000000"/>
                        </a:solidFill>
                        <a:effectLst/>
                        <a:latin typeface="Arial"/>
                      </a:endParaRPr>
                    </a:p>
                  </a:txBody>
                  <a:tcPr marL="50800" marR="50800" marT="50800" marB="50800"/>
                </a:tc>
              </a:tr>
              <a:tr h="267302">
                <a:tc vMerge="1">
                  <a:txBody>
                    <a:bodyPr/>
                    <a:lstStyle/>
                    <a:p>
                      <a:pPr marL="0" marR="0" algn="l" fontAlgn="t">
                        <a:spcBef>
                          <a:spcPts val="0"/>
                        </a:spcBef>
                        <a:spcAft>
                          <a:spcPts val="0"/>
                        </a:spcAft>
                      </a:pPr>
                      <a:endParaRPr lang="en-US" sz="1000" dirty="0">
                        <a:effectLst/>
                        <a:latin typeface="+mn-lt"/>
                      </a:endParaRPr>
                    </a:p>
                  </a:txBody>
                  <a:tcPr marL="50800" marR="50800" marT="50800" marB="50800"/>
                </a:tc>
                <a:tc>
                  <a:txBody>
                    <a:bodyPr/>
                    <a:lstStyle/>
                    <a:p>
                      <a:pPr marL="0" marR="0" fontAlgn="t">
                        <a:spcBef>
                          <a:spcPts val="0"/>
                        </a:spcBef>
                        <a:spcAft>
                          <a:spcPts val="0"/>
                        </a:spcAft>
                      </a:pPr>
                      <a:r>
                        <a:rPr lang="en-US" sz="1000" dirty="0" smtClean="0">
                          <a:solidFill>
                            <a:srgbClr val="000000"/>
                          </a:solidFill>
                          <a:effectLst/>
                          <a:latin typeface="Arial"/>
                        </a:rPr>
                        <a:t>University at Buffalo The</a:t>
                      </a:r>
                      <a:r>
                        <a:rPr lang="en-US" sz="1000" baseline="0" dirty="0" smtClean="0">
                          <a:solidFill>
                            <a:srgbClr val="000000"/>
                          </a:solidFill>
                          <a:effectLst/>
                          <a:latin typeface="Arial"/>
                        </a:rPr>
                        <a:t> State Univ. of NY (3)</a:t>
                      </a:r>
                      <a:endParaRPr lang="en-US" sz="1000" dirty="0">
                        <a:solidFill>
                          <a:srgbClr val="000000"/>
                        </a:solidFill>
                        <a:effectLst/>
                        <a:latin typeface="Arial"/>
                      </a:endParaRPr>
                    </a:p>
                  </a:txBody>
                  <a:tcPr marL="50800" marR="50800" marT="50800" marB="50800"/>
                </a:tc>
                <a:tc>
                  <a:txBody>
                    <a:bodyPr/>
                    <a:lstStyle/>
                    <a:p>
                      <a:pPr marL="0" marR="0" algn="ctr" fontAlgn="t">
                        <a:spcBef>
                          <a:spcPts val="0"/>
                        </a:spcBef>
                        <a:spcAft>
                          <a:spcPts val="0"/>
                        </a:spcAft>
                      </a:pPr>
                      <a:r>
                        <a:rPr lang="en-US" sz="1400" dirty="0" smtClean="0">
                          <a:solidFill>
                            <a:schemeClr val="tx1"/>
                          </a:solidFill>
                          <a:effectLst/>
                          <a:latin typeface="Arial"/>
                        </a:rPr>
                        <a:t>60.3%</a:t>
                      </a:r>
                      <a:endParaRPr lang="en-US" sz="1400" dirty="0">
                        <a:solidFill>
                          <a:schemeClr val="tx1"/>
                        </a:solidFill>
                        <a:effectLst/>
                        <a:latin typeface="Arial"/>
                      </a:endParaRPr>
                    </a:p>
                  </a:txBody>
                  <a:tcPr marL="50800" marR="50800" marT="50800" marB="50800"/>
                </a:tc>
              </a:tr>
              <a:tr h="267302">
                <a:tc rowSpan="6">
                  <a:txBody>
                    <a:bodyPr/>
                    <a:lstStyle/>
                    <a:p>
                      <a:pPr marL="0" marR="0" algn="l" fontAlgn="t">
                        <a:spcBef>
                          <a:spcPts val="0"/>
                        </a:spcBef>
                        <a:spcAft>
                          <a:spcPts val="0"/>
                        </a:spcAft>
                      </a:pPr>
                      <a:r>
                        <a:rPr lang="en-US" sz="1100" b="1" dirty="0">
                          <a:solidFill>
                            <a:srgbClr val="000000"/>
                          </a:solidFill>
                          <a:effectLst/>
                          <a:latin typeface="+mn-lt"/>
                        </a:rPr>
                        <a:t>Selective -  </a:t>
                      </a:r>
                      <a:r>
                        <a:rPr lang="en-US" sz="1100" b="1" dirty="0" smtClean="0">
                          <a:solidFill>
                            <a:srgbClr val="000000"/>
                          </a:solidFill>
                          <a:effectLst/>
                          <a:latin typeface="+mn-lt"/>
                        </a:rPr>
                        <a:t>27% </a:t>
                      </a:r>
                      <a:r>
                        <a:rPr lang="en-US" sz="1100" b="1" dirty="0">
                          <a:solidFill>
                            <a:srgbClr val="000000"/>
                          </a:solidFill>
                          <a:effectLst/>
                          <a:latin typeface="+mn-lt"/>
                        </a:rPr>
                        <a:t>of class (</a:t>
                      </a:r>
                      <a:r>
                        <a:rPr lang="en-US" sz="1100" b="1" dirty="0" smtClean="0">
                          <a:solidFill>
                            <a:srgbClr val="000000"/>
                          </a:solidFill>
                          <a:effectLst/>
                          <a:latin typeface="+mn-lt"/>
                        </a:rPr>
                        <a:t>10/37)</a:t>
                      </a:r>
                      <a:endParaRPr lang="en-US" sz="1100" dirty="0">
                        <a:solidFill>
                          <a:srgbClr val="000000"/>
                        </a:solidFill>
                        <a:effectLst/>
                        <a:latin typeface="+mn-lt"/>
                      </a:endParaRPr>
                    </a:p>
                    <a:p>
                      <a:pPr marL="0" marR="0" algn="l" fontAlgn="t">
                        <a:spcBef>
                          <a:spcPts val="0"/>
                        </a:spcBef>
                        <a:spcAft>
                          <a:spcPts val="0"/>
                        </a:spcAft>
                      </a:pPr>
                      <a:r>
                        <a:rPr lang="en-US" sz="1000" dirty="0">
                          <a:solidFill>
                            <a:srgbClr val="000000"/>
                          </a:solidFill>
                          <a:effectLst/>
                          <a:latin typeface="+mn-lt"/>
                        </a:rPr>
                        <a:t> </a:t>
                      </a:r>
                    </a:p>
                    <a:p>
                      <a:pPr marL="0" marR="0" algn="l" fontAlgn="t">
                        <a:spcBef>
                          <a:spcPts val="0"/>
                        </a:spcBef>
                        <a:spcAft>
                          <a:spcPts val="0"/>
                        </a:spcAft>
                      </a:pPr>
                      <a:r>
                        <a:rPr lang="en-US" sz="1000" dirty="0">
                          <a:solidFill>
                            <a:srgbClr val="000000"/>
                          </a:solidFill>
                          <a:effectLst/>
                          <a:latin typeface="+mn-lt"/>
                        </a:rPr>
                        <a:t> </a:t>
                      </a:r>
                    </a:p>
                    <a:p>
                      <a:pPr marL="0" marR="0" algn="l" fontAlgn="t">
                        <a:spcBef>
                          <a:spcPts val="0"/>
                        </a:spcBef>
                        <a:spcAft>
                          <a:spcPts val="0"/>
                        </a:spcAft>
                      </a:pPr>
                      <a:r>
                        <a:rPr lang="en-US" sz="1000" dirty="0">
                          <a:solidFill>
                            <a:srgbClr val="000000"/>
                          </a:solidFill>
                          <a:effectLst/>
                          <a:latin typeface="+mn-lt"/>
                        </a:rPr>
                        <a:t> </a:t>
                      </a:r>
                    </a:p>
                    <a:p>
                      <a:pPr marL="0" marR="0" algn="l" fontAlgn="t">
                        <a:spcBef>
                          <a:spcPts val="0"/>
                        </a:spcBef>
                        <a:spcAft>
                          <a:spcPts val="0"/>
                        </a:spcAft>
                      </a:pPr>
                      <a:r>
                        <a:rPr lang="en-US" sz="1000" dirty="0">
                          <a:solidFill>
                            <a:srgbClr val="000000"/>
                          </a:solidFill>
                          <a:effectLst/>
                          <a:latin typeface="+mn-lt"/>
                        </a:rPr>
                        <a:t> </a:t>
                      </a:r>
                    </a:p>
                    <a:p>
                      <a:pPr marL="0" marR="0" algn="l" fontAlgn="t">
                        <a:spcBef>
                          <a:spcPts val="0"/>
                        </a:spcBef>
                        <a:spcAft>
                          <a:spcPts val="0"/>
                        </a:spcAft>
                      </a:pPr>
                      <a:r>
                        <a:rPr lang="en-US" sz="1000" dirty="0">
                          <a:solidFill>
                            <a:srgbClr val="000000"/>
                          </a:solidFill>
                          <a:effectLst/>
                          <a:latin typeface="+mn-lt"/>
                        </a:rPr>
                        <a:t> </a:t>
                      </a:r>
                    </a:p>
                  </a:txBody>
                  <a:tcPr marL="50800" marR="50800" marT="50800" marB="50800"/>
                </a:tc>
                <a:tc>
                  <a:txBody>
                    <a:bodyPr/>
                    <a:lstStyle/>
                    <a:p>
                      <a:pPr marL="0" marR="0" fontAlgn="t">
                        <a:spcBef>
                          <a:spcPts val="0"/>
                        </a:spcBef>
                        <a:spcAft>
                          <a:spcPts val="0"/>
                        </a:spcAft>
                      </a:pPr>
                      <a:r>
                        <a:rPr lang="en-US" sz="1000" dirty="0" smtClean="0">
                          <a:solidFill>
                            <a:srgbClr val="000000"/>
                          </a:solidFill>
                          <a:effectLst/>
                          <a:latin typeface="Arial"/>
                        </a:rPr>
                        <a:t>Allegheny College</a:t>
                      </a:r>
                      <a:endParaRPr lang="en-US" sz="1000" dirty="0">
                        <a:solidFill>
                          <a:srgbClr val="000000"/>
                        </a:solidFill>
                        <a:effectLst/>
                        <a:latin typeface="Arial"/>
                      </a:endParaRPr>
                    </a:p>
                  </a:txBody>
                  <a:tcPr marL="50800" marR="50800" marT="50800" marB="50800"/>
                </a:tc>
                <a:tc>
                  <a:txBody>
                    <a:bodyPr/>
                    <a:lstStyle/>
                    <a:p>
                      <a:pPr marL="0" marR="0" algn="ctr" fontAlgn="t">
                        <a:spcBef>
                          <a:spcPts val="0"/>
                        </a:spcBef>
                        <a:spcAft>
                          <a:spcPts val="0"/>
                        </a:spcAft>
                      </a:pPr>
                      <a:r>
                        <a:rPr lang="en-US" sz="1400" dirty="0" smtClean="0">
                          <a:solidFill>
                            <a:schemeClr val="tx1"/>
                          </a:solidFill>
                          <a:effectLst/>
                          <a:latin typeface="Arial"/>
                        </a:rPr>
                        <a:t>69.6%</a:t>
                      </a:r>
                      <a:endParaRPr lang="en-US" sz="1400" dirty="0">
                        <a:solidFill>
                          <a:schemeClr val="tx1"/>
                        </a:solidFill>
                        <a:effectLst/>
                        <a:latin typeface="Arial"/>
                      </a:endParaRPr>
                    </a:p>
                  </a:txBody>
                  <a:tcPr marL="50800" marR="50800" marT="50800" marB="50800"/>
                </a:tc>
              </a:tr>
              <a:tr h="267302">
                <a:tc vMerge="1">
                  <a:txBody>
                    <a:bodyPr/>
                    <a:lstStyle/>
                    <a:p>
                      <a:pPr marL="0" marR="0" algn="l" fontAlgn="t">
                        <a:spcBef>
                          <a:spcPts val="0"/>
                        </a:spcBef>
                        <a:spcAft>
                          <a:spcPts val="0"/>
                        </a:spcAft>
                      </a:pPr>
                      <a:endParaRPr lang="en-US" sz="1000" dirty="0">
                        <a:solidFill>
                          <a:srgbClr val="000000"/>
                        </a:solidFill>
                        <a:effectLst/>
                        <a:latin typeface="+mn-lt"/>
                      </a:endParaRPr>
                    </a:p>
                  </a:txBody>
                  <a:tcPr marL="50800" marR="50800" marT="50800" marB="50800"/>
                </a:tc>
                <a:tc>
                  <a:txBody>
                    <a:bodyPr/>
                    <a:lstStyle/>
                    <a:p>
                      <a:pPr marL="0" marR="0" fontAlgn="t">
                        <a:spcBef>
                          <a:spcPts val="0"/>
                        </a:spcBef>
                        <a:spcAft>
                          <a:spcPts val="0"/>
                        </a:spcAft>
                      </a:pPr>
                      <a:r>
                        <a:rPr lang="en-US" sz="1000" dirty="0">
                          <a:solidFill>
                            <a:srgbClr val="000000"/>
                          </a:solidFill>
                          <a:effectLst/>
                          <a:latin typeface="Arial"/>
                        </a:rPr>
                        <a:t>CUNY </a:t>
                      </a:r>
                      <a:r>
                        <a:rPr lang="en-US" sz="1000" dirty="0" smtClean="0">
                          <a:solidFill>
                            <a:srgbClr val="000000"/>
                          </a:solidFill>
                          <a:effectLst/>
                          <a:latin typeface="Arial"/>
                        </a:rPr>
                        <a:t>Brooklyn</a:t>
                      </a:r>
                      <a:r>
                        <a:rPr lang="en-US" sz="1000" baseline="0" dirty="0" smtClean="0">
                          <a:solidFill>
                            <a:srgbClr val="000000"/>
                          </a:solidFill>
                          <a:effectLst/>
                          <a:latin typeface="Arial"/>
                        </a:rPr>
                        <a:t> </a:t>
                      </a:r>
                      <a:r>
                        <a:rPr lang="en-US" sz="1000" dirty="0" smtClean="0">
                          <a:solidFill>
                            <a:srgbClr val="000000"/>
                          </a:solidFill>
                          <a:effectLst/>
                          <a:latin typeface="Arial"/>
                        </a:rPr>
                        <a:t>College (5)</a:t>
                      </a:r>
                      <a:endParaRPr lang="en-US" sz="1000" dirty="0">
                        <a:solidFill>
                          <a:srgbClr val="000000"/>
                        </a:solidFill>
                        <a:effectLst/>
                        <a:latin typeface="Arial"/>
                      </a:endParaRPr>
                    </a:p>
                  </a:txBody>
                  <a:tcPr marL="50800" marR="50800" marT="50800" marB="50800"/>
                </a:tc>
                <a:tc>
                  <a:txBody>
                    <a:bodyPr/>
                    <a:lstStyle/>
                    <a:p>
                      <a:pPr marL="0" marR="0" algn="ctr" fontAlgn="t">
                        <a:spcBef>
                          <a:spcPts val="0"/>
                        </a:spcBef>
                        <a:spcAft>
                          <a:spcPts val="0"/>
                        </a:spcAft>
                      </a:pPr>
                      <a:r>
                        <a:rPr lang="en-US" sz="1400" dirty="0" smtClean="0">
                          <a:solidFill>
                            <a:schemeClr val="tx1"/>
                          </a:solidFill>
                          <a:effectLst/>
                          <a:latin typeface="Arial"/>
                        </a:rPr>
                        <a:t>49.3%</a:t>
                      </a:r>
                      <a:endParaRPr lang="en-US" sz="1400" dirty="0">
                        <a:solidFill>
                          <a:schemeClr val="tx1"/>
                        </a:solidFill>
                        <a:effectLst/>
                        <a:latin typeface="Arial"/>
                      </a:endParaRPr>
                    </a:p>
                  </a:txBody>
                  <a:tcPr marL="50800" marR="50800" marT="50800" marB="50800"/>
                </a:tc>
              </a:tr>
              <a:tr h="267302">
                <a:tc vMerge="1">
                  <a:txBody>
                    <a:bodyPr/>
                    <a:lstStyle/>
                    <a:p>
                      <a:pPr marL="0" marR="0" algn="l" fontAlgn="t">
                        <a:spcBef>
                          <a:spcPts val="0"/>
                        </a:spcBef>
                        <a:spcAft>
                          <a:spcPts val="0"/>
                        </a:spcAft>
                      </a:pPr>
                      <a:endParaRPr lang="en-US" sz="1000">
                        <a:solidFill>
                          <a:srgbClr val="000000"/>
                        </a:solidFill>
                        <a:effectLst/>
                        <a:latin typeface="+mn-lt"/>
                      </a:endParaRPr>
                    </a:p>
                  </a:txBody>
                  <a:tcPr marL="50800" marR="50800" marT="50800" marB="50800"/>
                </a:tc>
                <a:tc>
                  <a:txBody>
                    <a:bodyPr/>
                    <a:lstStyle/>
                    <a:p>
                      <a:pPr marL="0" marR="0" fontAlgn="t">
                        <a:spcBef>
                          <a:spcPts val="0"/>
                        </a:spcBef>
                        <a:spcAft>
                          <a:spcPts val="0"/>
                        </a:spcAft>
                      </a:pPr>
                      <a:r>
                        <a:rPr lang="en-US" sz="1000" dirty="0" smtClean="0">
                          <a:solidFill>
                            <a:srgbClr val="000000"/>
                          </a:solidFill>
                          <a:effectLst/>
                          <a:latin typeface="Arial"/>
                        </a:rPr>
                        <a:t>SUNY</a:t>
                      </a:r>
                      <a:r>
                        <a:rPr lang="en-US" sz="1000" baseline="0" dirty="0" smtClean="0">
                          <a:solidFill>
                            <a:srgbClr val="000000"/>
                          </a:solidFill>
                          <a:effectLst/>
                          <a:latin typeface="Arial"/>
                        </a:rPr>
                        <a:t> Purchase</a:t>
                      </a:r>
                      <a:endParaRPr lang="en-US" sz="1000" dirty="0">
                        <a:solidFill>
                          <a:srgbClr val="000000"/>
                        </a:solidFill>
                        <a:effectLst/>
                        <a:latin typeface="Arial"/>
                      </a:endParaRPr>
                    </a:p>
                  </a:txBody>
                  <a:tcPr marL="50800" marR="50800" marT="50800" marB="50800"/>
                </a:tc>
                <a:tc>
                  <a:txBody>
                    <a:bodyPr/>
                    <a:lstStyle/>
                    <a:p>
                      <a:pPr marL="0" marR="0" algn="ctr" fontAlgn="t">
                        <a:spcBef>
                          <a:spcPts val="0"/>
                        </a:spcBef>
                        <a:spcAft>
                          <a:spcPts val="0"/>
                        </a:spcAft>
                      </a:pPr>
                      <a:r>
                        <a:rPr lang="en-US" sz="1400" dirty="0" smtClean="0">
                          <a:solidFill>
                            <a:schemeClr val="tx1"/>
                          </a:solidFill>
                          <a:effectLst/>
                          <a:latin typeface="Arial"/>
                        </a:rPr>
                        <a:t>53%</a:t>
                      </a:r>
                      <a:endParaRPr lang="en-US" sz="1400" dirty="0">
                        <a:solidFill>
                          <a:schemeClr val="tx1"/>
                        </a:solidFill>
                        <a:effectLst/>
                        <a:latin typeface="Arial"/>
                      </a:endParaRPr>
                    </a:p>
                  </a:txBody>
                  <a:tcPr marL="50800" marR="50800" marT="50800" marB="50800"/>
                </a:tc>
              </a:tr>
              <a:tr h="267302">
                <a:tc vMerge="1">
                  <a:txBody>
                    <a:bodyPr/>
                    <a:lstStyle/>
                    <a:p>
                      <a:pPr marL="0" marR="0" algn="l" fontAlgn="t">
                        <a:spcBef>
                          <a:spcPts val="0"/>
                        </a:spcBef>
                        <a:spcAft>
                          <a:spcPts val="0"/>
                        </a:spcAft>
                      </a:pPr>
                      <a:endParaRPr lang="en-US" sz="1000">
                        <a:solidFill>
                          <a:srgbClr val="000000"/>
                        </a:solidFill>
                        <a:effectLst/>
                        <a:latin typeface="+mn-lt"/>
                      </a:endParaRPr>
                    </a:p>
                  </a:txBody>
                  <a:tcPr marL="50800" marR="50800" marT="50800" marB="50800"/>
                </a:tc>
                <a:tc>
                  <a:txBody>
                    <a:bodyPr/>
                    <a:lstStyle/>
                    <a:p>
                      <a:pPr marL="0" marR="0" fontAlgn="t">
                        <a:spcBef>
                          <a:spcPts val="0"/>
                        </a:spcBef>
                        <a:spcAft>
                          <a:spcPts val="0"/>
                        </a:spcAft>
                      </a:pPr>
                      <a:r>
                        <a:rPr lang="en-US" sz="1000" dirty="0" smtClean="0">
                          <a:solidFill>
                            <a:srgbClr val="000000"/>
                          </a:solidFill>
                          <a:effectLst/>
                          <a:latin typeface="Arial"/>
                        </a:rPr>
                        <a:t>SUNY</a:t>
                      </a:r>
                      <a:r>
                        <a:rPr lang="en-US" sz="1000" baseline="0" dirty="0" smtClean="0">
                          <a:solidFill>
                            <a:srgbClr val="000000"/>
                          </a:solidFill>
                          <a:effectLst/>
                          <a:latin typeface="Arial"/>
                        </a:rPr>
                        <a:t> Albany</a:t>
                      </a:r>
                      <a:endParaRPr lang="en-US" sz="1000" dirty="0">
                        <a:solidFill>
                          <a:srgbClr val="000000"/>
                        </a:solidFill>
                        <a:effectLst/>
                        <a:latin typeface="Arial"/>
                      </a:endParaRPr>
                    </a:p>
                  </a:txBody>
                  <a:tcPr marL="50800" marR="50800" marT="50800" marB="50800"/>
                </a:tc>
                <a:tc>
                  <a:txBody>
                    <a:bodyPr/>
                    <a:lstStyle/>
                    <a:p>
                      <a:pPr marL="0" marR="0" algn="ctr" fontAlgn="t">
                        <a:spcBef>
                          <a:spcPts val="0"/>
                        </a:spcBef>
                        <a:spcAft>
                          <a:spcPts val="0"/>
                        </a:spcAft>
                      </a:pPr>
                      <a:r>
                        <a:rPr lang="en-US" sz="1400" dirty="0" smtClean="0">
                          <a:solidFill>
                            <a:schemeClr val="tx1"/>
                          </a:solidFill>
                          <a:effectLst/>
                          <a:latin typeface="Arial"/>
                        </a:rPr>
                        <a:t>65.5%</a:t>
                      </a:r>
                      <a:endParaRPr lang="en-US" sz="1400" dirty="0">
                        <a:solidFill>
                          <a:schemeClr val="tx1"/>
                        </a:solidFill>
                        <a:effectLst/>
                        <a:latin typeface="Arial"/>
                      </a:endParaRPr>
                    </a:p>
                  </a:txBody>
                  <a:tcPr marL="50800" marR="50800" marT="50800" marB="50800"/>
                </a:tc>
              </a:tr>
              <a:tr h="267302">
                <a:tc vMerge="1">
                  <a:txBody>
                    <a:bodyPr/>
                    <a:lstStyle/>
                    <a:p>
                      <a:pPr marL="0" marR="0" algn="l" fontAlgn="t">
                        <a:spcBef>
                          <a:spcPts val="0"/>
                        </a:spcBef>
                        <a:spcAft>
                          <a:spcPts val="0"/>
                        </a:spcAft>
                      </a:pPr>
                      <a:endParaRPr lang="en-US" sz="1000">
                        <a:solidFill>
                          <a:srgbClr val="000000"/>
                        </a:solidFill>
                        <a:effectLst/>
                        <a:latin typeface="+mn-lt"/>
                      </a:endParaRPr>
                    </a:p>
                  </a:txBody>
                  <a:tcPr marL="50800" marR="50800" marT="50800" marB="50800"/>
                </a:tc>
                <a:tc>
                  <a:txBody>
                    <a:bodyPr/>
                    <a:lstStyle/>
                    <a:p>
                      <a:pPr marL="0" marR="0" fontAlgn="t">
                        <a:spcBef>
                          <a:spcPts val="0"/>
                        </a:spcBef>
                        <a:spcAft>
                          <a:spcPts val="0"/>
                        </a:spcAft>
                      </a:pPr>
                      <a:r>
                        <a:rPr lang="en-US" sz="1000" dirty="0" smtClean="0">
                          <a:solidFill>
                            <a:srgbClr val="000000"/>
                          </a:solidFill>
                          <a:effectLst/>
                          <a:latin typeface="Arial"/>
                        </a:rPr>
                        <a:t>SUNY New </a:t>
                      </a:r>
                      <a:r>
                        <a:rPr lang="en-US" sz="1000" dirty="0" err="1" smtClean="0">
                          <a:solidFill>
                            <a:srgbClr val="000000"/>
                          </a:solidFill>
                          <a:effectLst/>
                          <a:latin typeface="Arial"/>
                        </a:rPr>
                        <a:t>Paltz</a:t>
                      </a:r>
                      <a:endParaRPr lang="en-US" sz="1000" dirty="0">
                        <a:solidFill>
                          <a:srgbClr val="000000"/>
                        </a:solidFill>
                        <a:effectLst/>
                        <a:latin typeface="Arial"/>
                      </a:endParaRPr>
                    </a:p>
                  </a:txBody>
                  <a:tcPr marL="50800" marR="50800" marT="50800" marB="50800"/>
                </a:tc>
                <a:tc>
                  <a:txBody>
                    <a:bodyPr/>
                    <a:lstStyle/>
                    <a:p>
                      <a:pPr marL="0" marR="0" algn="ctr" fontAlgn="t">
                        <a:spcBef>
                          <a:spcPts val="0"/>
                        </a:spcBef>
                        <a:spcAft>
                          <a:spcPts val="0"/>
                        </a:spcAft>
                      </a:pPr>
                      <a:r>
                        <a:rPr lang="en-US" sz="1400" dirty="0" smtClean="0">
                          <a:solidFill>
                            <a:schemeClr val="tx1"/>
                          </a:solidFill>
                          <a:effectLst/>
                          <a:latin typeface="Arial"/>
                        </a:rPr>
                        <a:t>69.6%</a:t>
                      </a:r>
                      <a:endParaRPr lang="en-US" sz="1400" dirty="0">
                        <a:solidFill>
                          <a:schemeClr val="tx1"/>
                        </a:solidFill>
                        <a:effectLst/>
                        <a:latin typeface="Arial"/>
                      </a:endParaRPr>
                    </a:p>
                  </a:txBody>
                  <a:tcPr marL="50800" marR="50800" marT="50800" marB="50800"/>
                </a:tc>
              </a:tr>
              <a:tr h="267302">
                <a:tc vMerge="1">
                  <a:txBody>
                    <a:bodyPr/>
                    <a:lstStyle/>
                    <a:p>
                      <a:pPr marL="0" marR="0" algn="l" fontAlgn="t">
                        <a:spcBef>
                          <a:spcPts val="0"/>
                        </a:spcBef>
                        <a:spcAft>
                          <a:spcPts val="0"/>
                        </a:spcAft>
                      </a:pPr>
                      <a:endParaRPr lang="en-US" sz="1000" dirty="0">
                        <a:solidFill>
                          <a:srgbClr val="000000"/>
                        </a:solidFill>
                        <a:effectLst/>
                        <a:latin typeface="+mn-lt"/>
                      </a:endParaRPr>
                    </a:p>
                  </a:txBody>
                  <a:tcPr marL="50800" marR="50800" marT="50800" marB="50800"/>
                </a:tc>
                <a:tc>
                  <a:txBody>
                    <a:bodyPr/>
                    <a:lstStyle/>
                    <a:p>
                      <a:pPr marL="0" marR="0" fontAlgn="t">
                        <a:spcBef>
                          <a:spcPts val="0"/>
                        </a:spcBef>
                        <a:spcAft>
                          <a:spcPts val="0"/>
                        </a:spcAft>
                      </a:pPr>
                      <a:r>
                        <a:rPr lang="en-US" sz="1000" dirty="0" smtClean="0">
                          <a:solidFill>
                            <a:srgbClr val="000000"/>
                          </a:solidFill>
                          <a:effectLst/>
                          <a:latin typeface="Arial"/>
                        </a:rPr>
                        <a:t>Susquehanna University</a:t>
                      </a:r>
                      <a:endParaRPr lang="en-US" sz="1000" dirty="0">
                        <a:solidFill>
                          <a:srgbClr val="000000"/>
                        </a:solidFill>
                        <a:effectLst/>
                        <a:latin typeface="Arial"/>
                      </a:endParaRPr>
                    </a:p>
                  </a:txBody>
                  <a:tcPr marL="50800" marR="50800" marT="50800" marB="50800"/>
                </a:tc>
                <a:tc>
                  <a:txBody>
                    <a:bodyPr/>
                    <a:lstStyle/>
                    <a:p>
                      <a:pPr marL="0" marR="0" algn="ctr" fontAlgn="t">
                        <a:spcBef>
                          <a:spcPts val="0"/>
                        </a:spcBef>
                        <a:spcAft>
                          <a:spcPts val="0"/>
                        </a:spcAft>
                      </a:pPr>
                      <a:r>
                        <a:rPr lang="en-US" sz="1400" dirty="0" smtClean="0">
                          <a:solidFill>
                            <a:schemeClr val="tx1"/>
                          </a:solidFill>
                          <a:effectLst/>
                          <a:latin typeface="Arial"/>
                        </a:rPr>
                        <a:t>67.7%</a:t>
                      </a:r>
                      <a:endParaRPr lang="en-US" sz="1400" dirty="0">
                        <a:solidFill>
                          <a:schemeClr val="tx1"/>
                        </a:solidFill>
                        <a:effectLst/>
                        <a:latin typeface="Arial"/>
                      </a:endParaRPr>
                    </a:p>
                  </a:txBody>
                  <a:tcPr marL="50800" marR="50800" marT="50800" marB="50800"/>
                </a:tc>
              </a:tr>
              <a:tr h="267302">
                <a:tc rowSpan="3">
                  <a:txBody>
                    <a:bodyPr/>
                    <a:lstStyle/>
                    <a:p>
                      <a:pPr marL="0" marR="0" algn="l" fontAlgn="t">
                        <a:spcBef>
                          <a:spcPts val="0"/>
                        </a:spcBef>
                        <a:spcAft>
                          <a:spcPts val="0"/>
                        </a:spcAft>
                      </a:pPr>
                      <a:r>
                        <a:rPr lang="en-US" sz="1100" b="1" dirty="0">
                          <a:solidFill>
                            <a:srgbClr val="000000"/>
                          </a:solidFill>
                          <a:effectLst/>
                          <a:latin typeface="+mn-lt"/>
                        </a:rPr>
                        <a:t>Less Selective – </a:t>
                      </a:r>
                      <a:r>
                        <a:rPr lang="en-US" sz="1100" b="1" dirty="0" smtClean="0">
                          <a:solidFill>
                            <a:srgbClr val="000000"/>
                          </a:solidFill>
                          <a:effectLst/>
                          <a:latin typeface="+mn-lt"/>
                        </a:rPr>
                        <a:t>22% </a:t>
                      </a:r>
                      <a:r>
                        <a:rPr lang="en-US" sz="1100" b="1" dirty="0">
                          <a:solidFill>
                            <a:srgbClr val="000000"/>
                          </a:solidFill>
                          <a:effectLst/>
                          <a:latin typeface="+mn-lt"/>
                        </a:rPr>
                        <a:t>of class (</a:t>
                      </a:r>
                      <a:r>
                        <a:rPr lang="en-US" sz="1100" b="1" dirty="0" smtClean="0">
                          <a:solidFill>
                            <a:srgbClr val="000000"/>
                          </a:solidFill>
                          <a:effectLst/>
                          <a:latin typeface="+mn-lt"/>
                        </a:rPr>
                        <a:t>8/37)</a:t>
                      </a:r>
                      <a:endParaRPr lang="en-US" sz="1100" dirty="0">
                        <a:solidFill>
                          <a:srgbClr val="000000"/>
                        </a:solidFill>
                        <a:effectLst/>
                        <a:latin typeface="+mn-lt"/>
                      </a:endParaRPr>
                    </a:p>
                    <a:p>
                      <a:pPr marL="0" marR="0" algn="l" fontAlgn="t">
                        <a:spcBef>
                          <a:spcPts val="0"/>
                        </a:spcBef>
                        <a:spcAft>
                          <a:spcPts val="0"/>
                        </a:spcAft>
                      </a:pPr>
                      <a:r>
                        <a:rPr lang="en-US" sz="1100" dirty="0">
                          <a:effectLst/>
                          <a:latin typeface="+mn-lt"/>
                        </a:rPr>
                        <a:t> </a:t>
                      </a:r>
                    </a:p>
                    <a:p>
                      <a:pPr marL="0" marR="0" algn="l" fontAlgn="t">
                        <a:spcBef>
                          <a:spcPts val="0"/>
                        </a:spcBef>
                        <a:spcAft>
                          <a:spcPts val="0"/>
                        </a:spcAft>
                      </a:pPr>
                      <a:r>
                        <a:rPr lang="en-US" sz="1100" dirty="0">
                          <a:effectLst/>
                          <a:latin typeface="+mn-lt"/>
                        </a:rPr>
                        <a:t> </a:t>
                      </a:r>
                    </a:p>
                  </a:txBody>
                  <a:tcPr marL="50800" marR="50800" marT="50800" marB="50800"/>
                </a:tc>
                <a:tc>
                  <a:txBody>
                    <a:bodyPr/>
                    <a:lstStyle/>
                    <a:p>
                      <a:pPr marL="0" marR="0" fontAlgn="t">
                        <a:spcBef>
                          <a:spcPts val="0"/>
                        </a:spcBef>
                        <a:spcAft>
                          <a:spcPts val="0"/>
                        </a:spcAft>
                      </a:pPr>
                      <a:r>
                        <a:rPr lang="en-US" sz="1000" dirty="0" smtClean="0">
                          <a:solidFill>
                            <a:srgbClr val="000000"/>
                          </a:solidFill>
                          <a:effectLst/>
                          <a:latin typeface="Arial"/>
                        </a:rPr>
                        <a:t>CUNY John Jay College</a:t>
                      </a:r>
                      <a:endParaRPr lang="en-US" sz="1000" dirty="0">
                        <a:solidFill>
                          <a:srgbClr val="000000"/>
                        </a:solidFill>
                        <a:effectLst/>
                        <a:latin typeface="Arial"/>
                      </a:endParaRPr>
                    </a:p>
                  </a:txBody>
                  <a:tcPr marL="50800" marR="50800" marT="50800" marB="50800"/>
                </a:tc>
                <a:tc>
                  <a:txBody>
                    <a:bodyPr/>
                    <a:lstStyle/>
                    <a:p>
                      <a:pPr marL="0" marR="0" algn="ctr" fontAlgn="t">
                        <a:spcBef>
                          <a:spcPts val="0"/>
                        </a:spcBef>
                        <a:spcAft>
                          <a:spcPts val="0"/>
                        </a:spcAft>
                      </a:pPr>
                      <a:r>
                        <a:rPr lang="en-US" sz="1400" dirty="0" smtClean="0">
                          <a:solidFill>
                            <a:schemeClr val="tx1"/>
                          </a:solidFill>
                          <a:effectLst/>
                          <a:latin typeface="Arial"/>
                        </a:rPr>
                        <a:t>45.4%</a:t>
                      </a:r>
                      <a:endParaRPr lang="en-US" sz="1400" dirty="0">
                        <a:solidFill>
                          <a:schemeClr val="tx1"/>
                        </a:solidFill>
                        <a:effectLst/>
                        <a:latin typeface="Arial"/>
                      </a:endParaRPr>
                    </a:p>
                  </a:txBody>
                  <a:tcPr marL="50800" marR="50800" marT="50800" marB="50800"/>
                </a:tc>
              </a:tr>
              <a:tr h="267302">
                <a:tc vMerge="1">
                  <a:txBody>
                    <a:bodyPr/>
                    <a:lstStyle/>
                    <a:p>
                      <a:pPr marL="0" marR="0" algn="l" fontAlgn="t">
                        <a:spcBef>
                          <a:spcPts val="0"/>
                        </a:spcBef>
                        <a:spcAft>
                          <a:spcPts val="0"/>
                        </a:spcAft>
                      </a:pPr>
                      <a:endParaRPr lang="en-US" sz="1100">
                        <a:effectLst/>
                        <a:latin typeface="+mn-lt"/>
                      </a:endParaRPr>
                    </a:p>
                  </a:txBody>
                  <a:tcPr marL="50800" marR="50800" marT="50800" marB="50800"/>
                </a:tc>
                <a:tc>
                  <a:txBody>
                    <a:bodyPr/>
                    <a:lstStyle/>
                    <a:p>
                      <a:pPr marL="0" marR="0" fontAlgn="t">
                        <a:spcBef>
                          <a:spcPts val="0"/>
                        </a:spcBef>
                        <a:spcAft>
                          <a:spcPts val="0"/>
                        </a:spcAft>
                      </a:pPr>
                      <a:r>
                        <a:rPr lang="en-US" sz="1000" dirty="0" smtClean="0">
                          <a:solidFill>
                            <a:srgbClr val="000000"/>
                          </a:solidFill>
                          <a:effectLst/>
                          <a:latin typeface="Arial"/>
                        </a:rPr>
                        <a:t>CUNY Staten Island College (2)</a:t>
                      </a:r>
                      <a:endParaRPr lang="en-US" sz="1000" dirty="0">
                        <a:solidFill>
                          <a:srgbClr val="000000"/>
                        </a:solidFill>
                        <a:effectLst/>
                        <a:latin typeface="Arial"/>
                      </a:endParaRPr>
                    </a:p>
                  </a:txBody>
                  <a:tcPr marL="50800" marR="50800" marT="50800" marB="50800"/>
                </a:tc>
                <a:tc>
                  <a:txBody>
                    <a:bodyPr/>
                    <a:lstStyle/>
                    <a:p>
                      <a:pPr marL="0" marR="0" algn="ctr" fontAlgn="t">
                        <a:spcBef>
                          <a:spcPts val="0"/>
                        </a:spcBef>
                        <a:spcAft>
                          <a:spcPts val="0"/>
                        </a:spcAft>
                      </a:pPr>
                      <a:r>
                        <a:rPr lang="en-US" sz="1400" dirty="0" smtClean="0">
                          <a:solidFill>
                            <a:schemeClr val="tx1"/>
                          </a:solidFill>
                          <a:effectLst/>
                          <a:latin typeface="Arial"/>
                        </a:rPr>
                        <a:t>40.3%</a:t>
                      </a:r>
                      <a:endParaRPr lang="en-US" sz="1400" dirty="0">
                        <a:solidFill>
                          <a:schemeClr val="tx1"/>
                        </a:solidFill>
                        <a:effectLst/>
                        <a:latin typeface="Arial"/>
                      </a:endParaRPr>
                    </a:p>
                  </a:txBody>
                  <a:tcPr marL="50800" marR="50800" marT="50800" marB="50800"/>
                </a:tc>
              </a:tr>
              <a:tr h="267302">
                <a:tc vMerge="1">
                  <a:txBody>
                    <a:bodyPr/>
                    <a:lstStyle/>
                    <a:p>
                      <a:pPr marL="0" marR="0" algn="l" fontAlgn="t">
                        <a:spcBef>
                          <a:spcPts val="0"/>
                        </a:spcBef>
                        <a:spcAft>
                          <a:spcPts val="0"/>
                        </a:spcAft>
                      </a:pPr>
                      <a:endParaRPr lang="en-US" sz="1100" dirty="0">
                        <a:effectLst/>
                        <a:latin typeface="+mn-lt"/>
                      </a:endParaRPr>
                    </a:p>
                  </a:txBody>
                  <a:tcPr marL="50800" marR="50800" marT="50800" marB="50800"/>
                </a:tc>
                <a:tc>
                  <a:txBody>
                    <a:bodyPr/>
                    <a:lstStyle/>
                    <a:p>
                      <a:pPr marL="0" marR="0" fontAlgn="t">
                        <a:spcBef>
                          <a:spcPts val="0"/>
                        </a:spcBef>
                        <a:spcAft>
                          <a:spcPts val="0"/>
                        </a:spcAft>
                      </a:pPr>
                      <a:r>
                        <a:rPr lang="en-US" sz="1000" dirty="0">
                          <a:solidFill>
                            <a:srgbClr val="000000"/>
                          </a:solidFill>
                          <a:effectLst/>
                          <a:latin typeface="Arial"/>
                        </a:rPr>
                        <a:t>SUNY </a:t>
                      </a:r>
                      <a:r>
                        <a:rPr lang="en-US" sz="1000" dirty="0" smtClean="0">
                          <a:solidFill>
                            <a:srgbClr val="000000"/>
                          </a:solidFill>
                          <a:effectLst/>
                          <a:latin typeface="Arial"/>
                        </a:rPr>
                        <a:t>Buffalo State (5)</a:t>
                      </a:r>
                      <a:endParaRPr lang="en-US" sz="1000" dirty="0">
                        <a:solidFill>
                          <a:srgbClr val="000000"/>
                        </a:solidFill>
                        <a:effectLst/>
                        <a:latin typeface="Arial"/>
                      </a:endParaRPr>
                    </a:p>
                  </a:txBody>
                  <a:tcPr marL="50800" marR="50800" marT="50800" marB="50800"/>
                </a:tc>
                <a:tc>
                  <a:txBody>
                    <a:bodyPr/>
                    <a:lstStyle/>
                    <a:p>
                      <a:pPr marL="0" marR="0" algn="ctr" fontAlgn="t">
                        <a:spcBef>
                          <a:spcPts val="0"/>
                        </a:spcBef>
                        <a:spcAft>
                          <a:spcPts val="0"/>
                        </a:spcAft>
                      </a:pPr>
                      <a:r>
                        <a:rPr lang="en-US" sz="1400" dirty="0" smtClean="0">
                          <a:solidFill>
                            <a:schemeClr val="tx1"/>
                          </a:solidFill>
                          <a:effectLst/>
                          <a:latin typeface="Arial"/>
                        </a:rPr>
                        <a:t>50.6%</a:t>
                      </a:r>
                      <a:endParaRPr lang="en-US" sz="1400" dirty="0">
                        <a:solidFill>
                          <a:schemeClr val="tx1"/>
                        </a:solidFill>
                        <a:effectLst/>
                        <a:latin typeface="Arial"/>
                      </a:endParaRPr>
                    </a:p>
                  </a:txBody>
                  <a:tcPr marL="50800" marR="50800" marT="50800" marB="50800"/>
                </a:tc>
              </a:tr>
              <a:tr h="267302">
                <a:tc rowSpan="4">
                  <a:txBody>
                    <a:bodyPr/>
                    <a:lstStyle/>
                    <a:p>
                      <a:pPr marL="0" marR="0" algn="l" fontAlgn="t">
                        <a:spcBef>
                          <a:spcPts val="0"/>
                        </a:spcBef>
                        <a:spcAft>
                          <a:spcPts val="0"/>
                        </a:spcAft>
                      </a:pPr>
                      <a:r>
                        <a:rPr lang="en-US" sz="1100" b="1" dirty="0" smtClean="0">
                          <a:effectLst/>
                          <a:latin typeface="+mn-lt"/>
                        </a:rPr>
                        <a:t>Least Selective -  11% of class  (4/37)</a:t>
                      </a:r>
                      <a:endParaRPr lang="en-US" sz="1100" b="1" dirty="0">
                        <a:effectLst/>
                        <a:latin typeface="+mn-lt"/>
                      </a:endParaRPr>
                    </a:p>
                  </a:txBody>
                  <a:tcPr marL="50800" marR="50800" marT="50800" marB="50800"/>
                </a:tc>
                <a:tc>
                  <a:txBody>
                    <a:bodyPr/>
                    <a:lstStyle/>
                    <a:p>
                      <a:pPr marL="0" marR="0" fontAlgn="t">
                        <a:spcBef>
                          <a:spcPts val="0"/>
                        </a:spcBef>
                        <a:spcAft>
                          <a:spcPts val="0"/>
                        </a:spcAft>
                      </a:pPr>
                      <a:r>
                        <a:rPr lang="en-US" sz="1000" dirty="0" smtClean="0">
                          <a:solidFill>
                            <a:srgbClr val="000000"/>
                          </a:solidFill>
                          <a:effectLst/>
                          <a:latin typeface="Arial"/>
                        </a:rPr>
                        <a:t>CUNY City Tech</a:t>
                      </a:r>
                      <a:endParaRPr lang="en-US" sz="1000" dirty="0">
                        <a:solidFill>
                          <a:srgbClr val="000000"/>
                        </a:solidFill>
                        <a:effectLst/>
                        <a:latin typeface="Arial"/>
                      </a:endParaRPr>
                    </a:p>
                  </a:txBody>
                  <a:tcPr marL="50800" marR="50800" marT="50800" marB="50800"/>
                </a:tc>
                <a:tc>
                  <a:txBody>
                    <a:bodyPr/>
                    <a:lstStyle/>
                    <a:p>
                      <a:pPr marL="0" marR="0" algn="ctr" fontAlgn="t">
                        <a:spcBef>
                          <a:spcPts val="0"/>
                        </a:spcBef>
                        <a:spcAft>
                          <a:spcPts val="0"/>
                        </a:spcAft>
                      </a:pPr>
                      <a:r>
                        <a:rPr lang="en-US" sz="1400" dirty="0" smtClean="0">
                          <a:solidFill>
                            <a:schemeClr val="tx1"/>
                          </a:solidFill>
                          <a:effectLst/>
                          <a:latin typeface="Arial"/>
                        </a:rPr>
                        <a:t>20.6%</a:t>
                      </a:r>
                      <a:endParaRPr lang="en-US" sz="1400" dirty="0">
                        <a:solidFill>
                          <a:schemeClr val="tx1"/>
                        </a:solidFill>
                        <a:effectLst/>
                        <a:latin typeface="Arial"/>
                      </a:endParaRPr>
                    </a:p>
                  </a:txBody>
                  <a:tcPr marL="50800" marR="50800" marT="50800" marB="50800"/>
                </a:tc>
              </a:tr>
              <a:tr h="267302">
                <a:tc vMerge="1">
                  <a:txBody>
                    <a:bodyPr/>
                    <a:lstStyle/>
                    <a:p>
                      <a:pPr marL="0" marR="0" algn="l" fontAlgn="t">
                        <a:spcBef>
                          <a:spcPts val="0"/>
                        </a:spcBef>
                        <a:spcAft>
                          <a:spcPts val="0"/>
                        </a:spcAft>
                      </a:pPr>
                      <a:endParaRPr lang="en-US" sz="1100" b="1" dirty="0">
                        <a:effectLst/>
                        <a:latin typeface="+mn-lt"/>
                      </a:endParaRPr>
                    </a:p>
                  </a:txBody>
                  <a:tcPr marL="50800" marR="50800" marT="50800" marB="50800"/>
                </a:tc>
                <a:tc>
                  <a:txBody>
                    <a:bodyPr/>
                    <a:lstStyle/>
                    <a:p>
                      <a:r>
                        <a:rPr lang="en-US" sz="1000" dirty="0" smtClean="0"/>
                        <a:t>CUNY </a:t>
                      </a:r>
                      <a:r>
                        <a:rPr lang="en-US" sz="1000" dirty="0" err="1" smtClean="0"/>
                        <a:t>Medgar</a:t>
                      </a:r>
                      <a:r>
                        <a:rPr lang="en-US" sz="1000" baseline="0" dirty="0" smtClean="0"/>
                        <a:t> Evers</a:t>
                      </a:r>
                      <a:endParaRPr lang="en-US" sz="1000" dirty="0"/>
                    </a:p>
                  </a:txBody>
                  <a:tcPr marL="50800" marR="50800" marT="50800" marB="50800"/>
                </a:tc>
                <a:tc>
                  <a:txBody>
                    <a:bodyPr/>
                    <a:lstStyle/>
                    <a:p>
                      <a:pPr algn="ctr"/>
                      <a:r>
                        <a:rPr lang="en-US" sz="1400" dirty="0" smtClean="0">
                          <a:solidFill>
                            <a:schemeClr val="tx1"/>
                          </a:solidFill>
                        </a:rPr>
                        <a:t>15.2%</a:t>
                      </a:r>
                      <a:endParaRPr lang="en-US" sz="1400" dirty="0">
                        <a:solidFill>
                          <a:schemeClr val="tx1"/>
                        </a:solidFill>
                      </a:endParaRPr>
                    </a:p>
                  </a:txBody>
                  <a:tcPr marL="50800" marR="50800" marT="50800" marB="50800"/>
                </a:tc>
              </a:tr>
              <a:tr h="267302">
                <a:tc vMerge="1">
                  <a:txBody>
                    <a:bodyPr/>
                    <a:lstStyle/>
                    <a:p>
                      <a:pPr marL="0" marR="0" algn="l" fontAlgn="t">
                        <a:spcBef>
                          <a:spcPts val="0"/>
                        </a:spcBef>
                        <a:spcAft>
                          <a:spcPts val="0"/>
                        </a:spcAft>
                      </a:pPr>
                      <a:endParaRPr lang="en-US" sz="1100" dirty="0">
                        <a:effectLst/>
                        <a:latin typeface="+mn-lt"/>
                      </a:endParaRPr>
                    </a:p>
                  </a:txBody>
                  <a:tcPr marL="50800" marR="50800" marT="50800" marB="50800"/>
                </a:tc>
                <a:tc>
                  <a:txBody>
                    <a:bodyPr/>
                    <a:lstStyle/>
                    <a:p>
                      <a:pPr marL="0" marR="0" fontAlgn="t">
                        <a:spcBef>
                          <a:spcPts val="0"/>
                        </a:spcBef>
                        <a:spcAft>
                          <a:spcPts val="0"/>
                        </a:spcAft>
                      </a:pPr>
                      <a:r>
                        <a:rPr lang="en-US" sz="1000" dirty="0" smtClean="0">
                          <a:solidFill>
                            <a:srgbClr val="000000"/>
                          </a:solidFill>
                          <a:effectLst/>
                          <a:latin typeface="Arial"/>
                        </a:rPr>
                        <a:t>CUNY York College</a:t>
                      </a:r>
                      <a:endParaRPr lang="en-US" sz="1000" dirty="0">
                        <a:solidFill>
                          <a:srgbClr val="000000"/>
                        </a:solidFill>
                        <a:effectLst/>
                        <a:latin typeface="Arial"/>
                      </a:endParaRPr>
                    </a:p>
                  </a:txBody>
                  <a:tcPr marL="50800" marR="50800" marT="50800" marB="50800"/>
                </a:tc>
                <a:tc>
                  <a:txBody>
                    <a:bodyPr/>
                    <a:lstStyle/>
                    <a:p>
                      <a:pPr marL="0" marR="0" algn="ctr" fontAlgn="t">
                        <a:spcBef>
                          <a:spcPts val="0"/>
                        </a:spcBef>
                        <a:spcAft>
                          <a:spcPts val="0"/>
                        </a:spcAft>
                      </a:pPr>
                      <a:r>
                        <a:rPr lang="en-US" sz="1400" dirty="0" smtClean="0">
                          <a:solidFill>
                            <a:schemeClr val="tx1"/>
                          </a:solidFill>
                          <a:effectLst/>
                          <a:latin typeface="Arial"/>
                        </a:rPr>
                        <a:t>26.8%</a:t>
                      </a:r>
                      <a:endParaRPr lang="en-US" sz="1400" dirty="0">
                        <a:solidFill>
                          <a:schemeClr val="tx1"/>
                        </a:solidFill>
                        <a:effectLst/>
                        <a:latin typeface="Arial"/>
                      </a:endParaRPr>
                    </a:p>
                  </a:txBody>
                  <a:tcPr marL="50800" marR="50800" marT="50800" marB="50800"/>
                </a:tc>
              </a:tr>
              <a:tr h="267302">
                <a:tc vMerge="1">
                  <a:txBody>
                    <a:bodyPr/>
                    <a:lstStyle/>
                    <a:p>
                      <a:pPr marL="0" marR="0" algn="l" fontAlgn="t">
                        <a:spcBef>
                          <a:spcPts val="0"/>
                        </a:spcBef>
                        <a:spcAft>
                          <a:spcPts val="0"/>
                        </a:spcAft>
                      </a:pPr>
                      <a:endParaRPr lang="en-US" sz="1100" b="1" dirty="0">
                        <a:effectLst/>
                        <a:latin typeface="+mn-lt"/>
                      </a:endParaRPr>
                    </a:p>
                  </a:txBody>
                  <a:tcPr marL="50800" marR="50800" marT="50800" marB="50800"/>
                </a:tc>
                <a:tc>
                  <a:txBody>
                    <a:bodyPr/>
                    <a:lstStyle/>
                    <a:p>
                      <a:pPr marL="0" marR="0" fontAlgn="t">
                        <a:spcBef>
                          <a:spcPts val="0"/>
                        </a:spcBef>
                        <a:spcAft>
                          <a:spcPts val="0"/>
                        </a:spcAft>
                      </a:pPr>
                      <a:r>
                        <a:rPr lang="en-US" sz="1000" dirty="0" smtClean="0">
                          <a:solidFill>
                            <a:srgbClr val="000000"/>
                          </a:solidFill>
                          <a:effectLst/>
                          <a:latin typeface="Arial"/>
                        </a:rPr>
                        <a:t>SUNY Morrisville State</a:t>
                      </a:r>
                      <a:endParaRPr lang="en-US" sz="1000" dirty="0">
                        <a:solidFill>
                          <a:srgbClr val="000000"/>
                        </a:solidFill>
                        <a:effectLst/>
                        <a:latin typeface="Arial"/>
                      </a:endParaRPr>
                    </a:p>
                  </a:txBody>
                  <a:tcPr marL="50800" marR="50800" marT="50800" marB="50800"/>
                </a:tc>
                <a:tc>
                  <a:txBody>
                    <a:bodyPr/>
                    <a:lstStyle/>
                    <a:p>
                      <a:pPr marL="0" marR="0" algn="ctr" fontAlgn="t">
                        <a:spcBef>
                          <a:spcPts val="0"/>
                        </a:spcBef>
                        <a:spcAft>
                          <a:spcPts val="0"/>
                        </a:spcAft>
                      </a:pPr>
                      <a:r>
                        <a:rPr lang="en-US" sz="1400" dirty="0" smtClean="0">
                          <a:solidFill>
                            <a:schemeClr val="tx1"/>
                          </a:solidFill>
                          <a:effectLst/>
                          <a:latin typeface="Arial"/>
                        </a:rPr>
                        <a:t>20%</a:t>
                      </a:r>
                      <a:endParaRPr lang="en-US" sz="1400" dirty="0">
                        <a:solidFill>
                          <a:schemeClr val="tx1"/>
                        </a:solidFill>
                        <a:effectLst/>
                        <a:latin typeface="Arial"/>
                      </a:endParaRPr>
                    </a:p>
                  </a:txBody>
                  <a:tcPr marL="50800" marR="50800" marT="50800" marB="50800"/>
                </a:tc>
              </a:tr>
              <a:tr h="283341">
                <a:tc>
                  <a:txBody>
                    <a:bodyPr/>
                    <a:lstStyle/>
                    <a:p>
                      <a:pPr marL="0" marR="0" algn="l" fontAlgn="t">
                        <a:spcBef>
                          <a:spcPts val="0"/>
                        </a:spcBef>
                        <a:spcAft>
                          <a:spcPts val="0"/>
                        </a:spcAft>
                      </a:pPr>
                      <a:r>
                        <a:rPr lang="en-US" sz="1100" b="1" dirty="0">
                          <a:effectLst/>
                          <a:latin typeface="+mn-lt"/>
                        </a:rPr>
                        <a:t>Rank Not Published - </a:t>
                      </a:r>
                      <a:r>
                        <a:rPr lang="en-US" sz="1100" b="1" dirty="0" smtClean="0">
                          <a:effectLst/>
                          <a:latin typeface="+mn-lt"/>
                        </a:rPr>
                        <a:t>16% </a:t>
                      </a:r>
                      <a:r>
                        <a:rPr lang="en-US" sz="1100" b="1" dirty="0">
                          <a:effectLst/>
                          <a:latin typeface="+mn-lt"/>
                        </a:rPr>
                        <a:t>of class </a:t>
                      </a:r>
                      <a:r>
                        <a:rPr lang="en-US" sz="1100" b="1" dirty="0" smtClean="0">
                          <a:effectLst/>
                          <a:latin typeface="+mn-lt"/>
                        </a:rPr>
                        <a:t>(6/37)</a:t>
                      </a:r>
                      <a:endParaRPr lang="en-US" sz="1100" dirty="0">
                        <a:effectLst/>
                        <a:latin typeface="+mn-lt"/>
                      </a:endParaRPr>
                    </a:p>
                  </a:txBody>
                  <a:tcPr marL="50800" marR="50800" marT="50800" marB="50800"/>
                </a:tc>
                <a:tc>
                  <a:txBody>
                    <a:bodyPr/>
                    <a:lstStyle/>
                    <a:p>
                      <a:pPr marL="0" marR="0" fontAlgn="t">
                        <a:spcBef>
                          <a:spcPts val="0"/>
                        </a:spcBef>
                        <a:spcAft>
                          <a:spcPts val="0"/>
                        </a:spcAft>
                      </a:pPr>
                      <a:r>
                        <a:rPr lang="en-US" sz="1000" dirty="0">
                          <a:solidFill>
                            <a:srgbClr val="000000"/>
                          </a:solidFill>
                          <a:effectLst/>
                          <a:latin typeface="Arial"/>
                        </a:rPr>
                        <a:t>CUNY </a:t>
                      </a:r>
                      <a:r>
                        <a:rPr lang="en-US" sz="1000" dirty="0" err="1" smtClean="0">
                          <a:solidFill>
                            <a:srgbClr val="000000"/>
                          </a:solidFill>
                          <a:effectLst/>
                          <a:latin typeface="Arial"/>
                        </a:rPr>
                        <a:t>Guttman</a:t>
                      </a:r>
                      <a:r>
                        <a:rPr lang="en-US" sz="1000" dirty="0" smtClean="0">
                          <a:solidFill>
                            <a:srgbClr val="000000"/>
                          </a:solidFill>
                          <a:effectLst/>
                          <a:latin typeface="Arial"/>
                        </a:rPr>
                        <a:t> </a:t>
                      </a:r>
                      <a:r>
                        <a:rPr lang="en-US" sz="1000" dirty="0">
                          <a:solidFill>
                            <a:srgbClr val="000000"/>
                          </a:solidFill>
                          <a:effectLst/>
                          <a:latin typeface="Arial"/>
                        </a:rPr>
                        <a:t>Community </a:t>
                      </a:r>
                      <a:r>
                        <a:rPr lang="en-US" sz="1000" dirty="0" smtClean="0">
                          <a:solidFill>
                            <a:srgbClr val="000000"/>
                          </a:solidFill>
                          <a:effectLst/>
                          <a:latin typeface="Arial"/>
                        </a:rPr>
                        <a:t>College (6)</a:t>
                      </a:r>
                      <a:endParaRPr lang="en-US" sz="1000" dirty="0">
                        <a:solidFill>
                          <a:srgbClr val="000000"/>
                        </a:solidFill>
                        <a:effectLst/>
                        <a:latin typeface="Arial"/>
                      </a:endParaRPr>
                    </a:p>
                  </a:txBody>
                  <a:tcPr marL="50800" marR="50800" marT="50800" marB="50800"/>
                </a:tc>
                <a:tc>
                  <a:txBody>
                    <a:bodyPr/>
                    <a:lstStyle/>
                    <a:p>
                      <a:pPr marL="0" marR="0" fontAlgn="t">
                        <a:spcBef>
                          <a:spcPts val="0"/>
                        </a:spcBef>
                        <a:spcAft>
                          <a:spcPts val="0"/>
                        </a:spcAft>
                      </a:pPr>
                      <a:r>
                        <a:rPr lang="en-US" sz="1000" dirty="0" smtClean="0">
                          <a:solidFill>
                            <a:schemeClr val="tx1"/>
                          </a:solidFill>
                          <a:effectLst/>
                          <a:latin typeface="Arial"/>
                        </a:rPr>
                        <a:t>No data available</a:t>
                      </a:r>
                      <a:endParaRPr lang="en-US" sz="1000" dirty="0">
                        <a:solidFill>
                          <a:schemeClr val="tx1"/>
                        </a:solidFill>
                        <a:effectLst/>
                        <a:latin typeface="Arial"/>
                      </a:endParaRPr>
                    </a:p>
                  </a:txBody>
                  <a:tcPr marL="50800" marR="50800" marT="50800" marB="50800"/>
                </a:tc>
              </a:tr>
            </a:tbl>
          </a:graphicData>
        </a:graphic>
      </p:graphicFrame>
    </p:spTree>
    <p:extLst>
      <p:ext uri="{BB962C8B-B14F-4D97-AF65-F5344CB8AC3E}">
        <p14:creationId xmlns:p14="http://schemas.microsoft.com/office/powerpoint/2010/main" val="253250568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Rockwel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obleNetwork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bleNetwork PPT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Receiver>
    <Name>Microsoft.Office.RecordsManagement.PolicyFeatures.ExpirationEventReceiver</Name>
    <Synchronization>Synchronous</Synchronization>
    <Type>10001</Type>
    <SequenceNumber>101</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Version=15.0.0.0, Culture=neutral, PublicKeyToken=71e9bce111e9429c</Assembly>
    <Class>Microsoft.Office.RecordsManagement.Internal.UpdateExpireDate</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b1d47f8b0c974735b0418508e9704e5b xmlns="0676cee9-fd60-4c1c-9e5b-5120ec0b3480">
      <Terms xmlns="http://schemas.microsoft.com/office/infopath/2007/PartnerControls"/>
    </b1d47f8b0c974735b0418508e9704e5b>
    <AF_x0020_Owner xmlns="0676cee9-fd60-4c1c-9e5b-5120ec0b3480">
      <UserInfo>
        <DisplayName>Amy Christie</DisplayName>
        <AccountId>443</AccountId>
        <AccountType/>
      </UserInfo>
    </AF_x0020_Owner>
    <gc69249d4b4e407483d3df6921806e1c xmlns="0676cee9-fd60-4c1c-9e5b-5120ec0b3480">
      <Terms xmlns="http://schemas.microsoft.com/office/infopath/2007/PartnerControls"/>
    </gc69249d4b4e407483d3df6921806e1c>
    <Audience xmlns="http://schemas.microsoft.com/sharepoint/v3" xsi:nil="true"/>
    <l5f4 xmlns="6caeac77-45b9-480b-9acf-fc0010a0bd5b">College Essay</l5f4>
    <nfa767dced1144c9ba4888ceb93acca4 xmlns="0676cee9-fd60-4c1c-9e5b-5120ec0b3480">
      <Terms xmlns="http://schemas.microsoft.com/office/infopath/2007/PartnerControls">
        <TermInfo xmlns="http://schemas.microsoft.com/office/infopath/2007/PartnerControls">
          <TermName xmlns="http://schemas.microsoft.com/office/infopath/2007/PartnerControls">College Process</TermName>
          <TermId xmlns="http://schemas.microsoft.com/office/infopath/2007/PartnerControls">69c5c56e-4f02-4aff-b998-ffccc084e0fe</TermId>
        </TermInfo>
      </Terms>
    </nfa767dced1144c9ba4888ceb93acca4>
    <c6b051048b38471d8a88773837762ee7 xmlns="0676cee9-fd60-4c1c-9e5b-5120ec0b3480">
      <Terms xmlns="http://schemas.microsoft.com/office/infopath/2007/PartnerControls"/>
    </c6b051048b38471d8a88773837762ee7>
    <lf09a8a73540422dac4309c5f114ddb8 xmlns="0676cee9-fd60-4c1c-9e5b-5120ec0b3480">
      <Terms xmlns="http://schemas.microsoft.com/office/infopath/2007/PartnerControls"/>
    </lf09a8a73540422dac4309c5f114ddb8>
    <TaxCatchAll xmlns="0676cee9-fd60-4c1c-9e5b-5120ec0b3480">
      <Value>343</Value>
    </TaxCatchAll>
    <_dlc_ExpireDateSaved xmlns="http://schemas.microsoft.com/sharepoint/v3" xsi:nil="true"/>
    <_dlc_ExpireDate xmlns="http://schemas.microsoft.com/sharepoint/v3">2017-06-27T21:24:57+00:00</_dlc_ExpireDate>
    <_dlc_DocId xmlns="0676cee9-fd60-4c1c-9e5b-5120ec0b3480">SFDVX333FYKN-443-1593</_dlc_DocId>
    <_dlc_DocIdUrl xmlns="0676cee9-fd60-4c1c-9e5b-5120ec0b3480">
      <Url>https://manyminds.achievementfirst.org/sites/NetworkSupport/TeamCollege/_layouts/15/DocIdRedir.aspx?ID=SFDVX333FYKN-443-1593</Url>
      <Description>SFDVX333FYKN-443-1593</Description>
    </_dlc_DocIdUrl>
  </documentManagement>
</p:properties>
</file>

<file path=customXml/item3.xml><?xml version="1.0" encoding="utf-8"?>
<?mso-contentType ?>
<customXsn xmlns="http://schemas.microsoft.com/office/2006/metadata/customXsn">
  <xsnLocation>https://manyminds.achievementfirst.org/sites/NetworkSupport/_cts/AF School Document/84ffe443963d2764customXsn.xsn</xsnLocation>
  <cached>True</cached>
  <openByDefault>True</openByDefault>
  <xsnScope>https://manyminds.achievementfirst.org/sites/NetworkSupport</xsnScope>
</customXsn>
</file>

<file path=customXml/item4.xml><?xml version="1.0" encoding="utf-8"?>
<?mso-contentType ?>
<p:Policy xmlns:p="office.server.policy" id="" local="true">
  <p:Name>NS Document</p:Name>
  <p:Description>NS Documents that have not been modified in the last 12 months begin a disposition workflow. This workflow checks for out of date documents each week and logs an entry in the Expiration Tasks list. Site owners should check this list monthly to retain or delete out of date files. Files declared records will not trigger this process.</p:Description>
  <p:Statement/>
  <p:PolicyItems>
    <p:PolicyItem featureId="Microsoft.Office.RecordsManagement.PolicyFeatures.Expiration" staticId="0x010100F05A691F7F882644BE96F06D9D88F8E1|2088864059" UniqueId="84417131-af0c-4e69-9a7f-a82ab44080bb">
      <p:Name>Retention</p:Name>
      <p:Description>Automatic scheduling of content for processing, and performing a retention action on content that has reached its due date.</p:Description>
      <p:CustomData>
        <Schedules nextStageId="4" default="false">
          <Schedule type="Default">
            <stages>
              <data stageId="1">
                <formula id="Microsoft.Office.RecordsManagement.PolicyFeatures.Expiration.Formula.BuiltIn">
                  <number>12</number>
                  <property>Modified</property>
                  <propertyId>28cf69c5-fa48-462a-b5cd-27b6f9d2bd5f</propertyId>
                  <period>months</period>
                </formula>
                <action type="workflow" id="fa47fc78-4824-430a-9ede-864cb905d55c"/>
              </data>
              <data stageId="2" stageDeleted="true"/>
              <data stageId="3" recur="true" offset="12" unit="months" stageDeleted="true"/>
            </stages>
          </Schedule>
          <Schedule type="Record">
            <stages/>
          </Schedule>
        </Schedules>
      </p:CustomData>
    </p:PolicyItem>
  </p:PolicyItems>
</p:Policy>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ct:contentTypeSchema xmlns:ct="http://schemas.microsoft.com/office/2006/metadata/contentType" xmlns:ma="http://schemas.microsoft.com/office/2006/metadata/properties/metaAttributes" ct:_="" ma:_="" ma:contentTypeName="NS Document" ma:contentTypeID="0x010100F05A691F7F882644BE96F06D9D88F8E10023B5EECCD5E7B847A4AD88630BC57CF0" ma:contentTypeVersion="73" ma:contentTypeDescription="Default content type" ma:contentTypeScope="" ma:versionID="0a28d18a0f04e2a328b43d8f078b8568">
  <xsd:schema xmlns:xsd="http://www.w3.org/2001/XMLSchema" xmlns:xs="http://www.w3.org/2001/XMLSchema" xmlns:p="http://schemas.microsoft.com/office/2006/metadata/properties" xmlns:ns1="http://schemas.microsoft.com/sharepoint/v3" xmlns:ns2="0676cee9-fd60-4c1c-9e5b-5120ec0b3480" xmlns:ns3="6caeac77-45b9-480b-9acf-fc0010a0bd5b" targetNamespace="http://schemas.microsoft.com/office/2006/metadata/properties" ma:root="true" ma:fieldsID="8a0a205cde8758a52261c1cbc528799a" ns1:_="" ns2:_="" ns3:_="">
    <xsd:import namespace="http://schemas.microsoft.com/sharepoint/v3"/>
    <xsd:import namespace="0676cee9-fd60-4c1c-9e5b-5120ec0b3480"/>
    <xsd:import namespace="6caeac77-45b9-480b-9acf-fc0010a0bd5b"/>
    <xsd:element name="properties">
      <xsd:complexType>
        <xsd:sequence>
          <xsd:element name="documentManagement">
            <xsd:complexType>
              <xsd:all>
                <xsd:element ref="ns2:AF_x0020_Owner"/>
                <xsd:element ref="ns2:lf09a8a73540422dac4309c5f114ddb8" minOccurs="0"/>
                <xsd:element ref="ns2:TaxCatchAll" minOccurs="0"/>
                <xsd:element ref="ns2:TaxCatchAllLabel" minOccurs="0"/>
                <xsd:element ref="ns2:nfa767dced1144c9ba4888ceb93acca4" minOccurs="0"/>
                <xsd:element ref="ns2:gc69249d4b4e407483d3df6921806e1c" minOccurs="0"/>
                <xsd:element ref="ns2:b1d47f8b0c974735b0418508e9704e5b" minOccurs="0"/>
                <xsd:element ref="ns2:c6b051048b38471d8a88773837762ee7" minOccurs="0"/>
                <xsd:element ref="ns1:Audience" minOccurs="0"/>
                <xsd:element ref="ns2:_dlc_DocId" minOccurs="0"/>
                <xsd:element ref="ns2:_dlc_DocIdUrl" minOccurs="0"/>
                <xsd:element ref="ns2:_dlc_DocIdPersistId" minOccurs="0"/>
                <xsd:element ref="ns1:_dlc_Exempt" minOccurs="0"/>
                <xsd:element ref="ns1:_dlc_ExpireDateSaved" minOccurs="0"/>
                <xsd:element ref="ns1:_dlc_ExpireDate" minOccurs="0"/>
                <xsd:element ref="ns3:l5f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udience" ma:index="21" nillable="true" ma:displayName="Target Audiences" ma:description="Enables audience targeting. Please leave blank unless trained on use." ma:internalName="Audience" ma:readOnly="false">
      <xsd:simpleType>
        <xsd:restriction base="dms:Unknown"/>
      </xsd:simpleType>
    </xsd:element>
    <xsd:element name="_dlc_Exempt" ma:index="25" nillable="true" ma:displayName="Exempt from Policy" ma:hidden="true" ma:internalName="_dlc_Exempt" ma:readOnly="true">
      <xsd:simpleType>
        <xsd:restriction base="dms:Unknown"/>
      </xsd:simpleType>
    </xsd:element>
    <xsd:element name="_dlc_ExpireDateSaved" ma:index="26" nillable="true" ma:displayName="Original Expiration Date" ma:hidden="true" ma:internalName="_dlc_ExpireDateSaved" ma:readOnly="true">
      <xsd:simpleType>
        <xsd:restriction base="dms:DateTime"/>
      </xsd:simpleType>
    </xsd:element>
    <xsd:element name="_dlc_ExpireDate" ma:index="27"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676cee9-fd60-4c1c-9e5b-5120ec0b3480" elementFormDefault="qualified">
    <xsd:import namespace="http://schemas.microsoft.com/office/2006/documentManagement/types"/>
    <xsd:import namespace="http://schemas.microsoft.com/office/infopath/2007/PartnerControls"/>
    <xsd:element name="AF_x0020_Owner" ma:index="2" ma:displayName="AF Owner" ma:description="Required. Enter an AF staff member who is responsible for this file." ma:list="UserInfo" ma:SharePointGroup="0" ma:internalName="AF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lf09a8a73540422dac4309c5f114ddb8" ma:index="8" nillable="true" ma:taxonomy="true" ma:internalName="lf09a8a73540422dac4309c5f114ddb8" ma:taxonomyFieldName="School" ma:displayName="School" ma:default="" ma:fieldId="{5f09a8a7-3540-422d-ac43-09c5f114ddb8}" ma:sspId="bd9d8fb8-c9bd-40ec-97cf-4db0a887a67e" ma:termSetId="5f620a08-af59-4d5c-af25-52e0ef804eb8"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27163e22-da7c-42d4-8dd1-a8591f2057d4}" ma:internalName="TaxCatchAll" ma:showField="CatchAllData" ma:web="0676cee9-fd60-4c1c-9e5b-5120ec0b348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27163e22-da7c-42d4-8dd1-a8591f2057d4}" ma:internalName="TaxCatchAllLabel" ma:readOnly="true" ma:showField="CatchAllDataLabel" ma:web="0676cee9-fd60-4c1c-9e5b-5120ec0b3480">
      <xsd:complexType>
        <xsd:complexContent>
          <xsd:extension base="dms:MultiChoiceLookup">
            <xsd:sequence>
              <xsd:element name="Value" type="dms:Lookup" maxOccurs="unbounded" minOccurs="0" nillable="true"/>
            </xsd:sequence>
          </xsd:extension>
        </xsd:complexContent>
      </xsd:complexType>
    </xsd:element>
    <xsd:element name="nfa767dced1144c9ba4888ceb93acca4" ma:index="12" nillable="true" ma:taxonomy="true" ma:internalName="nfa767dced1144c9ba4888ceb93acca4" ma:taxonomyFieldName="Project" ma:displayName="Project" ma:default="" ma:fieldId="{7fa767dc-ed11-44c9-ba48-88ceb93acca4}" ma:sspId="bd9d8fb8-c9bd-40ec-97cf-4db0a887a67e" ma:termSetId="52802e36-000b-47df-bc93-1a97c1aa5b4c" ma:anchorId="00000000-0000-0000-0000-000000000000" ma:open="true" ma:isKeyword="false">
      <xsd:complexType>
        <xsd:sequence>
          <xsd:element ref="pc:Terms" minOccurs="0" maxOccurs="1"/>
        </xsd:sequence>
      </xsd:complexType>
    </xsd:element>
    <xsd:element name="gc69249d4b4e407483d3df6921806e1c" ma:index="14" nillable="true" ma:taxonomy="true" ma:internalName="gc69249d4b4e407483d3df6921806e1c" ma:taxonomyFieldName="Team" ma:displayName="Team" ma:default="" ma:fieldId="{0c69249d-4b4e-4074-83d3-df6921806e1c}" ma:sspId="bd9d8fb8-c9bd-40ec-97cf-4db0a887a67e" ma:termSetId="f1c1dc8c-d107-4986-9e86-6ad1124201f6" ma:anchorId="00000000-0000-0000-0000-000000000000" ma:open="false" ma:isKeyword="false">
      <xsd:complexType>
        <xsd:sequence>
          <xsd:element ref="pc:Terms" minOccurs="0" maxOccurs="1"/>
        </xsd:sequence>
      </xsd:complexType>
    </xsd:element>
    <xsd:element name="b1d47f8b0c974735b0418508e9704e5b" ma:index="16" nillable="true" ma:taxonomy="true" ma:internalName="b1d47f8b0c974735b0418508e9704e5b" ma:taxonomyFieldName="Geography" ma:displayName="Geography" ma:readOnly="false" ma:default="" ma:fieldId="{b1d47f8b-0c97-4735-b041-8508e9704e5b}" ma:taxonomyMulti="true" ma:sspId="bd9d8fb8-c9bd-40ec-97cf-4db0a887a67e" ma:termSetId="5bbf794a-96ea-4e29-99cc-43bbe4f4604b" ma:anchorId="00000000-0000-0000-0000-000000000000" ma:open="false" ma:isKeyword="false">
      <xsd:complexType>
        <xsd:sequence>
          <xsd:element ref="pc:Terms" minOccurs="0" maxOccurs="1"/>
        </xsd:sequence>
      </xsd:complexType>
    </xsd:element>
    <xsd:element name="c6b051048b38471d8a88773837762ee7" ma:index="18" nillable="true" ma:taxonomy="true" ma:internalName="c6b051048b38471d8a88773837762ee7" ma:taxonomyFieldName="School_x0020_Year" ma:displayName="School Year" ma:readOnly="false" ma:default="" ma:fieldId="{c6b05104-8b38-471d-8a88-773837762ee7}" ma:sspId="bd9d8fb8-c9bd-40ec-97cf-4db0a887a67e" ma:termSetId="2778c615-7e1f-449f-a8aa-4fcf61c53075" ma:anchorId="00000000-0000-0000-0000-000000000000" ma:open="false" ma:isKeyword="false">
      <xsd:complexType>
        <xsd:sequence>
          <xsd:element ref="pc:Terms" minOccurs="0" maxOccurs="1"/>
        </xsd:sequence>
      </xsd:complexType>
    </xsd:element>
    <xsd:element name="_dlc_DocId" ma:index="22" nillable="true" ma:displayName="Document ID Value" ma:description="The value of the document ID assigned to this item."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caeac77-45b9-480b-9acf-fc0010a0bd5b" elementFormDefault="qualified">
    <xsd:import namespace="http://schemas.microsoft.com/office/2006/documentManagement/types"/>
    <xsd:import namespace="http://schemas.microsoft.com/office/infopath/2007/PartnerControls"/>
    <xsd:element name="l5f4" ma:index="29" nillable="true" ma:displayName="Subfolder" ma:internalName="l5f4">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A534D6-A313-4F12-8E47-6014411BFD8A}">
  <ds:schemaRefs>
    <ds:schemaRef ds:uri="http://schemas.microsoft.com/sharepoint/events"/>
  </ds:schemaRefs>
</ds:datastoreItem>
</file>

<file path=customXml/itemProps2.xml><?xml version="1.0" encoding="utf-8"?>
<ds:datastoreItem xmlns:ds="http://schemas.openxmlformats.org/officeDocument/2006/customXml" ds:itemID="{6BEC8A7E-0D7F-451E-A675-50CCA10F8C6E}">
  <ds:schemaRefs>
    <ds:schemaRef ds:uri="http://purl.org/dc/dcmitype/"/>
    <ds:schemaRef ds:uri="0676cee9-fd60-4c1c-9e5b-5120ec0b3480"/>
    <ds:schemaRef ds:uri="http://schemas.microsoft.com/office/2006/documentManagement/types"/>
    <ds:schemaRef ds:uri="http://purl.org/dc/terms/"/>
    <ds:schemaRef ds:uri="http://schemas.microsoft.com/office/infopath/2007/PartnerControls"/>
    <ds:schemaRef ds:uri="http://schemas.microsoft.com/sharepoint/v3"/>
    <ds:schemaRef ds:uri="http://schemas.openxmlformats.org/package/2006/metadata/core-properties"/>
    <ds:schemaRef ds:uri="http://purl.org/dc/elements/1.1/"/>
    <ds:schemaRef ds:uri="6caeac77-45b9-480b-9acf-fc0010a0bd5b"/>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DFCBD562-B96C-418C-ADE5-B8890B318BA1}">
  <ds:schemaRefs>
    <ds:schemaRef ds:uri="http://schemas.microsoft.com/office/2006/metadata/customXsn"/>
  </ds:schemaRefs>
</ds:datastoreItem>
</file>

<file path=customXml/itemProps4.xml><?xml version="1.0" encoding="utf-8"?>
<ds:datastoreItem xmlns:ds="http://schemas.openxmlformats.org/officeDocument/2006/customXml" ds:itemID="{E5C34167-B108-470E-919A-CC4DD1DFFA93}">
  <ds:schemaRefs>
    <ds:schemaRef ds:uri="office.server.policy"/>
  </ds:schemaRefs>
</ds:datastoreItem>
</file>

<file path=customXml/itemProps5.xml><?xml version="1.0" encoding="utf-8"?>
<ds:datastoreItem xmlns:ds="http://schemas.openxmlformats.org/officeDocument/2006/customXml" ds:itemID="{338F5D78-A2A4-431D-80DB-EC58EAC8400B}">
  <ds:schemaRefs>
    <ds:schemaRef ds:uri="http://schemas.microsoft.com/sharepoint/v3/contenttype/forms"/>
  </ds:schemaRefs>
</ds:datastoreItem>
</file>

<file path=customXml/itemProps6.xml><?xml version="1.0" encoding="utf-8"?>
<ds:datastoreItem xmlns:ds="http://schemas.openxmlformats.org/officeDocument/2006/customXml" ds:itemID="{5A17BCBB-B529-4B6D-8B50-77A0F27BB1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676cee9-fd60-4c1c-9e5b-5120ec0b3480"/>
    <ds:schemaRef ds:uri="6caeac77-45b9-480b-9acf-fc0010a0b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25092</TotalTime>
  <Words>4546</Words>
  <Application>Microsoft Office PowerPoint</Application>
  <PresentationFormat>On-screen Show (4:3)</PresentationFormat>
  <Paragraphs>478</Paragraphs>
  <Slides>36</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Times New Roman</vt:lpstr>
      <vt:lpstr>Arial</vt:lpstr>
      <vt:lpstr>Rockwell</vt:lpstr>
      <vt:lpstr>ＭＳ Ｐゴシック</vt:lpstr>
      <vt:lpstr>Calibri</vt:lpstr>
      <vt:lpstr>Custom Design</vt:lpstr>
      <vt:lpstr>HS Day of Practice #4 March 20, 2015 Launching the New College Essay Rubric </vt:lpstr>
      <vt:lpstr>Do Now: Data Analysis</vt:lpstr>
      <vt:lpstr>Turn &amp; Talk  </vt:lpstr>
      <vt:lpstr>Agenda</vt:lpstr>
      <vt:lpstr>AIMS </vt:lpstr>
      <vt:lpstr>PowerPoint Presentation</vt:lpstr>
      <vt:lpstr>Landscape of Colleges and Six-Year Graduation Rates For Underrepresented Minorities</vt:lpstr>
      <vt:lpstr>Actual College Matriculation: AF Amistad HS  High Level Data* </vt:lpstr>
      <vt:lpstr>Actual College Matriculation: AF Brooklyn HS  High Level Data </vt:lpstr>
      <vt:lpstr>From College Admissions Reps</vt:lpstr>
      <vt:lpstr>PowerPoint Presentation</vt:lpstr>
      <vt:lpstr>From Our Alumni</vt:lpstr>
      <vt:lpstr>What does this mean? </vt:lpstr>
      <vt:lpstr>Yes Prep White Paper</vt:lpstr>
      <vt:lpstr>Some Early Results: Class of 2015</vt:lpstr>
      <vt:lpstr>PowerPoint Presentation</vt:lpstr>
      <vt:lpstr>History of the College Essay Rubric </vt:lpstr>
      <vt:lpstr>Work to Date on the New College Essay Rubric</vt:lpstr>
      <vt:lpstr>Introducing the College Essay Rubric</vt:lpstr>
      <vt:lpstr>College Essay Rubric – 2015-2016</vt:lpstr>
      <vt:lpstr>Introducing the College Essay Rubric</vt:lpstr>
      <vt:lpstr>PowerPoint Presentation</vt:lpstr>
      <vt:lpstr>Norming on a Standard Bearer</vt:lpstr>
      <vt:lpstr>Standard Bearer Results</vt:lpstr>
      <vt:lpstr>Norming Competition </vt:lpstr>
      <vt:lpstr>Round 1: Standard Bearer</vt:lpstr>
      <vt:lpstr>Results: Round 1</vt:lpstr>
      <vt:lpstr>Round 2: Standard Bearer XXXXX</vt:lpstr>
      <vt:lpstr>Results: Round 1</vt:lpstr>
      <vt:lpstr>Round 3: Standard Bearer XXXXX</vt:lpstr>
      <vt:lpstr>Results: Round 1</vt:lpstr>
      <vt:lpstr>Plan of Attack for 2015-2016 </vt:lpstr>
      <vt:lpstr>The Pitch</vt:lpstr>
      <vt:lpstr>Quotes from our Seniors</vt:lpstr>
      <vt:lpstr>NY Times Article: The Gatekeepers,  Their View</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Julie Johnson</dc:creator>
  <cp:lastModifiedBy>Nia Tyler</cp:lastModifiedBy>
  <cp:revision>366</cp:revision>
  <cp:lastPrinted>2015-03-17T14:08:01Z</cp:lastPrinted>
  <dcterms:created xsi:type="dcterms:W3CDTF">2010-11-19T01:23:40Z</dcterms:created>
  <dcterms:modified xsi:type="dcterms:W3CDTF">2016-10-24T18:06:30Z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0x010100F05A691F7F882644BE96F06D9D88F8E10023B5EECCD5E7B847A4AD88630BC57CF0</vt:lpwstr>
  </property>
  <property fmtid="{D5CDD505-2E9C-101B-9397-08002B2CF9AE}" pid="3" name="_dlc_policyId">
    <vt:lpwstr>0x010100F05A691F7F882644BE96F06D9D88F8E1|2088864059</vt:lpwstr>
  </property>
  <property fmtid="{D5CDD505-2E9C-101B-9397-08002B2CF9AE}" pid="4" name="ItemRetentionFormula">
    <vt:lpwstr>&lt;formula id="Microsoft.Office.RecordsManagement.PolicyFeatures.Expiration.Formula.BuiltIn"&gt;&lt;number&gt;12&lt;/number&gt;&lt;property&gt;Modified&lt;/property&gt;&lt;propertyId&gt;28cf69c5-fa48-462a-b5cd-27b6f9d2bd5f&lt;/propertyId&gt;&lt;period&gt;months&lt;/period&gt;&lt;/formula&gt;</vt:lpwstr>
  </property>
  <property fmtid="{D5CDD505-2E9C-101B-9397-08002B2CF9AE}" pid="5" name="_dlc_DocIdItemGuid">
    <vt:lpwstr>483b8dbd-f4a9-4b6a-8c4a-7620708c7ea5</vt:lpwstr>
  </property>
  <property fmtid="{D5CDD505-2E9C-101B-9397-08002B2CF9AE}" pid="6" name="Project">
    <vt:lpwstr>343;#College Process|69c5c56e-4f02-4aff-b998-ffccc084e0fe</vt:lpwstr>
  </property>
  <property fmtid="{D5CDD505-2E9C-101B-9397-08002B2CF9AE}" pid="7" name="Geography">
    <vt:lpwstr/>
  </property>
  <property fmtid="{D5CDD505-2E9C-101B-9397-08002B2CF9AE}" pid="8" name="School">
    <vt:lpwstr/>
  </property>
  <property fmtid="{D5CDD505-2E9C-101B-9397-08002B2CF9AE}" pid="9" name="Team">
    <vt:lpwstr/>
  </property>
  <property fmtid="{D5CDD505-2E9C-101B-9397-08002B2CF9AE}" pid="10" name="School Year">
    <vt:lpwstr/>
  </property>
</Properties>
</file>