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9" r:id="rId7"/>
  </p:sldMasterIdLst>
  <p:notesMasterIdLst>
    <p:notesMasterId r:id="rId19"/>
  </p:notesMasterIdLst>
  <p:handoutMasterIdLst>
    <p:handoutMasterId r:id="rId20"/>
  </p:handoutMasterIdLst>
  <p:sldIdLst>
    <p:sldId id="256"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a:srgbClr val="7BC143"/>
    <a:srgbClr val="FFDE00"/>
    <a:srgbClr val="EF4135"/>
    <a:srgbClr val="F58426"/>
    <a:srgbClr val="007BC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9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customXml" Target="../customXml/item6.xml"/><Relationship Id="rId7" Type="http://schemas.openxmlformats.org/officeDocument/2006/relationships/slideMaster" Target="slideMasters/slide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044E2A7-8938-4A56-8A2F-580273261C54}" type="datetime1">
              <a:rPr lang="en-US"/>
              <a:pPr>
                <a:defRPr/>
              </a:pPr>
              <a:t>4/9/15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E9703EF-01B3-44D9-8E46-B0D6D1CD2B12}" type="slidenum">
              <a:rPr lang="en-US"/>
              <a:pPr>
                <a:defRPr/>
              </a:pPr>
              <a:t>‹#›</a:t>
            </a:fld>
            <a:endParaRPr lang="en-US"/>
          </a:p>
        </p:txBody>
      </p:sp>
    </p:spTree>
    <p:extLst>
      <p:ext uri="{BB962C8B-B14F-4D97-AF65-F5344CB8AC3E}">
        <p14:creationId xmlns:p14="http://schemas.microsoft.com/office/powerpoint/2010/main" val="469615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574E85C-5BE0-4459-A757-CC55B5DA8CDF}" type="datetime1">
              <a:rPr lang="en-US"/>
              <a:pPr>
                <a:defRPr/>
              </a:pPr>
              <a:t>4/9/15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F61CF5A-535B-445C-993C-C7C70850A0D7}" type="slidenum">
              <a:rPr lang="en-US"/>
              <a:pPr>
                <a:defRPr/>
              </a:pPr>
              <a:t>‹#›</a:t>
            </a:fld>
            <a:endParaRPr lang="en-US"/>
          </a:p>
        </p:txBody>
      </p:sp>
    </p:spTree>
    <p:extLst>
      <p:ext uri="{BB962C8B-B14F-4D97-AF65-F5344CB8AC3E}">
        <p14:creationId xmlns:p14="http://schemas.microsoft.com/office/powerpoint/2010/main" val="41170123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5751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EBA1C6C-D4B4-405F-8E46-A70C4D3F4227}" type="slidenum">
              <a:rPr lang="en-US"/>
              <a:pPr>
                <a:defRPr/>
              </a:pPr>
              <a:t>‹#›</a:t>
            </a:fld>
            <a:endParaRPr lang="en-US"/>
          </a:p>
        </p:txBody>
      </p:sp>
    </p:spTree>
    <p:extLst>
      <p:ext uri="{BB962C8B-B14F-4D97-AF65-F5344CB8AC3E}">
        <p14:creationId xmlns:p14="http://schemas.microsoft.com/office/powerpoint/2010/main" val="298952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DD203B4-337E-4F4C-93DC-069CDFEE165E}" type="slidenum">
              <a:rPr lang="en-US"/>
              <a:pPr>
                <a:defRPr/>
              </a:pPr>
              <a:t>‹#›</a:t>
            </a:fld>
            <a:endParaRPr lang="en-US"/>
          </a:p>
        </p:txBody>
      </p:sp>
    </p:spTree>
    <p:extLst>
      <p:ext uri="{BB962C8B-B14F-4D97-AF65-F5344CB8AC3E}">
        <p14:creationId xmlns:p14="http://schemas.microsoft.com/office/powerpoint/2010/main" val="299682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0120E87-3CEE-4412-BFCB-33FB41E9AFEA}" type="slidenum">
              <a:rPr lang="en-US"/>
              <a:pPr>
                <a:defRPr/>
              </a:pPr>
              <a:t>‹#›</a:t>
            </a:fld>
            <a:endParaRPr lang="en-US"/>
          </a:p>
        </p:txBody>
      </p:sp>
    </p:spTree>
    <p:extLst>
      <p:ext uri="{BB962C8B-B14F-4D97-AF65-F5344CB8AC3E}">
        <p14:creationId xmlns:p14="http://schemas.microsoft.com/office/powerpoint/2010/main" val="310308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5B0A5C9-9570-4D86-A432-34581DB7D97E}" type="slidenum">
              <a:rPr lang="en-US"/>
              <a:pPr>
                <a:defRPr/>
              </a:pPr>
              <a:t>‹#›</a:t>
            </a:fld>
            <a:endParaRPr lang="en-US"/>
          </a:p>
        </p:txBody>
      </p:sp>
    </p:spTree>
    <p:extLst>
      <p:ext uri="{BB962C8B-B14F-4D97-AF65-F5344CB8AC3E}">
        <p14:creationId xmlns:p14="http://schemas.microsoft.com/office/powerpoint/2010/main" val="90007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A57A9A6-9A55-4923-88FD-C26607BE101E}" type="slidenum">
              <a:rPr lang="en-US"/>
              <a:pPr>
                <a:defRPr/>
              </a:pPr>
              <a:t>‹#›</a:t>
            </a:fld>
            <a:endParaRPr lang="en-US"/>
          </a:p>
        </p:txBody>
      </p:sp>
    </p:spTree>
    <p:extLst>
      <p:ext uri="{BB962C8B-B14F-4D97-AF65-F5344CB8AC3E}">
        <p14:creationId xmlns:p14="http://schemas.microsoft.com/office/powerpoint/2010/main" val="249053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4CB5CF-7375-466A-8E40-DA35953722F0}" type="slidenum">
              <a:rPr lang="en-US"/>
              <a:pPr>
                <a:defRPr/>
              </a:pPr>
              <a:t>‹#›</a:t>
            </a:fld>
            <a:endParaRPr lang="en-US"/>
          </a:p>
        </p:txBody>
      </p:sp>
    </p:spTree>
    <p:extLst>
      <p:ext uri="{BB962C8B-B14F-4D97-AF65-F5344CB8AC3E}">
        <p14:creationId xmlns:p14="http://schemas.microsoft.com/office/powerpoint/2010/main" val="172944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5010A1-AA5C-42E9-A316-816D60BFC72A}" type="slidenum">
              <a:rPr lang="en-US"/>
              <a:pPr>
                <a:defRPr/>
              </a:pPr>
              <a:t>‹#›</a:t>
            </a:fld>
            <a:endParaRPr lang="en-US"/>
          </a:p>
        </p:txBody>
      </p:sp>
    </p:spTree>
    <p:extLst>
      <p:ext uri="{BB962C8B-B14F-4D97-AF65-F5344CB8AC3E}">
        <p14:creationId xmlns:p14="http://schemas.microsoft.com/office/powerpoint/2010/main" val="155120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EEBA356-F452-4C67-9AE5-0AB30857C41D}" type="slidenum">
              <a:rPr lang="en-US"/>
              <a:pPr>
                <a:defRPr/>
              </a:pPr>
              <a:t>‹#›</a:t>
            </a:fld>
            <a:endParaRPr lang="en-US"/>
          </a:p>
        </p:txBody>
      </p:sp>
    </p:spTree>
    <p:extLst>
      <p:ext uri="{BB962C8B-B14F-4D97-AF65-F5344CB8AC3E}">
        <p14:creationId xmlns:p14="http://schemas.microsoft.com/office/powerpoint/2010/main" val="1632076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0DD0F4D7-9006-4F86-A40E-BA8A8AFEFC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rtl="0" eaLnBrk="1" fontAlgn="base" hangingPunct="1">
        <a:spcBef>
          <a:spcPct val="0"/>
        </a:spcBef>
        <a:spcAft>
          <a:spcPct val="0"/>
        </a:spcAft>
        <a:defRPr sz="28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2800">
          <a:solidFill>
            <a:schemeClr val="bg1"/>
          </a:solidFill>
          <a:latin typeface="Rockwell" charset="0"/>
        </a:defRPr>
      </a:lvl6pPr>
      <a:lvl7pPr marL="914400" algn="l" rtl="0" eaLnBrk="1" fontAlgn="base" hangingPunct="1">
        <a:spcBef>
          <a:spcPct val="0"/>
        </a:spcBef>
        <a:spcAft>
          <a:spcPct val="0"/>
        </a:spcAft>
        <a:defRPr sz="2800">
          <a:solidFill>
            <a:schemeClr val="bg1"/>
          </a:solidFill>
          <a:latin typeface="Rockwell" charset="0"/>
        </a:defRPr>
      </a:lvl7pPr>
      <a:lvl8pPr marL="1371600" algn="l" rtl="0" eaLnBrk="1" fontAlgn="base" hangingPunct="1">
        <a:spcBef>
          <a:spcPct val="0"/>
        </a:spcBef>
        <a:spcAft>
          <a:spcPct val="0"/>
        </a:spcAft>
        <a:defRPr sz="2800">
          <a:solidFill>
            <a:schemeClr val="bg1"/>
          </a:solidFill>
          <a:latin typeface="Rockwell" charset="0"/>
        </a:defRPr>
      </a:lvl8pPr>
      <a:lvl9pPr marL="1828800" algn="l" rtl="0" eaLnBrk="1" fontAlgn="base" hangingPunct="1">
        <a:spcBef>
          <a:spcPct val="0"/>
        </a:spcBef>
        <a:spcAft>
          <a:spcPct val="0"/>
        </a:spcAft>
        <a:defRPr sz="2800">
          <a:solidFill>
            <a:schemeClr val="bg1"/>
          </a:solidFill>
          <a:latin typeface="Rockwell" charset="0"/>
        </a:defRPr>
      </a:lvl9pPr>
    </p:titleStyle>
    <p:bodyStyle>
      <a:lvl1pPr marL="342900" indent="-342900" algn="l" rtl="0" eaLnBrk="1" fontAlgn="base" hangingPunct="1">
        <a:spcBef>
          <a:spcPct val="20000"/>
        </a:spcBef>
        <a:spcAft>
          <a:spcPct val="0"/>
        </a:spcAft>
        <a:buBlip>
          <a:blip r:embed="rId12"/>
        </a:buBlip>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fafsa.ed.gov/"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8188" y="4864100"/>
            <a:ext cx="5943600" cy="1447800"/>
          </a:xfrm>
          <a:solidFill>
            <a:srgbClr val="FFFFFF"/>
          </a:solidFill>
        </p:spPr>
        <p:txBody>
          <a:bodyPr/>
          <a:lstStyle/>
          <a:p>
            <a:r>
              <a:rPr lang="en-US" sz="2800" dirty="0"/>
              <a:t>FAFSA Workshop: </a:t>
            </a:r>
            <a:r>
              <a:rPr lang="en-US" sz="2000" dirty="0"/>
              <a:t/>
            </a:r>
            <a:br>
              <a:rPr lang="en-US" sz="2000" dirty="0"/>
            </a:br>
            <a:r>
              <a:rPr lang="en-US" sz="2000" i="1" dirty="0"/>
              <a:t>Submitting the 2013-2014 </a:t>
            </a:r>
            <a:r>
              <a:rPr lang="en-US" sz="2000" i="1" dirty="0" smtClean="0"/>
              <a:t>FAFSA</a:t>
            </a:r>
            <a:br>
              <a:rPr lang="en-US" sz="2000" i="1" dirty="0" smtClean="0"/>
            </a:br>
            <a:r>
              <a:rPr lang="en-US" sz="2000" i="1" dirty="0" smtClean="0"/>
              <a:t>January 15, 2013</a:t>
            </a:r>
            <a:endParaRPr lang="en-US" sz="2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Signing and Submitting</a:t>
            </a:r>
            <a:endParaRPr lang="en-US" dirty="0"/>
          </a:p>
        </p:txBody>
      </p:sp>
      <p:sp>
        <p:nvSpPr>
          <p:cNvPr id="4" name="Content Placeholder 3"/>
          <p:cNvSpPr>
            <a:spLocks noGrp="1"/>
          </p:cNvSpPr>
          <p:nvPr>
            <p:ph idx="1"/>
          </p:nvPr>
        </p:nvSpPr>
        <p:spPr>
          <a:xfrm>
            <a:off x="457200" y="1600200"/>
            <a:ext cx="7620000" cy="4161139"/>
          </a:xfrm>
          <a:prstGeom prst="rect">
            <a:avLst/>
          </a:prstGeom>
        </p:spPr>
        <p:txBody>
          <a:bodyPr>
            <a:spAutoFit/>
          </a:bodyPr>
          <a:lstStyle/>
          <a:p>
            <a:r>
              <a:rPr lang="en-US" sz="2800" dirty="0" smtClean="0"/>
              <a:t>Enter Student PIN and click “Sign” and then “Agree”</a:t>
            </a:r>
          </a:p>
          <a:p>
            <a:r>
              <a:rPr lang="en-US" sz="2800" dirty="0" smtClean="0"/>
              <a:t>Enter Parent PIN and click “Sign” and then “Agree”</a:t>
            </a:r>
          </a:p>
          <a:p>
            <a:r>
              <a:rPr lang="en-US" sz="2800" dirty="0" smtClean="0"/>
              <a:t>Make sure the alum gets to the “2013-2014 Confirmation Page” page to ensure the FAFSA has been submitted </a:t>
            </a:r>
          </a:p>
          <a:p>
            <a:pPr lvl="1"/>
            <a:r>
              <a:rPr lang="en-US" sz="2600" dirty="0" smtClean="0"/>
              <a:t>Print or take a screen shot (Print Screen) of the confirmation page for their record keeping</a:t>
            </a:r>
            <a:endParaRPr lang="en-US" sz="2600" dirty="0"/>
          </a:p>
        </p:txBody>
      </p:sp>
    </p:spTree>
    <p:extLst>
      <p:ext uri="{BB962C8B-B14F-4D97-AF65-F5344CB8AC3E}">
        <p14:creationId xmlns:p14="http://schemas.microsoft.com/office/powerpoint/2010/main" val="3614992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 8: Follow Up Items</a:t>
            </a:r>
            <a:endParaRPr lang="en-US" sz="4000" dirty="0"/>
          </a:p>
        </p:txBody>
      </p:sp>
      <p:sp>
        <p:nvSpPr>
          <p:cNvPr id="3" name="Content Placeholder 2"/>
          <p:cNvSpPr>
            <a:spLocks noGrp="1"/>
          </p:cNvSpPr>
          <p:nvPr>
            <p:ph idx="1"/>
          </p:nvPr>
        </p:nvSpPr>
        <p:spPr/>
        <p:txBody>
          <a:bodyPr>
            <a:normAutofit/>
          </a:bodyPr>
          <a:lstStyle/>
          <a:p>
            <a:r>
              <a:rPr lang="en-US" sz="2400" dirty="0" smtClean="0"/>
              <a:t>If the alum is using 2011 tax information they will need to update their FAFSA after they complete their 2012 taxes</a:t>
            </a:r>
          </a:p>
          <a:p>
            <a:pPr lvl="1"/>
            <a:r>
              <a:rPr lang="en-US" dirty="0" smtClean="0"/>
              <a:t>Make sure they leave with the “How to update” fluorescent handout</a:t>
            </a:r>
          </a:p>
          <a:p>
            <a:r>
              <a:rPr lang="en-US" sz="2400" dirty="0" smtClean="0"/>
              <a:t>Ask the student if they need to submit their CSS Profile</a:t>
            </a:r>
          </a:p>
          <a:p>
            <a:pPr lvl="1"/>
            <a:r>
              <a:rPr lang="en-US" dirty="0" smtClean="0"/>
              <a:t>If a student needed to complete it for their freshman year, they will need to complete the CSS Profile for every subsequent year of college</a:t>
            </a:r>
          </a:p>
          <a:p>
            <a:pPr lvl="1"/>
            <a:r>
              <a:rPr lang="en-US" dirty="0" smtClean="0"/>
              <a:t>If a student doesn’t know or can’t remember, have them talk to Ms. Gallagher or Ms. Sykes</a:t>
            </a:r>
          </a:p>
          <a:p>
            <a:pPr lvl="1"/>
            <a:r>
              <a:rPr lang="en-US" dirty="0" smtClean="0"/>
              <a:t>If a student needs to, encourage them to find the deadline on their school’s website, but not to start it tonight (it will require a lot more attention!)  </a:t>
            </a:r>
            <a:endParaRPr lang="en-US" dirty="0"/>
          </a:p>
        </p:txBody>
      </p:sp>
    </p:spTree>
    <p:extLst>
      <p:ext uri="{BB962C8B-B14F-4D97-AF65-F5344CB8AC3E}">
        <p14:creationId xmlns:p14="http://schemas.microsoft.com/office/powerpoint/2010/main" val="755470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1143000"/>
          </a:xfrm>
        </p:spPr>
        <p:txBody>
          <a:bodyPr/>
          <a:lstStyle/>
          <a:p>
            <a:r>
              <a:rPr lang="en-US" sz="2000" b="1" dirty="0">
                <a:solidFill>
                  <a:srgbClr val="0081C6"/>
                </a:solidFill>
                <a:latin typeface="+mn-lt"/>
              </a:rPr>
              <a:t>Goal</a:t>
            </a:r>
            <a:r>
              <a:rPr lang="en-US" sz="2000" dirty="0">
                <a:solidFill>
                  <a:srgbClr val="0081C6"/>
                </a:solidFill>
                <a:latin typeface="+mn-lt"/>
              </a:rPr>
              <a:t>: All alumni families in attendance will successfully submit their 2013-2014 </a:t>
            </a:r>
            <a:r>
              <a:rPr lang="en-US" sz="2000" dirty="0" smtClean="0">
                <a:solidFill>
                  <a:srgbClr val="0081C6"/>
                </a:solidFill>
                <a:latin typeface="+mn-lt"/>
              </a:rPr>
              <a:t>FAFSA</a:t>
            </a:r>
            <a:r>
              <a:rPr lang="en-US" sz="3600" dirty="0" smtClean="0"/>
              <a:t>FAFSA</a:t>
            </a:r>
            <a:endParaRPr lang="en-US" sz="3600" dirty="0"/>
          </a:p>
        </p:txBody>
      </p:sp>
      <p:sp>
        <p:nvSpPr>
          <p:cNvPr id="4" name="Content Placeholder 3"/>
          <p:cNvSpPr>
            <a:spLocks noGrp="1"/>
          </p:cNvSpPr>
          <p:nvPr>
            <p:ph sz="half" idx="2"/>
          </p:nvPr>
        </p:nvSpPr>
        <p:spPr>
          <a:xfrm>
            <a:off x="457200" y="2174875"/>
            <a:ext cx="7391400" cy="3951288"/>
          </a:xfrm>
        </p:spPr>
        <p:txBody>
          <a:bodyPr>
            <a:normAutofit fontScale="85000" lnSpcReduction="20000"/>
          </a:bodyPr>
          <a:lstStyle/>
          <a:p>
            <a:r>
              <a:rPr lang="en-US" dirty="0" smtClean="0"/>
              <a:t>Determine if the family has:</a:t>
            </a:r>
          </a:p>
          <a:p>
            <a:pPr lvl="1"/>
            <a:r>
              <a:rPr lang="en-US" dirty="0" smtClean="0"/>
              <a:t>2011 tax forms </a:t>
            </a:r>
          </a:p>
          <a:p>
            <a:pPr lvl="2"/>
            <a:r>
              <a:rPr lang="en-US" dirty="0" smtClean="0"/>
              <a:t>FAFSAs completed with 2011 forms will be an </a:t>
            </a:r>
            <a:r>
              <a:rPr lang="en-US" b="1" dirty="0" smtClean="0"/>
              <a:t>estimate</a:t>
            </a:r>
            <a:endParaRPr lang="en-US" dirty="0" smtClean="0"/>
          </a:p>
          <a:p>
            <a:pPr marL="411480" lvl="1" indent="0">
              <a:buNone/>
            </a:pPr>
            <a:r>
              <a:rPr lang="en-US" dirty="0" smtClean="0"/>
              <a:t>or </a:t>
            </a:r>
          </a:p>
          <a:p>
            <a:pPr lvl="1"/>
            <a:r>
              <a:rPr lang="en-US" dirty="0" smtClean="0"/>
              <a:t>completed 2012 tax forms </a:t>
            </a:r>
          </a:p>
          <a:p>
            <a:pPr lvl="2"/>
            <a:r>
              <a:rPr lang="en-US" dirty="0" smtClean="0"/>
              <a:t>FAFSAs completed with 2012 forms will be </a:t>
            </a:r>
            <a:r>
              <a:rPr lang="en-US" b="1" dirty="0" smtClean="0"/>
              <a:t>finalized</a:t>
            </a:r>
            <a:endParaRPr lang="en-US" dirty="0" smtClean="0"/>
          </a:p>
          <a:p>
            <a:r>
              <a:rPr lang="en-US" dirty="0" smtClean="0"/>
              <a:t>Determine if the family has documentation of additional assistance received</a:t>
            </a:r>
          </a:p>
          <a:p>
            <a:pPr lvl="1"/>
            <a:r>
              <a:rPr lang="en-US" dirty="0" smtClean="0"/>
              <a:t>Examples: TANF, SNAP,  Food Stamps, SSI, Disability etc.</a:t>
            </a:r>
          </a:p>
          <a:p>
            <a:r>
              <a:rPr lang="en-US" dirty="0" smtClean="0"/>
              <a:t>Make sure the family is working on the FAFSA</a:t>
            </a:r>
          </a:p>
          <a:p>
            <a:pPr lvl="1"/>
            <a:r>
              <a:rPr lang="en-US" b="1" dirty="0" smtClean="0"/>
              <a:t>Not </a:t>
            </a:r>
            <a:r>
              <a:rPr lang="en-US" dirty="0" smtClean="0"/>
              <a:t>CSS Profile</a:t>
            </a:r>
          </a:p>
          <a:p>
            <a:pPr lvl="1"/>
            <a:r>
              <a:rPr lang="en-US" dirty="0" smtClean="0"/>
              <a:t>If they want to work on CSS Profile, get Ms. Gallagher or Ms. Sykes</a:t>
            </a:r>
          </a:p>
          <a:p>
            <a:r>
              <a:rPr lang="en-US" dirty="0" smtClean="0"/>
              <a:t>Average completion time: 20-25 minutes</a:t>
            </a:r>
          </a:p>
          <a:p>
            <a:endParaRPr lang="en-US" dirty="0" smtClean="0"/>
          </a:p>
          <a:p>
            <a:endParaRPr lang="en-US" dirty="0"/>
          </a:p>
        </p:txBody>
      </p:sp>
      <p:sp>
        <p:nvSpPr>
          <p:cNvPr id="3" name="TextBox 2"/>
          <p:cNvSpPr txBox="1"/>
          <p:nvPr/>
        </p:nvSpPr>
        <p:spPr>
          <a:xfrm>
            <a:off x="381000" y="152400"/>
            <a:ext cx="6781800" cy="523220"/>
          </a:xfrm>
          <a:prstGeom prst="rect">
            <a:avLst/>
          </a:prstGeom>
          <a:noFill/>
        </p:spPr>
        <p:txBody>
          <a:bodyPr wrap="square" rtlCol="0">
            <a:spAutoFit/>
          </a:bodyPr>
          <a:lstStyle/>
          <a:p>
            <a:r>
              <a:rPr lang="en-US" sz="2800" dirty="0" smtClean="0">
                <a:solidFill>
                  <a:schemeClr val="bg1"/>
                </a:solidFill>
                <a:latin typeface="+mj-lt"/>
              </a:rPr>
              <a:t>FAFSA Workshop Overview </a:t>
            </a:r>
            <a:endParaRPr lang="en-US" sz="2800" dirty="0">
              <a:solidFill>
                <a:schemeClr val="bg1"/>
              </a:solidFill>
              <a:latin typeface="+mj-lt"/>
            </a:endParaRPr>
          </a:p>
        </p:txBody>
      </p:sp>
    </p:spTree>
    <p:extLst>
      <p:ext uri="{BB962C8B-B14F-4D97-AF65-F5344CB8AC3E}">
        <p14:creationId xmlns:p14="http://schemas.microsoft.com/office/powerpoint/2010/main" val="519295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85800"/>
          </a:xfrm>
        </p:spPr>
        <p:txBody>
          <a:bodyPr/>
          <a:lstStyle/>
          <a:p>
            <a:r>
              <a:rPr lang="en-US" dirty="0" smtClean="0"/>
              <a:t>Step 1: Logging In</a:t>
            </a:r>
            <a:endParaRPr lang="en-US" dirty="0"/>
          </a:p>
        </p:txBody>
      </p:sp>
      <p:sp>
        <p:nvSpPr>
          <p:cNvPr id="6" name="Content Placeholder 5"/>
          <p:cNvSpPr>
            <a:spLocks noGrp="1"/>
          </p:cNvSpPr>
          <p:nvPr>
            <p:ph sz="half" idx="2"/>
          </p:nvPr>
        </p:nvSpPr>
        <p:spPr/>
        <p:txBody>
          <a:bodyPr>
            <a:normAutofit fontScale="85000" lnSpcReduction="20000"/>
          </a:bodyPr>
          <a:lstStyle/>
          <a:p>
            <a:r>
              <a:rPr lang="en-US" sz="3200" dirty="0" smtClean="0">
                <a:hlinkClick r:id="rId2"/>
              </a:rPr>
              <a:t>www.fafsa.ed.gov</a:t>
            </a:r>
            <a:endParaRPr lang="en-US" sz="3200" dirty="0" smtClean="0"/>
          </a:p>
          <a:p>
            <a:r>
              <a:rPr lang="en-US" sz="3200" dirty="0" smtClean="0"/>
              <a:t>Login</a:t>
            </a:r>
          </a:p>
          <a:p>
            <a:pPr lvl="1"/>
            <a:r>
              <a:rPr lang="en-US" sz="2800" dirty="0" smtClean="0"/>
              <a:t>Student Full Name</a:t>
            </a:r>
          </a:p>
          <a:p>
            <a:pPr lvl="1"/>
            <a:r>
              <a:rPr lang="en-US" sz="2800" dirty="0" smtClean="0"/>
              <a:t>Student SSN</a:t>
            </a:r>
          </a:p>
          <a:p>
            <a:pPr lvl="1"/>
            <a:r>
              <a:rPr lang="en-US" sz="2800" dirty="0" smtClean="0"/>
              <a:t>Student DOB</a:t>
            </a:r>
          </a:p>
          <a:p>
            <a:r>
              <a:rPr lang="en-US" sz="3200" dirty="0" smtClean="0"/>
              <a:t>FAFSA RENEWAL FOR 2013-2014 </a:t>
            </a:r>
          </a:p>
          <a:p>
            <a:pPr marL="114300" indent="0">
              <a:buNone/>
            </a:pPr>
            <a:r>
              <a:rPr lang="en-US" sz="3200" dirty="0"/>
              <a:t>	</a:t>
            </a:r>
            <a:r>
              <a:rPr lang="en-US" sz="3200" dirty="0" smtClean="0"/>
              <a:t>or</a:t>
            </a:r>
          </a:p>
          <a:p>
            <a:pPr marL="114300" indent="0">
              <a:buNone/>
            </a:pPr>
            <a:r>
              <a:rPr lang="en-US" sz="3200" dirty="0" smtClean="0"/>
              <a:t>  START 2013-2014      </a:t>
            </a:r>
          </a:p>
          <a:p>
            <a:pPr marL="114300" indent="0">
              <a:buNone/>
            </a:pPr>
            <a:r>
              <a:rPr lang="en-US" sz="3200" dirty="0"/>
              <a:t> </a:t>
            </a:r>
            <a:r>
              <a:rPr lang="en-US" sz="3200" dirty="0" smtClean="0"/>
              <a:t> FAFSA</a:t>
            </a:r>
          </a:p>
        </p:txBody>
      </p:sp>
      <p:sp>
        <p:nvSpPr>
          <p:cNvPr id="9" name="Text Placeholder 8"/>
          <p:cNvSpPr>
            <a:spLocks noGrp="1"/>
          </p:cNvSpPr>
          <p:nvPr>
            <p:ph type="body" sz="quarter" idx="3"/>
          </p:nvPr>
        </p:nvSpPr>
        <p:spPr/>
        <p:txBody>
          <a:bodyPr/>
          <a:lstStyle/>
          <a:p>
            <a:endParaRPr lang="en-US"/>
          </a:p>
        </p:txBody>
      </p:sp>
      <p:pic>
        <p:nvPicPr>
          <p:cNvPr id="11"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171765" y="1524000"/>
            <a:ext cx="459123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5715000" y="3657600"/>
            <a:ext cx="1524000" cy="12573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715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Demographic Info </a:t>
            </a:r>
            <a:endParaRPr lang="en-US" dirty="0"/>
          </a:p>
        </p:txBody>
      </p:sp>
      <p:sp>
        <p:nvSpPr>
          <p:cNvPr id="3" name="Content Placeholder 2"/>
          <p:cNvSpPr>
            <a:spLocks noGrp="1"/>
          </p:cNvSpPr>
          <p:nvPr>
            <p:ph idx="1"/>
          </p:nvPr>
        </p:nvSpPr>
        <p:spPr/>
        <p:txBody>
          <a:bodyPr>
            <a:normAutofit/>
          </a:bodyPr>
          <a:lstStyle/>
          <a:p>
            <a:r>
              <a:rPr lang="en-US" sz="2800" dirty="0" smtClean="0"/>
              <a:t>Pay attention on the left side of the screen if you are completing it for </a:t>
            </a:r>
            <a:r>
              <a:rPr lang="en-US" sz="2800" b="1" dirty="0" smtClean="0"/>
              <a:t>student </a:t>
            </a:r>
            <a:r>
              <a:rPr lang="en-US" sz="2800" dirty="0" smtClean="0"/>
              <a:t>or </a:t>
            </a:r>
            <a:r>
              <a:rPr lang="en-US" sz="2800" b="1" dirty="0" smtClean="0"/>
              <a:t>parent</a:t>
            </a:r>
          </a:p>
          <a:p>
            <a:r>
              <a:rPr lang="en-US" sz="2800" b="1" dirty="0" smtClean="0"/>
              <a:t>Parent address information should match the address used for 2012 tax forms</a:t>
            </a:r>
            <a:endParaRPr lang="en-US" sz="2800" dirty="0" smtClean="0"/>
          </a:p>
          <a:p>
            <a:r>
              <a:rPr lang="en-US" sz="2800" dirty="0" smtClean="0"/>
              <a:t>All contact information should be </a:t>
            </a:r>
            <a:r>
              <a:rPr lang="en-US" sz="2800" b="1" dirty="0" smtClean="0"/>
              <a:t>permanent </a:t>
            </a:r>
            <a:r>
              <a:rPr lang="en-US" sz="2800" dirty="0" smtClean="0"/>
              <a:t>information</a:t>
            </a:r>
          </a:p>
          <a:p>
            <a:pPr lvl="1"/>
            <a:r>
              <a:rPr lang="en-US" sz="2800" dirty="0" smtClean="0"/>
              <a:t>Example: Home address, not school address</a:t>
            </a:r>
          </a:p>
          <a:p>
            <a:pPr lvl="1"/>
            <a:r>
              <a:rPr lang="en-US" sz="2800" dirty="0" smtClean="0"/>
              <a:t>Email should be updated to whatever email address the student checks most frequently </a:t>
            </a:r>
          </a:p>
        </p:txBody>
      </p:sp>
    </p:spTree>
    <p:extLst>
      <p:ext uri="{BB962C8B-B14F-4D97-AF65-F5344CB8AC3E}">
        <p14:creationId xmlns:p14="http://schemas.microsoft.com/office/powerpoint/2010/main" val="4229646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College/University Info </a:t>
            </a:r>
            <a:endParaRPr lang="en-US" dirty="0"/>
          </a:p>
        </p:txBody>
      </p:sp>
      <p:sp>
        <p:nvSpPr>
          <p:cNvPr id="3" name="Content Placeholder 2"/>
          <p:cNvSpPr>
            <a:spLocks noGrp="1"/>
          </p:cNvSpPr>
          <p:nvPr>
            <p:ph idx="1"/>
          </p:nvPr>
        </p:nvSpPr>
        <p:spPr/>
        <p:txBody>
          <a:bodyPr>
            <a:normAutofit/>
          </a:bodyPr>
          <a:lstStyle/>
          <a:p>
            <a:r>
              <a:rPr lang="en-US" sz="2800" dirty="0" smtClean="0"/>
              <a:t>High School: Amistad Academy</a:t>
            </a:r>
          </a:p>
          <a:p>
            <a:pPr lvl="1"/>
            <a:r>
              <a:rPr lang="en-US" sz="2400" dirty="0"/>
              <a:t>After selecting the school, make sure to click “Confirm”</a:t>
            </a:r>
          </a:p>
          <a:p>
            <a:r>
              <a:rPr lang="en-US" sz="2800" dirty="0" smtClean="0"/>
              <a:t>College: Look up the student’s school</a:t>
            </a:r>
          </a:p>
          <a:p>
            <a:pPr lvl="1"/>
            <a:r>
              <a:rPr lang="en-US" sz="2400" dirty="0" smtClean="0"/>
              <a:t>After selecting the school, make sure to click “Confirm”</a:t>
            </a:r>
          </a:p>
          <a:p>
            <a:r>
              <a:rPr lang="en-US" sz="2800" dirty="0" smtClean="0"/>
              <a:t>If the student is intending to transfer institutions for 2013-2014, have them add both their </a:t>
            </a:r>
            <a:r>
              <a:rPr lang="en-US" sz="2800" b="1" dirty="0" smtClean="0"/>
              <a:t>current institution </a:t>
            </a:r>
            <a:r>
              <a:rPr lang="en-US" sz="2800" b="1" u="sng" dirty="0" smtClean="0"/>
              <a:t>and</a:t>
            </a:r>
            <a:r>
              <a:rPr lang="en-US" sz="2800" b="1" dirty="0" smtClean="0"/>
              <a:t> their intended transfer institution</a:t>
            </a:r>
          </a:p>
        </p:txBody>
      </p:sp>
    </p:spTree>
    <p:extLst>
      <p:ext uri="{BB962C8B-B14F-4D97-AF65-F5344CB8AC3E}">
        <p14:creationId xmlns:p14="http://schemas.microsoft.com/office/powerpoint/2010/main" val="3587108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Dependency Status</a:t>
            </a:r>
            <a:endParaRPr lang="en-US" dirty="0"/>
          </a:p>
        </p:txBody>
      </p:sp>
      <p:sp>
        <p:nvSpPr>
          <p:cNvPr id="5" name="Content Placeholder 4"/>
          <p:cNvSpPr>
            <a:spLocks noGrp="1"/>
          </p:cNvSpPr>
          <p:nvPr>
            <p:ph idx="1"/>
          </p:nvPr>
        </p:nvSpPr>
        <p:spPr>
          <a:xfrm>
            <a:off x="457200" y="1600200"/>
            <a:ext cx="7620000" cy="4228850"/>
          </a:xfrm>
          <a:prstGeom prst="rect">
            <a:avLst/>
          </a:prstGeom>
        </p:spPr>
        <p:txBody>
          <a:bodyPr>
            <a:spAutoFit/>
          </a:bodyPr>
          <a:lstStyle/>
          <a:p>
            <a:r>
              <a:rPr lang="en-US" sz="2400" dirty="0" smtClean="0"/>
              <a:t>Nearly all alumni will be considered </a:t>
            </a:r>
            <a:r>
              <a:rPr lang="en-US" sz="2400" b="1" dirty="0" smtClean="0"/>
              <a:t>dependent</a:t>
            </a:r>
          </a:p>
          <a:p>
            <a:r>
              <a:rPr lang="en-US" sz="2400" dirty="0" smtClean="0"/>
              <a:t>Students </a:t>
            </a:r>
            <a:r>
              <a:rPr lang="en-US" sz="2400" dirty="0"/>
              <a:t>under the age of 24 must meet one of the following for </a:t>
            </a:r>
            <a:r>
              <a:rPr lang="en-US" sz="2400" b="1" dirty="0"/>
              <a:t>independence</a:t>
            </a:r>
            <a:r>
              <a:rPr lang="en-US" sz="2400" dirty="0"/>
              <a:t>: </a:t>
            </a:r>
          </a:p>
          <a:p>
            <a:pPr lvl="1"/>
            <a:r>
              <a:rPr lang="en-US" sz="2400" dirty="0" smtClean="0"/>
              <a:t>Active </a:t>
            </a:r>
            <a:r>
              <a:rPr lang="en-US" sz="2400" dirty="0"/>
              <a:t>duty or Vet of U.S. armed forces </a:t>
            </a:r>
          </a:p>
          <a:p>
            <a:pPr lvl="1"/>
            <a:r>
              <a:rPr lang="en-US" sz="2400" dirty="0" smtClean="0"/>
              <a:t>Married</a:t>
            </a:r>
            <a:r>
              <a:rPr lang="en-US" sz="2400" dirty="0"/>
              <a:t>, support children, support other tax dependents </a:t>
            </a:r>
          </a:p>
          <a:p>
            <a:pPr lvl="1"/>
            <a:r>
              <a:rPr lang="en-US" sz="2400" dirty="0" smtClean="0"/>
              <a:t>Be </a:t>
            </a:r>
            <a:r>
              <a:rPr lang="en-US" sz="2400" dirty="0"/>
              <a:t>an orphan, in Foster Care, dependent or ward or the court since age 13 </a:t>
            </a:r>
          </a:p>
          <a:p>
            <a:pPr lvl="1"/>
            <a:r>
              <a:rPr lang="en-US" sz="2400" dirty="0" smtClean="0"/>
              <a:t>Emancipated </a:t>
            </a:r>
            <a:r>
              <a:rPr lang="en-US" sz="2400" dirty="0"/>
              <a:t>Minor </a:t>
            </a:r>
          </a:p>
          <a:p>
            <a:pPr lvl="1"/>
            <a:r>
              <a:rPr lang="en-US" sz="2400" dirty="0" smtClean="0"/>
              <a:t>Be </a:t>
            </a:r>
            <a:r>
              <a:rPr lang="en-US" sz="2400" dirty="0"/>
              <a:t>in a legal guardianship </a:t>
            </a:r>
          </a:p>
        </p:txBody>
      </p:sp>
    </p:spTree>
    <p:extLst>
      <p:ext uri="{BB962C8B-B14F-4D97-AF65-F5344CB8AC3E}">
        <p14:creationId xmlns:p14="http://schemas.microsoft.com/office/powerpoint/2010/main" val="2929121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Parent Info</a:t>
            </a:r>
            <a:endParaRPr lang="en-US" dirty="0"/>
          </a:p>
        </p:txBody>
      </p:sp>
      <p:sp>
        <p:nvSpPr>
          <p:cNvPr id="4" name="Content Placeholder 3"/>
          <p:cNvSpPr>
            <a:spLocks noGrp="1"/>
          </p:cNvSpPr>
          <p:nvPr>
            <p:ph idx="1"/>
          </p:nvPr>
        </p:nvSpPr>
        <p:spPr>
          <a:xfrm>
            <a:off x="457200" y="1600200"/>
            <a:ext cx="7620000" cy="4875181"/>
          </a:xfrm>
          <a:prstGeom prst="rect">
            <a:avLst/>
          </a:prstGeom>
        </p:spPr>
        <p:txBody>
          <a:bodyPr>
            <a:spAutoFit/>
          </a:bodyPr>
          <a:lstStyle/>
          <a:p>
            <a:r>
              <a:rPr lang="en-US" sz="2800" dirty="0" smtClean="0"/>
              <a:t>Unless they are determined to be </a:t>
            </a:r>
            <a:r>
              <a:rPr lang="en-US" sz="2800" b="1" dirty="0" smtClean="0"/>
              <a:t>independent</a:t>
            </a:r>
            <a:r>
              <a:rPr lang="en-US" sz="2800" dirty="0" smtClean="0"/>
              <a:t> by the previous step, all alumni must enter parent information</a:t>
            </a:r>
          </a:p>
          <a:p>
            <a:r>
              <a:rPr lang="en-US" sz="2800" dirty="0" smtClean="0"/>
              <a:t>Parental information is </a:t>
            </a:r>
            <a:r>
              <a:rPr lang="en-US" sz="2800" b="1" u="sng" dirty="0" smtClean="0"/>
              <a:t>not</a:t>
            </a:r>
            <a:r>
              <a:rPr lang="en-US" sz="2800" dirty="0" smtClean="0"/>
              <a:t> affected by: </a:t>
            </a:r>
          </a:p>
          <a:p>
            <a:pPr lvl="1"/>
            <a:r>
              <a:rPr lang="en-US" sz="2600" dirty="0" smtClean="0"/>
              <a:t>who claims a child on taxes</a:t>
            </a:r>
          </a:p>
          <a:p>
            <a:pPr lvl="1"/>
            <a:r>
              <a:rPr lang="en-US" sz="2600" dirty="0" smtClean="0"/>
              <a:t>who supports the child financially</a:t>
            </a:r>
          </a:p>
          <a:p>
            <a:pPr lvl="1"/>
            <a:r>
              <a:rPr lang="en-US" sz="2600" dirty="0" smtClean="0"/>
              <a:t>who contributes to the student’s college bills </a:t>
            </a:r>
          </a:p>
          <a:p>
            <a:r>
              <a:rPr lang="en-US" sz="3000" dirty="0" smtClean="0"/>
              <a:t>Parental information is for a biological parent regardless of the above information. </a:t>
            </a:r>
            <a:endParaRPr lang="en-US" sz="3400" dirty="0" smtClean="0"/>
          </a:p>
          <a:p>
            <a:endParaRPr lang="en-US" sz="2800" dirty="0"/>
          </a:p>
        </p:txBody>
      </p:sp>
    </p:spTree>
    <p:extLst>
      <p:ext uri="{BB962C8B-B14F-4D97-AF65-F5344CB8AC3E}">
        <p14:creationId xmlns:p14="http://schemas.microsoft.com/office/powerpoint/2010/main" val="36083887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Financial Info</a:t>
            </a:r>
            <a:endParaRPr lang="en-US" dirty="0"/>
          </a:p>
        </p:txBody>
      </p:sp>
      <p:sp>
        <p:nvSpPr>
          <p:cNvPr id="4" name="Content Placeholder 3"/>
          <p:cNvSpPr>
            <a:spLocks noGrp="1"/>
          </p:cNvSpPr>
          <p:nvPr>
            <p:ph idx="1"/>
          </p:nvPr>
        </p:nvSpPr>
        <p:spPr>
          <a:xfrm>
            <a:off x="457200" y="1600200"/>
            <a:ext cx="7620000" cy="4216539"/>
          </a:xfrm>
          <a:prstGeom prst="rect">
            <a:avLst/>
          </a:prstGeom>
        </p:spPr>
        <p:txBody>
          <a:bodyPr>
            <a:spAutoFit/>
          </a:bodyPr>
          <a:lstStyle/>
          <a:p>
            <a:r>
              <a:rPr lang="en-US" sz="2800" dirty="0" smtClean="0"/>
              <a:t>FAQs: </a:t>
            </a:r>
            <a:endParaRPr lang="en-US" sz="2800" dirty="0"/>
          </a:p>
          <a:p>
            <a:pPr lvl="1"/>
            <a:r>
              <a:rPr lang="en-US" sz="2400" dirty="0" smtClean="0"/>
              <a:t>If </a:t>
            </a:r>
            <a:r>
              <a:rPr lang="en-US" sz="2400" dirty="0"/>
              <a:t>parents are </a:t>
            </a:r>
            <a:r>
              <a:rPr lang="en-US" sz="2400" dirty="0" smtClean="0"/>
              <a:t>divorced </a:t>
            </a:r>
            <a:r>
              <a:rPr lang="en-US" sz="2400" dirty="0"/>
              <a:t>or separated, which parent files the FAFSA? </a:t>
            </a:r>
          </a:p>
          <a:p>
            <a:pPr lvl="2"/>
            <a:r>
              <a:rPr lang="en-US" sz="2400" dirty="0" smtClean="0"/>
              <a:t>Custodial </a:t>
            </a:r>
            <a:r>
              <a:rPr lang="en-US" sz="2400" dirty="0"/>
              <a:t>parent </a:t>
            </a:r>
          </a:p>
          <a:p>
            <a:pPr lvl="2"/>
            <a:r>
              <a:rPr lang="en-US" sz="2400" dirty="0"/>
              <a:t>I</a:t>
            </a:r>
            <a:r>
              <a:rPr lang="en-US" sz="2400" dirty="0" smtClean="0"/>
              <a:t>f </a:t>
            </a:r>
            <a:r>
              <a:rPr lang="en-US" sz="2400" dirty="0"/>
              <a:t>unsure, then list the parent who the student lived with most during the last 12 months </a:t>
            </a:r>
          </a:p>
          <a:p>
            <a:pPr lvl="1"/>
            <a:r>
              <a:rPr lang="en-US" sz="2600" dirty="0" smtClean="0"/>
              <a:t>If </a:t>
            </a:r>
            <a:r>
              <a:rPr lang="en-US" sz="2600" dirty="0"/>
              <a:t>a custodial parent is remarried, do they include a stepparent’s information and income? </a:t>
            </a:r>
          </a:p>
          <a:p>
            <a:pPr lvl="3"/>
            <a:r>
              <a:rPr lang="en-US" sz="2000" dirty="0" smtClean="0"/>
              <a:t>Yes</a:t>
            </a:r>
            <a:r>
              <a:rPr lang="en-US" sz="2000" dirty="0"/>
              <a:t>, information about a stepparent is required if there is remarriage </a:t>
            </a:r>
          </a:p>
        </p:txBody>
      </p:sp>
    </p:spTree>
    <p:extLst>
      <p:ext uri="{BB962C8B-B14F-4D97-AF65-F5344CB8AC3E}">
        <p14:creationId xmlns:p14="http://schemas.microsoft.com/office/powerpoint/2010/main" val="27979557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Financial Info</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0" y="1600200"/>
            <a:ext cx="412926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381000" y="1524000"/>
            <a:ext cx="3657600" cy="4876800"/>
          </a:xfrm>
        </p:spPr>
        <p:txBody>
          <a:bodyPr>
            <a:normAutofit fontScale="77500" lnSpcReduction="20000"/>
          </a:bodyPr>
          <a:lstStyle/>
          <a:p>
            <a:r>
              <a:rPr lang="en-US" dirty="0" smtClean="0"/>
              <a:t>Check the left side of the screen to determine if you’re completing parent or student information</a:t>
            </a:r>
          </a:p>
          <a:p>
            <a:r>
              <a:rPr lang="en-US" dirty="0" smtClean="0"/>
              <a:t>Create the best estimate of the student’s work-study income</a:t>
            </a:r>
          </a:p>
          <a:p>
            <a:r>
              <a:rPr lang="en-US" dirty="0" smtClean="0"/>
              <a:t>If using 2011 tax information for student or parent, select “Will file” </a:t>
            </a:r>
          </a:p>
          <a:p>
            <a:pPr lvl="1"/>
            <a:r>
              <a:rPr lang="en-US" dirty="0" smtClean="0"/>
              <a:t>Then use income estimator if 2012 income will not be similar</a:t>
            </a:r>
          </a:p>
        </p:txBody>
      </p:sp>
      <p:sp>
        <p:nvSpPr>
          <p:cNvPr id="7" name="Right Arrow 6"/>
          <p:cNvSpPr/>
          <p:nvPr/>
        </p:nvSpPr>
        <p:spPr>
          <a:xfrm rot="10800000">
            <a:off x="7467600" y="2133600"/>
            <a:ext cx="1524000" cy="12573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558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AF_PPoint_Education-Freedom">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Financial Aid</TermName>
          <TermId xmlns="http://schemas.microsoft.com/office/infopath/2007/PartnerControls">2aaec479-6af6-4793-8e96-8b429bfb43df</TermId>
        </TermInfo>
      </Terms>
    </nfa767dced1144c9ba4888ceb93acca4>
    <lf09a8a73540422dac4309c5f114ddb8 xmlns="0676cee9-fd60-4c1c-9e5b-5120ec0b3480">
      <Terms xmlns="http://schemas.microsoft.com/office/infopath/2007/PartnerControls"/>
    </lf09a8a73540422dac4309c5f114ddb8>
    <gc69249d4b4e407483d3df6921806e1c xmlns="0676cee9-fd60-4c1c-9e5b-5120ec0b3480">
      <Terms xmlns="http://schemas.microsoft.com/office/infopath/2007/PartnerControls"/>
    </gc69249d4b4e407483d3df6921806e1c>
    <_dlc_DocId xmlns="0676cee9-fd60-4c1c-9e5b-5120ec0b3480">SFDVX333FYKN-443-1323</_dlc_DocId>
    <_dlc_DocIdUrl xmlns="0676cee9-fd60-4c1c-9e5b-5120ec0b3480">
      <Url>https://manyminds.achievementfirst.org/sites/NetworkSupport/TeamCollege/_layouts/15/DocIdRedir.aspx?ID=SFDVX333FYKN-443-1323</Url>
      <Description>SFDVX333FYKN-443-1323</Description>
    </_dlc_DocIdUrl>
    <TaxCatchAll xmlns="0676cee9-fd60-4c1c-9e5b-5120ec0b3480">
      <Value>335</Value>
    </TaxCatchAll>
    <c6b051048b38471d8a88773837762ee7 xmlns="0676cee9-fd60-4c1c-9e5b-5120ec0b3480">
      <Terms xmlns="http://schemas.microsoft.com/office/infopath/2007/PartnerControls"/>
    </c6b051048b38471d8a88773837762ee7>
    <_dlc_ExpireDate xmlns="http://schemas.microsoft.com/sharepoint/v3" xsi:nil="true"/>
    <b1d47f8b0c974735b0418508e9704e5b xmlns="0676cee9-fd60-4c1c-9e5b-5120ec0b3480">
      <Terms xmlns="http://schemas.microsoft.com/office/infopath/2007/PartnerControls"/>
    </b1d47f8b0c974735b0418508e9704e5b>
    <AF_x0020_Owner xmlns="0676cee9-fd60-4c1c-9e5b-5120ec0b3480">
      <UserInfo>
        <DisplayName>Megan Fraker</DisplayName>
        <AccountId>110</AccountId>
        <AccountType/>
      </UserInfo>
    </AF_x0020_Owner>
    <Audience xmlns="http://schemas.microsoft.com/sharepoint/v3" xsi:nil="true"/>
    <_dlc_ExpireDateSaved xmlns="http://schemas.microsoft.com/sharepoint/v3" xsi:nil="true"/>
    <l5f4 xmlns="6caeac77-45b9-480b-9acf-fc0010a0bd5b" xsi:nil="true"/>
  </documentManagement>
</p:properties>
</file>

<file path=customXml/item2.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3.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4.xml><?xml version="1.0" encoding="utf-8"?>
<ct:contentTypeSchema xmlns:ct="http://schemas.microsoft.com/office/2006/metadata/contentType" xmlns:ma="http://schemas.microsoft.com/office/2006/metadata/properties/metaAttributes" ct:_="" ma:_="" ma:contentTypeName="NS Document" ma:contentTypeID="0x010100F05A691F7F882644BE96F06D9D88F8E10023B5EECCD5E7B847A4AD88630BC57CF0" ma:contentTypeVersion="73" ma:contentTypeDescription="Default content type" ma:contentTypeScope="" ma:versionID="0a28d18a0f04e2a328b43d8f078b8568">
  <xsd:schema xmlns:xsd="http://www.w3.org/2001/XMLSchema" xmlns:xs="http://www.w3.org/2001/XMLSchema" xmlns:p="http://schemas.microsoft.com/office/2006/metadata/properties" xmlns:ns1="http://schemas.microsoft.com/sharepoint/v3" xmlns:ns2="0676cee9-fd60-4c1c-9e5b-5120ec0b3480" xmlns:ns3="6caeac77-45b9-480b-9acf-fc0010a0bd5b" targetNamespace="http://schemas.microsoft.com/office/2006/metadata/properties" ma:root="true" ma:fieldsID="8a0a205cde8758a52261c1cbc528799a" ns1:_="" ns2:_="" ns3:_="">
    <xsd:import namespace="http://schemas.microsoft.com/sharepoint/v3"/>
    <xsd:import namespace="0676cee9-fd60-4c1c-9e5b-5120ec0b3480"/>
    <xsd:import namespace="6caeac77-45b9-480b-9acf-fc0010a0bd5b"/>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l5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Audience"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aeac77-45b9-480b-9acf-fc0010a0bd5b" elementFormDefault="qualified">
    <xsd:import namespace="http://schemas.microsoft.com/office/2006/documentManagement/types"/>
    <xsd:import namespace="http://schemas.microsoft.com/office/infopath/2007/PartnerControls"/>
    <xsd:element name="l5f4" ma:index="29" nillable="true" ma:displayName="Subfolder" ma:internalName="l5f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18341FA2-5FAF-438D-89B7-7F8EA5BEA133}"/>
</file>

<file path=customXml/itemProps2.xml><?xml version="1.0" encoding="utf-8"?>
<ds:datastoreItem xmlns:ds="http://schemas.openxmlformats.org/officeDocument/2006/customXml" ds:itemID="{9FD40732-A001-40A2-A152-50698E190C29}"/>
</file>

<file path=customXml/itemProps3.xml><?xml version="1.0" encoding="utf-8"?>
<ds:datastoreItem xmlns:ds="http://schemas.openxmlformats.org/officeDocument/2006/customXml" ds:itemID="{FF59AF94-4CC0-4CFC-BCE1-68A853DCF43F}"/>
</file>

<file path=customXml/itemProps4.xml><?xml version="1.0" encoding="utf-8"?>
<ds:datastoreItem xmlns:ds="http://schemas.openxmlformats.org/officeDocument/2006/customXml" ds:itemID="{0410F5B1-DD89-488A-AECA-A7D648953B3D}"/>
</file>

<file path=customXml/itemProps5.xml><?xml version="1.0" encoding="utf-8"?>
<ds:datastoreItem xmlns:ds="http://schemas.openxmlformats.org/officeDocument/2006/customXml" ds:itemID="{E33F5A53-05D7-444D-814D-E550C5C3A5C8}"/>
</file>

<file path=customXml/itemProps6.xml><?xml version="1.0" encoding="utf-8"?>
<ds:datastoreItem xmlns:ds="http://schemas.openxmlformats.org/officeDocument/2006/customXml" ds:itemID="{BFD1E842-3F15-4880-A34E-A4882E3FBFD9}"/>
</file>

<file path=docProps/app.xml><?xml version="1.0" encoding="utf-8"?>
<Properties xmlns="http://schemas.openxmlformats.org/officeDocument/2006/extended-properties" xmlns:vt="http://schemas.openxmlformats.org/officeDocument/2006/docPropsVTypes">
  <Template>AF_PPoint_Education-Freedom</Template>
  <TotalTime>7</TotalTime>
  <Words>720</Words>
  <Application>Microsoft Macintosh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Rockwell</vt:lpstr>
      <vt:lpstr>ＭＳ Ｐゴシック</vt:lpstr>
      <vt:lpstr>AF_PPoint_Education-Freedom</vt:lpstr>
      <vt:lpstr>FAFSA Workshop:  Submitting the 2013-2014 FAFSA January 15, 2013</vt:lpstr>
      <vt:lpstr>Goal: All alumni families in attendance will successfully submit their 2013-2014 FAFSAFAFSA</vt:lpstr>
      <vt:lpstr>Step 1: Logging In</vt:lpstr>
      <vt:lpstr>Step 2: Demographic Info </vt:lpstr>
      <vt:lpstr>Step 3: College/University Info </vt:lpstr>
      <vt:lpstr>Step 4: Dependency Status</vt:lpstr>
      <vt:lpstr>Step 5: Parent Info</vt:lpstr>
      <vt:lpstr>Parent Financial Info</vt:lpstr>
      <vt:lpstr>Step 6: Financial Info</vt:lpstr>
      <vt:lpstr>Step 7: Signing and Submitting</vt:lpstr>
      <vt:lpstr>Step 8: Follow Up Items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Exemplar - FAFSA Workshop - Volunteer Training PPT</dc:title>
  <dc:creator>Megan Fraker</dc:creator>
  <cp:lastModifiedBy>Sophia</cp:lastModifiedBy>
  <cp:revision>2</cp:revision>
  <dcterms:created xsi:type="dcterms:W3CDTF">2013-02-21T18:09:44Z</dcterms:created>
  <dcterms:modified xsi:type="dcterms:W3CDTF">2015-04-09T15:28:27Z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335;#Financial Aid|2aaec479-6af6-4793-8e96-8b429bfb43df</vt:lpwstr>
  </property>
  <property fmtid="{D5CDD505-2E9C-101B-9397-08002B2CF9AE}" pid="3" name="Geography">
    <vt:lpwstr/>
  </property>
  <property fmtid="{D5CDD505-2E9C-101B-9397-08002B2CF9AE}" pid="4" name="School">
    <vt:lpwstr/>
  </property>
  <property fmtid="{D5CDD505-2E9C-101B-9397-08002B2CF9AE}" pid="5" name="_dlc_policyId">
    <vt:lpwstr>0x010100F05A691F7F882644BE96F06D9D88F8E1|2088864059</vt:lpwstr>
  </property>
  <property fmtid="{D5CDD505-2E9C-101B-9397-08002B2CF9AE}" pid="6" name="ContentTypeId">
    <vt:lpwstr>0x010100F05A691F7F882644BE96F06D9D88F8E10023B5EECCD5E7B847A4AD88630BC57CF0</vt:lpwstr>
  </property>
  <property fmtid="{D5CDD505-2E9C-101B-9397-08002B2CF9AE}" pid="7" name="Team">
    <vt:lpwstr/>
  </property>
  <property fmtid="{D5CDD505-2E9C-101B-9397-08002B2CF9AE}" pid="8" name="ItemRetentionFormula">
    <vt:lpwstr/>
  </property>
  <property fmtid="{D5CDD505-2E9C-101B-9397-08002B2CF9AE}" pid="9" name="School_x0020_Year">
    <vt:lpwstr/>
  </property>
  <property fmtid="{D5CDD505-2E9C-101B-9397-08002B2CF9AE}" pid="10" name="_dlc_DocIdItemGuid">
    <vt:lpwstr>3cf78907-52dd-4fe7-8559-818b7f79d077</vt:lpwstr>
  </property>
  <property fmtid="{D5CDD505-2E9C-101B-9397-08002B2CF9AE}" pid="11" name="School Year">
    <vt:lpwstr/>
  </property>
  <property fmtid="{D5CDD505-2E9C-101B-9397-08002B2CF9AE}" pid="12" name="_dlc_LastRun">
    <vt:lpwstr>05/14/2016 23:04:55</vt:lpwstr>
  </property>
  <property fmtid="{D5CDD505-2E9C-101B-9397-08002B2CF9AE}" pid="13" name="_dlc_ItemStageId">
    <vt:lpwstr>1</vt:lpwstr>
  </property>
</Properties>
</file>