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handoutMasterIdLst>
    <p:handoutMasterId r:id="rId29"/>
  </p:handoutMasterIdLst>
  <p:sldIdLst>
    <p:sldId id="461" r:id="rId2"/>
    <p:sldId id="526" r:id="rId3"/>
    <p:sldId id="525" r:id="rId4"/>
    <p:sldId id="510" r:id="rId5"/>
    <p:sldId id="511" r:id="rId6"/>
    <p:sldId id="512" r:id="rId7"/>
    <p:sldId id="513" r:id="rId8"/>
    <p:sldId id="514" r:id="rId9"/>
    <p:sldId id="521" r:id="rId10"/>
    <p:sldId id="524" r:id="rId11"/>
    <p:sldId id="516" r:id="rId12"/>
    <p:sldId id="517" r:id="rId13"/>
    <p:sldId id="518" r:id="rId14"/>
    <p:sldId id="519" r:id="rId15"/>
    <p:sldId id="520" r:id="rId16"/>
    <p:sldId id="522" r:id="rId17"/>
    <p:sldId id="523" r:id="rId18"/>
    <p:sldId id="533" r:id="rId19"/>
    <p:sldId id="528" r:id="rId20"/>
    <p:sldId id="532" r:id="rId21"/>
    <p:sldId id="531" r:id="rId22"/>
    <p:sldId id="530" r:id="rId23"/>
    <p:sldId id="538" r:id="rId24"/>
    <p:sldId id="537" r:id="rId25"/>
    <p:sldId id="535" r:id="rId26"/>
    <p:sldId id="536" r:id="rId27"/>
  </p:sldIdLst>
  <p:sldSz cx="9144000" cy="6858000" type="screen4x3"/>
  <p:notesSz cx="6946900" cy="9220200"/>
  <p:defaultTextStyle>
    <a:defPPr>
      <a:defRPr lang="en-US"/>
    </a:defPPr>
    <a:lvl1pPr algn="l" rtl="0" fontAlgn="base">
      <a:spcBef>
        <a:spcPct val="0"/>
      </a:spcBef>
      <a:spcAft>
        <a:spcPct val="0"/>
      </a:spcAft>
      <a:buClr>
        <a:srgbClr val="EE3224"/>
      </a:buClr>
      <a:buFont typeface="Arial" charset="0"/>
      <a:defRPr sz="1000" kern="1200">
        <a:solidFill>
          <a:schemeClr val="tx1"/>
        </a:solidFill>
        <a:latin typeface="Arial" charset="0"/>
        <a:ea typeface="+mn-ea"/>
        <a:cs typeface="+mn-cs"/>
      </a:defRPr>
    </a:lvl1pPr>
    <a:lvl2pPr marL="457200" algn="l" rtl="0" fontAlgn="base">
      <a:spcBef>
        <a:spcPct val="0"/>
      </a:spcBef>
      <a:spcAft>
        <a:spcPct val="0"/>
      </a:spcAft>
      <a:buClr>
        <a:srgbClr val="EE3224"/>
      </a:buClr>
      <a:buFont typeface="Arial" charset="0"/>
      <a:defRPr sz="1000" kern="1200">
        <a:solidFill>
          <a:schemeClr val="tx1"/>
        </a:solidFill>
        <a:latin typeface="Arial" charset="0"/>
        <a:ea typeface="+mn-ea"/>
        <a:cs typeface="+mn-cs"/>
      </a:defRPr>
    </a:lvl2pPr>
    <a:lvl3pPr marL="914400" algn="l" rtl="0" fontAlgn="base">
      <a:spcBef>
        <a:spcPct val="0"/>
      </a:spcBef>
      <a:spcAft>
        <a:spcPct val="0"/>
      </a:spcAft>
      <a:buClr>
        <a:srgbClr val="EE3224"/>
      </a:buClr>
      <a:buFont typeface="Arial" charset="0"/>
      <a:defRPr sz="1000" kern="1200">
        <a:solidFill>
          <a:schemeClr val="tx1"/>
        </a:solidFill>
        <a:latin typeface="Arial" charset="0"/>
        <a:ea typeface="+mn-ea"/>
        <a:cs typeface="+mn-cs"/>
      </a:defRPr>
    </a:lvl3pPr>
    <a:lvl4pPr marL="1371600" algn="l" rtl="0" fontAlgn="base">
      <a:spcBef>
        <a:spcPct val="0"/>
      </a:spcBef>
      <a:spcAft>
        <a:spcPct val="0"/>
      </a:spcAft>
      <a:buClr>
        <a:srgbClr val="EE3224"/>
      </a:buClr>
      <a:buFont typeface="Arial" charset="0"/>
      <a:defRPr sz="1000" kern="1200">
        <a:solidFill>
          <a:schemeClr val="tx1"/>
        </a:solidFill>
        <a:latin typeface="Arial" charset="0"/>
        <a:ea typeface="+mn-ea"/>
        <a:cs typeface="+mn-cs"/>
      </a:defRPr>
    </a:lvl4pPr>
    <a:lvl5pPr marL="1828800" algn="l" rtl="0" fontAlgn="base">
      <a:spcBef>
        <a:spcPct val="0"/>
      </a:spcBef>
      <a:spcAft>
        <a:spcPct val="0"/>
      </a:spcAft>
      <a:buClr>
        <a:srgbClr val="EE3224"/>
      </a:buClr>
      <a:buFont typeface="Arial" charset="0"/>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AA"/>
    <a:srgbClr val="FFE512"/>
    <a:srgbClr val="0CAF4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85366" autoAdjust="0"/>
  </p:normalViewPr>
  <p:slideViewPr>
    <p:cSldViewPr>
      <p:cViewPr>
        <p:scale>
          <a:sx n="100" d="100"/>
          <a:sy n="100" d="100"/>
        </p:scale>
        <p:origin x="-2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688" y="-102"/>
      </p:cViewPr>
      <p:guideLst>
        <p:guide orient="horz" pos="2904"/>
        <p:guide pos="218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1" y="0"/>
            <a:ext cx="3010323" cy="461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FontTx/>
              <a:buNone/>
              <a:defRPr sz="1200"/>
            </a:lvl1pPr>
          </a:lstStyle>
          <a:p>
            <a:pPr>
              <a:defRPr/>
            </a:pPr>
            <a:endParaRPr lang="en-US"/>
          </a:p>
        </p:txBody>
      </p:sp>
      <p:sp>
        <p:nvSpPr>
          <p:cNvPr id="207875" name="Rectangle 3"/>
          <p:cNvSpPr>
            <a:spLocks noGrp="1" noChangeArrowheads="1"/>
          </p:cNvSpPr>
          <p:nvPr>
            <p:ph type="dt" sz="quarter" idx="1"/>
          </p:nvPr>
        </p:nvSpPr>
        <p:spPr bwMode="auto">
          <a:xfrm>
            <a:off x="3934970" y="0"/>
            <a:ext cx="3010323" cy="461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200"/>
            </a:lvl1pPr>
          </a:lstStyle>
          <a:p>
            <a:pPr>
              <a:defRPr/>
            </a:pPr>
            <a:endParaRPr lang="en-US"/>
          </a:p>
        </p:txBody>
      </p:sp>
      <p:sp>
        <p:nvSpPr>
          <p:cNvPr id="207876" name="Rectangle 4"/>
          <p:cNvSpPr>
            <a:spLocks noGrp="1" noChangeArrowheads="1"/>
          </p:cNvSpPr>
          <p:nvPr>
            <p:ph type="ftr" sz="quarter" idx="2"/>
          </p:nvPr>
        </p:nvSpPr>
        <p:spPr bwMode="auto">
          <a:xfrm>
            <a:off x="1" y="8757590"/>
            <a:ext cx="3010323" cy="4610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FontTx/>
              <a:buNone/>
              <a:defRPr sz="1200"/>
            </a:lvl1pPr>
          </a:lstStyle>
          <a:p>
            <a:pPr>
              <a:defRPr/>
            </a:pPr>
            <a:endParaRPr lang="en-US"/>
          </a:p>
        </p:txBody>
      </p:sp>
      <p:sp>
        <p:nvSpPr>
          <p:cNvPr id="207877" name="Rectangle 5"/>
          <p:cNvSpPr>
            <a:spLocks noGrp="1" noChangeArrowheads="1"/>
          </p:cNvSpPr>
          <p:nvPr>
            <p:ph type="sldNum" sz="quarter" idx="3"/>
          </p:nvPr>
        </p:nvSpPr>
        <p:spPr bwMode="auto">
          <a:xfrm>
            <a:off x="3934970" y="8757590"/>
            <a:ext cx="3010323" cy="4610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FontTx/>
              <a:buNone/>
              <a:defRPr sz="1200"/>
            </a:lvl1pPr>
          </a:lstStyle>
          <a:p>
            <a:pPr>
              <a:defRPr/>
            </a:pPr>
            <a:fld id="{5DBA8126-F182-4286-867B-5EBE19910D5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3010323" cy="46101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buClrTx/>
              <a:buFontTx/>
              <a:buNone/>
              <a:defRPr sz="1200"/>
            </a:lvl1pPr>
          </a:lstStyle>
          <a:p>
            <a:pPr>
              <a:defRPr/>
            </a:pPr>
            <a:endParaRPr lang="en-US"/>
          </a:p>
        </p:txBody>
      </p:sp>
      <p:sp>
        <p:nvSpPr>
          <p:cNvPr id="36867" name="Rectangle 3"/>
          <p:cNvSpPr>
            <a:spLocks noGrp="1" noChangeArrowheads="1"/>
          </p:cNvSpPr>
          <p:nvPr>
            <p:ph type="dt" idx="1"/>
          </p:nvPr>
        </p:nvSpPr>
        <p:spPr bwMode="auto">
          <a:xfrm>
            <a:off x="3934970" y="0"/>
            <a:ext cx="3010323" cy="46101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buClrTx/>
              <a:buFontTx/>
              <a:buNone/>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68400" y="690563"/>
            <a:ext cx="4611688" cy="3457575"/>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94691" y="4379595"/>
            <a:ext cx="5557520" cy="414909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1" y="8757590"/>
            <a:ext cx="3010323" cy="46101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buClrTx/>
              <a:buFontTx/>
              <a:buNone/>
              <a:defRPr sz="1200"/>
            </a:lvl1pPr>
          </a:lstStyle>
          <a:p>
            <a:pPr>
              <a:defRPr/>
            </a:pPr>
            <a:endParaRPr lang="en-US"/>
          </a:p>
        </p:txBody>
      </p:sp>
      <p:sp>
        <p:nvSpPr>
          <p:cNvPr id="36871" name="Rectangle 7"/>
          <p:cNvSpPr>
            <a:spLocks noGrp="1" noChangeArrowheads="1"/>
          </p:cNvSpPr>
          <p:nvPr>
            <p:ph type="sldNum" sz="quarter" idx="5"/>
          </p:nvPr>
        </p:nvSpPr>
        <p:spPr bwMode="auto">
          <a:xfrm>
            <a:off x="3934970" y="8757590"/>
            <a:ext cx="3010323" cy="46101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buClrTx/>
              <a:buFontTx/>
              <a:buNone/>
              <a:defRPr sz="1200"/>
            </a:lvl1pPr>
          </a:lstStyle>
          <a:p>
            <a:pPr>
              <a:defRPr/>
            </a:pPr>
            <a:fld id="{D9A545B7-0196-4826-8B6C-63691BC7AF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CBF73A53-F917-433C-9247-1C80F73F352D}"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457200" y="3581400"/>
            <a:ext cx="8229600" cy="2514600"/>
          </a:xfrm>
          <a:prstGeom prst="roundRect">
            <a:avLst>
              <a:gd name="adj" fmla="val 7148"/>
            </a:avLst>
          </a:prstGeom>
          <a:solidFill>
            <a:srgbClr val="FFE512"/>
          </a:solidFill>
          <a:ln w="12700" algn="ctr">
            <a:solidFill>
              <a:srgbClr val="FFE512"/>
            </a:solidFill>
            <a:round/>
            <a:headEnd/>
            <a:tailEnd/>
          </a:ln>
          <a:effectLst/>
        </p:spPr>
        <p:txBody>
          <a:bodyPr wrap="none" anchor="ctr"/>
          <a:lstStyle/>
          <a:p>
            <a:pPr algn="ctr">
              <a:buClrTx/>
              <a:buFontTx/>
              <a:buNone/>
              <a:defRPr/>
            </a:pPr>
            <a:endParaRPr lang="en-US">
              <a:solidFill>
                <a:srgbClr val="005DAA"/>
              </a:solidFill>
            </a:endParaRPr>
          </a:p>
        </p:txBody>
      </p:sp>
      <p:sp>
        <p:nvSpPr>
          <p:cNvPr id="5" name="Line 5"/>
          <p:cNvSpPr>
            <a:spLocks noChangeShapeType="1"/>
          </p:cNvSpPr>
          <p:nvPr/>
        </p:nvSpPr>
        <p:spPr bwMode="auto">
          <a:xfrm>
            <a:off x="0" y="6865938"/>
            <a:ext cx="9144000" cy="0"/>
          </a:xfrm>
          <a:prstGeom prst="line">
            <a:avLst/>
          </a:prstGeom>
          <a:noFill/>
          <a:ln w="12700">
            <a:solidFill>
              <a:srgbClr val="FFE512"/>
            </a:solidFill>
            <a:round/>
            <a:headEnd/>
            <a:tailEnd/>
          </a:ln>
          <a:effectLst/>
        </p:spPr>
        <p:txBody>
          <a:bodyPr anchor="ctr"/>
          <a:lstStyle/>
          <a:p>
            <a:pPr>
              <a:defRPr/>
            </a:pPr>
            <a:endParaRPr lang="en-US"/>
          </a:p>
        </p:txBody>
      </p:sp>
      <p:pic>
        <p:nvPicPr>
          <p:cNvPr id="6" name="Picture 6" descr="AF_logo_main"/>
          <p:cNvPicPr>
            <a:picLocks noChangeAspect="1" noChangeArrowheads="1"/>
          </p:cNvPicPr>
          <p:nvPr/>
        </p:nvPicPr>
        <p:blipFill>
          <a:blip r:embed="rId2" cstate="print"/>
          <a:srcRect/>
          <a:stretch>
            <a:fillRect/>
          </a:stretch>
        </p:blipFill>
        <p:spPr bwMode="auto">
          <a:xfrm>
            <a:off x="457200" y="1263650"/>
            <a:ext cx="4343400" cy="1830388"/>
          </a:xfrm>
          <a:prstGeom prst="rect">
            <a:avLst/>
          </a:prstGeom>
          <a:noFill/>
          <a:ln w="9525">
            <a:noFill/>
            <a:miter lim="800000"/>
            <a:headEnd/>
            <a:tailEnd/>
          </a:ln>
        </p:spPr>
      </p:pic>
      <p:sp>
        <p:nvSpPr>
          <p:cNvPr id="7" name="Line 7"/>
          <p:cNvSpPr>
            <a:spLocks noChangeShapeType="1"/>
          </p:cNvSpPr>
          <p:nvPr/>
        </p:nvSpPr>
        <p:spPr bwMode="auto">
          <a:xfrm>
            <a:off x="685800" y="4495800"/>
            <a:ext cx="7772400" cy="0"/>
          </a:xfrm>
          <a:prstGeom prst="line">
            <a:avLst/>
          </a:prstGeom>
          <a:noFill/>
          <a:ln w="12700">
            <a:solidFill>
              <a:srgbClr val="EE3224"/>
            </a:solidFill>
            <a:round/>
            <a:headEnd/>
            <a:tailEnd/>
          </a:ln>
          <a:effectLst/>
        </p:spPr>
        <p:txBody>
          <a:bodyPr anchor="ctr"/>
          <a:lstStyle/>
          <a:p>
            <a:pPr>
              <a:defRPr/>
            </a:pPr>
            <a:endParaRPr lang="en-US"/>
          </a:p>
        </p:txBody>
      </p:sp>
      <p:sp>
        <p:nvSpPr>
          <p:cNvPr id="8" name="Text Box 8"/>
          <p:cNvSpPr txBox="1">
            <a:spLocks noChangeArrowheads="1"/>
          </p:cNvSpPr>
          <p:nvPr/>
        </p:nvSpPr>
        <p:spPr bwMode="auto">
          <a:xfrm>
            <a:off x="457200" y="6172200"/>
            <a:ext cx="8229600" cy="244475"/>
          </a:xfrm>
          <a:prstGeom prst="rect">
            <a:avLst/>
          </a:prstGeom>
          <a:noFill/>
          <a:ln w="9525" algn="ctr">
            <a:noFill/>
            <a:miter lim="800000"/>
            <a:headEnd/>
            <a:tailEnd/>
          </a:ln>
          <a:effectLst/>
        </p:spPr>
        <p:txBody>
          <a:bodyPr>
            <a:spAutoFit/>
          </a:bodyPr>
          <a:lstStyle/>
          <a:p>
            <a:pPr algn="ctr">
              <a:spcBef>
                <a:spcPct val="50000"/>
              </a:spcBef>
              <a:buClrTx/>
              <a:buFontTx/>
              <a:buNone/>
              <a:defRPr/>
            </a:pPr>
            <a:r>
              <a:rPr lang="en-US">
                <a:solidFill>
                  <a:srgbClr val="005DAA"/>
                </a:solidFill>
              </a:rPr>
              <a:t>Bridgeport, CT     •     Brooklyn, NY     •     Hartford, CT     •     New Haven, CT</a:t>
            </a:r>
          </a:p>
        </p:txBody>
      </p:sp>
      <p:sp>
        <p:nvSpPr>
          <p:cNvPr id="5123" name="Rectangle 3"/>
          <p:cNvSpPr>
            <a:spLocks noGrp="1" noChangeArrowheads="1"/>
          </p:cNvSpPr>
          <p:nvPr>
            <p:ph type="ctrTitle"/>
          </p:nvPr>
        </p:nvSpPr>
        <p:spPr>
          <a:xfrm>
            <a:off x="1752600" y="3810000"/>
            <a:ext cx="6781800" cy="533400"/>
          </a:xfrm>
        </p:spPr>
        <p:txBody>
          <a:bodyPr/>
          <a:lstStyle>
            <a:lvl1pPr algn="r">
              <a:defRPr sz="2400"/>
            </a:lvl1pPr>
          </a:lstStyle>
          <a:p>
            <a:r>
              <a:rPr lang="en-US"/>
              <a:t>College Preparatory Public Charter Schools</a:t>
            </a:r>
          </a:p>
        </p:txBody>
      </p:sp>
      <p:sp>
        <p:nvSpPr>
          <p:cNvPr id="5124" name="Rectangle 4"/>
          <p:cNvSpPr>
            <a:spLocks noGrp="1" noChangeArrowheads="1"/>
          </p:cNvSpPr>
          <p:nvPr>
            <p:ph type="subTitle" idx="1"/>
          </p:nvPr>
        </p:nvSpPr>
        <p:spPr>
          <a:xfrm>
            <a:off x="2057400" y="4724400"/>
            <a:ext cx="6477000" cy="990600"/>
          </a:xfrm>
        </p:spPr>
        <p:txBody>
          <a:bodyPr lIns="91440" tIns="45720"/>
          <a:lstStyle>
            <a:lvl1pPr marL="0" indent="0" algn="r">
              <a:buFont typeface="Arial" charset="0"/>
              <a:buNone/>
              <a:defRPr/>
            </a:lvl1pPr>
          </a:lstStyle>
          <a:p>
            <a:r>
              <a:rPr lang="en-US"/>
              <a:t>Presentation Title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CONFIDENTIAL--WORKING DRAFT</a:t>
            </a:r>
          </a:p>
        </p:txBody>
      </p:sp>
      <p:sp>
        <p:nvSpPr>
          <p:cNvPr id="6" name="Rectangle 6"/>
          <p:cNvSpPr>
            <a:spLocks noGrp="1" noChangeArrowheads="1"/>
          </p:cNvSpPr>
          <p:nvPr>
            <p:ph type="sldNum" sz="quarter" idx="12"/>
          </p:nvPr>
        </p:nvSpPr>
        <p:spPr>
          <a:ln/>
        </p:spPr>
        <p:txBody>
          <a:bodyPr/>
          <a:lstStyle>
            <a:lvl1pPr>
              <a:defRPr/>
            </a:lvl1pPr>
          </a:lstStyle>
          <a:p>
            <a:pPr>
              <a:defRPr/>
            </a:pPr>
            <a:fld id="{3B6D7F32-8D12-4294-9AD4-3FFD82B999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CONFIDENTIAL--WORKING DRAFT</a:t>
            </a:r>
          </a:p>
        </p:txBody>
      </p:sp>
      <p:sp>
        <p:nvSpPr>
          <p:cNvPr id="6" name="Rectangle 6"/>
          <p:cNvSpPr>
            <a:spLocks noGrp="1" noChangeArrowheads="1"/>
          </p:cNvSpPr>
          <p:nvPr>
            <p:ph type="sldNum" sz="quarter" idx="12"/>
          </p:nvPr>
        </p:nvSpPr>
        <p:spPr>
          <a:ln/>
        </p:spPr>
        <p:txBody>
          <a:bodyPr/>
          <a:lstStyle>
            <a:lvl1pPr>
              <a:defRPr/>
            </a:lvl1pPr>
          </a:lstStyle>
          <a:p>
            <a:pPr>
              <a:defRPr/>
            </a:pPr>
            <a:fld id="{70ADD90D-8E25-4014-A409-96EC70C453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6"/>
          <p:cNvSpPr>
            <a:spLocks noGrp="1"/>
          </p:cNvSpPr>
          <p:nvPr>
            <p:ph type="dt" sz="half" idx="10"/>
          </p:nvPr>
        </p:nvSpPr>
        <p:spPr/>
        <p:txBody>
          <a:bodyPr/>
          <a:lstStyle>
            <a:lvl1pPr>
              <a:defRPr/>
            </a:lvl1pPr>
          </a:lstStyle>
          <a:p>
            <a:pPr>
              <a:defRPr/>
            </a:pPr>
            <a:endParaRPr lang="en-US"/>
          </a:p>
        </p:txBody>
      </p:sp>
      <p:sp>
        <p:nvSpPr>
          <p:cNvPr id="5" name="Slide Number Placeholder 7"/>
          <p:cNvSpPr>
            <a:spLocks noGrp="1"/>
          </p:cNvSpPr>
          <p:nvPr>
            <p:ph type="sldNum" sz="quarter" idx="11"/>
          </p:nvPr>
        </p:nvSpPr>
        <p:spPr/>
        <p:txBody>
          <a:bodyPr/>
          <a:lstStyle>
            <a:lvl1pPr>
              <a:defRPr/>
            </a:lvl1pPr>
          </a:lstStyle>
          <a:p>
            <a:pPr>
              <a:defRPr/>
            </a:pPr>
            <a:fld id="{580B494F-1636-4C2A-A3FB-9B453A709E26}" type="slidenum">
              <a:rPr lang="en-US"/>
              <a:pPr>
                <a:defRPr/>
              </a:pPr>
              <a:t>‹#›</a:t>
            </a:fld>
            <a:endParaRPr lang="en-US"/>
          </a:p>
        </p:txBody>
      </p:sp>
      <p:sp>
        <p:nvSpPr>
          <p:cNvPr id="6" name="Footer Placeholder 8"/>
          <p:cNvSpPr>
            <a:spLocks noGrp="1"/>
          </p:cNvSpPr>
          <p:nvPr>
            <p:ph type="ftr" sz="quarter" idx="12"/>
          </p:nvPr>
        </p:nvSpPr>
        <p:spPr/>
        <p:txBody>
          <a:bodyPr/>
          <a:lstStyle>
            <a:lvl1pPr>
              <a:defRPr sz="1000" i="1" baseline="0"/>
            </a:lvl1pPr>
          </a:lstStyle>
          <a:p>
            <a:pPr>
              <a:defRPr/>
            </a:pPr>
            <a:r>
              <a:rPr lang="en-US"/>
              <a:t>CONFIDENTIAL--WORKING DRAFT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CONFIDENTIAL--WORKING DRAFT</a:t>
            </a:r>
          </a:p>
        </p:txBody>
      </p:sp>
      <p:sp>
        <p:nvSpPr>
          <p:cNvPr id="6" name="Rectangle 6"/>
          <p:cNvSpPr>
            <a:spLocks noGrp="1" noChangeArrowheads="1"/>
          </p:cNvSpPr>
          <p:nvPr>
            <p:ph type="sldNum" sz="quarter" idx="12"/>
          </p:nvPr>
        </p:nvSpPr>
        <p:spPr>
          <a:ln/>
        </p:spPr>
        <p:txBody>
          <a:bodyPr/>
          <a:lstStyle>
            <a:lvl1pPr>
              <a:defRPr/>
            </a:lvl1pPr>
          </a:lstStyle>
          <a:p>
            <a:pPr>
              <a:defRPr/>
            </a:pPr>
            <a:fld id="{B1218675-5579-4546-8BEC-0C82CD1A4C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CONFIDENTIAL--WORKING DRAFT</a:t>
            </a:r>
          </a:p>
        </p:txBody>
      </p:sp>
      <p:sp>
        <p:nvSpPr>
          <p:cNvPr id="7" name="Rectangle 6"/>
          <p:cNvSpPr>
            <a:spLocks noGrp="1" noChangeArrowheads="1"/>
          </p:cNvSpPr>
          <p:nvPr>
            <p:ph type="sldNum" sz="quarter" idx="12"/>
          </p:nvPr>
        </p:nvSpPr>
        <p:spPr>
          <a:ln/>
        </p:spPr>
        <p:txBody>
          <a:bodyPr/>
          <a:lstStyle>
            <a:lvl1pPr>
              <a:defRPr/>
            </a:lvl1pPr>
          </a:lstStyle>
          <a:p>
            <a:pPr>
              <a:defRPr/>
            </a:pPr>
            <a:fld id="{4ABFE39F-9180-4875-8F13-5CA9A57FB9F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CONFIDENTIAL--WORKING DRAFT</a:t>
            </a:r>
          </a:p>
        </p:txBody>
      </p:sp>
      <p:sp>
        <p:nvSpPr>
          <p:cNvPr id="9" name="Rectangle 6"/>
          <p:cNvSpPr>
            <a:spLocks noGrp="1" noChangeArrowheads="1"/>
          </p:cNvSpPr>
          <p:nvPr>
            <p:ph type="sldNum" sz="quarter" idx="12"/>
          </p:nvPr>
        </p:nvSpPr>
        <p:spPr>
          <a:ln/>
        </p:spPr>
        <p:txBody>
          <a:bodyPr/>
          <a:lstStyle>
            <a:lvl1pPr>
              <a:defRPr/>
            </a:lvl1pPr>
          </a:lstStyle>
          <a:p>
            <a:pPr>
              <a:defRPr/>
            </a:pPr>
            <a:fld id="{84341424-2ACE-4265-851C-2A5F647084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CONFIDENTIAL--WORKING DRAFT</a:t>
            </a:r>
          </a:p>
        </p:txBody>
      </p:sp>
      <p:sp>
        <p:nvSpPr>
          <p:cNvPr id="5" name="Rectangle 6"/>
          <p:cNvSpPr>
            <a:spLocks noGrp="1" noChangeArrowheads="1"/>
          </p:cNvSpPr>
          <p:nvPr>
            <p:ph type="sldNum" sz="quarter" idx="12"/>
          </p:nvPr>
        </p:nvSpPr>
        <p:spPr>
          <a:ln/>
        </p:spPr>
        <p:txBody>
          <a:bodyPr/>
          <a:lstStyle>
            <a:lvl1pPr>
              <a:defRPr/>
            </a:lvl1pPr>
          </a:lstStyle>
          <a:p>
            <a:pPr>
              <a:defRPr/>
            </a:pPr>
            <a:fld id="{85574857-042A-421B-9AD0-84EAB19DB66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CONFIDENTIAL--WORKING DRAFT</a:t>
            </a:r>
          </a:p>
        </p:txBody>
      </p:sp>
      <p:sp>
        <p:nvSpPr>
          <p:cNvPr id="4" name="Rectangle 6"/>
          <p:cNvSpPr>
            <a:spLocks noGrp="1" noChangeArrowheads="1"/>
          </p:cNvSpPr>
          <p:nvPr>
            <p:ph type="sldNum" sz="quarter" idx="12"/>
          </p:nvPr>
        </p:nvSpPr>
        <p:spPr>
          <a:ln/>
        </p:spPr>
        <p:txBody>
          <a:bodyPr/>
          <a:lstStyle>
            <a:lvl1pPr>
              <a:defRPr/>
            </a:lvl1pPr>
          </a:lstStyle>
          <a:p>
            <a:pPr>
              <a:defRPr/>
            </a:pPr>
            <a:fld id="{805F2254-EA67-4DAF-922D-CDD7587694B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CONFIDENTIAL--WORKING DRAFT</a:t>
            </a:r>
          </a:p>
        </p:txBody>
      </p:sp>
      <p:sp>
        <p:nvSpPr>
          <p:cNvPr id="7" name="Rectangle 6"/>
          <p:cNvSpPr>
            <a:spLocks noGrp="1" noChangeArrowheads="1"/>
          </p:cNvSpPr>
          <p:nvPr>
            <p:ph type="sldNum" sz="quarter" idx="12"/>
          </p:nvPr>
        </p:nvSpPr>
        <p:spPr>
          <a:ln/>
        </p:spPr>
        <p:txBody>
          <a:bodyPr/>
          <a:lstStyle>
            <a:lvl1pPr>
              <a:defRPr/>
            </a:lvl1pPr>
          </a:lstStyle>
          <a:p>
            <a:pPr>
              <a:defRPr/>
            </a:pPr>
            <a:fld id="{977548D2-FFAD-4368-8EB0-2DCEF664855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CONFIDENTIAL--WORKING DRAFT</a:t>
            </a:r>
          </a:p>
        </p:txBody>
      </p:sp>
      <p:sp>
        <p:nvSpPr>
          <p:cNvPr id="7" name="Rectangle 6"/>
          <p:cNvSpPr>
            <a:spLocks noGrp="1" noChangeArrowheads="1"/>
          </p:cNvSpPr>
          <p:nvPr>
            <p:ph type="sldNum" sz="quarter" idx="12"/>
          </p:nvPr>
        </p:nvSpPr>
        <p:spPr>
          <a:ln/>
        </p:spPr>
        <p:txBody>
          <a:bodyPr/>
          <a:lstStyle>
            <a:lvl1pPr>
              <a:defRPr/>
            </a:lvl1pPr>
          </a:lstStyle>
          <a:p>
            <a:pPr>
              <a:defRPr/>
            </a:pPr>
            <a:fld id="{4A681F94-4469-4355-8FCB-B08BC8F9136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57200"/>
            <a:ext cx="8229600" cy="6096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Slide Title Text Treatment (Rockwell 28 pt)</a:t>
            </a:r>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274320" tIns="137160" rIns="91440" bIns="45720" numCol="1" anchor="t" anchorCtr="0" compatLnSpc="1">
            <a:prstTxWarp prst="textNoShape">
              <a:avLst/>
            </a:prstTxWarp>
          </a:bodyPr>
          <a:lstStyle/>
          <a:p>
            <a:pPr lvl="0"/>
            <a:r>
              <a:rPr lang="en-US" smtClean="0"/>
              <a:t>First level bullet text, Arial, 24 pt</a:t>
            </a:r>
          </a:p>
          <a:p>
            <a:pPr lvl="1"/>
            <a:r>
              <a:rPr lang="en-US" smtClean="0"/>
              <a:t>Second level, Arial, 20 pt</a:t>
            </a:r>
          </a:p>
          <a:p>
            <a:pPr lvl="2"/>
            <a:r>
              <a:rPr lang="en-US" smtClean="0"/>
              <a:t>Third level, Arial, 18 pt</a:t>
            </a:r>
          </a:p>
          <a:p>
            <a:pPr lvl="3"/>
            <a:r>
              <a:rPr lang="en-US" smtClean="0"/>
              <a:t>Fourth level, Arial 16 pt</a:t>
            </a:r>
          </a:p>
          <a:p>
            <a:pPr lvl="4"/>
            <a:r>
              <a:rPr lang="en-US" smtClean="0"/>
              <a:t>Fifth level, Arial, 14 pt</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FontTx/>
              <a:buNone/>
              <a:defRPr sz="1400">
                <a:solidFill>
                  <a:srgbClr val="005DAA"/>
                </a:solidFill>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400"/>
            </a:lvl1pPr>
          </a:lstStyle>
          <a:p>
            <a:pPr>
              <a:defRPr/>
            </a:pPr>
            <a:r>
              <a:rPr lang="en-US"/>
              <a:t>CONFIDENTIAL--WORKING DRAFT</a:t>
            </a: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lvl1pPr algn="r">
              <a:buClrTx/>
              <a:buFontTx/>
              <a:buNone/>
              <a:defRPr>
                <a:solidFill>
                  <a:srgbClr val="005DAA"/>
                </a:solidFill>
              </a:defRPr>
            </a:lvl1pPr>
          </a:lstStyle>
          <a:p>
            <a:pPr>
              <a:defRPr/>
            </a:pPr>
            <a:fld id="{FD39538E-25E4-4741-86A4-117238981461}" type="slidenum">
              <a:rPr lang="en-US"/>
              <a:pPr>
                <a:defRPr/>
              </a:pPr>
              <a:t>‹#›</a:t>
            </a:fld>
            <a:endParaRPr lang="en-US"/>
          </a:p>
        </p:txBody>
      </p:sp>
      <p:pic>
        <p:nvPicPr>
          <p:cNvPr id="1031" name="Picture 7" descr="AF_logo_main"/>
          <p:cNvPicPr>
            <a:picLocks noChangeAspect="1" noChangeArrowheads="1"/>
          </p:cNvPicPr>
          <p:nvPr/>
        </p:nvPicPr>
        <p:blipFill>
          <a:blip r:embed="rId13" cstate="print"/>
          <a:srcRect/>
          <a:stretch>
            <a:fillRect/>
          </a:stretch>
        </p:blipFill>
        <p:spPr bwMode="auto">
          <a:xfrm>
            <a:off x="457200" y="6248400"/>
            <a:ext cx="923925" cy="390525"/>
          </a:xfrm>
          <a:prstGeom prst="rect">
            <a:avLst/>
          </a:prstGeom>
          <a:noFill/>
          <a:ln w="9525">
            <a:noFill/>
            <a:miter lim="800000"/>
            <a:headEnd/>
            <a:tailEnd/>
          </a:ln>
        </p:spPr>
      </p:pic>
      <p:sp>
        <p:nvSpPr>
          <p:cNvPr id="4104" name="Line 8"/>
          <p:cNvSpPr>
            <a:spLocks noChangeShapeType="1"/>
          </p:cNvSpPr>
          <p:nvPr/>
        </p:nvSpPr>
        <p:spPr bwMode="auto">
          <a:xfrm>
            <a:off x="0" y="6865938"/>
            <a:ext cx="9144000" cy="0"/>
          </a:xfrm>
          <a:prstGeom prst="line">
            <a:avLst/>
          </a:prstGeom>
          <a:noFill/>
          <a:ln w="12700">
            <a:solidFill>
              <a:srgbClr val="FFE512"/>
            </a:solidFill>
            <a:round/>
            <a:headEnd/>
            <a:tailEnd/>
          </a:ln>
          <a:effectLst/>
        </p:spPr>
        <p:txBody>
          <a:bodyPr anchor="ctr"/>
          <a:lstStyle/>
          <a:p>
            <a:pPr>
              <a:defRPr/>
            </a:pPr>
            <a:endParaRPr lang="en-US"/>
          </a:p>
        </p:txBody>
      </p:sp>
      <p:cxnSp>
        <p:nvCxnSpPr>
          <p:cNvPr id="1033" name="Straight Connector 10"/>
          <p:cNvCxnSpPr>
            <a:cxnSpLocks noChangeShapeType="1"/>
          </p:cNvCxnSpPr>
          <p:nvPr userDrawn="1"/>
        </p:nvCxnSpPr>
        <p:spPr bwMode="auto">
          <a:xfrm>
            <a:off x="457200" y="1066800"/>
            <a:ext cx="8229600" cy="0"/>
          </a:xfrm>
          <a:prstGeom prst="line">
            <a:avLst/>
          </a:prstGeom>
          <a:noFill/>
          <a:ln w="9525" algn="ctr">
            <a:solidFill>
              <a:schemeClr val="bg2"/>
            </a:solidFill>
            <a:round/>
            <a:headEnd/>
            <a:tailEnd/>
          </a:ln>
        </p:spPr>
      </p:cxnSp>
    </p:spTree>
  </p:cSld>
  <p:clrMap bg1="lt1" tx1="dk1" bg2="lt2" tx2="dk2" accent1="accent1" accent2="accent2" accent3="accent3" accent4="accent4" accent5="accent5" accent6="accent6" hlink="hlink" folHlink="folHlink"/>
  <p:sldLayoutIdLst>
    <p:sldLayoutId id="2147483837" r:id="rId1"/>
    <p:sldLayoutId id="2147483838"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hf hdr="0" ftr="0" dt="0"/>
  <p:txStyles>
    <p:titleStyle>
      <a:lvl1pPr algn="l" rtl="0" eaLnBrk="0" fontAlgn="base" hangingPunct="0">
        <a:spcBef>
          <a:spcPct val="0"/>
        </a:spcBef>
        <a:spcAft>
          <a:spcPct val="0"/>
        </a:spcAft>
        <a:defRPr sz="2800" b="1">
          <a:solidFill>
            <a:srgbClr val="005DAA"/>
          </a:solidFill>
          <a:latin typeface="Calibri" pitchFamily="34" charset="0"/>
          <a:ea typeface="+mj-ea"/>
          <a:cs typeface="+mj-cs"/>
        </a:defRPr>
      </a:lvl1pPr>
      <a:lvl2pPr algn="l" rtl="0" eaLnBrk="0" fontAlgn="base" hangingPunct="0">
        <a:spcBef>
          <a:spcPct val="0"/>
        </a:spcBef>
        <a:spcAft>
          <a:spcPct val="0"/>
        </a:spcAft>
        <a:defRPr sz="2800" b="1">
          <a:solidFill>
            <a:srgbClr val="005DAA"/>
          </a:solidFill>
          <a:latin typeface="Calibri" pitchFamily="34" charset="0"/>
        </a:defRPr>
      </a:lvl2pPr>
      <a:lvl3pPr algn="l" rtl="0" eaLnBrk="0" fontAlgn="base" hangingPunct="0">
        <a:spcBef>
          <a:spcPct val="0"/>
        </a:spcBef>
        <a:spcAft>
          <a:spcPct val="0"/>
        </a:spcAft>
        <a:defRPr sz="2800" b="1">
          <a:solidFill>
            <a:srgbClr val="005DAA"/>
          </a:solidFill>
          <a:latin typeface="Calibri" pitchFamily="34" charset="0"/>
        </a:defRPr>
      </a:lvl3pPr>
      <a:lvl4pPr algn="l" rtl="0" eaLnBrk="0" fontAlgn="base" hangingPunct="0">
        <a:spcBef>
          <a:spcPct val="0"/>
        </a:spcBef>
        <a:spcAft>
          <a:spcPct val="0"/>
        </a:spcAft>
        <a:defRPr sz="2800" b="1">
          <a:solidFill>
            <a:srgbClr val="005DAA"/>
          </a:solidFill>
          <a:latin typeface="Calibri" pitchFamily="34" charset="0"/>
        </a:defRPr>
      </a:lvl4pPr>
      <a:lvl5pPr algn="l" rtl="0" eaLnBrk="0" fontAlgn="base" hangingPunct="0">
        <a:spcBef>
          <a:spcPct val="0"/>
        </a:spcBef>
        <a:spcAft>
          <a:spcPct val="0"/>
        </a:spcAft>
        <a:defRPr sz="2800" b="1">
          <a:solidFill>
            <a:srgbClr val="005DAA"/>
          </a:solidFill>
          <a:latin typeface="Calibri" pitchFamily="34" charset="0"/>
        </a:defRPr>
      </a:lvl5pPr>
      <a:lvl6pPr marL="457200" algn="l" rtl="0" fontAlgn="base">
        <a:spcBef>
          <a:spcPct val="0"/>
        </a:spcBef>
        <a:spcAft>
          <a:spcPct val="0"/>
        </a:spcAft>
        <a:defRPr sz="2800">
          <a:solidFill>
            <a:srgbClr val="005DAA"/>
          </a:solidFill>
          <a:latin typeface="Rockwell" pitchFamily="18" charset="0"/>
        </a:defRPr>
      </a:lvl6pPr>
      <a:lvl7pPr marL="914400" algn="l" rtl="0" fontAlgn="base">
        <a:spcBef>
          <a:spcPct val="0"/>
        </a:spcBef>
        <a:spcAft>
          <a:spcPct val="0"/>
        </a:spcAft>
        <a:defRPr sz="2800">
          <a:solidFill>
            <a:srgbClr val="005DAA"/>
          </a:solidFill>
          <a:latin typeface="Rockwell" pitchFamily="18" charset="0"/>
        </a:defRPr>
      </a:lvl7pPr>
      <a:lvl8pPr marL="1371600" algn="l" rtl="0" fontAlgn="base">
        <a:spcBef>
          <a:spcPct val="0"/>
        </a:spcBef>
        <a:spcAft>
          <a:spcPct val="0"/>
        </a:spcAft>
        <a:defRPr sz="2800">
          <a:solidFill>
            <a:srgbClr val="005DAA"/>
          </a:solidFill>
          <a:latin typeface="Rockwell" pitchFamily="18" charset="0"/>
        </a:defRPr>
      </a:lvl8pPr>
      <a:lvl9pPr marL="1828800" algn="l" rtl="0" fontAlgn="base">
        <a:spcBef>
          <a:spcPct val="0"/>
        </a:spcBef>
        <a:spcAft>
          <a:spcPct val="0"/>
        </a:spcAft>
        <a:defRPr sz="2800">
          <a:solidFill>
            <a:srgbClr val="005DAA"/>
          </a:solidFill>
          <a:latin typeface="Rockwell" pitchFamily="18" charset="0"/>
        </a:defRPr>
      </a:lvl9pPr>
    </p:titleStyle>
    <p:bodyStyle>
      <a:lvl1pPr marL="342900" indent="-342900" algn="l" rtl="0" eaLnBrk="0" fontAlgn="base" hangingPunct="0">
        <a:spcBef>
          <a:spcPct val="20000"/>
        </a:spcBef>
        <a:spcAft>
          <a:spcPct val="0"/>
        </a:spcAft>
        <a:buClr>
          <a:srgbClr val="EE3224"/>
        </a:buClr>
        <a:buFont typeface="Arial"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EE3224"/>
        </a:buClr>
        <a:buFont typeface="Arial" charset="0"/>
        <a:buChar char="•"/>
        <a:defRPr sz="2000">
          <a:solidFill>
            <a:schemeClr val="tx1"/>
          </a:solidFill>
          <a:latin typeface="+mn-lt"/>
        </a:defRPr>
      </a:lvl2pPr>
      <a:lvl3pPr marL="1143000" indent="-228600" algn="l" rtl="0" eaLnBrk="0" fontAlgn="base" hangingPunct="0">
        <a:spcBef>
          <a:spcPct val="20000"/>
        </a:spcBef>
        <a:spcAft>
          <a:spcPct val="0"/>
        </a:spcAft>
        <a:buClr>
          <a:srgbClr val="EE3224"/>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EE3224"/>
        </a:buClr>
        <a:buFont typeface="Arial" charset="0"/>
        <a:buChar char="•"/>
        <a:defRPr sz="1600">
          <a:solidFill>
            <a:schemeClr val="tx1"/>
          </a:solidFill>
          <a:latin typeface="+mn-lt"/>
        </a:defRPr>
      </a:lvl4pPr>
      <a:lvl5pPr marL="2057400" indent="-228600" algn="l" rtl="0" eaLnBrk="0" fontAlgn="base" hangingPunct="0">
        <a:spcBef>
          <a:spcPct val="20000"/>
        </a:spcBef>
        <a:spcAft>
          <a:spcPct val="0"/>
        </a:spcAft>
        <a:buClr>
          <a:srgbClr val="EE3224"/>
        </a:buClr>
        <a:buFont typeface="Arial" charset="0"/>
        <a:buChar char="•"/>
        <a:defRPr sz="1400">
          <a:solidFill>
            <a:schemeClr val="tx1"/>
          </a:solidFill>
          <a:latin typeface="+mn-lt"/>
        </a:defRPr>
      </a:lvl5pPr>
      <a:lvl6pPr marL="2514600" indent="-228600" algn="l" rtl="0" fontAlgn="base">
        <a:spcBef>
          <a:spcPct val="20000"/>
        </a:spcBef>
        <a:spcAft>
          <a:spcPct val="0"/>
        </a:spcAft>
        <a:buClr>
          <a:srgbClr val="EE3224"/>
        </a:buClr>
        <a:buFont typeface="Arial" charset="0"/>
        <a:buChar char="•"/>
        <a:defRPr sz="1400">
          <a:solidFill>
            <a:schemeClr val="tx1"/>
          </a:solidFill>
          <a:latin typeface="+mn-lt"/>
        </a:defRPr>
      </a:lvl6pPr>
      <a:lvl7pPr marL="2971800" indent="-228600" algn="l" rtl="0" fontAlgn="base">
        <a:spcBef>
          <a:spcPct val="20000"/>
        </a:spcBef>
        <a:spcAft>
          <a:spcPct val="0"/>
        </a:spcAft>
        <a:buClr>
          <a:srgbClr val="EE3224"/>
        </a:buClr>
        <a:buFont typeface="Arial" charset="0"/>
        <a:buChar char="•"/>
        <a:defRPr sz="1400">
          <a:solidFill>
            <a:schemeClr val="tx1"/>
          </a:solidFill>
          <a:latin typeface="+mn-lt"/>
        </a:defRPr>
      </a:lvl7pPr>
      <a:lvl8pPr marL="3429000" indent="-228600" algn="l" rtl="0" fontAlgn="base">
        <a:spcBef>
          <a:spcPct val="20000"/>
        </a:spcBef>
        <a:spcAft>
          <a:spcPct val="0"/>
        </a:spcAft>
        <a:buClr>
          <a:srgbClr val="EE3224"/>
        </a:buClr>
        <a:buFont typeface="Arial" charset="0"/>
        <a:buChar char="•"/>
        <a:defRPr sz="1400">
          <a:solidFill>
            <a:schemeClr val="tx1"/>
          </a:solidFill>
          <a:latin typeface="+mn-lt"/>
        </a:defRPr>
      </a:lvl8pPr>
      <a:lvl9pPr marL="3886200" indent="-228600" algn="l" rtl="0" fontAlgn="base">
        <a:spcBef>
          <a:spcPct val="20000"/>
        </a:spcBef>
        <a:spcAft>
          <a:spcPct val="0"/>
        </a:spcAft>
        <a:buClr>
          <a:srgbClr val="EE3224"/>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algn="ctr" eaLnBrk="1" hangingPunct="1"/>
            <a:r>
              <a:rPr lang="en-US" dirty="0" smtClean="0"/>
              <a:t>Advocacy Toolkit</a:t>
            </a:r>
          </a:p>
        </p:txBody>
      </p:sp>
      <p:sp>
        <p:nvSpPr>
          <p:cNvPr id="4099" name="Rectangle 3"/>
          <p:cNvSpPr>
            <a:spLocks noGrp="1" noChangeArrowheads="1"/>
          </p:cNvSpPr>
          <p:nvPr>
            <p:ph type="subTitle" idx="1"/>
          </p:nvPr>
        </p:nvSpPr>
        <p:spPr>
          <a:xfrm>
            <a:off x="685800" y="4724400"/>
            <a:ext cx="7848600" cy="990600"/>
          </a:xfrm>
        </p:spPr>
        <p:txBody>
          <a:bodyPr/>
          <a:lstStyle/>
          <a:p>
            <a:pPr eaLnBrk="1" hangingPunct="1"/>
            <a:r>
              <a:rPr lang="en-US" dirty="0" smtClean="0"/>
              <a:t>Team External Relations-New York </a:t>
            </a:r>
          </a:p>
          <a:p>
            <a:pPr eaLnBrk="1" hangingPunct="1"/>
            <a:r>
              <a:rPr lang="en-US" dirty="0" smtClean="0"/>
              <a:t>Elected Officials Guide </a:t>
            </a:r>
          </a:p>
          <a:p>
            <a:pPr eaLnBrk="1" hangingPunct="1"/>
            <a:r>
              <a:rPr lang="en-US" dirty="0" smtClean="0"/>
              <a:t>August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B1218675-5579-4546-8BEC-0C82CD1A4C5C}" type="slidenum">
              <a:rPr lang="en-US" smtClean="0"/>
              <a:pPr>
                <a:defRPr/>
              </a:pPr>
              <a:t>10</a:t>
            </a:fld>
            <a:endParaRPr lang="en-US"/>
          </a:p>
        </p:txBody>
      </p:sp>
      <p:pic>
        <p:nvPicPr>
          <p:cNvPr id="8" name="Picture 7" descr="Brooklyn Assembly Districts.gif"/>
          <p:cNvPicPr>
            <a:picLocks noChangeAspect="1"/>
          </p:cNvPicPr>
          <p:nvPr/>
        </p:nvPicPr>
        <p:blipFill>
          <a:blip r:embed="rId2" cstate="print"/>
          <a:srcRect t="7165"/>
          <a:stretch>
            <a:fillRect/>
          </a:stretch>
        </p:blipFill>
        <p:spPr>
          <a:xfrm>
            <a:off x="2362200" y="1909316"/>
            <a:ext cx="4648200" cy="4779871"/>
          </a:xfrm>
          <a:prstGeom prst="rect">
            <a:avLst/>
          </a:prstGeom>
          <a:ln>
            <a:noFill/>
          </a:ln>
          <a:effectLst>
            <a:outerShdw blurRad="292100" dist="139700" dir="2700000" algn="tl" rotWithShape="0">
              <a:srgbClr val="333333">
                <a:alpha val="65000"/>
              </a:srgbClr>
            </a:outerShdw>
          </a:effectLst>
        </p:spPr>
      </p:pic>
      <p:sp>
        <p:nvSpPr>
          <p:cNvPr id="10" name="Title 4"/>
          <p:cNvSpPr txBox="1">
            <a:spLocks/>
          </p:cNvSpPr>
          <p:nvPr/>
        </p:nvSpPr>
        <p:spPr bwMode="auto">
          <a:xfrm>
            <a:off x="609600" y="1447800"/>
            <a:ext cx="8229600" cy="6096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5DAA"/>
                </a:solidFill>
                <a:effectLst/>
                <a:uLnTx/>
                <a:uFillTx/>
                <a:latin typeface="Calibri" pitchFamily="34" charset="0"/>
                <a:ea typeface="+mj-ea"/>
                <a:cs typeface="+mj-cs"/>
              </a:rPr>
              <a:t>Assembly</a:t>
            </a:r>
            <a:r>
              <a:rPr kumimoji="0" lang="en-US" sz="2800" b="1" i="0" u="none" strike="noStrike" kern="0" cap="none" spc="0" normalizeH="0" noProof="0" dirty="0" smtClean="0">
                <a:ln>
                  <a:noFill/>
                </a:ln>
                <a:solidFill>
                  <a:srgbClr val="005DAA"/>
                </a:solidFill>
                <a:effectLst/>
                <a:uLnTx/>
                <a:uFillTx/>
                <a:latin typeface="Calibri" pitchFamily="34" charset="0"/>
                <a:ea typeface="+mj-ea"/>
                <a:cs typeface="+mj-cs"/>
              </a:rPr>
              <a:t> Districts</a:t>
            </a:r>
            <a:endParaRPr kumimoji="0" lang="en-US" sz="2800" b="1" i="0" u="none" strike="noStrike" kern="0" cap="none" spc="0" normalizeH="0" baseline="0" noProof="0" dirty="0">
              <a:ln>
                <a:noFill/>
              </a:ln>
              <a:solidFill>
                <a:srgbClr val="005DAA"/>
              </a:solidFill>
              <a:effectLst/>
              <a:uLnTx/>
              <a:uFillTx/>
              <a:latin typeface="Calibri" pitchFamily="34" charset="0"/>
              <a:ea typeface="+mj-ea"/>
              <a:cs typeface="+mj-cs"/>
            </a:endParaRPr>
          </a:p>
        </p:txBody>
      </p:sp>
      <p:sp>
        <p:nvSpPr>
          <p:cNvPr id="6" name="Title 1"/>
          <p:cNvSpPr>
            <a:spLocks noGrp="1"/>
          </p:cNvSpPr>
          <p:nvPr>
            <p:ph type="title"/>
          </p:nvPr>
        </p:nvSpPr>
        <p:spPr/>
        <p:txBody>
          <a:bodyPr/>
          <a:lstStyle/>
          <a:p>
            <a:r>
              <a:rPr lang="en-US" dirty="0" smtClean="0"/>
              <a:t>NY State Assembly </a:t>
            </a:r>
            <a:br>
              <a:rPr lang="en-US" dirty="0" smtClean="0"/>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977900"/>
          </a:xfrm>
        </p:spPr>
        <p:txBody>
          <a:bodyPr/>
          <a:lstStyle/>
          <a:p>
            <a:r>
              <a:rPr lang="en-US" dirty="0" err="1" smtClean="0"/>
              <a:t>Karim</a:t>
            </a:r>
            <a:r>
              <a:rPr lang="en-US" dirty="0" smtClean="0"/>
              <a:t> </a:t>
            </a:r>
            <a:r>
              <a:rPr lang="en-US" dirty="0" err="1" smtClean="0"/>
              <a:t>Camara</a:t>
            </a:r>
            <a:r>
              <a:rPr lang="en-US" dirty="0" smtClean="0"/>
              <a:t> </a:t>
            </a:r>
            <a:br>
              <a:rPr lang="en-US" dirty="0" smtClean="0"/>
            </a:br>
            <a:r>
              <a:rPr lang="en-US" sz="1400" dirty="0" smtClean="0"/>
              <a:t>Assemblyman </a:t>
            </a:r>
            <a:r>
              <a:rPr lang="en-US" sz="1400" dirty="0" err="1" smtClean="0"/>
              <a:t>Camara</a:t>
            </a:r>
            <a:r>
              <a:rPr lang="en-US" sz="1400" dirty="0" smtClean="0"/>
              <a:t> represents District 43, serving Crown Heights, Prospect Heights, </a:t>
            </a:r>
            <a:r>
              <a:rPr lang="en-US" sz="1400" dirty="0" err="1" smtClean="0"/>
              <a:t>Lefferts</a:t>
            </a:r>
            <a:r>
              <a:rPr lang="en-US" sz="1400" dirty="0" smtClean="0"/>
              <a:t> Garden, and Parts of East Flatbush. </a:t>
            </a:r>
            <a:endParaRPr lang="en-US" sz="1400" dirty="0"/>
          </a:p>
        </p:txBody>
      </p:sp>
      <p:sp>
        <p:nvSpPr>
          <p:cNvPr id="7" name="Text Placeholder 6"/>
          <p:cNvSpPr>
            <a:spLocks noGrp="1"/>
          </p:cNvSpPr>
          <p:nvPr>
            <p:ph type="body" sz="half" idx="2"/>
          </p:nvPr>
        </p:nvSpPr>
        <p:spPr>
          <a:xfrm>
            <a:off x="228600" y="1143000"/>
            <a:ext cx="4800600" cy="5029200"/>
          </a:xfrm>
        </p:spPr>
        <p:txBody>
          <a:bodyPr/>
          <a:lstStyle/>
          <a:p>
            <a:r>
              <a:rPr lang="en-US" sz="1200" b="1" dirty="0" smtClean="0"/>
              <a:t> District Office Address</a:t>
            </a:r>
            <a:r>
              <a:rPr lang="en-US" sz="1200" dirty="0" smtClean="0"/>
              <a:t/>
            </a:r>
            <a:br>
              <a:rPr lang="en-US" sz="1200" dirty="0" smtClean="0"/>
            </a:br>
            <a:r>
              <a:rPr lang="en-US" sz="1200" dirty="0" smtClean="0"/>
              <a:t>1216 Union Street</a:t>
            </a:r>
            <a:br>
              <a:rPr lang="en-US" sz="1200" dirty="0" smtClean="0"/>
            </a:br>
            <a:r>
              <a:rPr lang="en-US" sz="1200" dirty="0" smtClean="0"/>
              <a:t>Brooklyn, NY 11225</a:t>
            </a:r>
            <a:br>
              <a:rPr lang="en-US" sz="1200" dirty="0" smtClean="0"/>
            </a:br>
            <a:r>
              <a:rPr lang="en-US" sz="1200" dirty="0" smtClean="0"/>
              <a:t>718-771-3105</a:t>
            </a:r>
            <a:br>
              <a:rPr lang="en-US" sz="1200" dirty="0" smtClean="0"/>
            </a:br>
            <a:r>
              <a:rPr lang="en-US" sz="1200" dirty="0" smtClean="0"/>
              <a:t/>
            </a:r>
            <a:br>
              <a:rPr lang="en-US" sz="1200" dirty="0" smtClean="0"/>
            </a:br>
            <a:r>
              <a:rPr lang="en-US" sz="1200" b="1" dirty="0" smtClean="0"/>
              <a:t>District Office Contact</a:t>
            </a:r>
            <a:r>
              <a:rPr lang="en-US" sz="1200" dirty="0" smtClean="0"/>
              <a:t/>
            </a:r>
            <a:br>
              <a:rPr lang="en-US" sz="1200" dirty="0" smtClean="0"/>
            </a:br>
            <a:r>
              <a:rPr lang="en-US" sz="1200" dirty="0" smtClean="0"/>
              <a:t>(P) 718-771-3105</a:t>
            </a:r>
            <a:br>
              <a:rPr lang="en-US" sz="1200" dirty="0" smtClean="0"/>
            </a:br>
            <a:r>
              <a:rPr lang="en-US" sz="1200" dirty="0" smtClean="0"/>
              <a:t/>
            </a:r>
            <a:br>
              <a:rPr lang="en-US" sz="1200" dirty="0" smtClean="0"/>
            </a:br>
            <a:r>
              <a:rPr lang="en-US" sz="1200" b="1" dirty="0" smtClean="0"/>
              <a:t>Albany Office Address</a:t>
            </a:r>
            <a:r>
              <a:rPr lang="en-US" sz="1200" dirty="0" smtClean="0"/>
              <a:t/>
            </a:r>
            <a:br>
              <a:rPr lang="en-US" sz="1200" dirty="0" smtClean="0"/>
            </a:br>
            <a:r>
              <a:rPr lang="en-US" sz="1200" dirty="0" smtClean="0"/>
              <a:t>LOB 519</a:t>
            </a:r>
            <a:br>
              <a:rPr lang="en-US" sz="1200" dirty="0" smtClean="0"/>
            </a:br>
            <a:r>
              <a:rPr lang="en-US" sz="1200" dirty="0" smtClean="0"/>
              <a:t>Albany, NY 12248</a:t>
            </a:r>
            <a:br>
              <a:rPr lang="en-US" sz="1200" dirty="0" smtClean="0"/>
            </a:br>
            <a:r>
              <a:rPr lang="en-US" sz="1200" dirty="0" smtClean="0"/>
              <a:t/>
            </a:r>
            <a:br>
              <a:rPr lang="en-US" sz="1200" dirty="0" smtClean="0"/>
            </a:br>
            <a:r>
              <a:rPr lang="en-US" sz="1200" b="1" dirty="0" smtClean="0"/>
              <a:t>Albany Office Contact</a:t>
            </a:r>
            <a:r>
              <a:rPr lang="en-US" sz="1200" dirty="0" smtClean="0"/>
              <a:t/>
            </a:r>
            <a:br>
              <a:rPr lang="en-US" sz="1200" dirty="0" smtClean="0"/>
            </a:br>
            <a:r>
              <a:rPr lang="en-US" sz="1200" dirty="0" smtClean="0"/>
              <a:t>(P) 518-455-5262</a:t>
            </a:r>
          </a:p>
          <a:p>
            <a:endParaRPr lang="en-US" sz="1200" dirty="0" smtClean="0"/>
          </a:p>
          <a:p>
            <a:r>
              <a:rPr lang="en-US" sz="1200" b="1" dirty="0" smtClean="0"/>
              <a:t>Email Address</a:t>
            </a:r>
          </a:p>
          <a:p>
            <a:r>
              <a:rPr lang="en-US" sz="1200" dirty="0" smtClean="0"/>
              <a:t>CamaraK@assembly.state.ny.us</a:t>
            </a:r>
          </a:p>
          <a:p>
            <a:endParaRPr lang="en-US" sz="1200" dirty="0" smtClean="0"/>
          </a:p>
          <a:p>
            <a:r>
              <a:rPr lang="en-US" sz="1200" b="1" dirty="0" smtClean="0"/>
              <a:t>Academies within district:</a:t>
            </a:r>
          </a:p>
          <a:p>
            <a:r>
              <a:rPr lang="en-US" sz="1200" dirty="0" smtClean="0"/>
              <a:t>AF Crown Heights Elem/ Mid</a:t>
            </a:r>
          </a:p>
          <a:p>
            <a:endParaRPr lang="en-US" sz="1200" dirty="0" smtClean="0"/>
          </a:p>
          <a:p>
            <a:r>
              <a:rPr lang="en-US" sz="1200" dirty="0" smtClean="0"/>
              <a:t/>
            </a:r>
            <a:br>
              <a:rPr lang="en-US" sz="1200" dirty="0" smtClean="0"/>
            </a:br>
            <a:endParaRPr lang="en-US" sz="1200" dirty="0" smtClean="0"/>
          </a:p>
          <a:p>
            <a:endParaRPr lang="en-US" sz="1200" dirty="0" smtClean="0"/>
          </a:p>
          <a:p>
            <a:r>
              <a:rPr lang="en-US" dirty="0" smtClean="0"/>
              <a:t/>
            </a:r>
            <a:br>
              <a:rPr lang="en-US" dirty="0" smtClean="0"/>
            </a:br>
            <a:r>
              <a:rPr lang="en-US" dirty="0" smtClean="0"/>
              <a:t/>
            </a:r>
            <a:br>
              <a:rPr lang="en-US" dirty="0" smtClean="0"/>
            </a:br>
            <a:endParaRPr lang="en-US" sz="1200" dirty="0"/>
          </a:p>
        </p:txBody>
      </p:sp>
      <p:sp>
        <p:nvSpPr>
          <p:cNvPr id="4" name="Slide Number Placeholder 3"/>
          <p:cNvSpPr>
            <a:spLocks noGrp="1"/>
          </p:cNvSpPr>
          <p:nvPr>
            <p:ph type="sldNum" sz="quarter" idx="12"/>
          </p:nvPr>
        </p:nvSpPr>
        <p:spPr/>
        <p:txBody>
          <a:bodyPr/>
          <a:lstStyle/>
          <a:p>
            <a:pPr>
              <a:defRPr/>
            </a:pPr>
            <a:fld id="{B1218675-5579-4546-8BEC-0C82CD1A4C5C}" type="slidenum">
              <a:rPr lang="en-US" smtClean="0"/>
              <a:pPr>
                <a:defRPr/>
              </a:pPr>
              <a:t>11</a:t>
            </a:fld>
            <a:endParaRPr lang="en-US"/>
          </a:p>
        </p:txBody>
      </p:sp>
      <p:pic>
        <p:nvPicPr>
          <p:cNvPr id="9" name="Content Placeholder 8" descr="Karim Camara.jpg"/>
          <p:cNvPicPr>
            <a:picLocks noGrp="1" noChangeAspect="1"/>
          </p:cNvPicPr>
          <p:nvPr>
            <p:ph idx="1"/>
          </p:nvPr>
        </p:nvPicPr>
        <p:blipFill>
          <a:blip r:embed="rId2" cstate="print"/>
          <a:stretch>
            <a:fillRect/>
          </a:stretch>
        </p:blipFill>
        <p:spPr>
          <a:xfrm>
            <a:off x="5029200" y="1295400"/>
            <a:ext cx="3733800" cy="4953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228600" y="1143000"/>
            <a:ext cx="4800600" cy="5029200"/>
          </a:xfrm>
        </p:spPr>
        <p:txBody>
          <a:bodyPr/>
          <a:lstStyle/>
          <a:p>
            <a:r>
              <a:rPr lang="en-US" sz="1200" b="1" dirty="0" smtClean="0"/>
              <a:t>District Office Address</a:t>
            </a:r>
            <a:r>
              <a:rPr lang="en-US" sz="1200" dirty="0" smtClean="0"/>
              <a:t/>
            </a:r>
            <a:br>
              <a:rPr lang="en-US" sz="1200" dirty="0" smtClean="0"/>
            </a:br>
            <a:r>
              <a:rPr lang="en-US" sz="1200" dirty="0" smtClean="0"/>
              <a:t>1360 Fulton Street, Room 417</a:t>
            </a:r>
            <a:br>
              <a:rPr lang="en-US" sz="1200" dirty="0" smtClean="0"/>
            </a:br>
            <a:r>
              <a:rPr lang="en-US" sz="1200" dirty="0" smtClean="0"/>
              <a:t>Brooklyn, NY 11216</a:t>
            </a:r>
            <a:br>
              <a:rPr lang="en-US" sz="1200" dirty="0" smtClean="0"/>
            </a:br>
            <a:r>
              <a:rPr lang="en-US" sz="1200" dirty="0" smtClean="0"/>
              <a:t/>
            </a:r>
            <a:br>
              <a:rPr lang="en-US" sz="1200" dirty="0" smtClean="0"/>
            </a:br>
            <a:r>
              <a:rPr lang="en-US" sz="1200" b="1" dirty="0" smtClean="0"/>
              <a:t>District Office Contact</a:t>
            </a:r>
            <a:r>
              <a:rPr lang="en-US" sz="1200" dirty="0" smtClean="0"/>
              <a:t/>
            </a:r>
            <a:br>
              <a:rPr lang="en-US" sz="1200" dirty="0" smtClean="0"/>
            </a:br>
            <a:r>
              <a:rPr lang="en-US" sz="1200" dirty="0" smtClean="0"/>
              <a:t>(P) 718-399-7630 </a:t>
            </a:r>
            <a:br>
              <a:rPr lang="en-US" sz="1200" dirty="0" smtClean="0"/>
            </a:br>
            <a:r>
              <a:rPr lang="en-US" sz="1200" dirty="0" smtClean="0"/>
              <a:t/>
            </a:r>
            <a:br>
              <a:rPr lang="en-US" sz="1200" dirty="0" smtClean="0"/>
            </a:br>
            <a:r>
              <a:rPr lang="en-US" sz="1200" b="1" dirty="0" smtClean="0"/>
              <a:t>Albany Office Address</a:t>
            </a:r>
            <a:r>
              <a:rPr lang="en-US" sz="1200" dirty="0" smtClean="0"/>
              <a:t/>
            </a:r>
            <a:br>
              <a:rPr lang="en-US" sz="1200" dirty="0" smtClean="0"/>
            </a:br>
            <a:r>
              <a:rPr lang="en-US" sz="1200" dirty="0" smtClean="0"/>
              <a:t>LOB 729</a:t>
            </a:r>
            <a:br>
              <a:rPr lang="en-US" sz="1200" dirty="0" smtClean="0"/>
            </a:br>
            <a:r>
              <a:rPr lang="en-US" sz="1200" dirty="0" smtClean="0"/>
              <a:t>Albany, NY 12248</a:t>
            </a:r>
            <a:br>
              <a:rPr lang="en-US" sz="1200" dirty="0" smtClean="0"/>
            </a:br>
            <a:r>
              <a:rPr lang="en-US" sz="1200" dirty="0" smtClean="0"/>
              <a:t/>
            </a:r>
            <a:br>
              <a:rPr lang="en-US" sz="1200" dirty="0" smtClean="0"/>
            </a:br>
            <a:r>
              <a:rPr lang="en-US" sz="1200" b="1" dirty="0" smtClean="0"/>
              <a:t>Albany Office Contact</a:t>
            </a:r>
            <a:r>
              <a:rPr lang="en-US" sz="1200" dirty="0" smtClean="0"/>
              <a:t/>
            </a:r>
            <a:br>
              <a:rPr lang="en-US" sz="1200" dirty="0" smtClean="0"/>
            </a:br>
            <a:r>
              <a:rPr lang="en-US" sz="1200" dirty="0" smtClean="0"/>
              <a:t>(P) 518-455-5474</a:t>
            </a:r>
          </a:p>
          <a:p>
            <a:endParaRPr lang="en-US" sz="1200" dirty="0" smtClean="0"/>
          </a:p>
          <a:p>
            <a:r>
              <a:rPr lang="en-US" sz="1200" b="1" dirty="0" smtClean="0"/>
              <a:t>Email Address</a:t>
            </a:r>
          </a:p>
          <a:p>
            <a:r>
              <a:rPr lang="en-US" sz="1200" dirty="0" smtClean="0"/>
              <a:t>RobinsonA@assembly.state.ny.us</a:t>
            </a:r>
          </a:p>
          <a:p>
            <a:endParaRPr lang="en-US" sz="1200" dirty="0" smtClean="0"/>
          </a:p>
          <a:p>
            <a:r>
              <a:rPr lang="en-US" sz="1200" b="1" dirty="0" smtClean="0"/>
              <a:t>Academies within district:</a:t>
            </a:r>
          </a:p>
          <a:p>
            <a:r>
              <a:rPr lang="en-US" sz="1200" dirty="0" smtClean="0"/>
              <a:t>AF Brooklyn High School</a:t>
            </a:r>
          </a:p>
          <a:p>
            <a:endParaRPr lang="en-US" sz="1200" dirty="0" smtClean="0"/>
          </a:p>
          <a:p>
            <a:r>
              <a:rPr lang="en-US" dirty="0" smtClean="0"/>
              <a:t/>
            </a:r>
            <a:br>
              <a:rPr lang="en-US" dirty="0" smtClean="0"/>
            </a:br>
            <a:r>
              <a:rPr lang="en-US" dirty="0" smtClean="0"/>
              <a:t/>
            </a:r>
            <a:br>
              <a:rPr lang="en-US" dirty="0" smtClean="0"/>
            </a:br>
            <a:endParaRPr lang="en-US" sz="1200" dirty="0"/>
          </a:p>
        </p:txBody>
      </p:sp>
      <p:sp>
        <p:nvSpPr>
          <p:cNvPr id="4" name="Slide Number Placeholder 3"/>
          <p:cNvSpPr>
            <a:spLocks noGrp="1"/>
          </p:cNvSpPr>
          <p:nvPr>
            <p:ph type="sldNum" sz="quarter" idx="12"/>
          </p:nvPr>
        </p:nvSpPr>
        <p:spPr/>
        <p:txBody>
          <a:bodyPr/>
          <a:lstStyle/>
          <a:p>
            <a:pPr>
              <a:defRPr/>
            </a:pPr>
            <a:fld id="{B1218675-5579-4546-8BEC-0C82CD1A4C5C}" type="slidenum">
              <a:rPr lang="en-US" smtClean="0"/>
              <a:pPr>
                <a:defRPr/>
              </a:pPr>
              <a:t>12</a:t>
            </a:fld>
            <a:endParaRPr lang="en-US"/>
          </a:p>
        </p:txBody>
      </p:sp>
      <p:pic>
        <p:nvPicPr>
          <p:cNvPr id="9" name="Content Placeholder 8" descr="Annette Robinson.jpg"/>
          <p:cNvPicPr>
            <a:picLocks noGrp="1" noChangeAspect="1"/>
          </p:cNvPicPr>
          <p:nvPr>
            <p:ph idx="1"/>
          </p:nvPr>
        </p:nvPicPr>
        <p:blipFill>
          <a:blip r:embed="rId2" cstate="print"/>
          <a:stretch>
            <a:fillRect/>
          </a:stretch>
        </p:blipFill>
        <p:spPr>
          <a:xfrm>
            <a:off x="5105400" y="1219200"/>
            <a:ext cx="3581400" cy="5345373"/>
          </a:xfrm>
        </p:spPr>
      </p:pic>
      <p:sp>
        <p:nvSpPr>
          <p:cNvPr id="6" name="Title 4"/>
          <p:cNvSpPr txBox="1">
            <a:spLocks/>
          </p:cNvSpPr>
          <p:nvPr/>
        </p:nvSpPr>
        <p:spPr bwMode="auto">
          <a:xfrm>
            <a:off x="457200" y="304800"/>
            <a:ext cx="8229600" cy="67310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005DAA"/>
                </a:solidFill>
                <a:effectLst/>
                <a:uLnTx/>
                <a:uFillTx/>
                <a:latin typeface="Calibri" pitchFamily="34" charset="0"/>
                <a:ea typeface="+mj-ea"/>
                <a:cs typeface="+mj-cs"/>
              </a:rPr>
              <a:t>Annette Robinson</a:t>
            </a:r>
            <a:br>
              <a:rPr kumimoji="0" lang="en-US" sz="2000" b="1" i="0" u="none" strike="noStrike" kern="0" cap="none" spc="0" normalizeH="0" baseline="0" noProof="0" dirty="0" smtClean="0">
                <a:ln>
                  <a:noFill/>
                </a:ln>
                <a:solidFill>
                  <a:srgbClr val="005DAA"/>
                </a:solidFill>
                <a:effectLst/>
                <a:uLnTx/>
                <a:uFillTx/>
                <a:latin typeface="Calibri" pitchFamily="34" charset="0"/>
                <a:ea typeface="+mj-ea"/>
                <a:cs typeface="+mj-cs"/>
              </a:rPr>
            </a:br>
            <a:r>
              <a:rPr kumimoji="0" lang="en-US" sz="1400" b="1" i="0" u="none" strike="noStrike" kern="0" cap="none" spc="0" normalizeH="0" baseline="0" noProof="0" dirty="0" smtClean="0">
                <a:ln>
                  <a:noFill/>
                </a:ln>
                <a:solidFill>
                  <a:srgbClr val="005DAA"/>
                </a:solidFill>
                <a:effectLst/>
                <a:uLnTx/>
                <a:uFillTx/>
                <a:latin typeface="Calibri" pitchFamily="34" charset="0"/>
                <a:ea typeface="+mj-ea"/>
                <a:cs typeface="+mj-cs"/>
              </a:rPr>
              <a:t>Assemblywoman Robinson represents District 56, serving Bedford-Stuyvesant.</a:t>
            </a:r>
            <a:endParaRPr kumimoji="0" lang="en-US" sz="1400" b="1" i="0" u="none" strike="noStrike" kern="0" cap="none" spc="0" normalizeH="0" baseline="0" noProof="0" dirty="0">
              <a:ln>
                <a:noFill/>
              </a:ln>
              <a:solidFill>
                <a:srgbClr val="005DAA"/>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381000"/>
          </a:xfrm>
        </p:spPr>
        <p:txBody>
          <a:bodyPr/>
          <a:lstStyle/>
          <a:p>
            <a:r>
              <a:rPr lang="en-US" dirty="0" smtClean="0"/>
              <a:t>Inez Barron</a:t>
            </a:r>
            <a:br>
              <a:rPr lang="en-US" dirty="0" smtClean="0"/>
            </a:br>
            <a:r>
              <a:rPr lang="en-US" sz="1400" dirty="0" smtClean="0"/>
              <a:t>Assemblywoman Barron represents NY State Assembly District 40, serving neighborhoods of East New York, </a:t>
            </a:r>
            <a:r>
              <a:rPr lang="en-US" sz="1400" dirty="0" err="1" smtClean="0"/>
              <a:t>Starrett</a:t>
            </a:r>
            <a:r>
              <a:rPr lang="en-US" sz="1400" dirty="0" smtClean="0"/>
              <a:t> City, and </a:t>
            </a:r>
            <a:r>
              <a:rPr lang="en-US" sz="1400" dirty="0" err="1" smtClean="0"/>
              <a:t>Canarsie</a:t>
            </a:r>
            <a:r>
              <a:rPr lang="en-US" sz="1400" dirty="0" smtClean="0"/>
              <a:t>.</a:t>
            </a:r>
            <a:endParaRPr lang="en-US" sz="1400" dirty="0"/>
          </a:p>
        </p:txBody>
      </p:sp>
      <p:sp>
        <p:nvSpPr>
          <p:cNvPr id="7" name="Text Placeholder 6"/>
          <p:cNvSpPr>
            <a:spLocks noGrp="1"/>
          </p:cNvSpPr>
          <p:nvPr>
            <p:ph type="body" sz="half" idx="2"/>
          </p:nvPr>
        </p:nvSpPr>
        <p:spPr>
          <a:xfrm>
            <a:off x="228600" y="1143000"/>
            <a:ext cx="4800600" cy="5029200"/>
          </a:xfrm>
        </p:spPr>
        <p:txBody>
          <a:bodyPr/>
          <a:lstStyle/>
          <a:p>
            <a:r>
              <a:rPr lang="en-US" sz="1200" b="1" dirty="0" smtClean="0"/>
              <a:t>District Office Address</a:t>
            </a:r>
            <a:r>
              <a:rPr lang="en-US" sz="1200" dirty="0" smtClean="0"/>
              <a:t/>
            </a:r>
            <a:br>
              <a:rPr lang="en-US" sz="1200" dirty="0" smtClean="0"/>
            </a:br>
            <a:r>
              <a:rPr lang="nb-NO" sz="1200" dirty="0" smtClean="0"/>
              <a:t>669 Vermont Street</a:t>
            </a:r>
            <a:br>
              <a:rPr lang="nb-NO" sz="1200" dirty="0" smtClean="0"/>
            </a:br>
            <a:r>
              <a:rPr lang="nb-NO" sz="1200" dirty="0" smtClean="0"/>
              <a:t>Brooklyn , NY 11207</a:t>
            </a:r>
            <a:br>
              <a:rPr lang="nb-NO" sz="1200" dirty="0" smtClean="0"/>
            </a:br>
            <a:r>
              <a:rPr lang="en-US" sz="1200" dirty="0" smtClean="0"/>
              <a:t/>
            </a:r>
            <a:br>
              <a:rPr lang="en-US" sz="1200" dirty="0" smtClean="0"/>
            </a:br>
            <a:r>
              <a:rPr lang="en-US" sz="1200" b="1" dirty="0" smtClean="0"/>
              <a:t>District Office  Contact</a:t>
            </a:r>
            <a:r>
              <a:rPr lang="en-US" sz="1200" dirty="0" smtClean="0"/>
              <a:t/>
            </a:r>
            <a:br>
              <a:rPr lang="en-US" sz="1200" dirty="0" smtClean="0"/>
            </a:br>
            <a:r>
              <a:rPr lang="en-US" sz="1200" dirty="0" smtClean="0"/>
              <a:t>(P) </a:t>
            </a:r>
            <a:r>
              <a:rPr lang="nb-NO" sz="1200" dirty="0" smtClean="0"/>
              <a:t>718-257-5824</a:t>
            </a:r>
            <a:r>
              <a:rPr lang="en-US" sz="1200" dirty="0" smtClean="0"/>
              <a:t/>
            </a:r>
            <a:br>
              <a:rPr lang="en-US" sz="1200" dirty="0" smtClean="0"/>
            </a:br>
            <a:r>
              <a:rPr lang="en-US" sz="1200" dirty="0" smtClean="0"/>
              <a:t/>
            </a:r>
            <a:br>
              <a:rPr lang="en-US" sz="1200" dirty="0" smtClean="0"/>
            </a:br>
            <a:r>
              <a:rPr lang="en-US" sz="1200" b="1" dirty="0" smtClean="0"/>
              <a:t>Albany Office Address</a:t>
            </a:r>
            <a:r>
              <a:rPr lang="en-US" sz="1200" dirty="0" smtClean="0"/>
              <a:t/>
            </a:r>
            <a:br>
              <a:rPr lang="en-US" sz="1200" dirty="0" smtClean="0"/>
            </a:br>
            <a:r>
              <a:rPr lang="en-US" sz="1200" dirty="0" smtClean="0"/>
              <a:t>LOB 919</a:t>
            </a:r>
            <a:br>
              <a:rPr lang="en-US" sz="1200" dirty="0" smtClean="0"/>
            </a:br>
            <a:r>
              <a:rPr lang="en-US" sz="1200" dirty="0" smtClean="0"/>
              <a:t>Albany, NY 12248</a:t>
            </a:r>
            <a:br>
              <a:rPr lang="en-US" sz="1200" dirty="0" smtClean="0"/>
            </a:br>
            <a:r>
              <a:rPr lang="en-US" sz="1200" dirty="0" smtClean="0"/>
              <a:t/>
            </a:r>
            <a:br>
              <a:rPr lang="en-US" sz="1200" dirty="0" smtClean="0"/>
            </a:br>
            <a:r>
              <a:rPr lang="en-US" sz="1200" b="1" dirty="0" smtClean="0"/>
              <a:t>Albany Office Contact</a:t>
            </a:r>
            <a:r>
              <a:rPr lang="en-US" sz="1200" dirty="0" smtClean="0"/>
              <a:t/>
            </a:r>
            <a:br>
              <a:rPr lang="en-US" sz="1200" dirty="0" smtClean="0"/>
            </a:br>
            <a:r>
              <a:rPr lang="en-US" sz="1200" dirty="0" smtClean="0"/>
              <a:t>(P) 518-455-5912</a:t>
            </a:r>
          </a:p>
          <a:p>
            <a:endParaRPr lang="en-US" dirty="0" smtClean="0"/>
          </a:p>
          <a:p>
            <a:r>
              <a:rPr lang="en-US" sz="1200" b="1" dirty="0" smtClean="0"/>
              <a:t>Email Address</a:t>
            </a:r>
          </a:p>
          <a:p>
            <a:r>
              <a:rPr lang="en-US" sz="1200" dirty="0" smtClean="0"/>
              <a:t>BarronI@assembly.state.ny.us </a:t>
            </a:r>
          </a:p>
          <a:p>
            <a:endParaRPr lang="en-US" sz="1200" dirty="0" smtClean="0"/>
          </a:p>
          <a:p>
            <a:r>
              <a:rPr lang="en-US" sz="1200" b="1" dirty="0" smtClean="0"/>
              <a:t>Academies within district:</a:t>
            </a:r>
          </a:p>
          <a:p>
            <a:r>
              <a:rPr lang="en-US" sz="1200" dirty="0" smtClean="0"/>
              <a:t>AF ENY Middle</a:t>
            </a:r>
          </a:p>
          <a:p>
            <a:r>
              <a:rPr lang="en-US" sz="1200" dirty="0" smtClean="0"/>
              <a:t>AF Apollo Elementary</a:t>
            </a:r>
          </a:p>
          <a:p>
            <a:r>
              <a:rPr lang="en-US" dirty="0" smtClean="0"/>
              <a:t/>
            </a:r>
            <a:br>
              <a:rPr lang="en-US" dirty="0" smtClean="0"/>
            </a:br>
            <a:r>
              <a:rPr lang="en-US" dirty="0" smtClean="0"/>
              <a:t/>
            </a:r>
            <a:br>
              <a:rPr lang="en-US" dirty="0" smtClean="0"/>
            </a:br>
            <a:endParaRPr lang="en-US" sz="1200" dirty="0"/>
          </a:p>
        </p:txBody>
      </p:sp>
      <p:sp>
        <p:nvSpPr>
          <p:cNvPr id="4" name="Slide Number Placeholder 3"/>
          <p:cNvSpPr>
            <a:spLocks noGrp="1"/>
          </p:cNvSpPr>
          <p:nvPr>
            <p:ph type="sldNum" sz="quarter" idx="12"/>
          </p:nvPr>
        </p:nvSpPr>
        <p:spPr/>
        <p:txBody>
          <a:bodyPr/>
          <a:lstStyle/>
          <a:p>
            <a:pPr>
              <a:defRPr/>
            </a:pPr>
            <a:fld id="{B1218675-5579-4546-8BEC-0C82CD1A4C5C}" type="slidenum">
              <a:rPr lang="en-US" smtClean="0"/>
              <a:pPr>
                <a:defRPr/>
              </a:pPr>
              <a:t>13</a:t>
            </a:fld>
            <a:endParaRPr lang="en-US"/>
          </a:p>
        </p:txBody>
      </p:sp>
      <p:pic>
        <p:nvPicPr>
          <p:cNvPr id="9" name="Content Placeholder 8" descr="Inez Barron.jpg"/>
          <p:cNvPicPr>
            <a:picLocks noGrp="1" noChangeAspect="1"/>
          </p:cNvPicPr>
          <p:nvPr>
            <p:ph idx="1"/>
          </p:nvPr>
        </p:nvPicPr>
        <p:blipFill>
          <a:blip r:embed="rId2" cstate="print"/>
          <a:stretch>
            <a:fillRect/>
          </a:stretch>
        </p:blipFill>
        <p:spPr>
          <a:xfrm>
            <a:off x="4648200" y="1295400"/>
            <a:ext cx="4184650" cy="5182359"/>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457200"/>
          </a:xfrm>
        </p:spPr>
        <p:txBody>
          <a:bodyPr/>
          <a:lstStyle/>
          <a:p>
            <a:r>
              <a:rPr lang="en-US" dirty="0" smtClean="0"/>
              <a:t>Darryl C. Towns</a:t>
            </a:r>
            <a:br>
              <a:rPr lang="en-US" dirty="0" smtClean="0"/>
            </a:br>
            <a:r>
              <a:rPr lang="en-US" sz="1400" dirty="0" smtClean="0"/>
              <a:t>Assemblyman Towns represents NY State Assembly District 54, serving neighborhoods of Bushwick, Cypress Hills and East New York.</a:t>
            </a:r>
            <a:endParaRPr lang="en-US" sz="1400" dirty="0"/>
          </a:p>
        </p:txBody>
      </p:sp>
      <p:sp>
        <p:nvSpPr>
          <p:cNvPr id="7" name="Text Placeholder 6"/>
          <p:cNvSpPr>
            <a:spLocks noGrp="1"/>
          </p:cNvSpPr>
          <p:nvPr>
            <p:ph type="body" sz="half" idx="2"/>
          </p:nvPr>
        </p:nvSpPr>
        <p:spPr>
          <a:xfrm>
            <a:off x="228600" y="1143000"/>
            <a:ext cx="4800600" cy="5029200"/>
          </a:xfrm>
        </p:spPr>
        <p:txBody>
          <a:bodyPr/>
          <a:lstStyle/>
          <a:p>
            <a:r>
              <a:rPr lang="en-US" sz="1200" b="1" dirty="0" smtClean="0"/>
              <a:t>District Office Address</a:t>
            </a:r>
            <a:r>
              <a:rPr lang="en-US" sz="1200" dirty="0" smtClean="0"/>
              <a:t/>
            </a:r>
            <a:br>
              <a:rPr lang="en-US" sz="1200" dirty="0" smtClean="0"/>
            </a:br>
            <a:r>
              <a:rPr lang="fr-FR" sz="1200" dirty="0" smtClean="0"/>
              <a:t>840 Jamaica Ave</a:t>
            </a:r>
            <a:br>
              <a:rPr lang="fr-FR" sz="1200" dirty="0" smtClean="0"/>
            </a:br>
            <a:r>
              <a:rPr lang="fr-FR" sz="1200" dirty="0" smtClean="0"/>
              <a:t>Brooklyn, NY 11208</a:t>
            </a:r>
            <a:br>
              <a:rPr lang="fr-FR" sz="1200" dirty="0" smtClean="0"/>
            </a:br>
            <a:r>
              <a:rPr lang="en-US" sz="1200" dirty="0" smtClean="0"/>
              <a:t/>
            </a:r>
            <a:br>
              <a:rPr lang="en-US" sz="1200" dirty="0" smtClean="0"/>
            </a:br>
            <a:r>
              <a:rPr lang="en-US" sz="1200" b="1" dirty="0" smtClean="0"/>
              <a:t>District Office  Contact</a:t>
            </a:r>
            <a:r>
              <a:rPr lang="en-US" sz="1200" dirty="0" smtClean="0"/>
              <a:t/>
            </a:r>
            <a:br>
              <a:rPr lang="en-US" sz="1200" dirty="0" smtClean="0"/>
            </a:br>
            <a:r>
              <a:rPr lang="en-US" sz="1200" dirty="0" smtClean="0"/>
              <a:t>(P) </a:t>
            </a:r>
            <a:r>
              <a:rPr lang="fr-FR" sz="1200" dirty="0" smtClean="0"/>
              <a:t>718-235-5627</a:t>
            </a:r>
            <a:r>
              <a:rPr lang="en-US" sz="1200" dirty="0" smtClean="0"/>
              <a:t/>
            </a:r>
            <a:br>
              <a:rPr lang="en-US" sz="1200" dirty="0" smtClean="0"/>
            </a:br>
            <a:r>
              <a:rPr lang="en-US" sz="1200" dirty="0" smtClean="0"/>
              <a:t/>
            </a:r>
            <a:br>
              <a:rPr lang="en-US" sz="1200" dirty="0" smtClean="0"/>
            </a:br>
            <a:r>
              <a:rPr lang="en-US" sz="1200" b="1" dirty="0" smtClean="0"/>
              <a:t>Albany Office Address</a:t>
            </a:r>
            <a:r>
              <a:rPr lang="en-US" sz="1200" dirty="0" smtClean="0"/>
              <a:t/>
            </a:r>
            <a:br>
              <a:rPr lang="en-US" sz="1200" dirty="0" smtClean="0"/>
            </a:br>
            <a:r>
              <a:rPr lang="en-US" sz="1200" dirty="0" smtClean="0"/>
              <a:t>LOB 424</a:t>
            </a:r>
            <a:br>
              <a:rPr lang="en-US" sz="1200" dirty="0" smtClean="0"/>
            </a:br>
            <a:r>
              <a:rPr lang="en-US" sz="1200" dirty="0" smtClean="0"/>
              <a:t>ALBANY, NY 12248</a:t>
            </a:r>
            <a:br>
              <a:rPr lang="en-US" sz="1200" dirty="0" smtClean="0"/>
            </a:br>
            <a:r>
              <a:rPr lang="en-US" sz="1200" dirty="0" smtClean="0"/>
              <a:t/>
            </a:r>
            <a:br>
              <a:rPr lang="en-US" sz="1200" dirty="0" smtClean="0"/>
            </a:br>
            <a:r>
              <a:rPr lang="en-US" sz="1200" b="1" dirty="0" smtClean="0"/>
              <a:t>Albany Office Contact</a:t>
            </a:r>
            <a:r>
              <a:rPr lang="en-US" sz="1200" dirty="0" smtClean="0"/>
              <a:t/>
            </a:r>
            <a:br>
              <a:rPr lang="en-US" sz="1200" dirty="0" smtClean="0"/>
            </a:br>
            <a:r>
              <a:rPr lang="en-US" sz="1200" dirty="0" smtClean="0"/>
              <a:t>(P) 518-455-5821</a:t>
            </a:r>
          </a:p>
          <a:p>
            <a:endParaRPr lang="en-US" sz="1200" dirty="0" smtClean="0"/>
          </a:p>
          <a:p>
            <a:r>
              <a:rPr lang="en-US" sz="1200" b="1" dirty="0" smtClean="0"/>
              <a:t>Email Address</a:t>
            </a:r>
          </a:p>
          <a:p>
            <a:r>
              <a:rPr lang="en-US" sz="1200" dirty="0" smtClean="0"/>
              <a:t>Please visit Assemblyman Towns’ member </a:t>
            </a:r>
          </a:p>
          <a:p>
            <a:r>
              <a:rPr lang="en-US" sz="1200" dirty="0" smtClean="0"/>
              <a:t>page and submit an online form.</a:t>
            </a:r>
          </a:p>
          <a:p>
            <a:endParaRPr lang="en-US" sz="1200" dirty="0" smtClean="0"/>
          </a:p>
          <a:p>
            <a:r>
              <a:rPr lang="en-US" sz="1200" b="1" dirty="0" smtClean="0"/>
              <a:t>Academies within district:</a:t>
            </a:r>
          </a:p>
          <a:p>
            <a:r>
              <a:rPr lang="en-US" sz="1200" dirty="0" smtClean="0"/>
              <a:t>AF Bushwick Elem</a:t>
            </a:r>
          </a:p>
          <a:p>
            <a:endParaRPr lang="en-US" sz="1200" dirty="0" smtClean="0"/>
          </a:p>
          <a:p>
            <a:endParaRPr lang="en-US" sz="1200" dirty="0" smtClean="0"/>
          </a:p>
          <a:p>
            <a:endParaRPr lang="en-US" sz="1200" dirty="0" smtClean="0"/>
          </a:p>
          <a:p>
            <a:r>
              <a:rPr lang="en-US" dirty="0" smtClean="0"/>
              <a:t/>
            </a:r>
            <a:br>
              <a:rPr lang="en-US" dirty="0" smtClean="0"/>
            </a:br>
            <a:r>
              <a:rPr lang="en-US" dirty="0" smtClean="0"/>
              <a:t/>
            </a:r>
            <a:br>
              <a:rPr lang="en-US" dirty="0" smtClean="0"/>
            </a:br>
            <a:endParaRPr lang="en-US" sz="1200" dirty="0"/>
          </a:p>
        </p:txBody>
      </p:sp>
      <p:sp>
        <p:nvSpPr>
          <p:cNvPr id="4" name="Slide Number Placeholder 3"/>
          <p:cNvSpPr>
            <a:spLocks noGrp="1"/>
          </p:cNvSpPr>
          <p:nvPr>
            <p:ph type="sldNum" sz="quarter" idx="12"/>
          </p:nvPr>
        </p:nvSpPr>
        <p:spPr/>
        <p:txBody>
          <a:bodyPr/>
          <a:lstStyle/>
          <a:p>
            <a:pPr>
              <a:defRPr/>
            </a:pPr>
            <a:fld id="{B1218675-5579-4546-8BEC-0C82CD1A4C5C}" type="slidenum">
              <a:rPr lang="en-US" smtClean="0"/>
              <a:pPr>
                <a:defRPr/>
              </a:pPr>
              <a:t>14</a:t>
            </a:fld>
            <a:endParaRPr lang="en-US"/>
          </a:p>
        </p:txBody>
      </p:sp>
      <p:pic>
        <p:nvPicPr>
          <p:cNvPr id="9" name="Content Placeholder 8" descr="Daryl C. Towns.jpg"/>
          <p:cNvPicPr>
            <a:picLocks noGrp="1" noChangeAspect="1"/>
          </p:cNvPicPr>
          <p:nvPr>
            <p:ph idx="1"/>
          </p:nvPr>
        </p:nvPicPr>
        <p:blipFill>
          <a:blip r:embed="rId2" cstate="print"/>
          <a:stretch>
            <a:fillRect/>
          </a:stretch>
        </p:blipFill>
        <p:spPr>
          <a:xfrm>
            <a:off x="4648200" y="1295400"/>
            <a:ext cx="3962400" cy="50292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381000"/>
          </a:xfrm>
        </p:spPr>
        <p:txBody>
          <a:bodyPr/>
          <a:lstStyle/>
          <a:p>
            <a:r>
              <a:rPr lang="en-US" dirty="0" smtClean="0"/>
              <a:t>Hakeem Jeffries</a:t>
            </a:r>
            <a:br>
              <a:rPr lang="en-US" dirty="0" smtClean="0"/>
            </a:br>
            <a:r>
              <a:rPr lang="en-US" sz="1400" dirty="0" smtClean="0"/>
              <a:t>Assemblyman Towns represents NY State Assembly District 57, serving neighborhoods of Fort Greene, Clinton Hill, Crown Heights and Bedford Stuyvesant. </a:t>
            </a:r>
            <a:endParaRPr lang="en-US" sz="1400" dirty="0"/>
          </a:p>
        </p:txBody>
      </p:sp>
      <p:sp>
        <p:nvSpPr>
          <p:cNvPr id="7" name="Text Placeholder 6"/>
          <p:cNvSpPr>
            <a:spLocks noGrp="1"/>
          </p:cNvSpPr>
          <p:nvPr>
            <p:ph type="body" sz="half" idx="2"/>
          </p:nvPr>
        </p:nvSpPr>
        <p:spPr>
          <a:xfrm>
            <a:off x="228600" y="1143000"/>
            <a:ext cx="4800600" cy="5029200"/>
          </a:xfrm>
        </p:spPr>
        <p:txBody>
          <a:bodyPr/>
          <a:lstStyle/>
          <a:p>
            <a:r>
              <a:rPr lang="en-US" sz="1200" b="1" dirty="0" smtClean="0"/>
              <a:t>District Office Address</a:t>
            </a:r>
            <a:r>
              <a:rPr lang="en-US" sz="1200" dirty="0" smtClean="0"/>
              <a:t/>
            </a:r>
            <a:br>
              <a:rPr lang="en-US" sz="1200" dirty="0" smtClean="0"/>
            </a:br>
            <a:r>
              <a:rPr lang="fr-FR" sz="1200" dirty="0" smtClean="0"/>
              <a:t>55 Hanson Place</a:t>
            </a:r>
            <a:br>
              <a:rPr lang="fr-FR" sz="1200" dirty="0" smtClean="0"/>
            </a:br>
            <a:r>
              <a:rPr lang="fr-FR" sz="1200" dirty="0" smtClean="0"/>
              <a:t>Brooklyn, NY 11217</a:t>
            </a:r>
            <a:br>
              <a:rPr lang="fr-FR" sz="1200" dirty="0" smtClean="0"/>
            </a:br>
            <a:r>
              <a:rPr lang="en-US" sz="1200" dirty="0" smtClean="0"/>
              <a:t/>
            </a:r>
            <a:br>
              <a:rPr lang="en-US" sz="1200" dirty="0" smtClean="0"/>
            </a:br>
            <a:r>
              <a:rPr lang="en-US" sz="1200" b="1" dirty="0" smtClean="0"/>
              <a:t>District Office  Contact</a:t>
            </a:r>
            <a:r>
              <a:rPr lang="en-US" sz="1200" dirty="0" smtClean="0"/>
              <a:t/>
            </a:r>
            <a:br>
              <a:rPr lang="en-US" sz="1200" dirty="0" smtClean="0"/>
            </a:br>
            <a:r>
              <a:rPr lang="en-US" sz="1200" dirty="0" smtClean="0"/>
              <a:t>(P) </a:t>
            </a:r>
            <a:r>
              <a:rPr lang="fr-FR" sz="1200" dirty="0" smtClean="0"/>
              <a:t>718-596-0100 </a:t>
            </a:r>
            <a:r>
              <a:rPr lang="en-US" sz="1200" dirty="0" smtClean="0"/>
              <a:t/>
            </a:r>
            <a:br>
              <a:rPr lang="en-US" sz="1200" dirty="0" smtClean="0"/>
            </a:br>
            <a:r>
              <a:rPr lang="en-US" sz="1200" dirty="0" smtClean="0"/>
              <a:t/>
            </a:r>
            <a:br>
              <a:rPr lang="en-US" sz="1200" dirty="0" smtClean="0"/>
            </a:br>
            <a:r>
              <a:rPr lang="en-US" sz="1200" b="1" dirty="0" smtClean="0"/>
              <a:t>Albany Office Address</a:t>
            </a:r>
            <a:r>
              <a:rPr lang="en-US" sz="1200" dirty="0" smtClean="0"/>
              <a:t/>
            </a:r>
            <a:br>
              <a:rPr lang="en-US" sz="1200" dirty="0" smtClean="0"/>
            </a:br>
            <a:r>
              <a:rPr lang="en-US" sz="1200" dirty="0" smtClean="0"/>
              <a:t>LOB 523</a:t>
            </a:r>
            <a:br>
              <a:rPr lang="en-US" sz="1200" dirty="0" smtClean="0"/>
            </a:br>
            <a:r>
              <a:rPr lang="en-US" sz="1200" dirty="0" smtClean="0"/>
              <a:t>Albany, NY 12248</a:t>
            </a:r>
            <a:br>
              <a:rPr lang="en-US" sz="1200" dirty="0" smtClean="0"/>
            </a:br>
            <a:r>
              <a:rPr lang="en-US" sz="1200" dirty="0" smtClean="0"/>
              <a:t/>
            </a:r>
            <a:br>
              <a:rPr lang="en-US" sz="1200" dirty="0" smtClean="0"/>
            </a:br>
            <a:r>
              <a:rPr lang="en-US" sz="1200" b="1" dirty="0" smtClean="0"/>
              <a:t>Albany Office Contact</a:t>
            </a:r>
            <a:r>
              <a:rPr lang="en-US" sz="1200" dirty="0" smtClean="0"/>
              <a:t/>
            </a:r>
            <a:br>
              <a:rPr lang="en-US" sz="1200" dirty="0" smtClean="0"/>
            </a:br>
            <a:r>
              <a:rPr lang="en-US" sz="1200" dirty="0" smtClean="0"/>
              <a:t>(P) 518-455-5325</a:t>
            </a:r>
          </a:p>
          <a:p>
            <a:endParaRPr lang="en-US" dirty="0" smtClean="0"/>
          </a:p>
          <a:p>
            <a:r>
              <a:rPr lang="en-US" sz="1200" b="1" dirty="0" smtClean="0"/>
              <a:t>Email Address</a:t>
            </a:r>
          </a:p>
          <a:p>
            <a:r>
              <a:rPr lang="en-US" sz="1200" dirty="0" smtClean="0"/>
              <a:t>Please visit Assemblyman Jeffries’ member page and submit an online form.</a:t>
            </a:r>
          </a:p>
          <a:p>
            <a:endParaRPr lang="en-US" sz="1200" dirty="0" smtClean="0"/>
          </a:p>
          <a:p>
            <a:r>
              <a:rPr lang="en-US" sz="1200" b="1" dirty="0" smtClean="0"/>
              <a:t>Academies within district:</a:t>
            </a:r>
          </a:p>
          <a:p>
            <a:r>
              <a:rPr lang="en-US" sz="1200" dirty="0" smtClean="0"/>
              <a:t>AF Endeavor Middle School</a:t>
            </a:r>
          </a:p>
          <a:p>
            <a:r>
              <a:rPr lang="en-US" dirty="0" smtClean="0"/>
              <a:t/>
            </a:r>
            <a:br>
              <a:rPr lang="en-US" dirty="0" smtClean="0"/>
            </a:br>
            <a:r>
              <a:rPr lang="en-US" dirty="0" smtClean="0"/>
              <a:t/>
            </a:r>
            <a:br>
              <a:rPr lang="en-US" dirty="0" smtClean="0"/>
            </a:br>
            <a:endParaRPr lang="en-US" sz="1200" dirty="0"/>
          </a:p>
        </p:txBody>
      </p:sp>
      <p:sp>
        <p:nvSpPr>
          <p:cNvPr id="4" name="Slide Number Placeholder 3"/>
          <p:cNvSpPr>
            <a:spLocks noGrp="1"/>
          </p:cNvSpPr>
          <p:nvPr>
            <p:ph type="sldNum" sz="quarter" idx="12"/>
          </p:nvPr>
        </p:nvSpPr>
        <p:spPr/>
        <p:txBody>
          <a:bodyPr/>
          <a:lstStyle/>
          <a:p>
            <a:pPr>
              <a:defRPr/>
            </a:pPr>
            <a:fld id="{B1218675-5579-4546-8BEC-0C82CD1A4C5C}" type="slidenum">
              <a:rPr lang="en-US" smtClean="0"/>
              <a:pPr>
                <a:defRPr/>
              </a:pPr>
              <a:t>15</a:t>
            </a:fld>
            <a:endParaRPr lang="en-US"/>
          </a:p>
        </p:txBody>
      </p:sp>
      <p:pic>
        <p:nvPicPr>
          <p:cNvPr id="13" name="Content Placeholder 12" descr="Hakeem Jeffries Assemby (CD 57 Endeavor).png"/>
          <p:cNvPicPr>
            <a:picLocks noGrp="1" noChangeAspect="1"/>
          </p:cNvPicPr>
          <p:nvPr>
            <p:ph idx="1"/>
          </p:nvPr>
        </p:nvPicPr>
        <p:blipFill>
          <a:blip r:embed="rId2" cstate="print"/>
          <a:stretch>
            <a:fillRect/>
          </a:stretch>
        </p:blipFill>
        <p:spPr>
          <a:xfrm>
            <a:off x="5181600" y="1219200"/>
            <a:ext cx="3505200" cy="5004179"/>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838200"/>
          </a:xfrm>
        </p:spPr>
        <p:txBody>
          <a:bodyPr/>
          <a:lstStyle/>
          <a:p>
            <a:r>
              <a:rPr lang="en-US" dirty="0" smtClean="0"/>
              <a:t>Vito J. Lopez</a:t>
            </a:r>
            <a:br>
              <a:rPr lang="en-US" dirty="0" smtClean="0"/>
            </a:br>
            <a:r>
              <a:rPr lang="en-US" sz="1400" dirty="0" smtClean="0"/>
              <a:t>Assemblyman Lopez represents NY State Assembly District 53, serving neighborhoods of Bushwick and Williamsburg.</a:t>
            </a:r>
            <a:endParaRPr lang="en-US" sz="1400" dirty="0"/>
          </a:p>
        </p:txBody>
      </p:sp>
      <p:sp>
        <p:nvSpPr>
          <p:cNvPr id="7" name="Text Placeholder 6"/>
          <p:cNvSpPr>
            <a:spLocks noGrp="1"/>
          </p:cNvSpPr>
          <p:nvPr>
            <p:ph type="body" sz="half" idx="2"/>
          </p:nvPr>
        </p:nvSpPr>
        <p:spPr>
          <a:xfrm>
            <a:off x="228600" y="1143000"/>
            <a:ext cx="4800600" cy="5029200"/>
          </a:xfrm>
        </p:spPr>
        <p:txBody>
          <a:bodyPr/>
          <a:lstStyle/>
          <a:p>
            <a:r>
              <a:rPr lang="en-US" sz="1200" b="1" dirty="0" smtClean="0"/>
              <a:t>District Office Address</a:t>
            </a:r>
            <a:r>
              <a:rPr lang="en-US" sz="1200" dirty="0" smtClean="0"/>
              <a:t/>
            </a:r>
            <a:br>
              <a:rPr lang="en-US" sz="1200" dirty="0" smtClean="0"/>
            </a:br>
            <a:r>
              <a:rPr lang="en-US" sz="1200" dirty="0" smtClean="0"/>
              <a:t>434 South 5th Street</a:t>
            </a:r>
            <a:br>
              <a:rPr lang="en-US" sz="1200" dirty="0" smtClean="0"/>
            </a:br>
            <a:r>
              <a:rPr lang="en-US" sz="1200" dirty="0" smtClean="0"/>
              <a:t>Brooklyn, NY 11211</a:t>
            </a:r>
            <a:br>
              <a:rPr lang="en-US" sz="1200" dirty="0" smtClean="0"/>
            </a:br>
            <a:r>
              <a:rPr lang="en-US" sz="1200" dirty="0" smtClean="0"/>
              <a:t/>
            </a:r>
            <a:br>
              <a:rPr lang="en-US" sz="1200" dirty="0" smtClean="0"/>
            </a:br>
            <a:r>
              <a:rPr lang="en-US" sz="1200" b="1" dirty="0" smtClean="0"/>
              <a:t>District Office  Contact</a:t>
            </a:r>
            <a:r>
              <a:rPr lang="en-US" sz="1200" dirty="0" smtClean="0"/>
              <a:t/>
            </a:r>
            <a:br>
              <a:rPr lang="en-US" sz="1200" dirty="0" smtClean="0"/>
            </a:br>
            <a:r>
              <a:rPr lang="en-US" sz="1200" dirty="0" smtClean="0"/>
              <a:t>(P) 718-963-7029 </a:t>
            </a:r>
            <a:br>
              <a:rPr lang="en-US" sz="1200" dirty="0" smtClean="0"/>
            </a:br>
            <a:r>
              <a:rPr lang="en-US" sz="1200" dirty="0" smtClean="0"/>
              <a:t/>
            </a:r>
            <a:br>
              <a:rPr lang="en-US" sz="1200" dirty="0" smtClean="0"/>
            </a:br>
            <a:r>
              <a:rPr lang="en-US" sz="1200" b="1" dirty="0" smtClean="0"/>
              <a:t>Legislative Office Address</a:t>
            </a:r>
            <a:r>
              <a:rPr lang="en-US" sz="1200" dirty="0" smtClean="0"/>
              <a:t/>
            </a:r>
            <a:br>
              <a:rPr lang="en-US" sz="1200" dirty="0" smtClean="0"/>
            </a:br>
            <a:r>
              <a:rPr lang="en-US" sz="1200" dirty="0" smtClean="0"/>
              <a:t>LOB 943</a:t>
            </a:r>
            <a:br>
              <a:rPr lang="en-US" sz="1200" dirty="0" smtClean="0"/>
            </a:br>
            <a:r>
              <a:rPr lang="en-US" sz="1200" dirty="0" smtClean="0"/>
              <a:t>Albany, NY 12248</a:t>
            </a:r>
            <a:br>
              <a:rPr lang="en-US" sz="1200" dirty="0" smtClean="0"/>
            </a:br>
            <a:r>
              <a:rPr lang="en-US" sz="1200" dirty="0" smtClean="0"/>
              <a:t/>
            </a:r>
            <a:br>
              <a:rPr lang="en-US" sz="1200" dirty="0" smtClean="0"/>
            </a:br>
            <a:r>
              <a:rPr lang="en-US" sz="1200" b="1" dirty="0" smtClean="0"/>
              <a:t>Legislative Office Contact</a:t>
            </a:r>
            <a:r>
              <a:rPr lang="en-US" sz="1200" dirty="0" smtClean="0"/>
              <a:t/>
            </a:r>
            <a:br>
              <a:rPr lang="en-US" sz="1200" dirty="0" smtClean="0"/>
            </a:br>
            <a:r>
              <a:rPr lang="en-US" sz="1200" dirty="0" smtClean="0"/>
              <a:t>(P) 518-455-5537</a:t>
            </a:r>
          </a:p>
          <a:p>
            <a:endParaRPr lang="en-US" sz="1200" dirty="0" smtClean="0"/>
          </a:p>
          <a:p>
            <a:r>
              <a:rPr lang="en-US" sz="1200" b="1" dirty="0" smtClean="0"/>
              <a:t>Email Address</a:t>
            </a:r>
          </a:p>
          <a:p>
            <a:r>
              <a:rPr lang="en-US" sz="1200" dirty="0" smtClean="0"/>
              <a:t>Please visit Assemblyman Lopez’s member page and submit an online form.</a:t>
            </a:r>
          </a:p>
          <a:p>
            <a:endParaRPr lang="en-US" sz="1200" b="1" dirty="0" smtClean="0"/>
          </a:p>
          <a:p>
            <a:r>
              <a:rPr lang="en-US" sz="1200" b="1" dirty="0" smtClean="0"/>
              <a:t>Academies within district:</a:t>
            </a:r>
          </a:p>
          <a:p>
            <a:r>
              <a:rPr lang="en-US" sz="1200" dirty="0" smtClean="0"/>
              <a:t>AF Bushwick Middle</a:t>
            </a:r>
          </a:p>
          <a:p>
            <a:endParaRPr lang="en-US" sz="1200" b="1" dirty="0" smtClean="0"/>
          </a:p>
          <a:p>
            <a:endParaRPr lang="en-US" sz="1200" b="1" dirty="0" smtClean="0"/>
          </a:p>
          <a:p>
            <a:r>
              <a:rPr lang="en-US" dirty="0" smtClean="0"/>
              <a:t/>
            </a:r>
            <a:br>
              <a:rPr lang="en-US" dirty="0" smtClean="0"/>
            </a:br>
            <a:r>
              <a:rPr lang="en-US" dirty="0" smtClean="0"/>
              <a:t/>
            </a:r>
            <a:br>
              <a:rPr lang="en-US" dirty="0" smtClean="0"/>
            </a:br>
            <a:endParaRPr lang="en-US" sz="1200" dirty="0"/>
          </a:p>
        </p:txBody>
      </p:sp>
      <p:sp>
        <p:nvSpPr>
          <p:cNvPr id="4" name="Slide Number Placeholder 3"/>
          <p:cNvSpPr>
            <a:spLocks noGrp="1"/>
          </p:cNvSpPr>
          <p:nvPr>
            <p:ph type="sldNum" sz="quarter" idx="12"/>
          </p:nvPr>
        </p:nvSpPr>
        <p:spPr/>
        <p:txBody>
          <a:bodyPr/>
          <a:lstStyle/>
          <a:p>
            <a:pPr>
              <a:defRPr/>
            </a:pPr>
            <a:fld id="{B1218675-5579-4546-8BEC-0C82CD1A4C5C}" type="slidenum">
              <a:rPr lang="en-US" smtClean="0"/>
              <a:pPr>
                <a:defRPr/>
              </a:pPr>
              <a:t>16</a:t>
            </a:fld>
            <a:endParaRPr lang="en-US"/>
          </a:p>
        </p:txBody>
      </p:sp>
      <p:pic>
        <p:nvPicPr>
          <p:cNvPr id="9" name="Content Placeholder 8" descr="Vito Lopez.png"/>
          <p:cNvPicPr>
            <a:picLocks noGrp="1" noChangeAspect="1"/>
          </p:cNvPicPr>
          <p:nvPr>
            <p:ph idx="1"/>
          </p:nvPr>
        </p:nvPicPr>
        <p:blipFill>
          <a:blip r:embed="rId2" cstate="print"/>
          <a:stretch>
            <a:fillRect/>
          </a:stretch>
        </p:blipFill>
        <p:spPr>
          <a:xfrm>
            <a:off x="5029200" y="1295400"/>
            <a:ext cx="3589785" cy="45709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457200"/>
          </a:xfrm>
        </p:spPr>
        <p:txBody>
          <a:bodyPr/>
          <a:lstStyle/>
          <a:p>
            <a:r>
              <a:rPr lang="en-US" dirty="0" smtClean="0"/>
              <a:t>William F. </a:t>
            </a:r>
            <a:r>
              <a:rPr lang="en-US" dirty="0" err="1" smtClean="0"/>
              <a:t>Boyland</a:t>
            </a:r>
            <a:r>
              <a:rPr lang="en-US" dirty="0" smtClean="0"/>
              <a:t>, Jr. </a:t>
            </a:r>
            <a:r>
              <a:rPr lang="en-US" sz="1400" dirty="0" smtClean="0"/>
              <a:t/>
            </a:r>
            <a:br>
              <a:rPr lang="en-US" sz="1400" dirty="0" smtClean="0"/>
            </a:br>
            <a:r>
              <a:rPr lang="en-US" sz="1400" dirty="0" smtClean="0"/>
              <a:t>Assemblyman </a:t>
            </a:r>
            <a:r>
              <a:rPr lang="en-US" sz="1400" dirty="0" err="1" smtClean="0"/>
              <a:t>Boyland</a:t>
            </a:r>
            <a:r>
              <a:rPr lang="en-US" sz="1400" dirty="0" smtClean="0"/>
              <a:t> represents NY State Assembly District 55, serving neighborhoods of Ocean Hill, Brownsville, Bedford-Stuyvesant, Crown Heights, and Bushwick.</a:t>
            </a:r>
            <a:endParaRPr lang="en-US" sz="1400" dirty="0"/>
          </a:p>
        </p:txBody>
      </p:sp>
      <p:sp>
        <p:nvSpPr>
          <p:cNvPr id="7" name="Text Placeholder 6"/>
          <p:cNvSpPr>
            <a:spLocks noGrp="1"/>
          </p:cNvSpPr>
          <p:nvPr>
            <p:ph type="body" sz="half" idx="2"/>
          </p:nvPr>
        </p:nvSpPr>
        <p:spPr>
          <a:xfrm>
            <a:off x="228600" y="1143000"/>
            <a:ext cx="4800600" cy="5029200"/>
          </a:xfrm>
        </p:spPr>
        <p:txBody>
          <a:bodyPr/>
          <a:lstStyle/>
          <a:p>
            <a:r>
              <a:rPr lang="en-US" sz="1200" b="1" dirty="0" smtClean="0"/>
              <a:t>District Office Address</a:t>
            </a:r>
            <a:r>
              <a:rPr lang="en-US" sz="1200" dirty="0" smtClean="0"/>
              <a:t/>
            </a:r>
            <a:br>
              <a:rPr lang="en-US" sz="1200" dirty="0" smtClean="0"/>
            </a:br>
            <a:r>
              <a:rPr lang="en-US" sz="1200" dirty="0" smtClean="0"/>
              <a:t>467 Thomas S. </a:t>
            </a:r>
            <a:r>
              <a:rPr lang="en-US" sz="1200" dirty="0" err="1" smtClean="0"/>
              <a:t>Boyland</a:t>
            </a:r>
            <a:r>
              <a:rPr lang="en-US" sz="1200" dirty="0" smtClean="0"/>
              <a:t> St.</a:t>
            </a:r>
            <a:br>
              <a:rPr lang="en-US" sz="1200" dirty="0" smtClean="0"/>
            </a:br>
            <a:r>
              <a:rPr lang="en-US" sz="1200" dirty="0" smtClean="0"/>
              <a:t>Brooklyn, NY 11212</a:t>
            </a:r>
            <a:br>
              <a:rPr lang="en-US" sz="1200" dirty="0" smtClean="0"/>
            </a:br>
            <a:r>
              <a:rPr lang="en-US" sz="1200" dirty="0" smtClean="0"/>
              <a:t/>
            </a:r>
            <a:br>
              <a:rPr lang="en-US" sz="1200" dirty="0" smtClean="0"/>
            </a:br>
            <a:r>
              <a:rPr lang="en-US" sz="1200" b="1" dirty="0" smtClean="0"/>
              <a:t>District Office  Contact</a:t>
            </a:r>
            <a:r>
              <a:rPr lang="en-US" sz="1200" dirty="0" smtClean="0"/>
              <a:t/>
            </a:r>
            <a:br>
              <a:rPr lang="en-US" sz="1200" dirty="0" smtClean="0"/>
            </a:br>
            <a:r>
              <a:rPr lang="en-US" sz="1200" dirty="0" smtClean="0"/>
              <a:t>(P) 718-498-8681 </a:t>
            </a:r>
            <a:br>
              <a:rPr lang="en-US" sz="1200" dirty="0" smtClean="0"/>
            </a:br>
            <a:r>
              <a:rPr lang="en-US" sz="1200" dirty="0" smtClean="0"/>
              <a:t/>
            </a:r>
            <a:br>
              <a:rPr lang="en-US" sz="1200" dirty="0" smtClean="0"/>
            </a:br>
            <a:r>
              <a:rPr lang="en-US" sz="1200" b="1" dirty="0" smtClean="0"/>
              <a:t>Albany Office Address</a:t>
            </a:r>
            <a:r>
              <a:rPr lang="en-US" sz="1200" dirty="0" smtClean="0"/>
              <a:t/>
            </a:r>
            <a:br>
              <a:rPr lang="en-US" sz="1200" dirty="0" smtClean="0"/>
            </a:br>
            <a:r>
              <a:rPr lang="en-US" sz="1200" dirty="0" smtClean="0"/>
              <a:t>LOB 540</a:t>
            </a:r>
            <a:br>
              <a:rPr lang="en-US" sz="1200" dirty="0" smtClean="0"/>
            </a:br>
            <a:r>
              <a:rPr lang="en-US" sz="1200" dirty="0" smtClean="0"/>
              <a:t>Albany, NY 12248</a:t>
            </a:r>
            <a:br>
              <a:rPr lang="en-US" sz="1200" dirty="0" smtClean="0"/>
            </a:br>
            <a:r>
              <a:rPr lang="en-US" sz="1200" dirty="0" smtClean="0"/>
              <a:t/>
            </a:r>
            <a:br>
              <a:rPr lang="en-US" sz="1200" dirty="0" smtClean="0"/>
            </a:br>
            <a:r>
              <a:rPr lang="en-US" sz="1200" b="1" dirty="0" smtClean="0"/>
              <a:t>Albany Office Contact</a:t>
            </a:r>
            <a:r>
              <a:rPr lang="en-US" sz="1200" dirty="0" smtClean="0"/>
              <a:t/>
            </a:r>
            <a:br>
              <a:rPr lang="en-US" sz="1200" dirty="0" smtClean="0"/>
            </a:br>
            <a:r>
              <a:rPr lang="en-US" sz="1200" dirty="0" smtClean="0"/>
              <a:t>(P) 518-455-4466</a:t>
            </a:r>
          </a:p>
          <a:p>
            <a:endParaRPr lang="en-US" dirty="0" smtClean="0"/>
          </a:p>
          <a:p>
            <a:r>
              <a:rPr lang="en-US" sz="1200" b="1" dirty="0" smtClean="0"/>
              <a:t>Email Address</a:t>
            </a:r>
          </a:p>
          <a:p>
            <a:r>
              <a:rPr lang="en-US" sz="1200" dirty="0" smtClean="0"/>
              <a:t>BoylandW@assembly.state.ny.us</a:t>
            </a:r>
          </a:p>
          <a:p>
            <a:endParaRPr lang="en-US" sz="1200" dirty="0" smtClean="0"/>
          </a:p>
          <a:p>
            <a:r>
              <a:rPr lang="en-US" sz="1200" b="1" dirty="0" smtClean="0"/>
              <a:t>Academies within district:</a:t>
            </a:r>
          </a:p>
          <a:p>
            <a:r>
              <a:rPr lang="en-US" sz="1200" dirty="0" smtClean="0"/>
              <a:t>AF Brownsville Elementary</a:t>
            </a:r>
          </a:p>
          <a:p>
            <a:r>
              <a:rPr lang="en-US" sz="1200" dirty="0" smtClean="0"/>
              <a:t> </a:t>
            </a:r>
            <a:r>
              <a:rPr lang="en-US" dirty="0" smtClean="0"/>
              <a:t/>
            </a:r>
            <a:br>
              <a:rPr lang="en-US" dirty="0" smtClean="0"/>
            </a:br>
            <a:r>
              <a:rPr lang="en-US" dirty="0" smtClean="0"/>
              <a:t/>
            </a:r>
            <a:br>
              <a:rPr lang="en-US" dirty="0" smtClean="0"/>
            </a:br>
            <a:endParaRPr lang="en-US" sz="1200" dirty="0"/>
          </a:p>
        </p:txBody>
      </p:sp>
      <p:sp>
        <p:nvSpPr>
          <p:cNvPr id="4" name="Slide Number Placeholder 3"/>
          <p:cNvSpPr>
            <a:spLocks noGrp="1"/>
          </p:cNvSpPr>
          <p:nvPr>
            <p:ph type="sldNum" sz="quarter" idx="12"/>
          </p:nvPr>
        </p:nvSpPr>
        <p:spPr/>
        <p:txBody>
          <a:bodyPr/>
          <a:lstStyle/>
          <a:p>
            <a:pPr>
              <a:defRPr/>
            </a:pPr>
            <a:fld id="{B1218675-5579-4546-8BEC-0C82CD1A4C5C}" type="slidenum">
              <a:rPr lang="en-US" smtClean="0"/>
              <a:pPr>
                <a:defRPr/>
              </a:pPr>
              <a:t>17</a:t>
            </a:fld>
            <a:endParaRPr lang="en-US"/>
          </a:p>
        </p:txBody>
      </p:sp>
      <p:pic>
        <p:nvPicPr>
          <p:cNvPr id="9" name="Content Placeholder 8" descr="William Boyland Jr..png"/>
          <p:cNvPicPr>
            <a:picLocks noGrp="1" noChangeAspect="1"/>
          </p:cNvPicPr>
          <p:nvPr>
            <p:ph idx="1"/>
          </p:nvPr>
        </p:nvPicPr>
        <p:blipFill>
          <a:blip r:embed="rId2" cstate="print"/>
          <a:stretch>
            <a:fillRect/>
          </a:stretch>
        </p:blipFill>
        <p:spPr>
          <a:xfrm>
            <a:off x="5257800" y="1524000"/>
            <a:ext cx="3581400" cy="45603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NY State Senate</a:t>
            </a:r>
            <a:endParaRPr lang="en-US" dirty="0"/>
          </a:p>
        </p:txBody>
      </p:sp>
      <p:pic>
        <p:nvPicPr>
          <p:cNvPr id="7" name="Content Placeholder 6" descr="Brooklyn State Senate District Maps.gif"/>
          <p:cNvPicPr>
            <a:picLocks noGrp="1" noChangeAspect="1"/>
          </p:cNvPicPr>
          <p:nvPr>
            <p:ph idx="1"/>
          </p:nvPr>
        </p:nvPicPr>
        <p:blipFill>
          <a:blip r:embed="rId2" cstate="print"/>
          <a:srcRect t="8731"/>
          <a:stretch>
            <a:fillRect/>
          </a:stretch>
        </p:blipFill>
        <p:spPr>
          <a:xfrm>
            <a:off x="2714625" y="1905000"/>
            <a:ext cx="3714750" cy="3825081"/>
          </a:xfrm>
        </p:spPr>
      </p:pic>
      <p:sp>
        <p:nvSpPr>
          <p:cNvPr id="4" name="Slide Number Placeholder 3"/>
          <p:cNvSpPr>
            <a:spLocks noGrp="1"/>
          </p:cNvSpPr>
          <p:nvPr>
            <p:ph type="sldNum" sz="quarter" idx="11"/>
          </p:nvPr>
        </p:nvSpPr>
        <p:spPr/>
        <p:txBody>
          <a:bodyPr/>
          <a:lstStyle/>
          <a:p>
            <a:pPr>
              <a:defRPr/>
            </a:pPr>
            <a:fld id="{B1218675-5579-4546-8BEC-0C82CD1A4C5C}" type="slidenum">
              <a:rPr lang="en-US" smtClean="0"/>
              <a:pPr>
                <a:defRPr/>
              </a:pPr>
              <a:t>18</a:t>
            </a:fld>
            <a:endParaRPr lang="en-US"/>
          </a:p>
        </p:txBody>
      </p:sp>
      <p:sp>
        <p:nvSpPr>
          <p:cNvPr id="8" name="Title 4"/>
          <p:cNvSpPr txBox="1">
            <a:spLocks/>
          </p:cNvSpPr>
          <p:nvPr/>
        </p:nvSpPr>
        <p:spPr bwMode="auto">
          <a:xfrm>
            <a:off x="533400" y="1447800"/>
            <a:ext cx="8229600" cy="6096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5DAA"/>
                </a:solidFill>
                <a:effectLst/>
                <a:uLnTx/>
                <a:uFillTx/>
                <a:latin typeface="Calibri" pitchFamily="34" charset="0"/>
                <a:ea typeface="+mj-ea"/>
                <a:cs typeface="+mj-cs"/>
              </a:rPr>
              <a:t>Senate Districts</a:t>
            </a:r>
            <a:endParaRPr kumimoji="0" lang="en-US" sz="2800" b="1" i="0" u="none" strike="noStrike" kern="0" cap="none" spc="0" normalizeH="0" baseline="0" noProof="0" dirty="0">
              <a:ln>
                <a:noFill/>
              </a:ln>
              <a:solidFill>
                <a:srgbClr val="005DAA"/>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914400"/>
          </a:xfrm>
        </p:spPr>
        <p:txBody>
          <a:bodyPr/>
          <a:lstStyle/>
          <a:p>
            <a:r>
              <a:rPr lang="en-US" dirty="0" err="1" smtClean="0"/>
              <a:t>Velmanette</a:t>
            </a:r>
            <a:r>
              <a:rPr lang="en-US" dirty="0" smtClean="0"/>
              <a:t> Montgomery</a:t>
            </a:r>
            <a:br>
              <a:rPr lang="en-US" dirty="0" smtClean="0"/>
            </a:br>
            <a:r>
              <a:rPr lang="en-US" sz="1400" dirty="0" smtClean="0"/>
              <a:t>Senator Montgomery represents Senate District 18, serving  neighborhoods of Fort Greene, </a:t>
            </a:r>
            <a:r>
              <a:rPr lang="en-US" sz="1400" dirty="0" err="1" smtClean="0"/>
              <a:t>Boerum</a:t>
            </a:r>
            <a:r>
              <a:rPr lang="en-US" sz="1400" dirty="0" smtClean="0"/>
              <a:t> Hill, Red Hook, Bedford-Stuyvesant, Sunset Park and Park Slope.</a:t>
            </a:r>
            <a:endParaRPr lang="en-US" sz="1400" dirty="0"/>
          </a:p>
        </p:txBody>
      </p:sp>
      <p:sp>
        <p:nvSpPr>
          <p:cNvPr id="7" name="Text Placeholder 6"/>
          <p:cNvSpPr>
            <a:spLocks noGrp="1"/>
          </p:cNvSpPr>
          <p:nvPr>
            <p:ph type="body" sz="half" idx="2"/>
          </p:nvPr>
        </p:nvSpPr>
        <p:spPr>
          <a:xfrm>
            <a:off x="228600" y="1143000"/>
            <a:ext cx="4800600" cy="5029200"/>
          </a:xfrm>
        </p:spPr>
        <p:txBody>
          <a:bodyPr/>
          <a:lstStyle/>
          <a:p>
            <a:r>
              <a:rPr lang="en-US" sz="1200" b="1" dirty="0" smtClean="0"/>
              <a:t>District Office Address</a:t>
            </a:r>
            <a:r>
              <a:rPr lang="en-US" sz="1200" dirty="0" smtClean="0"/>
              <a:t/>
            </a:r>
            <a:br>
              <a:rPr lang="en-US" sz="1200" dirty="0" smtClean="0"/>
            </a:br>
            <a:r>
              <a:rPr lang="en-US" sz="1200" dirty="0" smtClean="0"/>
              <a:t>30 Third Avenue, 11th Floor</a:t>
            </a:r>
            <a:br>
              <a:rPr lang="en-US" sz="1200" dirty="0" smtClean="0"/>
            </a:br>
            <a:r>
              <a:rPr lang="en-US" sz="1200" dirty="0" smtClean="0"/>
              <a:t>Brooklyn, NY 11217</a:t>
            </a:r>
            <a:r>
              <a:rPr lang="en-US" sz="1200" b="1" dirty="0" smtClean="0"/>
              <a:t/>
            </a:r>
            <a:br>
              <a:rPr lang="en-US" sz="1200" b="1" dirty="0" smtClean="0"/>
            </a:br>
            <a:r>
              <a:rPr lang="en-US" sz="1200" b="1" dirty="0" smtClean="0"/>
              <a:t> </a:t>
            </a:r>
            <a:r>
              <a:rPr lang="en-US" sz="1200" dirty="0" smtClean="0"/>
              <a:t/>
            </a:r>
            <a:br>
              <a:rPr lang="en-US" sz="1200" dirty="0" smtClean="0"/>
            </a:br>
            <a:r>
              <a:rPr lang="en-US" sz="1200" b="1" dirty="0" smtClean="0"/>
              <a:t>District Office  Contact</a:t>
            </a:r>
            <a:r>
              <a:rPr lang="en-US" sz="1200" dirty="0" smtClean="0"/>
              <a:t/>
            </a:r>
            <a:br>
              <a:rPr lang="en-US" sz="1200" dirty="0" smtClean="0"/>
            </a:br>
            <a:r>
              <a:rPr lang="en-US" sz="1200" dirty="0" smtClean="0"/>
              <a:t>(P)718-643-6140</a:t>
            </a:r>
            <a:br>
              <a:rPr lang="en-US" sz="1200" dirty="0" smtClean="0"/>
            </a:br>
            <a:r>
              <a:rPr lang="en-US" sz="1200" dirty="0" smtClean="0"/>
              <a:t>(F) 718-237-4137 </a:t>
            </a:r>
            <a:br>
              <a:rPr lang="en-US" sz="1200" dirty="0" smtClean="0"/>
            </a:br>
            <a:r>
              <a:rPr lang="en-US" sz="1200" dirty="0" smtClean="0"/>
              <a:t/>
            </a:r>
            <a:br>
              <a:rPr lang="en-US" sz="1200" dirty="0" smtClean="0"/>
            </a:br>
            <a:r>
              <a:rPr lang="en-US" sz="1200" b="1" dirty="0" smtClean="0"/>
              <a:t>Albany Office Address</a:t>
            </a:r>
            <a:r>
              <a:rPr lang="en-US" sz="1200" dirty="0" smtClean="0"/>
              <a:t/>
            </a:r>
            <a:br>
              <a:rPr lang="en-US" sz="1200" dirty="0" smtClean="0"/>
            </a:br>
            <a:r>
              <a:rPr lang="en-US" sz="1200" dirty="0" smtClean="0"/>
              <a:t>711 Legislative Office Building</a:t>
            </a:r>
            <a:br>
              <a:rPr lang="en-US" sz="1200" dirty="0" smtClean="0"/>
            </a:br>
            <a:r>
              <a:rPr lang="en-US" sz="1200" dirty="0" smtClean="0"/>
              <a:t>Albany, NY 12247</a:t>
            </a:r>
            <a:br>
              <a:rPr lang="en-US" sz="1200" dirty="0" smtClean="0"/>
            </a:br>
            <a:r>
              <a:rPr lang="en-US" sz="1200" dirty="0" smtClean="0"/>
              <a:t/>
            </a:r>
            <a:br>
              <a:rPr lang="en-US" sz="1200" dirty="0" smtClean="0"/>
            </a:br>
            <a:r>
              <a:rPr lang="en-US" sz="1200" b="1" dirty="0" smtClean="0"/>
              <a:t>Albany Office Contact</a:t>
            </a:r>
            <a:r>
              <a:rPr lang="en-US" sz="1200" dirty="0" smtClean="0"/>
              <a:t/>
            </a:r>
            <a:br>
              <a:rPr lang="en-US" sz="1200" dirty="0" smtClean="0"/>
            </a:br>
            <a:r>
              <a:rPr lang="en-US" sz="1200" dirty="0" smtClean="0"/>
              <a:t>(P) 518-455-3451</a:t>
            </a:r>
            <a:br>
              <a:rPr lang="en-US" sz="1200" dirty="0" smtClean="0"/>
            </a:br>
            <a:r>
              <a:rPr lang="en-US" sz="1200" dirty="0" smtClean="0"/>
              <a:t>(F) 518-426-6854</a:t>
            </a:r>
          </a:p>
          <a:p>
            <a:endParaRPr lang="en-US" dirty="0" smtClean="0"/>
          </a:p>
          <a:p>
            <a:r>
              <a:rPr lang="en-US" sz="1200" b="1" dirty="0" smtClean="0"/>
              <a:t>Email Address</a:t>
            </a:r>
          </a:p>
          <a:p>
            <a:r>
              <a:rPr lang="en-US" sz="1200" dirty="0" smtClean="0"/>
              <a:t>montgome@senate.state.ny.us </a:t>
            </a:r>
          </a:p>
          <a:p>
            <a:endParaRPr lang="en-US" sz="1200" dirty="0" smtClean="0"/>
          </a:p>
          <a:p>
            <a:r>
              <a:rPr lang="en-US" sz="1200" b="1" dirty="0" smtClean="0"/>
              <a:t>Academies within district:</a:t>
            </a:r>
          </a:p>
          <a:p>
            <a:r>
              <a:rPr lang="en-US" sz="1200" dirty="0" smtClean="0"/>
              <a:t>AF Brownsville</a:t>
            </a:r>
          </a:p>
          <a:p>
            <a:r>
              <a:rPr lang="en-US" dirty="0" smtClean="0"/>
              <a:t/>
            </a:r>
            <a:br>
              <a:rPr lang="en-US" dirty="0" smtClean="0"/>
            </a:br>
            <a:r>
              <a:rPr lang="en-US" dirty="0" smtClean="0"/>
              <a:t/>
            </a:r>
            <a:br>
              <a:rPr lang="en-US" dirty="0" smtClean="0"/>
            </a:br>
            <a:endParaRPr lang="en-US" sz="1200" dirty="0"/>
          </a:p>
        </p:txBody>
      </p:sp>
      <p:sp>
        <p:nvSpPr>
          <p:cNvPr id="4" name="Slide Number Placeholder 3"/>
          <p:cNvSpPr>
            <a:spLocks noGrp="1"/>
          </p:cNvSpPr>
          <p:nvPr>
            <p:ph type="sldNum" sz="quarter" idx="12"/>
          </p:nvPr>
        </p:nvSpPr>
        <p:spPr/>
        <p:txBody>
          <a:bodyPr/>
          <a:lstStyle/>
          <a:p>
            <a:pPr>
              <a:defRPr/>
            </a:pPr>
            <a:fld id="{B1218675-5579-4546-8BEC-0C82CD1A4C5C}" type="slidenum">
              <a:rPr lang="en-US" smtClean="0"/>
              <a:pPr>
                <a:defRPr/>
              </a:pPr>
              <a:t>19</a:t>
            </a:fld>
            <a:endParaRPr lang="en-US"/>
          </a:p>
        </p:txBody>
      </p:sp>
      <p:pic>
        <p:nvPicPr>
          <p:cNvPr id="14" name="Content Placeholder 13" descr="Valmenette Montgomery.jpg"/>
          <p:cNvPicPr>
            <a:picLocks noGrp="1" noChangeAspect="1"/>
          </p:cNvPicPr>
          <p:nvPr>
            <p:ph idx="1"/>
          </p:nvPr>
        </p:nvPicPr>
        <p:blipFill>
          <a:blip r:embed="rId2" cstate="print"/>
          <a:stretch>
            <a:fillRect/>
          </a:stretch>
        </p:blipFill>
        <p:spPr>
          <a:xfrm>
            <a:off x="5334000" y="1295400"/>
            <a:ext cx="3437255" cy="48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7" name="Slide Number Placeholder 6"/>
          <p:cNvSpPr>
            <a:spLocks noGrp="1"/>
          </p:cNvSpPr>
          <p:nvPr>
            <p:ph type="sldNum" sz="quarter" idx="11"/>
          </p:nvPr>
        </p:nvSpPr>
        <p:spPr/>
        <p:txBody>
          <a:bodyPr/>
          <a:lstStyle/>
          <a:p>
            <a:pPr>
              <a:defRPr/>
            </a:pPr>
            <a:fld id="{84341424-2ACE-4265-851C-2A5F647084B0}" type="slidenum">
              <a:rPr lang="en-US" smtClean="0"/>
              <a:pPr>
                <a:defRPr/>
              </a:pPr>
              <a:t>2</a:t>
            </a:fld>
            <a:endParaRPr lang="en-US"/>
          </a:p>
        </p:txBody>
      </p:sp>
      <p:pic>
        <p:nvPicPr>
          <p:cNvPr id="10" name="Content Placeholder 9" descr="Macintosh HD:Users:guerschmide:Desktop:Brooklyn_neighborhoods_map.pn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1" name="Picture 10" descr="achievement-first_logo.gif"/>
          <p:cNvPicPr>
            <a:picLocks noChangeAspect="1"/>
          </p:cNvPicPr>
          <p:nvPr/>
        </p:nvPicPr>
        <p:blipFill>
          <a:blip r:embed="rId3" cstate="print"/>
          <a:srcRect b="14894"/>
          <a:stretch>
            <a:fillRect/>
          </a:stretch>
        </p:blipFill>
        <p:spPr>
          <a:xfrm>
            <a:off x="5257800" y="1371600"/>
            <a:ext cx="533400" cy="333375"/>
          </a:xfrm>
          <a:prstGeom prst="rect">
            <a:avLst/>
          </a:prstGeom>
        </p:spPr>
      </p:pic>
      <p:pic>
        <p:nvPicPr>
          <p:cNvPr id="12" name="Picture 11" descr="achievement-first_logo.gif"/>
          <p:cNvPicPr>
            <a:picLocks noChangeAspect="1"/>
          </p:cNvPicPr>
          <p:nvPr/>
        </p:nvPicPr>
        <p:blipFill>
          <a:blip r:embed="rId3" cstate="print"/>
          <a:srcRect b="14894"/>
          <a:stretch>
            <a:fillRect/>
          </a:stretch>
        </p:blipFill>
        <p:spPr>
          <a:xfrm>
            <a:off x="7239000" y="3429000"/>
            <a:ext cx="457200" cy="294967"/>
          </a:xfrm>
          <a:prstGeom prst="rect">
            <a:avLst/>
          </a:prstGeom>
        </p:spPr>
      </p:pic>
      <p:pic>
        <p:nvPicPr>
          <p:cNvPr id="13" name="Picture 12" descr="achievement-first_logo.gif"/>
          <p:cNvPicPr>
            <a:picLocks noChangeAspect="1"/>
          </p:cNvPicPr>
          <p:nvPr/>
        </p:nvPicPr>
        <p:blipFill>
          <a:blip r:embed="rId3" cstate="print"/>
          <a:srcRect b="14894"/>
          <a:stretch>
            <a:fillRect/>
          </a:stretch>
        </p:blipFill>
        <p:spPr>
          <a:xfrm>
            <a:off x="4038600" y="2362200"/>
            <a:ext cx="609600" cy="393290"/>
          </a:xfrm>
          <a:prstGeom prst="rect">
            <a:avLst/>
          </a:prstGeom>
        </p:spPr>
      </p:pic>
      <p:pic>
        <p:nvPicPr>
          <p:cNvPr id="14" name="Picture 13" descr="achievement-first_logo.gif"/>
          <p:cNvPicPr>
            <a:picLocks noChangeAspect="1"/>
          </p:cNvPicPr>
          <p:nvPr/>
        </p:nvPicPr>
        <p:blipFill>
          <a:blip r:embed="rId3" cstate="print"/>
          <a:srcRect b="14894"/>
          <a:stretch>
            <a:fillRect/>
          </a:stretch>
        </p:blipFill>
        <p:spPr>
          <a:xfrm>
            <a:off x="5791200" y="3048000"/>
            <a:ext cx="491490" cy="317090"/>
          </a:xfrm>
          <a:prstGeom prst="rect">
            <a:avLst/>
          </a:prstGeom>
        </p:spPr>
      </p:pic>
      <p:pic>
        <p:nvPicPr>
          <p:cNvPr id="15" name="Picture 14" descr="achievement-first_logo.gif"/>
          <p:cNvPicPr>
            <a:picLocks noChangeAspect="1"/>
          </p:cNvPicPr>
          <p:nvPr/>
        </p:nvPicPr>
        <p:blipFill>
          <a:blip r:embed="rId3" cstate="print"/>
          <a:srcRect b="14894"/>
          <a:stretch>
            <a:fillRect/>
          </a:stretch>
        </p:blipFill>
        <p:spPr>
          <a:xfrm>
            <a:off x="3962400" y="1828800"/>
            <a:ext cx="590550" cy="381000"/>
          </a:xfrm>
          <a:prstGeom prst="rect">
            <a:avLst/>
          </a:prstGeom>
        </p:spPr>
      </p:pic>
      <p:pic>
        <p:nvPicPr>
          <p:cNvPr id="16" name="Picture 15" descr="achievement-first_logo.gif"/>
          <p:cNvPicPr>
            <a:picLocks noChangeAspect="1"/>
          </p:cNvPicPr>
          <p:nvPr/>
        </p:nvPicPr>
        <p:blipFill>
          <a:blip r:embed="rId3" cstate="print"/>
          <a:srcRect b="15957"/>
          <a:stretch>
            <a:fillRect/>
          </a:stretch>
        </p:blipFill>
        <p:spPr>
          <a:xfrm>
            <a:off x="7239000" y="2362200"/>
            <a:ext cx="495300" cy="315554"/>
          </a:xfrm>
          <a:prstGeom prst="rect">
            <a:avLst/>
          </a:prstGeom>
        </p:spPr>
      </p:pic>
      <p:sp>
        <p:nvSpPr>
          <p:cNvPr id="17" name="TextBox 16"/>
          <p:cNvSpPr txBox="1"/>
          <p:nvPr/>
        </p:nvSpPr>
        <p:spPr>
          <a:xfrm>
            <a:off x="5486400" y="1371600"/>
            <a:ext cx="2590800" cy="338554"/>
          </a:xfrm>
          <a:prstGeom prst="rect">
            <a:avLst/>
          </a:prstGeom>
          <a:noFill/>
        </p:spPr>
        <p:txBody>
          <a:bodyPr wrap="square" rtlCol="0">
            <a:spAutoFit/>
          </a:bodyPr>
          <a:lstStyle/>
          <a:p>
            <a:r>
              <a:rPr lang="en-US" sz="800" b="1" dirty="0" smtClean="0">
                <a:solidFill>
                  <a:schemeClr val="bg1"/>
                </a:solidFill>
                <a:effectLst>
                  <a:outerShdw blurRad="38100" dist="38100" dir="2700000" algn="tl">
                    <a:srgbClr val="000000">
                      <a:alpha val="43137"/>
                    </a:srgbClr>
                  </a:outerShdw>
                </a:effectLst>
              </a:rPr>
              <a:t>AF Bushwick Elementary Academy</a:t>
            </a:r>
          </a:p>
          <a:p>
            <a:r>
              <a:rPr lang="en-US" sz="800" b="1" dirty="0" smtClean="0">
                <a:solidFill>
                  <a:schemeClr val="bg1"/>
                </a:solidFill>
                <a:effectLst>
                  <a:outerShdw blurRad="38100" dist="38100" dir="2700000" algn="tl">
                    <a:srgbClr val="000000">
                      <a:alpha val="43137"/>
                    </a:srgbClr>
                  </a:outerShdw>
                </a:effectLst>
              </a:rPr>
              <a:t>AF Bushwick Middle Academy</a:t>
            </a:r>
            <a:endParaRPr lang="en-US" sz="800" b="1" dirty="0">
              <a:solidFill>
                <a:schemeClr val="bg1"/>
              </a:solidFill>
              <a:effectLst>
                <a:outerShdw blurRad="38100" dist="38100" dir="2700000" algn="tl">
                  <a:srgbClr val="000000">
                    <a:alpha val="43137"/>
                  </a:srgbClr>
                </a:outerShdw>
              </a:effectLst>
            </a:endParaRPr>
          </a:p>
        </p:txBody>
      </p:sp>
      <p:sp>
        <p:nvSpPr>
          <p:cNvPr id="18" name="TextBox 17"/>
          <p:cNvSpPr txBox="1"/>
          <p:nvPr/>
        </p:nvSpPr>
        <p:spPr>
          <a:xfrm>
            <a:off x="4191000" y="1905000"/>
            <a:ext cx="2057400" cy="215444"/>
          </a:xfrm>
          <a:prstGeom prst="rect">
            <a:avLst/>
          </a:prstGeom>
          <a:noFill/>
        </p:spPr>
        <p:txBody>
          <a:bodyPr wrap="square" rtlCol="0">
            <a:spAutoFit/>
          </a:bodyPr>
          <a:lstStyle/>
          <a:p>
            <a:r>
              <a:rPr lang="en-US" sz="800" b="1" dirty="0" smtClean="0">
                <a:solidFill>
                  <a:schemeClr val="bg1"/>
                </a:solidFill>
                <a:effectLst>
                  <a:outerShdw blurRad="38100" dist="38100" dir="2700000" algn="tl">
                    <a:srgbClr val="000000">
                      <a:alpha val="43137"/>
                    </a:srgbClr>
                  </a:outerShdw>
                </a:effectLst>
              </a:rPr>
              <a:t>AF Endeavor Middle Academy</a:t>
            </a:r>
            <a:endParaRPr lang="en-US" sz="800" b="1"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267200" y="2362200"/>
            <a:ext cx="2819400" cy="461665"/>
          </a:xfrm>
          <a:prstGeom prst="rect">
            <a:avLst/>
          </a:prstGeom>
          <a:noFill/>
        </p:spPr>
        <p:txBody>
          <a:bodyPr wrap="square" rtlCol="0">
            <a:spAutoFit/>
          </a:bodyPr>
          <a:lstStyle/>
          <a:p>
            <a:r>
              <a:rPr lang="en-US" sz="800" b="1" dirty="0" smtClean="0">
                <a:solidFill>
                  <a:schemeClr val="bg1"/>
                </a:solidFill>
                <a:effectLst>
                  <a:outerShdw blurRad="38100" dist="38100" dir="2700000" algn="tl">
                    <a:srgbClr val="000000">
                      <a:alpha val="43137"/>
                    </a:srgbClr>
                  </a:outerShdw>
                </a:effectLst>
              </a:rPr>
              <a:t>AF Crown Heights Elementary Academy</a:t>
            </a:r>
          </a:p>
          <a:p>
            <a:r>
              <a:rPr lang="en-US" sz="800" b="1" dirty="0" smtClean="0">
                <a:solidFill>
                  <a:schemeClr val="bg1"/>
                </a:solidFill>
                <a:effectLst>
                  <a:outerShdw blurRad="38100" dist="38100" dir="2700000" algn="tl">
                    <a:srgbClr val="000000">
                      <a:alpha val="43137"/>
                    </a:srgbClr>
                  </a:outerShdw>
                </a:effectLst>
              </a:rPr>
              <a:t>AF Crown Heights Middle Academy</a:t>
            </a:r>
          </a:p>
          <a:p>
            <a:r>
              <a:rPr lang="en-US" sz="800" b="1" dirty="0" smtClean="0">
                <a:solidFill>
                  <a:schemeClr val="bg1"/>
                </a:solidFill>
                <a:effectLst>
                  <a:outerShdw blurRad="38100" dist="38100" dir="2700000" algn="tl">
                    <a:srgbClr val="000000">
                      <a:alpha val="43137"/>
                    </a:srgbClr>
                  </a:outerShdw>
                </a:effectLst>
              </a:rPr>
              <a:t>AF Brooklyn High School</a:t>
            </a:r>
            <a:endParaRPr lang="en-US" sz="800" b="1" dirty="0">
              <a:solidFill>
                <a:schemeClr val="bg1"/>
              </a:solidFill>
              <a:effectLst>
                <a:outerShdw blurRad="38100" dist="38100" dir="2700000" algn="tl">
                  <a:srgbClr val="000000">
                    <a:alpha val="43137"/>
                  </a:srgbClr>
                </a:outerShdw>
              </a:effectLst>
            </a:endParaRPr>
          </a:p>
        </p:txBody>
      </p:sp>
      <p:sp>
        <p:nvSpPr>
          <p:cNvPr id="21" name="TextBox 20"/>
          <p:cNvSpPr txBox="1"/>
          <p:nvPr/>
        </p:nvSpPr>
        <p:spPr>
          <a:xfrm>
            <a:off x="6019800" y="3124200"/>
            <a:ext cx="2590800" cy="215444"/>
          </a:xfrm>
          <a:prstGeom prst="rect">
            <a:avLst/>
          </a:prstGeom>
          <a:noFill/>
        </p:spPr>
        <p:txBody>
          <a:bodyPr wrap="square" rtlCol="0">
            <a:spAutoFit/>
          </a:bodyPr>
          <a:lstStyle/>
          <a:p>
            <a:r>
              <a:rPr lang="en-US" sz="800" b="1" dirty="0" smtClean="0">
                <a:solidFill>
                  <a:schemeClr val="bg1"/>
                </a:solidFill>
                <a:effectLst>
                  <a:outerShdw blurRad="38100" dist="38100" dir="2700000" algn="tl">
                    <a:srgbClr val="000000">
                      <a:alpha val="43137"/>
                    </a:srgbClr>
                  </a:outerShdw>
                </a:effectLst>
              </a:rPr>
              <a:t>AF Brownsville Elementary Academy</a:t>
            </a:r>
            <a:endParaRPr lang="en-US" sz="800" b="1" dirty="0">
              <a:solidFill>
                <a:schemeClr val="bg1"/>
              </a:solidFill>
              <a:effectLst>
                <a:outerShdw blurRad="38100" dist="38100" dir="2700000" algn="tl">
                  <a:srgbClr val="000000">
                    <a:alpha val="43137"/>
                  </a:srgbClr>
                </a:outerShdw>
              </a:effectLst>
            </a:endParaRPr>
          </a:p>
        </p:txBody>
      </p:sp>
      <p:sp>
        <p:nvSpPr>
          <p:cNvPr id="22" name="TextBox 21"/>
          <p:cNvSpPr txBox="1"/>
          <p:nvPr/>
        </p:nvSpPr>
        <p:spPr>
          <a:xfrm>
            <a:off x="7467600" y="2438400"/>
            <a:ext cx="1828800" cy="215444"/>
          </a:xfrm>
          <a:prstGeom prst="rect">
            <a:avLst/>
          </a:prstGeom>
          <a:noFill/>
        </p:spPr>
        <p:txBody>
          <a:bodyPr wrap="square" rtlCol="0">
            <a:spAutoFit/>
          </a:bodyPr>
          <a:lstStyle/>
          <a:p>
            <a:r>
              <a:rPr lang="en-US" sz="800" b="1" dirty="0" smtClean="0">
                <a:solidFill>
                  <a:schemeClr val="bg1"/>
                </a:solidFill>
                <a:effectLst>
                  <a:outerShdw blurRad="38100" dist="38100" dir="2700000" algn="tl">
                    <a:srgbClr val="000000">
                      <a:alpha val="43137"/>
                    </a:srgbClr>
                  </a:outerShdw>
                </a:effectLst>
              </a:rPr>
              <a:t>AF Apollo Elementary Academy</a:t>
            </a:r>
            <a:endParaRPr lang="en-US" sz="800" b="1" dirty="0">
              <a:solidFill>
                <a:schemeClr val="bg1"/>
              </a:solidFill>
              <a:effectLst>
                <a:outerShdw blurRad="38100" dist="38100" dir="2700000" algn="tl">
                  <a:srgbClr val="000000">
                    <a:alpha val="43137"/>
                  </a:srgbClr>
                </a:outerShdw>
              </a:effectLst>
            </a:endParaRPr>
          </a:p>
        </p:txBody>
      </p:sp>
      <p:sp>
        <p:nvSpPr>
          <p:cNvPr id="23" name="TextBox 22"/>
          <p:cNvSpPr txBox="1"/>
          <p:nvPr/>
        </p:nvSpPr>
        <p:spPr>
          <a:xfrm>
            <a:off x="7391400" y="3429000"/>
            <a:ext cx="1752600" cy="338554"/>
          </a:xfrm>
          <a:prstGeom prst="rect">
            <a:avLst/>
          </a:prstGeom>
          <a:noFill/>
        </p:spPr>
        <p:txBody>
          <a:bodyPr wrap="square" rtlCol="0">
            <a:spAutoFit/>
          </a:bodyPr>
          <a:lstStyle/>
          <a:p>
            <a:r>
              <a:rPr lang="en-US" sz="800" b="1" dirty="0" smtClean="0">
                <a:solidFill>
                  <a:schemeClr val="bg1"/>
                </a:solidFill>
                <a:effectLst>
                  <a:outerShdw blurRad="38100" dist="38100" dir="2700000" algn="tl">
                    <a:srgbClr val="000000">
                      <a:alpha val="43137"/>
                    </a:srgbClr>
                  </a:outerShdw>
                </a:effectLst>
              </a:rPr>
              <a:t>AF ENY Elementary Academy</a:t>
            </a:r>
          </a:p>
          <a:p>
            <a:r>
              <a:rPr lang="en-US" sz="800" b="1" dirty="0" smtClean="0">
                <a:solidFill>
                  <a:schemeClr val="bg1"/>
                </a:solidFill>
                <a:effectLst>
                  <a:outerShdw blurRad="38100" dist="38100" dir="2700000" algn="tl">
                    <a:srgbClr val="000000">
                      <a:alpha val="43137"/>
                    </a:srgbClr>
                  </a:outerShdw>
                </a:effectLst>
              </a:rPr>
              <a:t>AF ENY Middle Academy</a:t>
            </a:r>
            <a:endParaRPr lang="en-US" sz="8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457200"/>
          </a:xfrm>
        </p:spPr>
        <p:txBody>
          <a:bodyPr/>
          <a:lstStyle/>
          <a:p>
            <a:r>
              <a:rPr lang="en-US" dirty="0" smtClean="0"/>
              <a:t>Eric Adams</a:t>
            </a:r>
            <a:br>
              <a:rPr lang="en-US" dirty="0" smtClean="0"/>
            </a:br>
            <a:r>
              <a:rPr lang="en-US" sz="1400" dirty="0" smtClean="0"/>
              <a:t>Senator Adams represents Senate District 20, serving  neighborhoods of Flatbush, Crown Heights, Park Slope, Windsor Terrace and Prospect Heights.</a:t>
            </a:r>
            <a:endParaRPr lang="en-US" sz="1400" dirty="0"/>
          </a:p>
        </p:txBody>
      </p:sp>
      <p:sp>
        <p:nvSpPr>
          <p:cNvPr id="7" name="Text Placeholder 6"/>
          <p:cNvSpPr>
            <a:spLocks noGrp="1"/>
          </p:cNvSpPr>
          <p:nvPr>
            <p:ph type="body" sz="half" idx="2"/>
          </p:nvPr>
        </p:nvSpPr>
        <p:spPr>
          <a:xfrm>
            <a:off x="228600" y="1143000"/>
            <a:ext cx="4800600" cy="5029200"/>
          </a:xfrm>
        </p:spPr>
        <p:txBody>
          <a:bodyPr/>
          <a:lstStyle/>
          <a:p>
            <a:r>
              <a:rPr lang="en-US" sz="1200" b="1" dirty="0" smtClean="0"/>
              <a:t>District Office Address</a:t>
            </a:r>
            <a:r>
              <a:rPr lang="en-US" sz="1200" dirty="0" smtClean="0"/>
              <a:t/>
            </a:r>
            <a:br>
              <a:rPr lang="en-US" sz="1200" dirty="0" smtClean="0"/>
            </a:br>
            <a:r>
              <a:rPr lang="en-US" sz="1200" dirty="0" smtClean="0"/>
              <a:t>572 Flatbush Avenue</a:t>
            </a:r>
            <a:br>
              <a:rPr lang="en-US" sz="1200" dirty="0" smtClean="0"/>
            </a:br>
            <a:r>
              <a:rPr lang="en-US" sz="1200" dirty="0" smtClean="0"/>
              <a:t>Brooklyn, New York 11225</a:t>
            </a:r>
            <a:br>
              <a:rPr lang="en-US" sz="1200" dirty="0" smtClean="0"/>
            </a:br>
            <a:r>
              <a:rPr lang="en-US" sz="1200" dirty="0" smtClean="0"/>
              <a:t/>
            </a:r>
            <a:br>
              <a:rPr lang="en-US" sz="1200" dirty="0" smtClean="0"/>
            </a:br>
            <a:r>
              <a:rPr lang="en-US" sz="1200" b="1" dirty="0" smtClean="0"/>
              <a:t>District Office  Contact</a:t>
            </a:r>
            <a:r>
              <a:rPr lang="en-US" sz="1200" dirty="0" smtClean="0"/>
              <a:t/>
            </a:r>
            <a:br>
              <a:rPr lang="en-US" sz="1200" dirty="0" smtClean="0"/>
            </a:br>
            <a:r>
              <a:rPr lang="en-US" sz="1200" dirty="0" smtClean="0"/>
              <a:t>(P) 718-284-4700 (F) 718-282-3585</a:t>
            </a:r>
            <a:br>
              <a:rPr lang="en-US" sz="1200" dirty="0" smtClean="0"/>
            </a:br>
            <a:r>
              <a:rPr lang="en-US" sz="1200" dirty="0" smtClean="0"/>
              <a:t/>
            </a:r>
            <a:br>
              <a:rPr lang="en-US" sz="1200" dirty="0" smtClean="0"/>
            </a:br>
            <a:r>
              <a:rPr lang="en-US" sz="1200" b="1" dirty="0" smtClean="0"/>
              <a:t>Albany Office Address</a:t>
            </a:r>
            <a:r>
              <a:rPr lang="en-US" sz="1200" dirty="0" smtClean="0"/>
              <a:t/>
            </a:r>
            <a:br>
              <a:rPr lang="en-US" sz="1200" dirty="0" smtClean="0"/>
            </a:br>
            <a:r>
              <a:rPr lang="en-US" sz="1200" dirty="0" smtClean="0"/>
              <a:t>Legislative Office Building, Room 915</a:t>
            </a:r>
            <a:br>
              <a:rPr lang="en-US" sz="1200" dirty="0" smtClean="0"/>
            </a:br>
            <a:r>
              <a:rPr lang="en-US" sz="1200" dirty="0" smtClean="0"/>
              <a:t>Albany, New York 12247</a:t>
            </a:r>
            <a:br>
              <a:rPr lang="en-US" sz="1200" dirty="0" smtClean="0"/>
            </a:br>
            <a:r>
              <a:rPr lang="en-US" sz="1200" dirty="0" smtClean="0"/>
              <a:t/>
            </a:r>
            <a:br>
              <a:rPr lang="en-US" sz="1200" dirty="0" smtClean="0"/>
            </a:br>
            <a:r>
              <a:rPr lang="en-US" sz="1200" b="1" dirty="0" smtClean="0"/>
              <a:t>Albany Office Contact</a:t>
            </a:r>
            <a:r>
              <a:rPr lang="en-US" sz="1200" dirty="0" smtClean="0"/>
              <a:t/>
            </a:r>
            <a:br>
              <a:rPr lang="en-US" sz="1200" dirty="0" smtClean="0"/>
            </a:br>
            <a:r>
              <a:rPr lang="en-US" sz="1200" dirty="0" smtClean="0"/>
              <a:t>(P) 518-455-2431 (F) 518-426-6856</a:t>
            </a:r>
          </a:p>
          <a:p>
            <a:endParaRPr lang="en-US" dirty="0" smtClean="0"/>
          </a:p>
          <a:p>
            <a:r>
              <a:rPr lang="en-US" sz="1200" b="1" dirty="0" smtClean="0"/>
              <a:t>Email Address</a:t>
            </a:r>
          </a:p>
          <a:p>
            <a:r>
              <a:rPr lang="en-US" sz="1200" dirty="0" smtClean="0"/>
              <a:t>eadams@senate.state.ny.us </a:t>
            </a:r>
          </a:p>
          <a:p>
            <a:endParaRPr lang="en-US" sz="1200" dirty="0" smtClean="0"/>
          </a:p>
          <a:p>
            <a:r>
              <a:rPr lang="en-US" sz="1200" b="1" dirty="0" smtClean="0"/>
              <a:t>Academies within district:</a:t>
            </a:r>
          </a:p>
          <a:p>
            <a:r>
              <a:rPr lang="en-US" sz="1200" dirty="0" smtClean="0"/>
              <a:t>AF Crown Heights Elem/ Mid</a:t>
            </a:r>
          </a:p>
          <a:p>
            <a:r>
              <a:rPr lang="en-US" dirty="0" smtClean="0"/>
              <a:t/>
            </a:r>
            <a:br>
              <a:rPr lang="en-US" dirty="0" smtClean="0"/>
            </a:br>
            <a:endParaRPr lang="en-US" sz="1200" dirty="0"/>
          </a:p>
        </p:txBody>
      </p:sp>
      <p:sp>
        <p:nvSpPr>
          <p:cNvPr id="4" name="Slide Number Placeholder 3"/>
          <p:cNvSpPr>
            <a:spLocks noGrp="1"/>
          </p:cNvSpPr>
          <p:nvPr>
            <p:ph type="sldNum" sz="quarter" idx="12"/>
          </p:nvPr>
        </p:nvSpPr>
        <p:spPr/>
        <p:txBody>
          <a:bodyPr/>
          <a:lstStyle/>
          <a:p>
            <a:pPr>
              <a:defRPr/>
            </a:pPr>
            <a:fld id="{B1218675-5579-4546-8BEC-0C82CD1A4C5C}" type="slidenum">
              <a:rPr lang="en-US" smtClean="0"/>
              <a:pPr>
                <a:defRPr/>
              </a:pPr>
              <a:t>20</a:t>
            </a:fld>
            <a:endParaRPr lang="en-US"/>
          </a:p>
        </p:txBody>
      </p:sp>
      <p:pic>
        <p:nvPicPr>
          <p:cNvPr id="11" name="Content Placeholder 10" descr="Eric Adams.jpg"/>
          <p:cNvPicPr>
            <a:picLocks noGrp="1" noChangeAspect="1"/>
          </p:cNvPicPr>
          <p:nvPr>
            <p:ph idx="1"/>
          </p:nvPr>
        </p:nvPicPr>
        <p:blipFill>
          <a:blip r:embed="rId2" cstate="print"/>
          <a:stretch>
            <a:fillRect/>
          </a:stretch>
        </p:blipFill>
        <p:spPr>
          <a:xfrm>
            <a:off x="5562600" y="1295400"/>
            <a:ext cx="3255187" cy="467836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762000"/>
          </a:xfrm>
        </p:spPr>
        <p:txBody>
          <a:bodyPr/>
          <a:lstStyle/>
          <a:p>
            <a:r>
              <a:rPr lang="en-US" dirty="0" smtClean="0"/>
              <a:t>Martin M. </a:t>
            </a:r>
            <a:r>
              <a:rPr lang="en-US" dirty="0" err="1" smtClean="0"/>
              <a:t>Dilan</a:t>
            </a:r>
            <a:r>
              <a:rPr lang="en-US" dirty="0" smtClean="0"/>
              <a:t/>
            </a:r>
            <a:br>
              <a:rPr lang="en-US" dirty="0" smtClean="0"/>
            </a:br>
            <a:r>
              <a:rPr lang="en-US" sz="1400" dirty="0" smtClean="0"/>
              <a:t>Senator </a:t>
            </a:r>
            <a:r>
              <a:rPr lang="en-US" sz="1400" dirty="0" err="1" smtClean="0"/>
              <a:t>Dilan</a:t>
            </a:r>
            <a:r>
              <a:rPr lang="en-US" sz="1400" dirty="0" smtClean="0"/>
              <a:t> represents </a:t>
            </a:r>
            <a:r>
              <a:rPr lang="en-US" sz="1400" dirty="0" smtClean="0"/>
              <a:t>Senate District 17, serving  North Brooklyn neighborhoods of Bushwick, Williamsburg, </a:t>
            </a:r>
            <a:r>
              <a:rPr lang="en-US" sz="1400" dirty="0" err="1" smtClean="0"/>
              <a:t>Greenpoint</a:t>
            </a:r>
            <a:r>
              <a:rPr lang="en-US" sz="1400" dirty="0" smtClean="0"/>
              <a:t>, Cypress Hills, City-Line, East New York, Bedford-Stuyvesant, and Brownsville.</a:t>
            </a:r>
            <a:endParaRPr lang="en-US" sz="1400" dirty="0"/>
          </a:p>
        </p:txBody>
      </p:sp>
      <p:sp>
        <p:nvSpPr>
          <p:cNvPr id="7" name="Text Placeholder 6"/>
          <p:cNvSpPr>
            <a:spLocks noGrp="1"/>
          </p:cNvSpPr>
          <p:nvPr>
            <p:ph type="body" sz="half" idx="2"/>
          </p:nvPr>
        </p:nvSpPr>
        <p:spPr>
          <a:xfrm>
            <a:off x="228600" y="1143000"/>
            <a:ext cx="4800600" cy="5029200"/>
          </a:xfrm>
        </p:spPr>
        <p:txBody>
          <a:bodyPr/>
          <a:lstStyle/>
          <a:p>
            <a:r>
              <a:rPr lang="en-US" sz="1200" b="1" dirty="0" smtClean="0"/>
              <a:t>District Office Address</a:t>
            </a:r>
            <a:r>
              <a:rPr lang="en-US" sz="1200" dirty="0" smtClean="0"/>
              <a:t/>
            </a:r>
            <a:br>
              <a:rPr lang="en-US" sz="1200" dirty="0" smtClean="0"/>
            </a:br>
            <a:r>
              <a:rPr lang="en-US" sz="1200" dirty="0" smtClean="0"/>
              <a:t>786 </a:t>
            </a:r>
            <a:r>
              <a:rPr lang="en-US" sz="1200" dirty="0" err="1" smtClean="0"/>
              <a:t>Knickerbocker</a:t>
            </a:r>
            <a:r>
              <a:rPr lang="en-US" sz="1200" dirty="0" smtClean="0"/>
              <a:t> Avenue</a:t>
            </a:r>
            <a:br>
              <a:rPr lang="en-US" sz="1200" dirty="0" smtClean="0"/>
            </a:br>
            <a:r>
              <a:rPr lang="en-US" sz="1200" dirty="0" smtClean="0"/>
              <a:t>Brooklyn, NY 11207</a:t>
            </a:r>
            <a:br>
              <a:rPr lang="en-US" sz="1200" dirty="0" smtClean="0"/>
            </a:br>
            <a:r>
              <a:rPr lang="en-US" sz="1200" dirty="0" smtClean="0"/>
              <a:t/>
            </a:r>
            <a:br>
              <a:rPr lang="en-US" sz="1200" dirty="0" smtClean="0"/>
            </a:br>
            <a:r>
              <a:rPr lang="en-US" sz="1200" b="1" dirty="0" smtClean="0"/>
              <a:t>District Office  Contact</a:t>
            </a:r>
            <a:r>
              <a:rPr lang="en-US" sz="1200" dirty="0" smtClean="0"/>
              <a:t/>
            </a:r>
            <a:br>
              <a:rPr lang="en-US" sz="1200" dirty="0" smtClean="0"/>
            </a:br>
            <a:r>
              <a:rPr lang="en-US" sz="1200" dirty="0" smtClean="0"/>
              <a:t>(P)718-573-1726  (F)718-573-2407 </a:t>
            </a:r>
            <a:br>
              <a:rPr lang="en-US" sz="1200" dirty="0" smtClean="0"/>
            </a:br>
            <a:r>
              <a:rPr lang="en-US" sz="1200" dirty="0" smtClean="0"/>
              <a:t/>
            </a:r>
            <a:br>
              <a:rPr lang="en-US" sz="1200" dirty="0" smtClean="0"/>
            </a:br>
            <a:r>
              <a:rPr lang="en-US" sz="1200" b="1" dirty="0" smtClean="0"/>
              <a:t>Albany Office Address</a:t>
            </a:r>
            <a:r>
              <a:rPr lang="en-US" sz="1200" dirty="0" smtClean="0"/>
              <a:t/>
            </a:r>
            <a:br>
              <a:rPr lang="en-US" sz="1200" dirty="0" smtClean="0"/>
            </a:br>
            <a:r>
              <a:rPr lang="en-US" sz="1200" dirty="0" smtClean="0"/>
              <a:t>811 Legislative Office Building</a:t>
            </a:r>
            <a:br>
              <a:rPr lang="en-US" sz="1200" dirty="0" smtClean="0"/>
            </a:br>
            <a:r>
              <a:rPr lang="en-US" sz="1200" dirty="0" smtClean="0"/>
              <a:t>Albany, NY 12247</a:t>
            </a:r>
            <a:br>
              <a:rPr lang="en-US" sz="1200" dirty="0" smtClean="0"/>
            </a:br>
            <a:r>
              <a:rPr lang="en-US" sz="1200" dirty="0" smtClean="0"/>
              <a:t/>
            </a:r>
            <a:br>
              <a:rPr lang="en-US" sz="1200" dirty="0" smtClean="0"/>
            </a:br>
            <a:r>
              <a:rPr lang="en-US" sz="1200" b="1" dirty="0" smtClean="0"/>
              <a:t>Albany Office Contact</a:t>
            </a:r>
            <a:r>
              <a:rPr lang="en-US" sz="1200" dirty="0" smtClean="0"/>
              <a:t/>
            </a:r>
            <a:br>
              <a:rPr lang="en-US" sz="1200" dirty="0" smtClean="0"/>
            </a:br>
            <a:r>
              <a:rPr lang="en-US" sz="1200" dirty="0" smtClean="0"/>
              <a:t>(P) 518-455-2177 (F)518-426-6947 </a:t>
            </a:r>
          </a:p>
          <a:p>
            <a:endParaRPr lang="en-US" sz="1200" dirty="0" smtClean="0"/>
          </a:p>
          <a:p>
            <a:r>
              <a:rPr lang="en-US" sz="1200" b="1" dirty="0" smtClean="0"/>
              <a:t>Email Address</a:t>
            </a:r>
          </a:p>
          <a:p>
            <a:r>
              <a:rPr lang="en-US" sz="1200" dirty="0" smtClean="0"/>
              <a:t>dilan@senate.state.ny.us </a:t>
            </a:r>
          </a:p>
          <a:p>
            <a:endParaRPr lang="en-US" sz="1200" dirty="0" smtClean="0"/>
          </a:p>
          <a:p>
            <a:r>
              <a:rPr lang="en-US" sz="1200" b="1" dirty="0" smtClean="0"/>
              <a:t>Academies within district:</a:t>
            </a:r>
          </a:p>
          <a:p>
            <a:r>
              <a:rPr lang="en-US" sz="1200" dirty="0" smtClean="0"/>
              <a:t>AF Bushwick Elem/ Mid</a:t>
            </a:r>
          </a:p>
          <a:p>
            <a:r>
              <a:rPr lang="en-US" dirty="0" smtClean="0"/>
              <a:t/>
            </a:r>
            <a:br>
              <a:rPr lang="en-US" dirty="0" smtClean="0"/>
            </a:br>
            <a:r>
              <a:rPr lang="en-US" dirty="0" smtClean="0"/>
              <a:t/>
            </a:r>
            <a:br>
              <a:rPr lang="en-US" dirty="0" smtClean="0"/>
            </a:br>
            <a:endParaRPr lang="en-US" sz="1200" dirty="0"/>
          </a:p>
        </p:txBody>
      </p:sp>
      <p:sp>
        <p:nvSpPr>
          <p:cNvPr id="4" name="Slide Number Placeholder 3"/>
          <p:cNvSpPr>
            <a:spLocks noGrp="1"/>
          </p:cNvSpPr>
          <p:nvPr>
            <p:ph type="sldNum" sz="quarter" idx="12"/>
          </p:nvPr>
        </p:nvSpPr>
        <p:spPr/>
        <p:txBody>
          <a:bodyPr/>
          <a:lstStyle/>
          <a:p>
            <a:pPr>
              <a:defRPr/>
            </a:pPr>
            <a:fld id="{B1218675-5579-4546-8BEC-0C82CD1A4C5C}" type="slidenum">
              <a:rPr lang="en-US" smtClean="0"/>
              <a:pPr>
                <a:defRPr/>
              </a:pPr>
              <a:t>21</a:t>
            </a:fld>
            <a:endParaRPr lang="en-US"/>
          </a:p>
        </p:txBody>
      </p:sp>
      <p:pic>
        <p:nvPicPr>
          <p:cNvPr id="8" name="Content Placeholder 7" descr="Martin Dilan.jpg"/>
          <p:cNvPicPr>
            <a:picLocks noGrp="1" noChangeAspect="1"/>
          </p:cNvPicPr>
          <p:nvPr>
            <p:ph idx="1"/>
          </p:nvPr>
        </p:nvPicPr>
        <p:blipFill>
          <a:blip r:embed="rId2" cstate="print"/>
          <a:stretch>
            <a:fillRect/>
          </a:stretch>
        </p:blipFill>
        <p:spPr>
          <a:xfrm>
            <a:off x="5029200" y="1295400"/>
            <a:ext cx="3823970" cy="47799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457200"/>
          </a:xfrm>
        </p:spPr>
        <p:txBody>
          <a:bodyPr/>
          <a:lstStyle/>
          <a:p>
            <a:r>
              <a:rPr lang="en-US" dirty="0" smtClean="0"/>
              <a:t>John Sampson</a:t>
            </a:r>
            <a:br>
              <a:rPr lang="en-US" dirty="0" smtClean="0"/>
            </a:br>
            <a:r>
              <a:rPr lang="en-US" sz="1400" dirty="0" smtClean="0"/>
              <a:t>Senator Sampson represents Senate District 19, serving neighborhoods of Crown Heights, East Flatbush, and parts of Brownsville, </a:t>
            </a:r>
            <a:r>
              <a:rPr lang="en-US" sz="1400" dirty="0" err="1" smtClean="0"/>
              <a:t>Canarsie</a:t>
            </a:r>
            <a:r>
              <a:rPr lang="en-US" sz="1400" dirty="0" smtClean="0"/>
              <a:t> and Spring Creek Towers.</a:t>
            </a:r>
            <a:endParaRPr lang="en-US" dirty="0"/>
          </a:p>
        </p:txBody>
      </p:sp>
      <p:sp>
        <p:nvSpPr>
          <p:cNvPr id="7" name="Text Placeholder 6"/>
          <p:cNvSpPr>
            <a:spLocks noGrp="1"/>
          </p:cNvSpPr>
          <p:nvPr>
            <p:ph type="body" sz="half" idx="2"/>
          </p:nvPr>
        </p:nvSpPr>
        <p:spPr>
          <a:xfrm>
            <a:off x="228600" y="1143000"/>
            <a:ext cx="4800600" cy="5029200"/>
          </a:xfrm>
        </p:spPr>
        <p:txBody>
          <a:bodyPr/>
          <a:lstStyle/>
          <a:p>
            <a:r>
              <a:rPr lang="en-US" sz="1200" b="1" dirty="0" smtClean="0"/>
              <a:t>District Office Address</a:t>
            </a:r>
            <a:r>
              <a:rPr lang="en-US" sz="1200" dirty="0" smtClean="0"/>
              <a:t/>
            </a:r>
            <a:br>
              <a:rPr lang="en-US" sz="1200" dirty="0" smtClean="0"/>
            </a:br>
            <a:r>
              <a:rPr lang="en-US" sz="1200" dirty="0" smtClean="0"/>
              <a:t>1222  East 96th Street</a:t>
            </a:r>
            <a:br>
              <a:rPr lang="en-US" sz="1200" dirty="0" smtClean="0"/>
            </a:br>
            <a:r>
              <a:rPr lang="en-US" sz="1200" dirty="0" smtClean="0"/>
              <a:t>Brooklyn, NY 11236</a:t>
            </a:r>
            <a:br>
              <a:rPr lang="en-US" sz="1200" dirty="0" smtClean="0"/>
            </a:br>
            <a:r>
              <a:rPr lang="en-US" sz="1200" dirty="0" smtClean="0"/>
              <a:t/>
            </a:r>
            <a:br>
              <a:rPr lang="en-US" sz="1200" dirty="0" smtClean="0"/>
            </a:br>
            <a:r>
              <a:rPr lang="en-US" sz="1200" b="1" dirty="0" smtClean="0"/>
              <a:t>District Office  Contact</a:t>
            </a:r>
            <a:r>
              <a:rPr lang="en-US" sz="1200" dirty="0" smtClean="0"/>
              <a:t/>
            </a:r>
            <a:br>
              <a:rPr lang="en-US" sz="1200" dirty="0" smtClean="0"/>
            </a:br>
            <a:r>
              <a:rPr lang="en-US" sz="1200" dirty="0" smtClean="0"/>
              <a:t>(P) 718-649-7653  (F)718-649-7661 </a:t>
            </a:r>
            <a:br>
              <a:rPr lang="en-US" sz="1200" dirty="0" smtClean="0"/>
            </a:br>
            <a:r>
              <a:rPr lang="en-US" sz="1200" dirty="0" smtClean="0"/>
              <a:t/>
            </a:r>
            <a:br>
              <a:rPr lang="en-US" sz="1200" dirty="0" smtClean="0"/>
            </a:br>
            <a:r>
              <a:rPr lang="en-US" sz="1200" b="1" dirty="0" smtClean="0"/>
              <a:t>Albany Office Address</a:t>
            </a:r>
            <a:r>
              <a:rPr lang="en-US" sz="1200" dirty="0" smtClean="0"/>
              <a:t/>
            </a:r>
            <a:br>
              <a:rPr lang="en-US" sz="1200" dirty="0" smtClean="0"/>
            </a:br>
            <a:r>
              <a:rPr lang="en-US" sz="1200" dirty="0" smtClean="0"/>
              <a:t>409 Legislative Office Building</a:t>
            </a:r>
            <a:br>
              <a:rPr lang="en-US" sz="1200" dirty="0" smtClean="0"/>
            </a:br>
            <a:r>
              <a:rPr lang="en-US" sz="1200" dirty="0" smtClean="0"/>
              <a:t>Albany, NY 12247</a:t>
            </a:r>
            <a:br>
              <a:rPr lang="en-US" sz="1200" dirty="0" smtClean="0"/>
            </a:br>
            <a:r>
              <a:rPr lang="en-US" sz="1200" dirty="0" smtClean="0"/>
              <a:t/>
            </a:r>
            <a:br>
              <a:rPr lang="en-US" sz="1200" dirty="0" smtClean="0"/>
            </a:br>
            <a:r>
              <a:rPr lang="en-US" sz="1200" b="1" dirty="0" smtClean="0"/>
              <a:t>Albany Office Contact</a:t>
            </a:r>
            <a:r>
              <a:rPr lang="en-US" sz="1200" dirty="0" smtClean="0"/>
              <a:t/>
            </a:r>
            <a:br>
              <a:rPr lang="en-US" sz="1200" dirty="0" smtClean="0"/>
            </a:br>
            <a:r>
              <a:rPr lang="en-US" sz="1200" dirty="0" smtClean="0"/>
              <a:t>(P)518-455-2788  (F)518-426-6806 </a:t>
            </a:r>
          </a:p>
          <a:p>
            <a:endParaRPr lang="en-US" dirty="0" smtClean="0"/>
          </a:p>
          <a:p>
            <a:r>
              <a:rPr lang="en-US" sz="1200" b="1" dirty="0" smtClean="0"/>
              <a:t>Email Address</a:t>
            </a:r>
          </a:p>
          <a:p>
            <a:r>
              <a:rPr lang="en-US" sz="1200" dirty="0" smtClean="0"/>
              <a:t>sampson@senate.state.ny.us </a:t>
            </a:r>
          </a:p>
          <a:p>
            <a:endParaRPr lang="en-US" sz="1200" dirty="0" smtClean="0"/>
          </a:p>
          <a:p>
            <a:r>
              <a:rPr lang="en-US" sz="1200" b="1" dirty="0" smtClean="0"/>
              <a:t>Academies within district:</a:t>
            </a:r>
          </a:p>
          <a:p>
            <a:r>
              <a:rPr lang="en-US" sz="1200" dirty="0" smtClean="0"/>
              <a:t>AF ENY Elem/ Mid</a:t>
            </a:r>
          </a:p>
          <a:p>
            <a:r>
              <a:rPr lang="en-US" dirty="0" smtClean="0"/>
              <a:t/>
            </a:r>
            <a:br>
              <a:rPr lang="en-US" dirty="0" smtClean="0"/>
            </a:br>
            <a:r>
              <a:rPr lang="en-US" dirty="0" smtClean="0"/>
              <a:t/>
            </a:r>
            <a:br>
              <a:rPr lang="en-US" dirty="0" smtClean="0"/>
            </a:br>
            <a:endParaRPr lang="en-US" sz="1200" dirty="0"/>
          </a:p>
        </p:txBody>
      </p:sp>
      <p:sp>
        <p:nvSpPr>
          <p:cNvPr id="4" name="Slide Number Placeholder 3"/>
          <p:cNvSpPr>
            <a:spLocks noGrp="1"/>
          </p:cNvSpPr>
          <p:nvPr>
            <p:ph type="sldNum" sz="quarter" idx="12"/>
          </p:nvPr>
        </p:nvSpPr>
        <p:spPr/>
        <p:txBody>
          <a:bodyPr/>
          <a:lstStyle/>
          <a:p>
            <a:pPr>
              <a:defRPr/>
            </a:pPr>
            <a:fld id="{B1218675-5579-4546-8BEC-0C82CD1A4C5C}" type="slidenum">
              <a:rPr lang="en-US" smtClean="0"/>
              <a:pPr>
                <a:defRPr/>
              </a:pPr>
              <a:t>22</a:t>
            </a:fld>
            <a:endParaRPr lang="en-US"/>
          </a:p>
        </p:txBody>
      </p:sp>
      <p:pic>
        <p:nvPicPr>
          <p:cNvPr id="11" name="Content Placeholder 10" descr="John Sampson.jpg"/>
          <p:cNvPicPr>
            <a:picLocks noGrp="1" noChangeAspect="1"/>
          </p:cNvPicPr>
          <p:nvPr>
            <p:ph idx="1"/>
          </p:nvPr>
        </p:nvPicPr>
        <p:blipFill>
          <a:blip r:embed="rId2" cstate="print"/>
          <a:stretch>
            <a:fillRect/>
          </a:stretch>
        </p:blipFill>
        <p:spPr>
          <a:xfrm>
            <a:off x="4114800" y="1295400"/>
            <a:ext cx="4704712" cy="4953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 Congress</a:t>
            </a:r>
            <a:endParaRPr lang="en-US" dirty="0"/>
          </a:p>
        </p:txBody>
      </p:sp>
      <p:pic>
        <p:nvPicPr>
          <p:cNvPr id="7" name="Content Placeholder 6" descr="Brooklyn Congressional Districts.jpg"/>
          <p:cNvPicPr>
            <a:picLocks noGrp="1" noChangeAspect="1"/>
          </p:cNvPicPr>
          <p:nvPr>
            <p:ph idx="1"/>
          </p:nvPr>
        </p:nvPicPr>
        <p:blipFill>
          <a:blip r:embed="rId2" cstate="print"/>
          <a:stretch>
            <a:fillRect/>
          </a:stretch>
        </p:blipFill>
        <p:spPr>
          <a:xfrm>
            <a:off x="2057400" y="1600200"/>
            <a:ext cx="4983163" cy="4983163"/>
          </a:xfrm>
        </p:spPr>
      </p:pic>
      <p:sp>
        <p:nvSpPr>
          <p:cNvPr id="4" name="Slide Number Placeholder 3"/>
          <p:cNvSpPr>
            <a:spLocks noGrp="1"/>
          </p:cNvSpPr>
          <p:nvPr>
            <p:ph type="sldNum" sz="quarter" idx="11"/>
          </p:nvPr>
        </p:nvSpPr>
        <p:spPr/>
        <p:txBody>
          <a:bodyPr/>
          <a:lstStyle/>
          <a:p>
            <a:pPr>
              <a:defRPr/>
            </a:pPr>
            <a:fld id="{B1218675-5579-4546-8BEC-0C82CD1A4C5C}" type="slidenum">
              <a:rPr lang="en-US" smtClean="0"/>
              <a:pPr>
                <a:defRPr/>
              </a:pPr>
              <a:t>23</a:t>
            </a:fld>
            <a:endParaRPr lang="en-US"/>
          </a:p>
        </p:txBody>
      </p:sp>
      <p:sp>
        <p:nvSpPr>
          <p:cNvPr id="9" name="Title 4"/>
          <p:cNvSpPr txBox="1">
            <a:spLocks/>
          </p:cNvSpPr>
          <p:nvPr/>
        </p:nvSpPr>
        <p:spPr bwMode="auto">
          <a:xfrm>
            <a:off x="533400" y="1143000"/>
            <a:ext cx="8229600" cy="6096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kern="0" noProof="0" dirty="0" smtClean="0">
                <a:solidFill>
                  <a:srgbClr val="005DAA"/>
                </a:solidFill>
                <a:latin typeface="Calibri" pitchFamily="34" charset="0"/>
                <a:ea typeface="+mj-ea"/>
                <a:cs typeface="+mj-cs"/>
              </a:rPr>
              <a:t>Brooklyn Congressional Districts</a:t>
            </a:r>
            <a:endParaRPr kumimoji="0" lang="en-US" sz="2800" b="1" i="0" u="none" strike="noStrike" kern="0" cap="none" spc="0" normalizeH="0" baseline="0" noProof="0" dirty="0">
              <a:ln>
                <a:noFill/>
              </a:ln>
              <a:solidFill>
                <a:srgbClr val="005DAA"/>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305800" cy="990600"/>
          </a:xfrm>
        </p:spPr>
        <p:txBody>
          <a:bodyPr/>
          <a:lstStyle/>
          <a:p>
            <a:r>
              <a:rPr lang="en-US" sz="1800" dirty="0" err="1" smtClean="0"/>
              <a:t>Edolphous</a:t>
            </a:r>
            <a:r>
              <a:rPr lang="en-US" sz="1800" dirty="0" smtClean="0"/>
              <a:t> “Ed” Towns</a:t>
            </a:r>
            <a:r>
              <a:rPr lang="en-US" sz="1300" dirty="0" smtClean="0"/>
              <a:t/>
            </a:r>
            <a:br>
              <a:rPr lang="en-US" sz="1300" dirty="0" smtClean="0"/>
            </a:br>
            <a:r>
              <a:rPr lang="en-US" sz="1300" dirty="0" smtClean="0"/>
              <a:t>Congressman Towns represents New York’s 10</a:t>
            </a:r>
            <a:r>
              <a:rPr lang="en-US" sz="1300" baseline="30000" dirty="0" smtClean="0"/>
              <a:t>th</a:t>
            </a:r>
            <a:r>
              <a:rPr lang="en-US" sz="1300" dirty="0" smtClean="0"/>
              <a:t> Congressional District, serving neighborhoods of Bedford-Stuyvesant, Brooklyn Heights, Brownsville, </a:t>
            </a:r>
            <a:r>
              <a:rPr lang="en-US" sz="1300" dirty="0" err="1" smtClean="0"/>
              <a:t>Canarsie</a:t>
            </a:r>
            <a:r>
              <a:rPr lang="en-US" sz="1300" dirty="0" smtClean="0"/>
              <a:t>, East New York and Ocean Hill, as well as parts of Fort Greene, Prospect Heights and Williamsburg. </a:t>
            </a:r>
          </a:p>
        </p:txBody>
      </p:sp>
      <p:sp>
        <p:nvSpPr>
          <p:cNvPr id="7" name="Text Placeholder 6"/>
          <p:cNvSpPr>
            <a:spLocks noGrp="1"/>
          </p:cNvSpPr>
          <p:nvPr>
            <p:ph type="body" sz="half" idx="2"/>
          </p:nvPr>
        </p:nvSpPr>
        <p:spPr>
          <a:xfrm>
            <a:off x="228600" y="1143000"/>
            <a:ext cx="4800600" cy="5029200"/>
          </a:xfrm>
        </p:spPr>
        <p:txBody>
          <a:bodyPr/>
          <a:lstStyle/>
          <a:p>
            <a:r>
              <a:rPr lang="en-US" sz="1200" b="1" dirty="0" smtClean="0"/>
              <a:t>District Office Address</a:t>
            </a:r>
            <a:r>
              <a:rPr lang="en-US" sz="1200" dirty="0" smtClean="0"/>
              <a:t/>
            </a:r>
            <a:br>
              <a:rPr lang="en-US" sz="1200" dirty="0" smtClean="0"/>
            </a:br>
            <a:r>
              <a:rPr lang="en-US" sz="1200" dirty="0" smtClean="0"/>
              <a:t>186 </a:t>
            </a:r>
            <a:r>
              <a:rPr lang="en-US" sz="1200" dirty="0" err="1" smtClean="0"/>
              <a:t>Joralemon</a:t>
            </a:r>
            <a:r>
              <a:rPr lang="en-US" sz="1200" dirty="0" smtClean="0"/>
              <a:t> Street, Ste. 1102</a:t>
            </a:r>
            <a:br>
              <a:rPr lang="en-US" sz="1200" dirty="0" smtClean="0"/>
            </a:br>
            <a:r>
              <a:rPr lang="en-US" sz="1200" dirty="0" smtClean="0"/>
              <a:t>Brooklyn, NY 11201</a:t>
            </a:r>
            <a:br>
              <a:rPr lang="en-US" sz="1200" dirty="0" smtClean="0"/>
            </a:br>
            <a:r>
              <a:rPr lang="en-US" sz="1200" dirty="0" smtClean="0"/>
              <a:t/>
            </a:r>
            <a:br>
              <a:rPr lang="en-US" sz="1200" dirty="0" smtClean="0"/>
            </a:br>
            <a:r>
              <a:rPr lang="en-US" sz="1200" b="1" dirty="0" smtClean="0"/>
              <a:t>District Office  Contact</a:t>
            </a:r>
            <a:r>
              <a:rPr lang="en-US" sz="1200" dirty="0" smtClean="0"/>
              <a:t/>
            </a:r>
            <a:br>
              <a:rPr lang="en-US" sz="1200" dirty="0" smtClean="0"/>
            </a:br>
            <a:r>
              <a:rPr lang="en-US" sz="1200" dirty="0" smtClean="0"/>
              <a:t>(P) 718-855-8018  (F)718-858-4542</a:t>
            </a:r>
            <a:br>
              <a:rPr lang="en-US" sz="1200" dirty="0" smtClean="0"/>
            </a:br>
            <a:r>
              <a:rPr lang="en-US" sz="1200" dirty="0" smtClean="0"/>
              <a:t/>
            </a:r>
            <a:br>
              <a:rPr lang="en-US" sz="1200" dirty="0" smtClean="0"/>
            </a:br>
            <a:r>
              <a:rPr lang="en-US" sz="1200" b="1" dirty="0" smtClean="0"/>
              <a:t>Washington Office Address</a:t>
            </a:r>
            <a:r>
              <a:rPr lang="en-US" sz="1200" dirty="0" smtClean="0"/>
              <a:t/>
            </a:r>
            <a:br>
              <a:rPr lang="en-US" sz="1200" dirty="0" smtClean="0"/>
            </a:br>
            <a:r>
              <a:rPr lang="en-US" sz="1200" dirty="0" smtClean="0"/>
              <a:t>2232 Rayburn House Office Bldg.</a:t>
            </a:r>
            <a:br>
              <a:rPr lang="en-US" sz="1200" dirty="0" smtClean="0"/>
            </a:br>
            <a:r>
              <a:rPr lang="en-US" sz="1200" dirty="0" smtClean="0"/>
              <a:t>Washington, DC 20515</a:t>
            </a:r>
            <a:br>
              <a:rPr lang="en-US" sz="1200" dirty="0" smtClean="0"/>
            </a:br>
            <a:r>
              <a:rPr lang="en-US" sz="1200" dirty="0" smtClean="0"/>
              <a:t/>
            </a:r>
            <a:br>
              <a:rPr lang="en-US" sz="1200" dirty="0" smtClean="0"/>
            </a:br>
            <a:r>
              <a:rPr lang="en-US" sz="1200" b="1" dirty="0" smtClean="0"/>
              <a:t>Washington Office Contact</a:t>
            </a:r>
            <a:r>
              <a:rPr lang="en-US" sz="1200" dirty="0" smtClean="0"/>
              <a:t/>
            </a:r>
            <a:br>
              <a:rPr lang="en-US" sz="1200" dirty="0" smtClean="0"/>
            </a:br>
            <a:r>
              <a:rPr lang="en-US" sz="1200" dirty="0" smtClean="0"/>
              <a:t>(P)202-225-5936 (F)202-225-1018</a:t>
            </a:r>
          </a:p>
          <a:p>
            <a:endParaRPr lang="en-US" sz="1200" dirty="0" smtClean="0"/>
          </a:p>
          <a:p>
            <a:r>
              <a:rPr lang="en-US" sz="1200" b="1" dirty="0" smtClean="0"/>
              <a:t>Academies within district:</a:t>
            </a:r>
          </a:p>
          <a:p>
            <a:r>
              <a:rPr lang="en-US" sz="1200" dirty="0" smtClean="0"/>
              <a:t>AF Apollo</a:t>
            </a:r>
          </a:p>
          <a:p>
            <a:r>
              <a:rPr lang="en-US" sz="1200" dirty="0" smtClean="0"/>
              <a:t>AF ENY Elem/ Mid</a:t>
            </a:r>
          </a:p>
          <a:p>
            <a:r>
              <a:rPr lang="en-US" sz="1200" dirty="0" smtClean="0"/>
              <a:t>AF Endeavor</a:t>
            </a:r>
          </a:p>
          <a:p>
            <a:r>
              <a:rPr lang="en-US" sz="1200" dirty="0" smtClean="0"/>
              <a:t>AF Brownsville</a:t>
            </a:r>
          </a:p>
          <a:p>
            <a:endParaRPr lang="en-US" sz="1200" dirty="0" smtClean="0"/>
          </a:p>
          <a:p>
            <a:endParaRPr lang="en-US" dirty="0" smtClean="0"/>
          </a:p>
          <a:p>
            <a:r>
              <a:rPr lang="en-US" dirty="0" smtClean="0"/>
              <a:t/>
            </a:r>
            <a:br>
              <a:rPr lang="en-US" dirty="0" smtClean="0"/>
            </a:br>
            <a:r>
              <a:rPr lang="en-US" dirty="0" smtClean="0"/>
              <a:t/>
            </a:r>
            <a:br>
              <a:rPr lang="en-US" dirty="0" smtClean="0"/>
            </a:br>
            <a:endParaRPr lang="en-US" sz="1200" dirty="0"/>
          </a:p>
        </p:txBody>
      </p:sp>
      <p:sp>
        <p:nvSpPr>
          <p:cNvPr id="4" name="Slide Number Placeholder 3"/>
          <p:cNvSpPr>
            <a:spLocks noGrp="1"/>
          </p:cNvSpPr>
          <p:nvPr>
            <p:ph type="sldNum" sz="quarter" idx="12"/>
          </p:nvPr>
        </p:nvSpPr>
        <p:spPr/>
        <p:txBody>
          <a:bodyPr/>
          <a:lstStyle/>
          <a:p>
            <a:pPr>
              <a:defRPr/>
            </a:pPr>
            <a:fld id="{B1218675-5579-4546-8BEC-0C82CD1A4C5C}" type="slidenum">
              <a:rPr lang="en-US" smtClean="0"/>
              <a:pPr>
                <a:defRPr/>
              </a:pPr>
              <a:t>24</a:t>
            </a:fld>
            <a:endParaRPr lang="en-US"/>
          </a:p>
        </p:txBody>
      </p:sp>
      <p:pic>
        <p:nvPicPr>
          <p:cNvPr id="8" name="Content Placeholder 7" descr="Ed Towns.jpg"/>
          <p:cNvPicPr>
            <a:picLocks noGrp="1" noChangeAspect="1"/>
          </p:cNvPicPr>
          <p:nvPr>
            <p:ph idx="1"/>
          </p:nvPr>
        </p:nvPicPr>
        <p:blipFill>
          <a:blip r:embed="rId2" cstate="print"/>
          <a:stretch>
            <a:fillRect/>
          </a:stretch>
        </p:blipFill>
        <p:spPr>
          <a:xfrm>
            <a:off x="5105400" y="1447800"/>
            <a:ext cx="3505200" cy="4685898"/>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228600" y="1143000"/>
            <a:ext cx="4800600" cy="5029200"/>
          </a:xfrm>
        </p:spPr>
        <p:txBody>
          <a:bodyPr/>
          <a:lstStyle/>
          <a:p>
            <a:r>
              <a:rPr lang="en-US" sz="1200" b="1" dirty="0" smtClean="0"/>
              <a:t>District Office Address</a:t>
            </a:r>
            <a:r>
              <a:rPr lang="en-US" sz="1200" dirty="0" smtClean="0"/>
              <a:t/>
            </a:r>
            <a:br>
              <a:rPr lang="en-US" sz="1200" dirty="0" smtClean="0"/>
            </a:br>
            <a:r>
              <a:rPr lang="en-US" sz="1200" dirty="0" smtClean="0"/>
              <a:t>123 Linden Boulevard </a:t>
            </a:r>
            <a:br>
              <a:rPr lang="en-US" sz="1200" dirty="0" smtClean="0"/>
            </a:br>
            <a:r>
              <a:rPr lang="en-US" sz="1200" dirty="0" smtClean="0"/>
              <a:t>Fourth Floor </a:t>
            </a:r>
            <a:br>
              <a:rPr lang="en-US" sz="1200" dirty="0" smtClean="0"/>
            </a:br>
            <a:r>
              <a:rPr lang="en-US" sz="1200" dirty="0" smtClean="0"/>
              <a:t>Suite 200</a:t>
            </a:r>
            <a:br>
              <a:rPr lang="en-US" sz="1200" dirty="0" smtClean="0"/>
            </a:br>
            <a:r>
              <a:rPr lang="en-US" sz="1200" dirty="0" smtClean="0"/>
              <a:t>Brooklyn, NY 11226 </a:t>
            </a:r>
            <a:br>
              <a:rPr lang="en-US" sz="1200" dirty="0" smtClean="0"/>
            </a:br>
            <a:r>
              <a:rPr lang="en-US" sz="1200" dirty="0" smtClean="0"/>
              <a:t/>
            </a:r>
            <a:br>
              <a:rPr lang="en-US" sz="1200" dirty="0" smtClean="0"/>
            </a:br>
            <a:r>
              <a:rPr lang="en-US" sz="1200" b="1" dirty="0" smtClean="0"/>
              <a:t>District Office  Contact</a:t>
            </a:r>
            <a:r>
              <a:rPr lang="en-US" sz="1200" dirty="0" smtClean="0"/>
              <a:t/>
            </a:r>
            <a:br>
              <a:rPr lang="en-US" sz="1200" dirty="0" smtClean="0"/>
            </a:br>
            <a:r>
              <a:rPr lang="en-US" sz="1200" dirty="0" smtClean="0"/>
              <a:t>(P) 718-287-1142  (F)718-287-1223</a:t>
            </a:r>
            <a:br>
              <a:rPr lang="en-US" sz="1200" dirty="0" smtClean="0"/>
            </a:br>
            <a:r>
              <a:rPr lang="en-US" sz="1200" dirty="0" smtClean="0"/>
              <a:t/>
            </a:r>
            <a:br>
              <a:rPr lang="en-US" sz="1200" dirty="0" smtClean="0"/>
            </a:br>
            <a:r>
              <a:rPr lang="en-US" sz="1200" b="1" dirty="0" smtClean="0"/>
              <a:t>Washington Office Address</a:t>
            </a:r>
            <a:r>
              <a:rPr lang="en-US" sz="1200" dirty="0" smtClean="0"/>
              <a:t/>
            </a:r>
            <a:br>
              <a:rPr lang="en-US" sz="1200" dirty="0" smtClean="0"/>
            </a:br>
            <a:r>
              <a:rPr lang="en-US" sz="1200" dirty="0" smtClean="0"/>
              <a:t>1029 Longworth HOB</a:t>
            </a:r>
            <a:br>
              <a:rPr lang="en-US" sz="1200" dirty="0" smtClean="0"/>
            </a:br>
            <a:r>
              <a:rPr lang="en-US" sz="1200" dirty="0" smtClean="0"/>
              <a:t>Washington, DC 20515</a:t>
            </a:r>
            <a:br>
              <a:rPr lang="en-US" sz="1200" dirty="0" smtClean="0"/>
            </a:br>
            <a:r>
              <a:rPr lang="en-US" sz="1200" dirty="0" smtClean="0"/>
              <a:t/>
            </a:r>
            <a:br>
              <a:rPr lang="en-US" sz="1200" dirty="0" smtClean="0"/>
            </a:br>
            <a:r>
              <a:rPr lang="en-US" sz="1200" b="1" dirty="0" smtClean="0"/>
              <a:t>Washington Office Contact</a:t>
            </a:r>
            <a:r>
              <a:rPr lang="en-US" sz="1200" dirty="0" smtClean="0"/>
              <a:t/>
            </a:r>
            <a:br>
              <a:rPr lang="en-US" sz="1200" dirty="0" smtClean="0"/>
            </a:br>
            <a:r>
              <a:rPr lang="en-US" sz="1200" dirty="0" smtClean="0"/>
              <a:t>(P)202-225-6231  (F)202-226-0112</a:t>
            </a:r>
          </a:p>
          <a:p>
            <a:endParaRPr lang="en-US" sz="1200" dirty="0" smtClean="0"/>
          </a:p>
          <a:p>
            <a:r>
              <a:rPr lang="en-US" sz="1200" b="1" dirty="0" smtClean="0"/>
              <a:t>Academies within district:</a:t>
            </a:r>
          </a:p>
          <a:p>
            <a:r>
              <a:rPr lang="en-US" sz="1200" dirty="0" smtClean="0"/>
              <a:t>AF Crown Heights</a:t>
            </a:r>
          </a:p>
          <a:p>
            <a:endParaRPr lang="en-US" sz="1200" dirty="0" smtClean="0"/>
          </a:p>
          <a:p>
            <a:endParaRPr lang="en-US" sz="1200" dirty="0" smtClean="0"/>
          </a:p>
          <a:p>
            <a:endParaRPr lang="en-US" dirty="0" smtClean="0"/>
          </a:p>
          <a:p>
            <a:r>
              <a:rPr lang="en-US" dirty="0" smtClean="0"/>
              <a:t/>
            </a:r>
            <a:br>
              <a:rPr lang="en-US" dirty="0" smtClean="0"/>
            </a:br>
            <a:r>
              <a:rPr lang="en-US" dirty="0" smtClean="0"/>
              <a:t/>
            </a:r>
            <a:br>
              <a:rPr lang="en-US" dirty="0" smtClean="0"/>
            </a:br>
            <a:endParaRPr lang="en-US" sz="1200" dirty="0"/>
          </a:p>
        </p:txBody>
      </p:sp>
      <p:sp>
        <p:nvSpPr>
          <p:cNvPr id="4" name="Slide Number Placeholder 3"/>
          <p:cNvSpPr>
            <a:spLocks noGrp="1"/>
          </p:cNvSpPr>
          <p:nvPr>
            <p:ph type="sldNum" sz="quarter" idx="12"/>
          </p:nvPr>
        </p:nvSpPr>
        <p:spPr/>
        <p:txBody>
          <a:bodyPr/>
          <a:lstStyle/>
          <a:p>
            <a:pPr>
              <a:defRPr/>
            </a:pPr>
            <a:fld id="{B1218675-5579-4546-8BEC-0C82CD1A4C5C}" type="slidenum">
              <a:rPr lang="en-US" smtClean="0"/>
              <a:pPr>
                <a:defRPr/>
              </a:pPr>
              <a:t>25</a:t>
            </a:fld>
            <a:endParaRPr lang="en-US"/>
          </a:p>
        </p:txBody>
      </p:sp>
      <p:pic>
        <p:nvPicPr>
          <p:cNvPr id="8" name="Content Placeholder 7" descr="YvetteClarke.jpg"/>
          <p:cNvPicPr>
            <a:picLocks noGrp="1" noChangeAspect="1"/>
          </p:cNvPicPr>
          <p:nvPr>
            <p:ph idx="1"/>
          </p:nvPr>
        </p:nvPicPr>
        <p:blipFill>
          <a:blip r:embed="rId2" cstate="print"/>
          <a:stretch>
            <a:fillRect/>
          </a:stretch>
        </p:blipFill>
        <p:spPr>
          <a:xfrm>
            <a:off x="4648200" y="1295400"/>
            <a:ext cx="3733799" cy="4816601"/>
          </a:xfrm>
        </p:spPr>
      </p:pic>
      <p:sp>
        <p:nvSpPr>
          <p:cNvPr id="6" name="Title 4"/>
          <p:cNvSpPr txBox="1">
            <a:spLocks/>
          </p:cNvSpPr>
          <p:nvPr/>
        </p:nvSpPr>
        <p:spPr bwMode="auto">
          <a:xfrm>
            <a:off x="457200" y="457200"/>
            <a:ext cx="8305800" cy="68580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eaLnBrk="0" hangingPunct="0">
              <a:buClrTx/>
            </a:pPr>
            <a:r>
              <a:rPr kumimoji="0" lang="en-US" sz="2000" b="1" i="0" u="none" strike="noStrike" kern="0" cap="none" spc="0" normalizeH="0" baseline="0" noProof="0" dirty="0" smtClean="0">
                <a:ln>
                  <a:noFill/>
                </a:ln>
                <a:solidFill>
                  <a:srgbClr val="005DAA"/>
                </a:solidFill>
                <a:effectLst/>
                <a:uLnTx/>
                <a:uFillTx/>
                <a:latin typeface="Calibri" pitchFamily="34" charset="0"/>
                <a:ea typeface="+mj-ea"/>
                <a:cs typeface="+mj-cs"/>
              </a:rPr>
              <a:t>Yvette Clarke</a:t>
            </a:r>
            <a:br>
              <a:rPr kumimoji="0" lang="en-US" sz="2000" b="1" i="0" u="none" strike="noStrike" kern="0" cap="none" spc="0" normalizeH="0" baseline="0" noProof="0" dirty="0" smtClean="0">
                <a:ln>
                  <a:noFill/>
                </a:ln>
                <a:solidFill>
                  <a:srgbClr val="005DAA"/>
                </a:solidFill>
                <a:effectLst/>
                <a:uLnTx/>
                <a:uFillTx/>
                <a:latin typeface="Calibri" pitchFamily="34" charset="0"/>
                <a:ea typeface="+mj-ea"/>
                <a:cs typeface="+mj-cs"/>
              </a:rPr>
            </a:br>
            <a:r>
              <a:rPr kumimoji="0" lang="en-US" sz="1400" b="1" i="0" u="none" strike="noStrike" kern="0" cap="none" spc="0" normalizeH="0" baseline="0" noProof="0" dirty="0" smtClean="0">
                <a:ln>
                  <a:noFill/>
                </a:ln>
                <a:solidFill>
                  <a:srgbClr val="005DAA"/>
                </a:solidFill>
                <a:effectLst/>
                <a:uLnTx/>
                <a:uFillTx/>
                <a:latin typeface="Calibri" pitchFamily="34" charset="0"/>
                <a:ea typeface="+mj-ea"/>
                <a:cs typeface="+mj-cs"/>
              </a:rPr>
              <a:t>Congresswoman Clarke represents New York’s 11</a:t>
            </a:r>
            <a:r>
              <a:rPr kumimoji="0" lang="en-US" sz="1400" b="1" i="0" u="none" strike="noStrike" kern="0" cap="none" spc="0" normalizeH="0" baseline="30000" noProof="0" dirty="0" smtClean="0">
                <a:ln>
                  <a:noFill/>
                </a:ln>
                <a:solidFill>
                  <a:srgbClr val="005DAA"/>
                </a:solidFill>
                <a:effectLst/>
                <a:uLnTx/>
                <a:uFillTx/>
                <a:latin typeface="Calibri" pitchFamily="34" charset="0"/>
                <a:ea typeface="+mj-ea"/>
                <a:cs typeface="+mj-cs"/>
              </a:rPr>
              <a:t>th</a:t>
            </a:r>
            <a:r>
              <a:rPr kumimoji="0" lang="en-US" sz="1400" b="1" i="0" u="none" strike="noStrike" kern="0" cap="none" spc="0" normalizeH="0" baseline="0" noProof="0" dirty="0" smtClean="0">
                <a:ln>
                  <a:noFill/>
                </a:ln>
                <a:solidFill>
                  <a:srgbClr val="005DAA"/>
                </a:solidFill>
                <a:effectLst/>
                <a:uLnTx/>
                <a:uFillTx/>
                <a:latin typeface="Calibri" pitchFamily="34" charset="0"/>
                <a:ea typeface="+mj-ea"/>
                <a:cs typeface="+mj-cs"/>
              </a:rPr>
              <a:t> </a:t>
            </a:r>
            <a:r>
              <a:rPr lang="en-US" sz="1400" b="1" kern="0" dirty="0" smtClean="0">
                <a:solidFill>
                  <a:srgbClr val="005DAA"/>
                </a:solidFill>
                <a:latin typeface="Calibri" pitchFamily="34" charset="0"/>
                <a:ea typeface="+mj-ea"/>
                <a:cs typeface="+mj-cs"/>
              </a:rPr>
              <a:t>Congressional </a:t>
            </a:r>
            <a:r>
              <a:rPr kumimoji="0" lang="en-US" sz="1400" b="1" i="0" u="none" strike="noStrike" kern="0" cap="none" spc="0" normalizeH="0" baseline="0" noProof="0" dirty="0" smtClean="0">
                <a:ln>
                  <a:noFill/>
                </a:ln>
                <a:solidFill>
                  <a:srgbClr val="005DAA"/>
                </a:solidFill>
                <a:effectLst/>
                <a:uLnTx/>
                <a:uFillTx/>
                <a:latin typeface="Calibri" pitchFamily="34" charset="0"/>
                <a:ea typeface="+mj-ea"/>
                <a:cs typeface="+mj-cs"/>
              </a:rPr>
              <a:t>District, serving neighborhoods of  </a:t>
            </a:r>
            <a:r>
              <a:rPr lang="en-US" sz="1400" b="1" kern="0" dirty="0" smtClean="0">
                <a:solidFill>
                  <a:srgbClr val="005DAA"/>
                </a:solidFill>
                <a:latin typeface="Calibri" pitchFamily="34" charset="0"/>
                <a:ea typeface="+mj-ea"/>
                <a:cs typeface="+mj-cs"/>
              </a:rPr>
              <a:t>Brownsville, Crown Heights, East Flatbush, Flatbush, Kensington, Park Slope, Prospect Heights, and Prospect-</a:t>
            </a:r>
            <a:r>
              <a:rPr lang="en-US" sz="1400" b="1" kern="0" dirty="0" err="1" smtClean="0">
                <a:solidFill>
                  <a:srgbClr val="005DAA"/>
                </a:solidFill>
                <a:latin typeface="Calibri" pitchFamily="34" charset="0"/>
                <a:ea typeface="+mj-ea"/>
                <a:cs typeface="+mj-cs"/>
              </a:rPr>
              <a:t>Lefferts</a:t>
            </a:r>
            <a:r>
              <a:rPr lang="en-US" sz="1400" b="1" kern="0" dirty="0" smtClean="0">
                <a:solidFill>
                  <a:srgbClr val="005DAA"/>
                </a:solidFill>
                <a:latin typeface="Calibri" pitchFamily="34" charset="0"/>
                <a:ea typeface="+mj-ea"/>
                <a:cs typeface="+mj-cs"/>
              </a:rPr>
              <a:t> Gardens.</a:t>
            </a:r>
            <a:endParaRPr lang="en-US" sz="1400" b="1" kern="0" dirty="0">
              <a:solidFill>
                <a:srgbClr val="005DAA"/>
              </a:solidFill>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305800" cy="685800"/>
          </a:xfrm>
        </p:spPr>
        <p:txBody>
          <a:bodyPr/>
          <a:lstStyle/>
          <a:p>
            <a:r>
              <a:rPr lang="en-US" dirty="0" smtClean="0"/>
              <a:t>Nydia Velazquez</a:t>
            </a:r>
            <a:br>
              <a:rPr lang="en-US" dirty="0" smtClean="0"/>
            </a:br>
            <a:r>
              <a:rPr lang="en-US" sz="1400" dirty="0" smtClean="0"/>
              <a:t>Congresswoman Velazquez represents New York’s 12</a:t>
            </a:r>
            <a:r>
              <a:rPr lang="en-US" sz="1400" baseline="30000" dirty="0" smtClean="0"/>
              <a:t>th</a:t>
            </a:r>
            <a:r>
              <a:rPr lang="en-US" sz="1400" dirty="0" smtClean="0"/>
              <a:t> Congressional District, serving neighborhoods of  Bushwick, </a:t>
            </a:r>
            <a:r>
              <a:rPr lang="en-US" sz="1400" dirty="0" err="1" smtClean="0"/>
              <a:t>Greenpoint</a:t>
            </a:r>
            <a:r>
              <a:rPr lang="en-US" sz="1400" dirty="0" smtClean="0"/>
              <a:t>, Red Hook, East New York, Brooklyn Heights, Sunset Park, Williamsburg, as well as parts of Queens and Manhattan. </a:t>
            </a:r>
            <a:endParaRPr lang="en-US" sz="1400" dirty="0"/>
          </a:p>
        </p:txBody>
      </p:sp>
      <p:sp>
        <p:nvSpPr>
          <p:cNvPr id="7" name="Text Placeholder 6"/>
          <p:cNvSpPr>
            <a:spLocks noGrp="1"/>
          </p:cNvSpPr>
          <p:nvPr>
            <p:ph type="body" sz="half" idx="2"/>
          </p:nvPr>
        </p:nvSpPr>
        <p:spPr>
          <a:xfrm>
            <a:off x="228600" y="1143000"/>
            <a:ext cx="4800600" cy="5029200"/>
          </a:xfrm>
        </p:spPr>
        <p:txBody>
          <a:bodyPr/>
          <a:lstStyle/>
          <a:p>
            <a:r>
              <a:rPr lang="en-US" sz="1200" b="1" dirty="0" smtClean="0"/>
              <a:t>District Office Address</a:t>
            </a:r>
            <a:r>
              <a:rPr lang="en-US" sz="1200" dirty="0" smtClean="0"/>
              <a:t/>
            </a:r>
            <a:br>
              <a:rPr lang="en-US" sz="1200" dirty="0" smtClean="0"/>
            </a:br>
            <a:r>
              <a:rPr lang="en-US" sz="1200" dirty="0" smtClean="0"/>
              <a:t>266 Broadway, Suite 201</a:t>
            </a:r>
            <a:br>
              <a:rPr lang="en-US" sz="1200" dirty="0" smtClean="0"/>
            </a:br>
            <a:r>
              <a:rPr lang="en-US" sz="1200" dirty="0" smtClean="0"/>
              <a:t>Brooklyn, NY 11211  </a:t>
            </a:r>
            <a:br>
              <a:rPr lang="en-US" sz="1200" dirty="0" smtClean="0"/>
            </a:br>
            <a:r>
              <a:rPr lang="en-US" sz="1200" dirty="0" smtClean="0"/>
              <a:t>Phone (718) 599-3658</a:t>
            </a:r>
            <a:br>
              <a:rPr lang="en-US" sz="1200" dirty="0" smtClean="0"/>
            </a:br>
            <a:r>
              <a:rPr lang="en-US" sz="1200" dirty="0" smtClean="0"/>
              <a:t/>
            </a:r>
            <a:br>
              <a:rPr lang="en-US" sz="1200" dirty="0" smtClean="0"/>
            </a:br>
            <a:r>
              <a:rPr lang="en-US" sz="1200" b="1" dirty="0" smtClean="0"/>
              <a:t>District Office  Contact</a:t>
            </a:r>
            <a:r>
              <a:rPr lang="en-US" sz="1200" dirty="0" smtClean="0"/>
              <a:t/>
            </a:r>
            <a:br>
              <a:rPr lang="en-US" sz="1200" dirty="0" smtClean="0"/>
            </a:br>
            <a:r>
              <a:rPr lang="en-US" sz="1200" dirty="0" smtClean="0"/>
              <a:t>(P) 718-599-3658 </a:t>
            </a:r>
            <a:br>
              <a:rPr lang="en-US" sz="1200" dirty="0" smtClean="0"/>
            </a:br>
            <a:r>
              <a:rPr lang="en-US" sz="1200" dirty="0" smtClean="0"/>
              <a:t/>
            </a:r>
            <a:br>
              <a:rPr lang="en-US" sz="1200" dirty="0" smtClean="0"/>
            </a:br>
            <a:r>
              <a:rPr lang="en-US" sz="1200" b="1" dirty="0" smtClean="0"/>
              <a:t>Washington Office Address</a:t>
            </a:r>
            <a:r>
              <a:rPr lang="en-US" sz="1200" dirty="0" smtClean="0"/>
              <a:t/>
            </a:r>
            <a:br>
              <a:rPr lang="en-US" sz="1200" dirty="0" smtClean="0"/>
            </a:br>
            <a:r>
              <a:rPr lang="en-US" sz="1200" dirty="0" smtClean="0"/>
              <a:t>2466 Rayburn House Office Building</a:t>
            </a:r>
            <a:br>
              <a:rPr lang="en-US" sz="1200" dirty="0" smtClean="0"/>
            </a:br>
            <a:r>
              <a:rPr lang="en-US" sz="1200" dirty="0" smtClean="0"/>
              <a:t>Washington, DC 20515 </a:t>
            </a:r>
            <a:br>
              <a:rPr lang="en-US" sz="1200" dirty="0" smtClean="0"/>
            </a:br>
            <a:r>
              <a:rPr lang="en-US" sz="1200" dirty="0" smtClean="0"/>
              <a:t/>
            </a:r>
            <a:br>
              <a:rPr lang="en-US" sz="1200" dirty="0" smtClean="0"/>
            </a:br>
            <a:r>
              <a:rPr lang="en-US" sz="1200" dirty="0" smtClean="0"/>
              <a:t/>
            </a:r>
            <a:br>
              <a:rPr lang="en-US" sz="1200" dirty="0" smtClean="0"/>
            </a:br>
            <a:r>
              <a:rPr lang="en-US" sz="1200" b="1" dirty="0" smtClean="0"/>
              <a:t>Albany Office Contact</a:t>
            </a:r>
            <a:r>
              <a:rPr lang="en-US" sz="1200" dirty="0" smtClean="0"/>
              <a:t/>
            </a:r>
            <a:br>
              <a:rPr lang="en-US" sz="1200" dirty="0" smtClean="0"/>
            </a:br>
            <a:r>
              <a:rPr lang="en-US" sz="1200" dirty="0" smtClean="0"/>
              <a:t>(P)202-225-2361 (F)202-226-0327</a:t>
            </a:r>
          </a:p>
          <a:p>
            <a:endParaRPr lang="en-US" sz="1200" dirty="0" smtClean="0"/>
          </a:p>
          <a:p>
            <a:r>
              <a:rPr lang="en-US" sz="1200" b="1" dirty="0" smtClean="0"/>
              <a:t>Academies within district:</a:t>
            </a:r>
          </a:p>
          <a:p>
            <a:r>
              <a:rPr lang="en-US" sz="1200" dirty="0" smtClean="0"/>
              <a:t>AF Bushwick Elem/ Mid</a:t>
            </a:r>
          </a:p>
          <a:p>
            <a:endParaRPr lang="en-US" sz="1200" dirty="0" smtClean="0"/>
          </a:p>
          <a:p>
            <a:endParaRPr lang="en-US" dirty="0" smtClean="0"/>
          </a:p>
          <a:p>
            <a:r>
              <a:rPr lang="en-US" dirty="0" smtClean="0"/>
              <a:t/>
            </a:r>
            <a:br>
              <a:rPr lang="en-US" dirty="0" smtClean="0"/>
            </a:br>
            <a:r>
              <a:rPr lang="en-US" dirty="0" smtClean="0"/>
              <a:t/>
            </a:r>
            <a:br>
              <a:rPr lang="en-US" dirty="0" smtClean="0"/>
            </a:br>
            <a:endParaRPr lang="en-US" sz="1200" dirty="0"/>
          </a:p>
        </p:txBody>
      </p:sp>
      <p:sp>
        <p:nvSpPr>
          <p:cNvPr id="4" name="Slide Number Placeholder 3"/>
          <p:cNvSpPr>
            <a:spLocks noGrp="1"/>
          </p:cNvSpPr>
          <p:nvPr>
            <p:ph type="sldNum" sz="quarter" idx="12"/>
          </p:nvPr>
        </p:nvSpPr>
        <p:spPr/>
        <p:txBody>
          <a:bodyPr/>
          <a:lstStyle/>
          <a:p>
            <a:pPr>
              <a:defRPr/>
            </a:pPr>
            <a:fld id="{B1218675-5579-4546-8BEC-0C82CD1A4C5C}" type="slidenum">
              <a:rPr lang="en-US" smtClean="0"/>
              <a:pPr>
                <a:defRPr/>
              </a:pPr>
              <a:t>26</a:t>
            </a:fld>
            <a:endParaRPr lang="en-US"/>
          </a:p>
        </p:txBody>
      </p:sp>
      <p:pic>
        <p:nvPicPr>
          <p:cNvPr id="8" name="Content Placeholder 7" descr="Nydia Velazquez.jpg"/>
          <p:cNvPicPr>
            <a:picLocks noGrp="1" noChangeAspect="1"/>
          </p:cNvPicPr>
          <p:nvPr>
            <p:ph idx="1"/>
          </p:nvPr>
        </p:nvPicPr>
        <p:blipFill>
          <a:blip r:embed="rId2" cstate="print"/>
          <a:stretch>
            <a:fillRect/>
          </a:stretch>
        </p:blipFill>
        <p:spPr>
          <a:xfrm>
            <a:off x="4876800" y="1295400"/>
            <a:ext cx="3645648" cy="46482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Brooklyn Community Boards.png"/>
          <p:cNvPicPr>
            <a:picLocks noGrp="1" noChangeAspect="1"/>
          </p:cNvPicPr>
          <p:nvPr>
            <p:ph idx="1"/>
          </p:nvPr>
        </p:nvPicPr>
        <p:blipFill>
          <a:blip r:embed="rId2" cstate="print"/>
          <a:stretch>
            <a:fillRect/>
          </a:stretch>
        </p:blipFill>
        <p:spPr>
          <a:xfrm>
            <a:off x="2209800" y="1828800"/>
            <a:ext cx="4572000" cy="5029200"/>
          </a:xfrm>
        </p:spPr>
      </p:pic>
      <p:sp>
        <p:nvSpPr>
          <p:cNvPr id="4" name="Slide Number Placeholder 3"/>
          <p:cNvSpPr>
            <a:spLocks noGrp="1"/>
          </p:cNvSpPr>
          <p:nvPr>
            <p:ph type="sldNum" sz="quarter" idx="11"/>
          </p:nvPr>
        </p:nvSpPr>
        <p:spPr/>
        <p:txBody>
          <a:bodyPr/>
          <a:lstStyle/>
          <a:p>
            <a:pPr>
              <a:defRPr/>
            </a:pPr>
            <a:fld id="{B1218675-5579-4546-8BEC-0C82CD1A4C5C}" type="slidenum">
              <a:rPr lang="en-US" smtClean="0"/>
              <a:pPr>
                <a:defRPr/>
              </a:pPr>
              <a:t>3</a:t>
            </a:fld>
            <a:endParaRPr lang="en-US"/>
          </a:p>
        </p:txBody>
      </p:sp>
      <p:sp>
        <p:nvSpPr>
          <p:cNvPr id="9" name="Title 4"/>
          <p:cNvSpPr txBox="1">
            <a:spLocks/>
          </p:cNvSpPr>
          <p:nvPr/>
        </p:nvSpPr>
        <p:spPr bwMode="auto">
          <a:xfrm>
            <a:off x="304800" y="1371600"/>
            <a:ext cx="8229600" cy="6096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kern="0" dirty="0" smtClean="0">
                <a:solidFill>
                  <a:srgbClr val="005DAA"/>
                </a:solidFill>
                <a:latin typeface="Calibri" pitchFamily="34" charset="0"/>
                <a:ea typeface="+mj-ea"/>
                <a:cs typeface="+mj-cs"/>
              </a:rPr>
              <a:t>                           Community Board Districts </a:t>
            </a:r>
            <a:endParaRPr kumimoji="0" lang="en-US" sz="2800" b="1" i="0" u="none" strike="noStrike" kern="0" cap="none" spc="0" normalizeH="0" baseline="0" noProof="0" dirty="0">
              <a:ln>
                <a:noFill/>
              </a:ln>
              <a:solidFill>
                <a:srgbClr val="005DAA"/>
              </a:solidFill>
              <a:effectLst/>
              <a:uLnTx/>
              <a:uFillTx/>
              <a:latin typeface="Calibri" pitchFamily="34" charset="0"/>
              <a:ea typeface="+mj-ea"/>
              <a:cs typeface="+mj-cs"/>
            </a:endParaRPr>
          </a:p>
        </p:txBody>
      </p:sp>
      <p:sp>
        <p:nvSpPr>
          <p:cNvPr id="6" name="Title 1"/>
          <p:cNvSpPr>
            <a:spLocks noGrp="1"/>
          </p:cNvSpPr>
          <p:nvPr>
            <p:ph type="title"/>
          </p:nvPr>
        </p:nvSpPr>
        <p:spPr/>
        <p:txBody>
          <a:bodyPr/>
          <a:lstStyle/>
          <a:p>
            <a:r>
              <a:rPr lang="en-US" dirty="0" smtClean="0"/>
              <a:t>NY City Council </a:t>
            </a:r>
            <a:br>
              <a:rPr lang="en-US" dirty="0" smtClean="0"/>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153400" cy="977900"/>
          </a:xfrm>
        </p:spPr>
        <p:txBody>
          <a:bodyPr/>
          <a:lstStyle/>
          <a:p>
            <a:r>
              <a:rPr lang="en-US" dirty="0" smtClean="0"/>
              <a:t>Erik Martin Dilan </a:t>
            </a:r>
            <a:r>
              <a:rPr lang="en-US" sz="2400" dirty="0" smtClean="0"/>
              <a:t/>
            </a:r>
            <a:br>
              <a:rPr lang="en-US" sz="2400" dirty="0" smtClean="0"/>
            </a:br>
            <a:r>
              <a:rPr lang="en-US" sz="1400" dirty="0" smtClean="0"/>
              <a:t>Council Member Dilan represents District 37, serving the communities of Bushwick, Cypress Hills, East New York, Ocean- Hill Brownsville and Wyckoff Heights.</a:t>
            </a:r>
            <a:r>
              <a:rPr lang="en-US" sz="1600" dirty="0" smtClean="0"/>
              <a:t> </a:t>
            </a:r>
            <a:endParaRPr lang="en-US" sz="1600" dirty="0"/>
          </a:p>
        </p:txBody>
      </p:sp>
      <p:pic>
        <p:nvPicPr>
          <p:cNvPr id="8" name="Content Placeholder 7" descr="Eric Martin Dilan (CD 37 AF Bushwick Middle).jpg"/>
          <p:cNvPicPr>
            <a:picLocks noGrp="1" noChangeAspect="1"/>
          </p:cNvPicPr>
          <p:nvPr>
            <p:ph idx="1"/>
          </p:nvPr>
        </p:nvPicPr>
        <p:blipFill>
          <a:blip r:embed="rId2" cstate="print"/>
          <a:stretch>
            <a:fillRect/>
          </a:stretch>
        </p:blipFill>
        <p:spPr>
          <a:xfrm>
            <a:off x="5486400" y="1371600"/>
            <a:ext cx="3350948" cy="4577326"/>
          </a:xfrm>
        </p:spPr>
      </p:pic>
      <p:sp>
        <p:nvSpPr>
          <p:cNvPr id="7" name="Text Placeholder 6"/>
          <p:cNvSpPr>
            <a:spLocks noGrp="1"/>
          </p:cNvSpPr>
          <p:nvPr>
            <p:ph type="body" sz="half" idx="2"/>
          </p:nvPr>
        </p:nvSpPr>
        <p:spPr>
          <a:xfrm>
            <a:off x="228600" y="1143000"/>
            <a:ext cx="4953000" cy="5029200"/>
          </a:xfrm>
        </p:spPr>
        <p:txBody>
          <a:bodyPr/>
          <a:lstStyle/>
          <a:p>
            <a:r>
              <a:rPr lang="en-US" sz="1200" b="1" dirty="0" smtClean="0"/>
              <a:t>District Office Address</a:t>
            </a:r>
            <a:r>
              <a:rPr lang="en-US" sz="1200" dirty="0" smtClean="0"/>
              <a:t/>
            </a:r>
            <a:br>
              <a:rPr lang="en-US" sz="1200" dirty="0" smtClean="0"/>
            </a:br>
            <a:r>
              <a:rPr lang="en-US" sz="1200" dirty="0" smtClean="0"/>
              <a:t>387 Arlington Avenue</a:t>
            </a:r>
            <a:br>
              <a:rPr lang="en-US" sz="1200" dirty="0" smtClean="0"/>
            </a:br>
            <a:r>
              <a:rPr lang="en-US" sz="1200" dirty="0" smtClean="0"/>
              <a:t>Brooklyn, New York 11208</a:t>
            </a:r>
            <a:br>
              <a:rPr lang="en-US" sz="1200" dirty="0" smtClean="0"/>
            </a:br>
            <a:r>
              <a:rPr lang="en-US" sz="1200" dirty="0" smtClean="0"/>
              <a:t/>
            </a:r>
            <a:br>
              <a:rPr lang="en-US" sz="1200" dirty="0" smtClean="0"/>
            </a:br>
            <a:r>
              <a:rPr lang="en-US" sz="1200" b="1" dirty="0" smtClean="0"/>
              <a:t>District Office Contact</a:t>
            </a:r>
            <a:r>
              <a:rPr lang="en-US" sz="1200" dirty="0" smtClean="0"/>
              <a:t/>
            </a:r>
            <a:br>
              <a:rPr lang="en-US" sz="1200" dirty="0" smtClean="0"/>
            </a:br>
            <a:r>
              <a:rPr lang="en-US" sz="1200" dirty="0" smtClean="0"/>
              <a:t>(P) 718-642-8664 (F) 718-642-8639</a:t>
            </a:r>
            <a:br>
              <a:rPr lang="en-US" sz="1200" dirty="0" smtClean="0"/>
            </a:br>
            <a:r>
              <a:rPr lang="en-US" sz="1200" dirty="0" smtClean="0"/>
              <a:t/>
            </a:r>
            <a:br>
              <a:rPr lang="en-US" sz="1200" dirty="0" smtClean="0"/>
            </a:br>
            <a:r>
              <a:rPr lang="en-US" sz="1200" b="1" dirty="0" smtClean="0"/>
              <a:t>Legislative Office Address</a:t>
            </a:r>
            <a:r>
              <a:rPr lang="en-US" sz="1200" dirty="0" smtClean="0"/>
              <a:t/>
            </a:r>
            <a:br>
              <a:rPr lang="en-US" sz="1200" dirty="0" smtClean="0"/>
            </a:br>
            <a:r>
              <a:rPr lang="en-US" sz="1200" dirty="0" smtClean="0"/>
              <a:t>250 Broadway</a:t>
            </a:r>
            <a:br>
              <a:rPr lang="en-US" sz="1200" dirty="0" smtClean="0"/>
            </a:br>
            <a:r>
              <a:rPr lang="en-US" sz="1200" dirty="0" smtClean="0"/>
              <a:t>Suite 1763</a:t>
            </a:r>
            <a:br>
              <a:rPr lang="en-US" sz="1200" dirty="0" smtClean="0"/>
            </a:br>
            <a:r>
              <a:rPr lang="en-US" sz="1200" dirty="0" smtClean="0"/>
              <a:t>New York, NY 10007</a:t>
            </a:r>
            <a:br>
              <a:rPr lang="en-US" sz="1200" dirty="0" smtClean="0"/>
            </a:br>
            <a:r>
              <a:rPr lang="en-US" sz="1200" dirty="0" smtClean="0"/>
              <a:t/>
            </a:r>
            <a:br>
              <a:rPr lang="en-US" sz="1200" dirty="0" smtClean="0"/>
            </a:br>
            <a:r>
              <a:rPr lang="en-US" sz="1200" b="1" dirty="0" smtClean="0"/>
              <a:t>Legislative Office Contact</a:t>
            </a:r>
            <a:r>
              <a:rPr lang="en-US" sz="1200" dirty="0" smtClean="0"/>
              <a:t/>
            </a:r>
            <a:br>
              <a:rPr lang="en-US" sz="1200" dirty="0" smtClean="0"/>
            </a:br>
            <a:r>
              <a:rPr lang="en-US" sz="1200" dirty="0" smtClean="0"/>
              <a:t>(P) 212-788-7284 (F) 212-227-5636</a:t>
            </a:r>
            <a:br>
              <a:rPr lang="en-US" sz="1200" dirty="0" smtClean="0"/>
            </a:br>
            <a:r>
              <a:rPr lang="en-US" dirty="0" smtClean="0"/>
              <a:t/>
            </a:r>
            <a:br>
              <a:rPr lang="en-US" dirty="0" smtClean="0"/>
            </a:br>
            <a:r>
              <a:rPr lang="en-US" sz="1200" b="1" dirty="0" smtClean="0"/>
              <a:t>E-mail Address</a:t>
            </a:r>
            <a:r>
              <a:rPr lang="en-US" dirty="0" smtClean="0"/>
              <a:t/>
            </a:r>
            <a:br>
              <a:rPr lang="en-US" dirty="0" smtClean="0"/>
            </a:br>
            <a:r>
              <a:rPr lang="en-US" sz="1200" dirty="0" smtClean="0"/>
              <a:t>Edilan@council.nyc.gov </a:t>
            </a:r>
          </a:p>
          <a:p>
            <a:endParaRPr lang="en-US" sz="1200" dirty="0" smtClean="0"/>
          </a:p>
          <a:p>
            <a:r>
              <a:rPr lang="en-US" sz="1200" b="1" dirty="0" smtClean="0"/>
              <a:t>Academies within district:</a:t>
            </a:r>
          </a:p>
          <a:p>
            <a:r>
              <a:rPr lang="en-US" sz="1200" dirty="0" smtClean="0"/>
              <a:t>AF ENY Middle </a:t>
            </a:r>
          </a:p>
          <a:p>
            <a:r>
              <a:rPr lang="en-US" sz="1200" dirty="0" smtClean="0"/>
              <a:t>AF Apollo</a:t>
            </a:r>
          </a:p>
          <a:p>
            <a:r>
              <a:rPr lang="en-US" sz="1200" dirty="0" smtClean="0"/>
              <a:t>AF Bushwick Elem/ Mid</a:t>
            </a:r>
            <a:endParaRPr lang="en-US" sz="1200" dirty="0"/>
          </a:p>
        </p:txBody>
      </p:sp>
      <p:sp>
        <p:nvSpPr>
          <p:cNvPr id="4" name="Slide Number Placeholder 3"/>
          <p:cNvSpPr>
            <a:spLocks noGrp="1"/>
          </p:cNvSpPr>
          <p:nvPr>
            <p:ph type="sldNum" sz="quarter" idx="12"/>
          </p:nvPr>
        </p:nvSpPr>
        <p:spPr/>
        <p:txBody>
          <a:bodyPr/>
          <a:lstStyle/>
          <a:p>
            <a:pPr>
              <a:defRPr/>
            </a:pPr>
            <a:fld id="{B1218675-5579-4546-8BEC-0C82CD1A4C5C}"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977900"/>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Darlene Mealy</a:t>
            </a:r>
            <a:br>
              <a:rPr lang="en-US" dirty="0" smtClean="0"/>
            </a:br>
            <a:r>
              <a:rPr lang="en-US" sz="1400" dirty="0" smtClean="0"/>
              <a:t>Council member Mealy represents District 41, serving parts of Bedford Stuyvesant, Ocean Hill, Brownsville, East Flatbush and Crown Heights. </a:t>
            </a:r>
            <a:endParaRPr lang="en-US" sz="1400" dirty="0"/>
          </a:p>
        </p:txBody>
      </p:sp>
      <p:sp>
        <p:nvSpPr>
          <p:cNvPr id="7" name="Text Placeholder 6"/>
          <p:cNvSpPr>
            <a:spLocks noGrp="1"/>
          </p:cNvSpPr>
          <p:nvPr>
            <p:ph type="body" sz="half" idx="2"/>
          </p:nvPr>
        </p:nvSpPr>
        <p:spPr>
          <a:xfrm>
            <a:off x="152400" y="1143000"/>
            <a:ext cx="4800600" cy="5029200"/>
          </a:xfrm>
        </p:spPr>
        <p:txBody>
          <a:bodyPr/>
          <a:lstStyle/>
          <a:p>
            <a:r>
              <a:rPr lang="en-US" sz="1200" b="1" dirty="0" smtClean="0"/>
              <a:t>District Office Address</a:t>
            </a:r>
            <a:r>
              <a:rPr lang="en-US" sz="1200" dirty="0" smtClean="0"/>
              <a:t/>
            </a:r>
            <a:br>
              <a:rPr lang="en-US" sz="1200" dirty="0" smtClean="0"/>
            </a:br>
            <a:r>
              <a:rPr lang="en-US" sz="1200" dirty="0" smtClean="0"/>
              <a:t>1757 Union Street, 2</a:t>
            </a:r>
            <a:r>
              <a:rPr lang="en-US" sz="1200" baseline="30000" dirty="0" smtClean="0"/>
              <a:t>nd</a:t>
            </a:r>
            <a:r>
              <a:rPr lang="en-US" sz="1200" dirty="0" smtClean="0"/>
              <a:t> FL</a:t>
            </a:r>
          </a:p>
          <a:p>
            <a:r>
              <a:rPr lang="en-US" sz="1200" dirty="0" smtClean="0"/>
              <a:t>Brooklyn, NY 11213</a:t>
            </a:r>
            <a:br>
              <a:rPr lang="en-US" sz="1200" dirty="0" smtClean="0"/>
            </a:br>
            <a:r>
              <a:rPr lang="en-US" sz="1200" dirty="0" smtClean="0"/>
              <a:t/>
            </a:r>
            <a:br>
              <a:rPr lang="en-US" sz="1200" dirty="0" smtClean="0"/>
            </a:br>
            <a:r>
              <a:rPr lang="en-US" sz="1200" b="1" dirty="0" smtClean="0"/>
              <a:t>District Office Contact</a:t>
            </a:r>
            <a:r>
              <a:rPr lang="en-US" sz="1200" dirty="0" smtClean="0"/>
              <a:t/>
            </a:r>
            <a:br>
              <a:rPr lang="en-US" sz="1200" dirty="0" smtClean="0"/>
            </a:br>
            <a:r>
              <a:rPr lang="en-US" sz="1200" dirty="0" smtClean="0"/>
              <a:t>(P) 953.3097 (F) 718-953-3276</a:t>
            </a:r>
            <a:br>
              <a:rPr lang="en-US" sz="1200" dirty="0" smtClean="0"/>
            </a:br>
            <a:r>
              <a:rPr lang="en-US" sz="1200" dirty="0" smtClean="0"/>
              <a:t/>
            </a:r>
            <a:br>
              <a:rPr lang="en-US" sz="1200" dirty="0" smtClean="0"/>
            </a:br>
            <a:r>
              <a:rPr lang="en-US" sz="1200" b="1" dirty="0" smtClean="0"/>
              <a:t>Legislative Office Address</a:t>
            </a:r>
            <a:r>
              <a:rPr lang="en-US" sz="1200" dirty="0" smtClean="0"/>
              <a:t/>
            </a:r>
            <a:br>
              <a:rPr lang="en-US" sz="1200" dirty="0" smtClean="0"/>
            </a:br>
            <a:r>
              <a:rPr lang="en-US" sz="1200" dirty="0" smtClean="0"/>
              <a:t>250 Broadway</a:t>
            </a:r>
            <a:br>
              <a:rPr lang="en-US" sz="1200" dirty="0" smtClean="0"/>
            </a:br>
            <a:r>
              <a:rPr lang="en-US" sz="1200" dirty="0" smtClean="0"/>
              <a:t>Suite 1778</a:t>
            </a:r>
            <a:br>
              <a:rPr lang="en-US" sz="1200" dirty="0" smtClean="0"/>
            </a:br>
            <a:r>
              <a:rPr lang="en-US" sz="1200" dirty="0" smtClean="0"/>
              <a:t>New York, NY 10007</a:t>
            </a:r>
            <a:br>
              <a:rPr lang="en-US" sz="1200" dirty="0" smtClean="0"/>
            </a:br>
            <a:r>
              <a:rPr lang="en-US" sz="1200" dirty="0" smtClean="0"/>
              <a:t/>
            </a:r>
            <a:br>
              <a:rPr lang="en-US" sz="1200" dirty="0" smtClean="0"/>
            </a:br>
            <a:r>
              <a:rPr lang="en-US" sz="1200" b="1" dirty="0" smtClean="0"/>
              <a:t>Legislative Office Contact</a:t>
            </a:r>
            <a:r>
              <a:rPr lang="en-US" sz="1200" dirty="0" smtClean="0"/>
              <a:t/>
            </a:r>
            <a:br>
              <a:rPr lang="en-US" sz="1200" dirty="0" smtClean="0"/>
            </a:br>
            <a:r>
              <a:rPr lang="en-US" sz="1200" dirty="0" smtClean="0"/>
              <a:t>(P) 212-788-7387 (F) 212-442-0292</a:t>
            </a:r>
            <a:br>
              <a:rPr lang="en-US" sz="1200" dirty="0" smtClean="0"/>
            </a:br>
            <a:r>
              <a:rPr lang="en-US" sz="1200" dirty="0" smtClean="0"/>
              <a:t/>
            </a:r>
            <a:br>
              <a:rPr lang="en-US" sz="1200" dirty="0" smtClean="0"/>
            </a:br>
            <a:r>
              <a:rPr lang="en-US" sz="1200" b="1" dirty="0" smtClean="0"/>
              <a:t>E-mail Address</a:t>
            </a:r>
            <a:r>
              <a:rPr lang="en-US" sz="1200" dirty="0" smtClean="0"/>
              <a:t/>
            </a:r>
            <a:br>
              <a:rPr lang="en-US" sz="1200" dirty="0" smtClean="0"/>
            </a:br>
            <a:r>
              <a:rPr lang="en-US" sz="1200" dirty="0" smtClean="0"/>
              <a:t>darlene.mealy@council.nyc.gov</a:t>
            </a:r>
          </a:p>
          <a:p>
            <a:endParaRPr lang="en-US" sz="1200" dirty="0" smtClean="0"/>
          </a:p>
          <a:p>
            <a:r>
              <a:rPr lang="en-US" sz="1200" b="1" dirty="0" smtClean="0"/>
              <a:t>Academies within district:</a:t>
            </a:r>
          </a:p>
          <a:p>
            <a:r>
              <a:rPr lang="en-US" sz="1200" dirty="0" smtClean="0"/>
              <a:t>AF Crown Heights Elem/ Mid</a:t>
            </a:r>
          </a:p>
          <a:p>
            <a:r>
              <a:rPr lang="en-US" sz="1200" dirty="0" smtClean="0"/>
              <a:t>AF Brownsville</a:t>
            </a:r>
          </a:p>
          <a:p>
            <a:endParaRPr lang="en-US" sz="1200" dirty="0"/>
          </a:p>
        </p:txBody>
      </p:sp>
      <p:sp>
        <p:nvSpPr>
          <p:cNvPr id="4" name="Slide Number Placeholder 3"/>
          <p:cNvSpPr>
            <a:spLocks noGrp="1"/>
          </p:cNvSpPr>
          <p:nvPr>
            <p:ph type="sldNum" sz="quarter" idx="12"/>
          </p:nvPr>
        </p:nvSpPr>
        <p:spPr/>
        <p:txBody>
          <a:bodyPr/>
          <a:lstStyle/>
          <a:p>
            <a:pPr>
              <a:defRPr/>
            </a:pPr>
            <a:fld id="{B1218675-5579-4546-8BEC-0C82CD1A4C5C}" type="slidenum">
              <a:rPr lang="en-US" smtClean="0"/>
              <a:pPr>
                <a:defRPr/>
              </a:pPr>
              <a:t>5</a:t>
            </a:fld>
            <a:endParaRPr lang="en-US"/>
          </a:p>
        </p:txBody>
      </p:sp>
      <p:pic>
        <p:nvPicPr>
          <p:cNvPr id="9" name="Content Placeholder 8" descr="Darlene Mealy (CD 41 AF CH ES MS).jpg"/>
          <p:cNvPicPr>
            <a:picLocks noGrp="1" noChangeAspect="1"/>
          </p:cNvPicPr>
          <p:nvPr>
            <p:ph idx="1"/>
          </p:nvPr>
        </p:nvPicPr>
        <p:blipFill>
          <a:blip r:embed="rId2" cstate="print"/>
          <a:stretch>
            <a:fillRect/>
          </a:stretch>
        </p:blipFill>
        <p:spPr>
          <a:xfrm>
            <a:off x="5486400" y="1371600"/>
            <a:ext cx="3413789" cy="46482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305800" cy="673100"/>
          </a:xfrm>
        </p:spPr>
        <p:txBody>
          <a:bodyPr/>
          <a:lstStyle/>
          <a:p>
            <a:r>
              <a:rPr lang="en-US" dirty="0" smtClean="0"/>
              <a:t/>
            </a:r>
            <a:br>
              <a:rPr lang="en-US" dirty="0" smtClean="0"/>
            </a:br>
            <a:r>
              <a:rPr lang="en-US" dirty="0" smtClean="0"/>
              <a:t/>
            </a:r>
            <a:br>
              <a:rPr lang="en-US" dirty="0" smtClean="0"/>
            </a:br>
            <a:r>
              <a:rPr lang="en-US" dirty="0" smtClean="0"/>
              <a:t>Albert Vann</a:t>
            </a:r>
            <a:br>
              <a:rPr lang="en-US" dirty="0" smtClean="0"/>
            </a:br>
            <a:r>
              <a:rPr lang="en-US" sz="1400" dirty="0" smtClean="0"/>
              <a:t>Council member Vann represents District 36, serving parts of Bedford-Stuyvesant and Crown Heights. </a:t>
            </a:r>
            <a:endParaRPr lang="en-US" sz="1400" dirty="0"/>
          </a:p>
        </p:txBody>
      </p:sp>
      <p:sp>
        <p:nvSpPr>
          <p:cNvPr id="7" name="Text Placeholder 6"/>
          <p:cNvSpPr>
            <a:spLocks noGrp="1"/>
          </p:cNvSpPr>
          <p:nvPr>
            <p:ph type="body" sz="half" idx="2"/>
          </p:nvPr>
        </p:nvSpPr>
        <p:spPr>
          <a:xfrm>
            <a:off x="228600" y="1143000"/>
            <a:ext cx="4800600" cy="5029200"/>
          </a:xfrm>
        </p:spPr>
        <p:txBody>
          <a:bodyPr/>
          <a:lstStyle/>
          <a:p>
            <a:r>
              <a:rPr lang="en-US" sz="1200" b="1" dirty="0" smtClean="0"/>
              <a:t>District Office Address</a:t>
            </a:r>
            <a:r>
              <a:rPr lang="en-US" sz="1200" dirty="0" smtClean="0"/>
              <a:t/>
            </a:r>
            <a:br>
              <a:rPr lang="en-US" sz="1200" dirty="0" smtClean="0"/>
            </a:br>
            <a:r>
              <a:rPr lang="en-US" sz="1200" dirty="0" smtClean="0"/>
              <a:t>613-619 Throop Avenue</a:t>
            </a:r>
          </a:p>
          <a:p>
            <a:r>
              <a:rPr lang="en-US" sz="1200" dirty="0" smtClean="0"/>
              <a:t>Brooklyn, NY 11215</a:t>
            </a:r>
            <a:br>
              <a:rPr lang="en-US" sz="1200" dirty="0" smtClean="0"/>
            </a:br>
            <a:r>
              <a:rPr lang="en-US" sz="1200" dirty="0" smtClean="0"/>
              <a:t/>
            </a:r>
            <a:br>
              <a:rPr lang="en-US" sz="1200" dirty="0" smtClean="0"/>
            </a:br>
            <a:r>
              <a:rPr lang="en-US" sz="1200" b="1" dirty="0" smtClean="0"/>
              <a:t>District Office Contact</a:t>
            </a:r>
            <a:r>
              <a:rPr lang="en-US" sz="1200" dirty="0" smtClean="0"/>
              <a:t/>
            </a:r>
            <a:br>
              <a:rPr lang="en-US" sz="1200" dirty="0" smtClean="0"/>
            </a:br>
            <a:r>
              <a:rPr lang="en-US" sz="1200" dirty="0" smtClean="0"/>
              <a:t>(P) 718-919-0740 or 718-919-0741 </a:t>
            </a:r>
          </a:p>
          <a:p>
            <a:r>
              <a:rPr lang="en-US" sz="1200" dirty="0" smtClean="0"/>
              <a:t>(F) 718-919-0744 </a:t>
            </a:r>
            <a:br>
              <a:rPr lang="en-US" sz="1200" dirty="0" smtClean="0"/>
            </a:br>
            <a:r>
              <a:rPr lang="en-US" sz="1200" dirty="0" smtClean="0"/>
              <a:t/>
            </a:r>
            <a:br>
              <a:rPr lang="en-US" sz="1200" dirty="0" smtClean="0"/>
            </a:br>
            <a:r>
              <a:rPr lang="en-US" sz="1200" b="1" dirty="0" smtClean="0"/>
              <a:t>Legislative Office Address</a:t>
            </a:r>
            <a:r>
              <a:rPr lang="en-US" sz="1200" dirty="0" smtClean="0"/>
              <a:t/>
            </a:r>
            <a:br>
              <a:rPr lang="en-US" sz="1200" dirty="0" smtClean="0"/>
            </a:br>
            <a:r>
              <a:rPr lang="en-US" sz="1200" dirty="0" smtClean="0"/>
              <a:t>250 Broadway</a:t>
            </a:r>
            <a:br>
              <a:rPr lang="en-US" sz="1200" dirty="0" smtClean="0"/>
            </a:br>
            <a:r>
              <a:rPr lang="en-US" sz="1200" dirty="0" smtClean="0"/>
              <a:t>Suite 1743</a:t>
            </a:r>
            <a:br>
              <a:rPr lang="en-US" sz="1200" dirty="0" smtClean="0"/>
            </a:br>
            <a:r>
              <a:rPr lang="en-US" sz="1200" dirty="0" smtClean="0"/>
              <a:t>New York, NY 10007</a:t>
            </a:r>
            <a:br>
              <a:rPr lang="en-US" sz="1200" dirty="0" smtClean="0"/>
            </a:br>
            <a:r>
              <a:rPr lang="en-US" sz="1200" dirty="0" smtClean="0"/>
              <a:t/>
            </a:r>
            <a:br>
              <a:rPr lang="en-US" sz="1200" dirty="0" smtClean="0"/>
            </a:br>
            <a:r>
              <a:rPr lang="en-US" sz="1200" b="1" dirty="0" smtClean="0"/>
              <a:t>Legislative Office Contact</a:t>
            </a:r>
            <a:r>
              <a:rPr lang="en-US" sz="1200" dirty="0" smtClean="0"/>
              <a:t/>
            </a:r>
            <a:br>
              <a:rPr lang="en-US" sz="1200" dirty="0" smtClean="0"/>
            </a:br>
            <a:r>
              <a:rPr lang="en-US" sz="1200" dirty="0" smtClean="0"/>
              <a:t>(P) 212-788-7354 (F) 212-788-8951</a:t>
            </a:r>
            <a:r>
              <a:rPr lang="en-US" dirty="0" smtClean="0"/>
              <a:t/>
            </a:r>
            <a:br>
              <a:rPr lang="en-US" dirty="0" smtClean="0"/>
            </a:br>
            <a:r>
              <a:rPr lang="en-US" dirty="0" smtClean="0"/>
              <a:t/>
            </a:r>
            <a:br>
              <a:rPr lang="en-US" dirty="0" smtClean="0"/>
            </a:br>
            <a:r>
              <a:rPr lang="en-US" sz="1200" b="1" dirty="0" smtClean="0"/>
              <a:t>E-mail Address</a:t>
            </a:r>
            <a:r>
              <a:rPr lang="en-US" dirty="0" smtClean="0"/>
              <a:t/>
            </a:r>
            <a:br>
              <a:rPr lang="en-US" dirty="0" smtClean="0"/>
            </a:br>
            <a:r>
              <a:rPr lang="en-US" sz="1200" dirty="0" smtClean="0"/>
              <a:t>avann@council.nyc.gov</a:t>
            </a:r>
          </a:p>
          <a:p>
            <a:endParaRPr lang="en-US" sz="1200" dirty="0" smtClean="0"/>
          </a:p>
          <a:p>
            <a:r>
              <a:rPr lang="en-US" sz="1200" b="1" dirty="0" smtClean="0"/>
              <a:t>Academies within district:</a:t>
            </a:r>
          </a:p>
          <a:p>
            <a:r>
              <a:rPr lang="en-US" sz="1200" dirty="0" smtClean="0"/>
              <a:t>AF Brooklyn High School</a:t>
            </a:r>
          </a:p>
          <a:p>
            <a:endParaRPr lang="en-US" sz="1200" dirty="0"/>
          </a:p>
        </p:txBody>
      </p:sp>
      <p:sp>
        <p:nvSpPr>
          <p:cNvPr id="4" name="Slide Number Placeholder 3"/>
          <p:cNvSpPr>
            <a:spLocks noGrp="1"/>
          </p:cNvSpPr>
          <p:nvPr>
            <p:ph type="sldNum" sz="quarter" idx="12"/>
          </p:nvPr>
        </p:nvSpPr>
        <p:spPr/>
        <p:txBody>
          <a:bodyPr/>
          <a:lstStyle/>
          <a:p>
            <a:pPr>
              <a:defRPr/>
            </a:pPr>
            <a:fld id="{B1218675-5579-4546-8BEC-0C82CD1A4C5C}" type="slidenum">
              <a:rPr lang="en-US" smtClean="0"/>
              <a:pPr>
                <a:defRPr/>
              </a:pPr>
              <a:t>6</a:t>
            </a:fld>
            <a:endParaRPr lang="en-US"/>
          </a:p>
        </p:txBody>
      </p:sp>
      <p:pic>
        <p:nvPicPr>
          <p:cNvPr id="8" name="Content Placeholder 7" descr="Albert Vann (CD 36 AF Crown Heights High).jpg"/>
          <p:cNvPicPr>
            <a:picLocks noGrp="1" noChangeAspect="1"/>
          </p:cNvPicPr>
          <p:nvPr>
            <p:ph idx="1"/>
          </p:nvPr>
        </p:nvPicPr>
        <p:blipFill>
          <a:blip r:embed="rId2" cstate="print"/>
          <a:stretch>
            <a:fillRect/>
          </a:stretch>
        </p:blipFill>
        <p:spPr>
          <a:xfrm>
            <a:off x="4899024" y="1402556"/>
            <a:ext cx="3787775" cy="4922044"/>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8150" y="85725"/>
            <a:ext cx="8229600" cy="977900"/>
          </a:xfrm>
        </p:spPr>
        <p:txBody>
          <a:bodyPr/>
          <a:lstStyle/>
          <a:p>
            <a:r>
              <a:rPr lang="en-US" dirty="0" smtClean="0"/>
              <a:t>Leticia James </a:t>
            </a:r>
            <a:br>
              <a:rPr lang="en-US" dirty="0" smtClean="0"/>
            </a:br>
            <a:r>
              <a:rPr lang="en-US" sz="1400" dirty="0" smtClean="0"/>
              <a:t>Council member James represents District 35, serving neighborhoods of Clinton Hill and Fort Greene, as well as parts of Crown Heights, Prospect Heights, and Bedford Stuyvesant. </a:t>
            </a:r>
            <a:endParaRPr lang="en-US" sz="1400" dirty="0"/>
          </a:p>
        </p:txBody>
      </p:sp>
      <p:sp>
        <p:nvSpPr>
          <p:cNvPr id="7" name="Text Placeholder 6"/>
          <p:cNvSpPr>
            <a:spLocks noGrp="1"/>
          </p:cNvSpPr>
          <p:nvPr>
            <p:ph type="body" sz="half" idx="2"/>
          </p:nvPr>
        </p:nvSpPr>
        <p:spPr>
          <a:xfrm>
            <a:off x="228600" y="1143000"/>
            <a:ext cx="4800600" cy="5029200"/>
          </a:xfrm>
        </p:spPr>
        <p:txBody>
          <a:bodyPr/>
          <a:lstStyle/>
          <a:p>
            <a:r>
              <a:rPr lang="en-US" sz="1200" b="1" dirty="0" smtClean="0"/>
              <a:t>District Office Address</a:t>
            </a:r>
            <a:r>
              <a:rPr lang="en-US" sz="1200" dirty="0" smtClean="0"/>
              <a:t/>
            </a:r>
            <a:br>
              <a:rPr lang="en-US" sz="1200" dirty="0" smtClean="0"/>
            </a:br>
            <a:r>
              <a:rPr lang="en-US" sz="1200" dirty="0" smtClean="0"/>
              <a:t>67 Hanson Place, Ground FL</a:t>
            </a:r>
            <a:br>
              <a:rPr lang="en-US" sz="1200" dirty="0" smtClean="0"/>
            </a:br>
            <a:r>
              <a:rPr lang="en-US" sz="1200" dirty="0" smtClean="0"/>
              <a:t>Brooklyn, NY 11217</a:t>
            </a:r>
          </a:p>
          <a:p>
            <a:r>
              <a:rPr lang="en-US" sz="1200" dirty="0" smtClean="0"/>
              <a:t/>
            </a:r>
            <a:br>
              <a:rPr lang="en-US" sz="1200" dirty="0" smtClean="0"/>
            </a:br>
            <a:r>
              <a:rPr lang="en-US" sz="1200" b="1" dirty="0" smtClean="0"/>
              <a:t>District Office Contact</a:t>
            </a:r>
            <a:r>
              <a:rPr lang="en-US" sz="1200" dirty="0" smtClean="0"/>
              <a:t/>
            </a:r>
            <a:br>
              <a:rPr lang="en-US" sz="1200" dirty="0" smtClean="0"/>
            </a:br>
            <a:r>
              <a:rPr lang="en-US" sz="1200" dirty="0" smtClean="0"/>
              <a:t>(P) 718-260-9191 (F) 718-260-9099</a:t>
            </a:r>
            <a:br>
              <a:rPr lang="en-US" sz="1200" dirty="0" smtClean="0"/>
            </a:br>
            <a:r>
              <a:rPr lang="en-US" sz="1200" dirty="0" smtClean="0"/>
              <a:t/>
            </a:r>
            <a:br>
              <a:rPr lang="en-US" sz="1200" dirty="0" smtClean="0"/>
            </a:br>
            <a:r>
              <a:rPr lang="en-US" sz="1200" b="1" dirty="0" smtClean="0"/>
              <a:t>Legislative Office Address</a:t>
            </a:r>
            <a:r>
              <a:rPr lang="en-US" sz="1200" dirty="0" smtClean="0"/>
              <a:t/>
            </a:r>
            <a:br>
              <a:rPr lang="en-US" sz="1200" dirty="0" smtClean="0"/>
            </a:br>
            <a:r>
              <a:rPr lang="en-US" sz="1200" dirty="0" smtClean="0"/>
              <a:t>250 Broadway</a:t>
            </a:r>
            <a:br>
              <a:rPr lang="en-US" sz="1200" dirty="0" smtClean="0"/>
            </a:br>
            <a:r>
              <a:rPr lang="en-US" sz="1200" dirty="0" smtClean="0"/>
              <a:t>Suite 1792</a:t>
            </a:r>
            <a:br>
              <a:rPr lang="en-US" sz="1200" dirty="0" smtClean="0"/>
            </a:br>
            <a:r>
              <a:rPr lang="en-US" sz="1200" dirty="0" smtClean="0"/>
              <a:t>New York, NY 10007</a:t>
            </a:r>
            <a:br>
              <a:rPr lang="en-US" sz="1200" dirty="0" smtClean="0"/>
            </a:br>
            <a:r>
              <a:rPr lang="en-US" sz="1200" dirty="0" smtClean="0"/>
              <a:t/>
            </a:r>
            <a:br>
              <a:rPr lang="en-US" sz="1200" dirty="0" smtClean="0"/>
            </a:br>
            <a:r>
              <a:rPr lang="en-US" sz="1200" b="1" dirty="0" smtClean="0"/>
              <a:t>Legislative Office Contact</a:t>
            </a:r>
            <a:r>
              <a:rPr lang="en-US" sz="1200" dirty="0" smtClean="0"/>
              <a:t/>
            </a:r>
            <a:br>
              <a:rPr lang="en-US" sz="1200" dirty="0" smtClean="0"/>
            </a:br>
            <a:r>
              <a:rPr lang="en-US" sz="1200" dirty="0" smtClean="0"/>
              <a:t>(P) 212-788-7081 (F) 212-788-7712</a:t>
            </a:r>
            <a:r>
              <a:rPr lang="en-US" dirty="0" smtClean="0"/>
              <a:t/>
            </a:r>
            <a:br>
              <a:rPr lang="en-US" dirty="0" smtClean="0"/>
            </a:br>
            <a:r>
              <a:rPr lang="en-US" dirty="0" smtClean="0"/>
              <a:t/>
            </a:r>
            <a:br>
              <a:rPr lang="en-US" dirty="0" smtClean="0"/>
            </a:br>
            <a:r>
              <a:rPr lang="en-US" b="1" dirty="0" smtClean="0"/>
              <a:t>E-mail Address</a:t>
            </a:r>
            <a:r>
              <a:rPr lang="en-US" dirty="0" smtClean="0"/>
              <a:t/>
            </a:r>
            <a:br>
              <a:rPr lang="en-US" dirty="0" smtClean="0"/>
            </a:br>
            <a:r>
              <a:rPr lang="en-US" sz="1200" dirty="0" smtClean="0"/>
              <a:t>ljames@council.nyc.gov</a:t>
            </a:r>
          </a:p>
          <a:p>
            <a:endParaRPr lang="en-US" sz="1200" dirty="0" smtClean="0"/>
          </a:p>
          <a:p>
            <a:r>
              <a:rPr lang="en-US" sz="1200" b="1" dirty="0" smtClean="0"/>
              <a:t>Academies within district:</a:t>
            </a:r>
          </a:p>
          <a:p>
            <a:r>
              <a:rPr lang="en-US" sz="1200" dirty="0" smtClean="0"/>
              <a:t>AF Endeavor Middle </a:t>
            </a:r>
          </a:p>
          <a:p>
            <a:endParaRPr lang="en-US" sz="1200" dirty="0"/>
          </a:p>
        </p:txBody>
      </p:sp>
      <p:sp>
        <p:nvSpPr>
          <p:cNvPr id="4" name="Slide Number Placeholder 3"/>
          <p:cNvSpPr>
            <a:spLocks noGrp="1"/>
          </p:cNvSpPr>
          <p:nvPr>
            <p:ph type="sldNum" sz="quarter" idx="12"/>
          </p:nvPr>
        </p:nvSpPr>
        <p:spPr/>
        <p:txBody>
          <a:bodyPr/>
          <a:lstStyle/>
          <a:p>
            <a:pPr>
              <a:defRPr/>
            </a:pPr>
            <a:fld id="{B1218675-5579-4546-8BEC-0C82CD1A4C5C}" type="slidenum">
              <a:rPr lang="en-US" smtClean="0"/>
              <a:pPr>
                <a:defRPr/>
              </a:pPr>
              <a:t>7</a:t>
            </a:fld>
            <a:endParaRPr lang="en-US"/>
          </a:p>
        </p:txBody>
      </p:sp>
      <p:pic>
        <p:nvPicPr>
          <p:cNvPr id="9" name="Content Placeholder 8" descr="Leticia James (CD 35 AF Endeavor).jpg"/>
          <p:cNvPicPr>
            <a:picLocks noGrp="1" noChangeAspect="1"/>
          </p:cNvPicPr>
          <p:nvPr>
            <p:ph idx="1"/>
          </p:nvPr>
        </p:nvPicPr>
        <p:blipFill>
          <a:blip r:embed="rId2" cstate="print"/>
          <a:stretch>
            <a:fillRect/>
          </a:stretch>
        </p:blipFill>
        <p:spPr>
          <a:xfrm>
            <a:off x="5257800" y="1295400"/>
            <a:ext cx="3505200" cy="46482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977900"/>
          </a:xfrm>
        </p:spPr>
        <p:txBody>
          <a:bodyPr/>
          <a:lstStyle/>
          <a:p>
            <a:r>
              <a:rPr lang="en-US" dirty="0" smtClean="0"/>
              <a:t>Charles Barron </a:t>
            </a:r>
            <a:br>
              <a:rPr lang="en-US" dirty="0" smtClean="0"/>
            </a:br>
            <a:r>
              <a:rPr lang="en-US" sz="1400" dirty="0" smtClean="0"/>
              <a:t>Council member Barron represents District 42, serving parts of East New York, Brownsville, East Flatbush, Canarsie. </a:t>
            </a:r>
            <a:endParaRPr lang="en-US" sz="1400" dirty="0"/>
          </a:p>
        </p:txBody>
      </p:sp>
      <p:sp>
        <p:nvSpPr>
          <p:cNvPr id="7" name="Text Placeholder 6"/>
          <p:cNvSpPr>
            <a:spLocks noGrp="1"/>
          </p:cNvSpPr>
          <p:nvPr>
            <p:ph type="body" sz="half" idx="2"/>
          </p:nvPr>
        </p:nvSpPr>
        <p:spPr>
          <a:xfrm>
            <a:off x="228600" y="1143000"/>
            <a:ext cx="4800600" cy="5029200"/>
          </a:xfrm>
        </p:spPr>
        <p:txBody>
          <a:bodyPr/>
          <a:lstStyle/>
          <a:p>
            <a:r>
              <a:rPr lang="en-US" sz="1200" b="1" dirty="0" smtClean="0"/>
              <a:t>District Office Address</a:t>
            </a:r>
            <a:r>
              <a:rPr lang="en-US" sz="1200" dirty="0" smtClean="0"/>
              <a:t/>
            </a:r>
            <a:br>
              <a:rPr lang="en-US" sz="1200" dirty="0" smtClean="0"/>
            </a:br>
            <a:r>
              <a:rPr lang="en-US" sz="1200" dirty="0" smtClean="0"/>
              <a:t>718 Pennsylvania Ave.</a:t>
            </a:r>
            <a:br>
              <a:rPr lang="en-US" sz="1200" dirty="0" smtClean="0"/>
            </a:br>
            <a:r>
              <a:rPr lang="en-US" sz="1200" dirty="0" smtClean="0"/>
              <a:t>Brooklyn, New York 11207</a:t>
            </a:r>
          </a:p>
          <a:p>
            <a:r>
              <a:rPr lang="en-US" sz="1200" dirty="0" smtClean="0"/>
              <a:t/>
            </a:r>
            <a:br>
              <a:rPr lang="en-US" sz="1200" dirty="0" smtClean="0"/>
            </a:br>
            <a:r>
              <a:rPr lang="en-US" sz="1200" b="1" dirty="0" smtClean="0"/>
              <a:t>District Office Contact</a:t>
            </a:r>
            <a:r>
              <a:rPr lang="en-US" sz="1200" dirty="0" smtClean="0"/>
              <a:t/>
            </a:r>
            <a:br>
              <a:rPr lang="en-US" sz="1200" dirty="0" smtClean="0"/>
            </a:br>
            <a:r>
              <a:rPr lang="en-US" sz="1200" dirty="0" smtClean="0"/>
              <a:t>(P) 718-649-9495/ 9496 (F) 718-649-3111</a:t>
            </a:r>
            <a:br>
              <a:rPr lang="en-US" sz="1200" dirty="0" smtClean="0"/>
            </a:br>
            <a:r>
              <a:rPr lang="en-US" sz="1200" dirty="0" smtClean="0"/>
              <a:t/>
            </a:r>
            <a:br>
              <a:rPr lang="en-US" sz="1200" dirty="0" smtClean="0"/>
            </a:br>
            <a:r>
              <a:rPr lang="en-US" sz="1200" b="1" dirty="0" smtClean="0"/>
              <a:t>Legislative Office Address</a:t>
            </a:r>
            <a:r>
              <a:rPr lang="en-US" sz="1200" dirty="0" smtClean="0"/>
              <a:t/>
            </a:r>
            <a:br>
              <a:rPr lang="en-US" sz="1200" dirty="0" smtClean="0"/>
            </a:br>
            <a:r>
              <a:rPr lang="en-US" sz="1200" dirty="0" smtClean="0"/>
              <a:t>250 Broadway</a:t>
            </a:r>
            <a:br>
              <a:rPr lang="en-US" sz="1200" dirty="0" smtClean="0"/>
            </a:br>
            <a:r>
              <a:rPr lang="en-US" sz="1200" dirty="0" smtClean="0"/>
              <a:t>Suite 1823</a:t>
            </a:r>
            <a:br>
              <a:rPr lang="en-US" sz="1200" dirty="0" smtClean="0"/>
            </a:br>
            <a:r>
              <a:rPr lang="en-US" sz="1200" dirty="0" smtClean="0"/>
              <a:t>New York, NY 10007</a:t>
            </a:r>
            <a:br>
              <a:rPr lang="en-US" sz="1200" dirty="0" smtClean="0"/>
            </a:br>
            <a:r>
              <a:rPr lang="en-US" sz="1200" dirty="0" smtClean="0"/>
              <a:t/>
            </a:r>
            <a:br>
              <a:rPr lang="en-US" sz="1200" dirty="0" smtClean="0"/>
            </a:br>
            <a:r>
              <a:rPr lang="en-US" sz="1200" b="1" dirty="0" smtClean="0"/>
              <a:t>Legislative Office Contact</a:t>
            </a:r>
            <a:r>
              <a:rPr lang="en-US" sz="1200" dirty="0" smtClean="0"/>
              <a:t/>
            </a:r>
            <a:br>
              <a:rPr lang="en-US" sz="1200" dirty="0" smtClean="0"/>
            </a:br>
            <a:r>
              <a:rPr lang="en-US" sz="1200" dirty="0" smtClean="0"/>
              <a:t>(P) 212-788-6957 (F) 212-676-8595</a:t>
            </a:r>
          </a:p>
          <a:p>
            <a:endParaRPr lang="en-US" sz="1200" dirty="0" smtClean="0"/>
          </a:p>
          <a:p>
            <a:r>
              <a:rPr lang="en-US" sz="1200" b="1" dirty="0" smtClean="0"/>
              <a:t>Academies within district:</a:t>
            </a:r>
          </a:p>
          <a:p>
            <a:r>
              <a:rPr lang="en-US" sz="1200" dirty="0" smtClean="0"/>
              <a:t>AF ENY Elem</a:t>
            </a:r>
          </a:p>
          <a:p>
            <a:endParaRPr lang="en-US" sz="1200" dirty="0" smtClean="0"/>
          </a:p>
          <a:p>
            <a:r>
              <a:rPr lang="en-US" dirty="0" smtClean="0"/>
              <a:t/>
            </a:r>
            <a:br>
              <a:rPr lang="en-US" dirty="0" smtClean="0"/>
            </a:br>
            <a:r>
              <a:rPr lang="en-US" dirty="0" smtClean="0"/>
              <a:t/>
            </a:r>
            <a:br>
              <a:rPr lang="en-US" dirty="0" smtClean="0"/>
            </a:br>
            <a:endParaRPr lang="en-US" sz="1200" dirty="0"/>
          </a:p>
        </p:txBody>
      </p:sp>
      <p:sp>
        <p:nvSpPr>
          <p:cNvPr id="4" name="Slide Number Placeholder 3"/>
          <p:cNvSpPr>
            <a:spLocks noGrp="1"/>
          </p:cNvSpPr>
          <p:nvPr>
            <p:ph type="sldNum" sz="quarter" idx="12"/>
          </p:nvPr>
        </p:nvSpPr>
        <p:spPr/>
        <p:txBody>
          <a:bodyPr/>
          <a:lstStyle/>
          <a:p>
            <a:pPr>
              <a:defRPr/>
            </a:pPr>
            <a:fld id="{B1218675-5579-4546-8BEC-0C82CD1A4C5C}" type="slidenum">
              <a:rPr lang="en-US" smtClean="0"/>
              <a:pPr>
                <a:defRPr/>
              </a:pPr>
              <a:t>8</a:t>
            </a:fld>
            <a:endParaRPr lang="en-US"/>
          </a:p>
        </p:txBody>
      </p:sp>
      <p:pic>
        <p:nvPicPr>
          <p:cNvPr id="8" name="Content Placeholder 7" descr="Charles Barron (CD 42 AF ENY ES).jpg"/>
          <p:cNvPicPr>
            <a:picLocks noGrp="1" noChangeAspect="1"/>
          </p:cNvPicPr>
          <p:nvPr>
            <p:ph idx="1"/>
          </p:nvPr>
        </p:nvPicPr>
        <p:blipFill>
          <a:blip r:embed="rId2" cstate="print"/>
          <a:stretch>
            <a:fillRect/>
          </a:stretch>
        </p:blipFill>
        <p:spPr>
          <a:xfrm>
            <a:off x="5257800" y="1371600"/>
            <a:ext cx="3413125" cy="44958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153400" cy="457200"/>
          </a:xfrm>
        </p:spPr>
        <p:txBody>
          <a:bodyPr/>
          <a:lstStyle/>
          <a:p>
            <a:r>
              <a:rPr lang="en-US" dirty="0" smtClean="0"/>
              <a:t>Diana Reyna</a:t>
            </a:r>
            <a:br>
              <a:rPr lang="en-US" dirty="0" smtClean="0"/>
            </a:br>
            <a:r>
              <a:rPr lang="en-US" sz="1400" dirty="0" smtClean="0"/>
              <a:t>Council woman Reyna represents the 34</a:t>
            </a:r>
            <a:r>
              <a:rPr lang="en-US" sz="1400" baseline="30000" dirty="0" smtClean="0"/>
              <a:t>th</a:t>
            </a:r>
            <a:r>
              <a:rPr lang="en-US" sz="1400" dirty="0" smtClean="0"/>
              <a:t> District, composed of Williamsburg and Bushwick, Brooklyn; Ridgewood, Queens</a:t>
            </a:r>
            <a:endParaRPr lang="en-US" sz="1400" dirty="0"/>
          </a:p>
        </p:txBody>
      </p:sp>
      <p:sp>
        <p:nvSpPr>
          <p:cNvPr id="7" name="Text Placeholder 6"/>
          <p:cNvSpPr>
            <a:spLocks noGrp="1"/>
          </p:cNvSpPr>
          <p:nvPr>
            <p:ph type="body" sz="half" idx="2"/>
          </p:nvPr>
        </p:nvSpPr>
        <p:spPr>
          <a:xfrm>
            <a:off x="152400" y="1143000"/>
            <a:ext cx="4267200" cy="5029200"/>
          </a:xfrm>
        </p:spPr>
        <p:txBody>
          <a:bodyPr/>
          <a:lstStyle/>
          <a:p>
            <a:r>
              <a:rPr lang="en-US" sz="1200" b="1" dirty="0" smtClean="0"/>
              <a:t>District Office Address</a:t>
            </a:r>
            <a:r>
              <a:rPr lang="en-US" sz="1200" dirty="0" smtClean="0"/>
              <a:t/>
            </a:r>
            <a:br>
              <a:rPr lang="en-US" sz="1200" dirty="0" smtClean="0"/>
            </a:br>
            <a:r>
              <a:rPr lang="en-US" sz="1200" dirty="0" smtClean="0"/>
              <a:t>217 </a:t>
            </a:r>
            <a:r>
              <a:rPr lang="en-US" sz="1200" dirty="0" err="1" smtClean="0"/>
              <a:t>Havemeyer</a:t>
            </a:r>
            <a:r>
              <a:rPr lang="en-US" sz="1200" dirty="0" smtClean="0"/>
              <a:t> Street, 2</a:t>
            </a:r>
            <a:r>
              <a:rPr lang="en-US" sz="1200" baseline="30000" dirty="0" smtClean="0"/>
              <a:t>nd</a:t>
            </a:r>
            <a:r>
              <a:rPr lang="en-US" sz="1200" dirty="0" smtClean="0"/>
              <a:t> Fl</a:t>
            </a:r>
          </a:p>
          <a:p>
            <a:r>
              <a:rPr lang="en-US" sz="1200" dirty="0" smtClean="0"/>
              <a:t>Brooklyn, NY 11211</a:t>
            </a:r>
            <a:br>
              <a:rPr lang="en-US" sz="1200" dirty="0" smtClean="0"/>
            </a:br>
            <a:r>
              <a:rPr lang="en-US" sz="1200" dirty="0" smtClean="0"/>
              <a:t/>
            </a:r>
            <a:br>
              <a:rPr lang="en-US" sz="1200" dirty="0" smtClean="0"/>
            </a:br>
            <a:r>
              <a:rPr lang="en-US" sz="1200" b="1" dirty="0" smtClean="0"/>
              <a:t>District Office  Contact</a:t>
            </a:r>
            <a:r>
              <a:rPr lang="en-US" sz="1200" dirty="0" smtClean="0"/>
              <a:t/>
            </a:r>
            <a:br>
              <a:rPr lang="en-US" sz="1200" dirty="0" smtClean="0"/>
            </a:br>
            <a:r>
              <a:rPr lang="en-US" sz="1200" dirty="0" smtClean="0"/>
              <a:t>(P) 718-963-3141</a:t>
            </a:r>
          </a:p>
          <a:p>
            <a:r>
              <a:rPr lang="en-US" sz="1200" dirty="0" smtClean="0"/>
              <a:t>bmbaruch@council.nyc.gov</a:t>
            </a:r>
            <a:br>
              <a:rPr lang="en-US" sz="1200" dirty="0" smtClean="0"/>
            </a:br>
            <a:r>
              <a:rPr lang="en-US" sz="1200" dirty="0" smtClean="0"/>
              <a:t/>
            </a:r>
            <a:br>
              <a:rPr lang="en-US" sz="1200" dirty="0" smtClean="0"/>
            </a:br>
            <a:r>
              <a:rPr lang="en-US" sz="1200" b="1" dirty="0" smtClean="0"/>
              <a:t>Legislative Office Address</a:t>
            </a:r>
            <a:r>
              <a:rPr lang="en-US" sz="1200" dirty="0" smtClean="0"/>
              <a:t/>
            </a:r>
            <a:br>
              <a:rPr lang="en-US" sz="1200" dirty="0" smtClean="0"/>
            </a:br>
            <a:r>
              <a:rPr lang="en-US" sz="1200" dirty="0" smtClean="0"/>
              <a:t>250 Broadway</a:t>
            </a:r>
          </a:p>
          <a:p>
            <a:r>
              <a:rPr lang="en-US" sz="1200" dirty="0" smtClean="0"/>
              <a:t>Suite 1740</a:t>
            </a:r>
          </a:p>
          <a:p>
            <a:r>
              <a:rPr lang="en-US" sz="1200" dirty="0" smtClean="0"/>
              <a:t>New York, NY 10007</a:t>
            </a:r>
            <a:br>
              <a:rPr lang="en-US" sz="1200" dirty="0" smtClean="0"/>
            </a:br>
            <a:r>
              <a:rPr lang="en-US" sz="1200" dirty="0" smtClean="0"/>
              <a:t/>
            </a:r>
            <a:br>
              <a:rPr lang="en-US" sz="1200" dirty="0" smtClean="0"/>
            </a:br>
            <a:r>
              <a:rPr lang="en-US" sz="1200" b="1" dirty="0" smtClean="0"/>
              <a:t>Legislative Office Contact</a:t>
            </a:r>
            <a:r>
              <a:rPr lang="en-US" sz="1200" dirty="0" smtClean="0"/>
              <a:t/>
            </a:r>
            <a:br>
              <a:rPr lang="en-US" sz="1200" dirty="0" smtClean="0"/>
            </a:br>
            <a:r>
              <a:rPr lang="en-US" sz="1200" dirty="0" smtClean="0"/>
              <a:t>(P) 212-788-7095</a:t>
            </a:r>
          </a:p>
          <a:p>
            <a:r>
              <a:rPr lang="en-US" sz="1200" dirty="0" smtClean="0"/>
              <a:t>(F) 212-788-7296</a:t>
            </a:r>
          </a:p>
          <a:p>
            <a:endParaRPr lang="en-US" sz="1200" dirty="0" smtClean="0"/>
          </a:p>
          <a:p>
            <a:r>
              <a:rPr lang="en-US" sz="1200" b="1" dirty="0" smtClean="0"/>
              <a:t>Academies within district:</a:t>
            </a:r>
          </a:p>
          <a:p>
            <a:r>
              <a:rPr lang="en-US" sz="1200" dirty="0" smtClean="0"/>
              <a:t>N/A</a:t>
            </a:r>
          </a:p>
          <a:p>
            <a:r>
              <a:rPr lang="en-US" sz="1200" dirty="0" smtClean="0"/>
              <a:t/>
            </a:r>
            <a:br>
              <a:rPr lang="en-US" sz="1200" dirty="0" smtClean="0"/>
            </a:br>
            <a:r>
              <a:rPr lang="en-US" dirty="0" smtClean="0"/>
              <a:t/>
            </a:r>
            <a:br>
              <a:rPr lang="en-US" dirty="0" smtClean="0"/>
            </a:br>
            <a:endParaRPr lang="en-US" sz="1200" dirty="0"/>
          </a:p>
        </p:txBody>
      </p:sp>
      <p:sp>
        <p:nvSpPr>
          <p:cNvPr id="4" name="Slide Number Placeholder 3"/>
          <p:cNvSpPr>
            <a:spLocks noGrp="1"/>
          </p:cNvSpPr>
          <p:nvPr>
            <p:ph type="sldNum" sz="quarter" idx="12"/>
          </p:nvPr>
        </p:nvSpPr>
        <p:spPr/>
        <p:txBody>
          <a:bodyPr/>
          <a:lstStyle/>
          <a:p>
            <a:pPr>
              <a:defRPr/>
            </a:pPr>
            <a:fld id="{B1218675-5579-4546-8BEC-0C82CD1A4C5C}" type="slidenum">
              <a:rPr lang="en-US" smtClean="0"/>
              <a:pPr>
                <a:defRPr/>
              </a:pPr>
              <a:t>9</a:t>
            </a:fld>
            <a:endParaRPr lang="en-US"/>
          </a:p>
        </p:txBody>
      </p:sp>
      <p:pic>
        <p:nvPicPr>
          <p:cNvPr id="11" name="Content Placeholder 10" descr="Joseph Lentol (CD 50 AF Endeavor).png"/>
          <p:cNvPicPr>
            <a:picLocks noGrp="1" noChangeAspect="1"/>
          </p:cNvPicPr>
          <p:nvPr>
            <p:ph idx="1"/>
          </p:nvPr>
        </p:nvPicPr>
        <p:blipFill>
          <a:blip r:embed="rId2" cstate="print"/>
          <a:stretch>
            <a:fillRect/>
          </a:stretch>
        </p:blipFill>
        <p:spPr>
          <a:xfrm>
            <a:off x="4520663" y="1371600"/>
            <a:ext cx="4166137" cy="4293671"/>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F Master Presentation Template">
  <a:themeElements>
    <a:clrScheme name="AF Master Presentation Template 15">
      <a:dk1>
        <a:srgbClr val="000000"/>
      </a:dk1>
      <a:lt1>
        <a:srgbClr val="FFFFFF"/>
      </a:lt1>
      <a:dk2>
        <a:srgbClr val="005DAA"/>
      </a:dk2>
      <a:lt2>
        <a:srgbClr val="EE3224"/>
      </a:lt2>
      <a:accent1>
        <a:srgbClr val="FFE512"/>
      </a:accent1>
      <a:accent2>
        <a:srgbClr val="F6A019"/>
      </a:accent2>
      <a:accent3>
        <a:srgbClr val="FFFFFF"/>
      </a:accent3>
      <a:accent4>
        <a:srgbClr val="000000"/>
      </a:accent4>
      <a:accent5>
        <a:srgbClr val="FFF0AA"/>
      </a:accent5>
      <a:accent6>
        <a:srgbClr val="DF9116"/>
      </a:accent6>
      <a:hlink>
        <a:srgbClr val="0CAF4A"/>
      </a:hlink>
      <a:folHlink>
        <a:srgbClr val="8F3E97"/>
      </a:folHlink>
    </a:clrScheme>
    <a:fontScheme name="AF Master Presentation Template">
      <a:majorFont>
        <a:latin typeface="Rockwel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274320" tIns="13716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E3224"/>
          </a:buClr>
          <a:buSzTx/>
          <a:buFont typeface="Arial" charset="0"/>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274320" tIns="13716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E3224"/>
          </a:buClr>
          <a:buSzTx/>
          <a:buFont typeface="Arial" charset="0"/>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AF Master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F Master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F Master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F Master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F Master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F Master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F Master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F Master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F Master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F Master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F Master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F Master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F Master Presentation Template 13">
        <a:dk1>
          <a:srgbClr val="000000"/>
        </a:dk1>
        <a:lt1>
          <a:srgbClr val="FFFFFF"/>
        </a:lt1>
        <a:dk2>
          <a:srgbClr val="005DAA"/>
        </a:dk2>
        <a:lt2>
          <a:srgbClr val="808080"/>
        </a:lt2>
        <a:accent1>
          <a:srgbClr val="FFE512"/>
        </a:accent1>
        <a:accent2>
          <a:srgbClr val="333399"/>
        </a:accent2>
        <a:accent3>
          <a:srgbClr val="FFFFFF"/>
        </a:accent3>
        <a:accent4>
          <a:srgbClr val="000000"/>
        </a:accent4>
        <a:accent5>
          <a:srgbClr val="FFF0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F Master Presentation Template 14">
        <a:dk1>
          <a:srgbClr val="000000"/>
        </a:dk1>
        <a:lt1>
          <a:srgbClr val="FFFFFF"/>
        </a:lt1>
        <a:dk2>
          <a:srgbClr val="005DAA"/>
        </a:dk2>
        <a:lt2>
          <a:srgbClr val="808080"/>
        </a:lt2>
        <a:accent1>
          <a:srgbClr val="FFE512"/>
        </a:accent1>
        <a:accent2>
          <a:srgbClr val="EE3224"/>
        </a:accent2>
        <a:accent3>
          <a:srgbClr val="FFFFFF"/>
        </a:accent3>
        <a:accent4>
          <a:srgbClr val="000000"/>
        </a:accent4>
        <a:accent5>
          <a:srgbClr val="FFF0AA"/>
        </a:accent5>
        <a:accent6>
          <a:srgbClr val="D82C20"/>
        </a:accent6>
        <a:hlink>
          <a:srgbClr val="0F508B"/>
        </a:hlink>
        <a:folHlink>
          <a:srgbClr val="99CC00"/>
        </a:folHlink>
      </a:clrScheme>
      <a:clrMap bg1="lt1" tx1="dk1" bg2="lt2" tx2="dk2" accent1="accent1" accent2="accent2" accent3="accent3" accent4="accent4" accent5="accent5" accent6="accent6" hlink="hlink" folHlink="folHlink"/>
    </a:extraClrScheme>
    <a:extraClrScheme>
      <a:clrScheme name="AF Master Presentation Template 15">
        <a:dk1>
          <a:srgbClr val="000000"/>
        </a:dk1>
        <a:lt1>
          <a:srgbClr val="FFFFFF"/>
        </a:lt1>
        <a:dk2>
          <a:srgbClr val="005DAA"/>
        </a:dk2>
        <a:lt2>
          <a:srgbClr val="EE3224"/>
        </a:lt2>
        <a:accent1>
          <a:srgbClr val="FFE512"/>
        </a:accent1>
        <a:accent2>
          <a:srgbClr val="F6A019"/>
        </a:accent2>
        <a:accent3>
          <a:srgbClr val="FFFFFF"/>
        </a:accent3>
        <a:accent4>
          <a:srgbClr val="000000"/>
        </a:accent4>
        <a:accent5>
          <a:srgbClr val="FFF0AA"/>
        </a:accent5>
        <a:accent6>
          <a:srgbClr val="DF9116"/>
        </a:accent6>
        <a:hlink>
          <a:srgbClr val="0CAF4A"/>
        </a:hlink>
        <a:folHlink>
          <a:srgbClr val="8F3E9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_dlc_DocId xmlns="870d16f4-8048-4199-b7c0-9cbff46dc78c">YRZUPVWUHWXA-69-8</_dlc_DocId>
    <_dlc_DocIdUrl xmlns="870d16f4-8048-4199-b7c0-9cbff46dc78c">
      <Url>https://manyminds.achievementfirst.org/PartnerExternal/_layouts/15/DocIdRedir.aspx?ID=YRZUPVWUHWXA-69-8</Url>
      <Description>YRZUPVWUHWXA-69-8</Description>
    </_dlc_DocIdUrl>
    <Key_x0020_Area xmlns="79c90de2-b994-46ab-bfec-acfa2e489147">Advocacy</Key_x0020_Area>
    <Sub_x0020_Folder xmlns="79c90de2-b994-46ab-bfec-acfa2e489147" xsi:nil="true"/>
    <Description0 xmlns="79c90de2-b994-46ab-bfec-acfa2e489147" xsi:nil="true"/>
    <Sub_x0020_Folder_x0020_2 xmlns="79c90de2-b994-46ab-bfec-acfa2e48914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4D173582176DA499C1234FB78B186A0" ma:contentTypeVersion="4" ma:contentTypeDescription="Create a new document." ma:contentTypeScope="" ma:versionID="3f6ca70e8decae435dac4b6bb2396afb">
  <xsd:schema xmlns:xsd="http://www.w3.org/2001/XMLSchema" xmlns:xs="http://www.w3.org/2001/XMLSchema" xmlns:p="http://schemas.microsoft.com/office/2006/metadata/properties" xmlns:ns2="870d16f4-8048-4199-b7c0-9cbff46dc78c" xmlns:ns3="79c90de2-b994-46ab-bfec-acfa2e489147" targetNamespace="http://schemas.microsoft.com/office/2006/metadata/properties" ma:root="true" ma:fieldsID="2693d3a98e6ff104685832b8c1f5db02" ns2:_="" ns3:_="">
    <xsd:import namespace="870d16f4-8048-4199-b7c0-9cbff46dc78c"/>
    <xsd:import namespace="79c90de2-b994-46ab-bfec-acfa2e489147"/>
    <xsd:element name="properties">
      <xsd:complexType>
        <xsd:sequence>
          <xsd:element name="documentManagement">
            <xsd:complexType>
              <xsd:all>
                <xsd:element ref="ns2:_dlc_DocId" minOccurs="0"/>
                <xsd:element ref="ns2:_dlc_DocIdUrl" minOccurs="0"/>
                <xsd:element ref="ns2:_dlc_DocIdPersistId" minOccurs="0"/>
                <xsd:element ref="ns3:Key_x0020_Area"/>
                <xsd:element ref="ns3:Description0" minOccurs="0"/>
                <xsd:element ref="ns3:Sub_x0020_Folder" minOccurs="0"/>
                <xsd:element ref="ns3:Sub_x0020_Folder_x0020_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0d16f4-8048-4199-b7c0-9cbff46dc78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9c90de2-b994-46ab-bfec-acfa2e489147" elementFormDefault="qualified">
    <xsd:import namespace="http://schemas.microsoft.com/office/2006/documentManagement/types"/>
    <xsd:import namespace="http://schemas.microsoft.com/office/infopath/2007/PartnerControls"/>
    <xsd:element name="Key_x0020_Area" ma:index="11" ma:displayName="Key Area" ma:default="Community Engagement" ma:format="Dropdown" ma:internalName="Key_x0020_Area">
      <xsd:simpleType>
        <xsd:restriction base="dms:Choice">
          <xsd:enumeration value="Community Engagement"/>
          <xsd:enumeration value="Family Engagement"/>
          <xsd:enumeration value="Advocacy"/>
          <xsd:enumeration value="Development"/>
          <xsd:enumeration value="Marketing and Communications"/>
          <xsd:enumeration value="District and Authorizer Relations"/>
          <xsd:enumeration value="Board Engagement"/>
        </xsd:restriction>
      </xsd:simpleType>
    </xsd:element>
    <xsd:element name="Description0" ma:index="12" nillable="true" ma:displayName="Description" ma:internalName="Description0">
      <xsd:simpleType>
        <xsd:restriction base="dms:Note">
          <xsd:maxLength value="255"/>
        </xsd:restriction>
      </xsd:simpleType>
    </xsd:element>
    <xsd:element name="Sub_x0020_Folder" ma:index="13" nillable="true" ma:displayName="Sub Folder" ma:internalName="Sub_x0020_Folder">
      <xsd:simpleType>
        <xsd:restriction base="dms:Text">
          <xsd:maxLength value="255"/>
        </xsd:restriction>
      </xsd:simpleType>
    </xsd:element>
    <xsd:element name="Sub_x0020_Folder_x0020_2" ma:index="14" nillable="true" ma:displayName="Sub Folder 2" ma:internalName="Sub_x0020_Folder_x0020_2">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8B4343-0EC4-4694-BF35-6405ADFDBA7E}"/>
</file>

<file path=customXml/itemProps2.xml><?xml version="1.0" encoding="utf-8"?>
<ds:datastoreItem xmlns:ds="http://schemas.openxmlformats.org/officeDocument/2006/customXml" ds:itemID="{66547FC2-4887-4EAF-A226-EE3D399B7A2C}"/>
</file>

<file path=customXml/itemProps3.xml><?xml version="1.0" encoding="utf-8"?>
<ds:datastoreItem xmlns:ds="http://schemas.openxmlformats.org/officeDocument/2006/customXml" ds:itemID="{8968C9AE-0F32-4390-BDBE-27829C8EDB76}"/>
</file>

<file path=customXml/itemProps4.xml><?xml version="1.0" encoding="utf-8"?>
<ds:datastoreItem xmlns:ds="http://schemas.openxmlformats.org/officeDocument/2006/customXml" ds:itemID="{63C771C3-8714-4BF3-9105-594CC3E2CC51}"/>
</file>

<file path=docProps/app.xml><?xml version="1.0" encoding="utf-8"?>
<Properties xmlns="http://schemas.openxmlformats.org/officeDocument/2006/extended-properties" xmlns:vt="http://schemas.openxmlformats.org/officeDocument/2006/docPropsVTypes">
  <Template>af_presentation</Template>
  <TotalTime>15803</TotalTime>
  <Words>213</Words>
  <Application>Microsoft Office PowerPoint</Application>
  <PresentationFormat>On-screen Show (4:3)</PresentationFormat>
  <Paragraphs>232</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AF Master Presentation Template</vt:lpstr>
      <vt:lpstr>Advocacy Toolkit</vt:lpstr>
      <vt:lpstr>Slide 2</vt:lpstr>
      <vt:lpstr>NY City Council  </vt:lpstr>
      <vt:lpstr>Erik Martin Dilan  Council Member Dilan represents District 37, serving the communities of Bushwick, Cypress Hills, East New York, Ocean- Hill Brownsville and Wyckoff Heights. </vt:lpstr>
      <vt:lpstr>    Darlene Mealy Council member Mealy represents District 41, serving parts of Bedford Stuyvesant, Ocean Hill, Brownsville, East Flatbush and Crown Heights. </vt:lpstr>
      <vt:lpstr>  Albert Vann Council member Vann represents District 36, serving parts of Bedford-Stuyvesant and Crown Heights. </vt:lpstr>
      <vt:lpstr>Leticia James  Council member James represents District 35, serving neighborhoods of Clinton Hill and Fort Greene, as well as parts of Crown Heights, Prospect Heights, and Bedford Stuyvesant. </vt:lpstr>
      <vt:lpstr>Charles Barron  Council member Barron represents District 42, serving parts of East New York, Brownsville, East Flatbush, Canarsie. </vt:lpstr>
      <vt:lpstr>Diana Reyna Council woman Reyna represents the 34th District, composed of Williamsburg and Bushwick, Brooklyn; Ridgewood, Queens</vt:lpstr>
      <vt:lpstr>NY State Assembly  </vt:lpstr>
      <vt:lpstr>Karim Camara  Assemblyman Camara represents District 43, serving Crown Heights, Prospect Heights, Lefferts Garden, and Parts of East Flatbush. </vt:lpstr>
      <vt:lpstr>Slide 12</vt:lpstr>
      <vt:lpstr>Inez Barron Assemblywoman Barron represents NY State Assembly District 40, serving neighborhoods of East New York, Starrett City, and Canarsie.</vt:lpstr>
      <vt:lpstr>Darryl C. Towns Assemblyman Towns represents NY State Assembly District 54, serving neighborhoods of Bushwick, Cypress Hills and East New York.</vt:lpstr>
      <vt:lpstr>Hakeem Jeffries Assemblyman Towns represents NY State Assembly District 57, serving neighborhoods of Fort Greene, Clinton Hill, Crown Heights and Bedford Stuyvesant. </vt:lpstr>
      <vt:lpstr>Vito J. Lopez Assemblyman Lopez represents NY State Assembly District 53, serving neighborhoods of Bushwick and Williamsburg.</vt:lpstr>
      <vt:lpstr>William F. Boyland, Jr.  Assemblyman Boyland represents NY State Assembly District 55, serving neighborhoods of Ocean Hill, Brownsville, Bedford-Stuyvesant, Crown Heights, and Bushwick.</vt:lpstr>
      <vt:lpstr>NY State Senate</vt:lpstr>
      <vt:lpstr>Velmanette Montgomery Senator Montgomery represents Senate District 18, serving  neighborhoods of Fort Greene, Boerum Hill, Red Hook, Bedford-Stuyvesant, Sunset Park and Park Slope.</vt:lpstr>
      <vt:lpstr>Eric Adams Senator Adams represents Senate District 20, serving  neighborhoods of Flatbush, Crown Heights, Park Slope, Windsor Terrace and Prospect Heights.</vt:lpstr>
      <vt:lpstr>Martin M. Dilan Senator Dilan represents Senate District 17, serving  North Brooklyn neighborhoods of Bushwick, Williamsburg, Greenpoint, Cypress Hills, City-Line, East New York, Bedford-Stuyvesant, and Brownsville.</vt:lpstr>
      <vt:lpstr>John Sampson Senator Sampson represents Senate District 19, serving neighborhoods of Crown Heights, East Flatbush, and parts of Brownsville, Canarsie and Spring Creek Towers.</vt:lpstr>
      <vt:lpstr>US Congress</vt:lpstr>
      <vt:lpstr>Edolphous “Ed” Towns Congressman Towns represents New York’s 10th Congressional District, serving neighborhoods of Bedford-Stuyvesant, Brooklyn Heights, Brownsville, Canarsie, East New York and Ocean Hill, as well as parts of Fort Greene, Prospect Heights and Williamsburg. </vt:lpstr>
      <vt:lpstr>Slide 25</vt:lpstr>
      <vt:lpstr>Nydia Velazquez Congresswoman Velazquez represents New York’s 12th Congressional District, serving neighborhoods of  Bushwick, Greenpoint, Red Hook, East New York, Brooklyn Heights, Sunset Park, Williamsburg, as well as parts of Queens and Manhattan. </vt:lpstr>
    </vt:vector>
  </TitlesOfParts>
  <Company>Achievement First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Recruit Kick Off : 08-09 Season</dc:title>
  <dc:creator>Achievement First</dc:creator>
  <cp:lastModifiedBy>guerschmidesaintange</cp:lastModifiedBy>
  <cp:revision>625</cp:revision>
  <dcterms:created xsi:type="dcterms:W3CDTF">2008-06-10T15:51:03Z</dcterms:created>
  <dcterms:modified xsi:type="dcterms:W3CDTF">2011-03-04T22:49:42Z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0x01010004D173582176DA499C1234FB78B186A0</vt:lpwstr>
  </property>
  <property fmtid="{D5CDD505-2E9C-101B-9397-08002B2CF9AE}" pid="3" name="_dlc_DocIdItemGuid">
    <vt:lpwstr>1cf34c91-2874-4abc-bb31-a2d9b8d05cd9</vt:lpwstr>
  </property>
</Properties>
</file>