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83" r:id="rId4"/>
    <p:sldId id="284" r:id="rId5"/>
    <p:sldId id="257" r:id="rId6"/>
    <p:sldId id="258" r:id="rId7"/>
    <p:sldId id="263" r:id="rId8"/>
    <p:sldId id="286" r:id="rId9"/>
    <p:sldId id="259" r:id="rId10"/>
    <p:sldId id="285" r:id="rId11"/>
    <p:sldId id="287" r:id="rId12"/>
    <p:sldId id="277" r:id="rId13"/>
    <p:sldId id="278" r:id="rId14"/>
    <p:sldId id="280" r:id="rId15"/>
    <p:sldId id="279" r:id="rId16"/>
    <p:sldId id="28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9" autoAdjust="0"/>
    <p:restoredTop sz="94671" autoAdjust="0"/>
  </p:normalViewPr>
  <p:slideViewPr>
    <p:cSldViewPr>
      <p:cViewPr varScale="1">
        <p:scale>
          <a:sx n="70" d="100"/>
          <a:sy n="70" d="100"/>
        </p:scale>
        <p:origin x="-14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29" Type="http://schemas.openxmlformats.org/officeDocument/2006/relationships/customXml" Target="../customXml/item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54C55-7181-4156-ADB6-9E90D97B873F}" type="datetimeFigureOut">
              <a:rPr lang="en-US" smtClean="0"/>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D0FC5-92EB-48EF-A853-D301E9700E1C}" type="slidenum">
              <a:rPr lang="en-US" smtClean="0"/>
              <a:t>‹#›</a:t>
            </a:fld>
            <a:endParaRPr lang="en-US"/>
          </a:p>
        </p:txBody>
      </p:sp>
    </p:spTree>
    <p:extLst>
      <p:ext uri="{BB962C8B-B14F-4D97-AF65-F5344CB8AC3E}">
        <p14:creationId xmlns:p14="http://schemas.microsoft.com/office/powerpoint/2010/main" val="235640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9B16F2-BA1A-454B-9B06-8CA548D0AF7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2076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D0FC5-92EB-48EF-A853-D301E9700E1C}" type="slidenum">
              <a:rPr lang="en-US" smtClean="0"/>
              <a:t>8</a:t>
            </a:fld>
            <a:endParaRPr lang="en-US"/>
          </a:p>
        </p:txBody>
      </p:sp>
    </p:spTree>
    <p:extLst>
      <p:ext uri="{BB962C8B-B14F-4D97-AF65-F5344CB8AC3E}">
        <p14:creationId xmlns:p14="http://schemas.microsoft.com/office/powerpoint/2010/main" val="301542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Notes:</a:t>
            </a:r>
          </a:p>
          <a:p>
            <a:r>
              <a:rPr lang="en-US" baseline="0" dirty="0" smtClean="0"/>
              <a:t>-Under point #1: We have been out advocated and organized for too long.</a:t>
            </a:r>
          </a:p>
        </p:txBody>
      </p:sp>
      <p:sp>
        <p:nvSpPr>
          <p:cNvPr id="4" name="Slide Number Placeholder 3"/>
          <p:cNvSpPr>
            <a:spLocks noGrp="1"/>
          </p:cNvSpPr>
          <p:nvPr>
            <p:ph type="sldNum" sz="quarter" idx="10"/>
          </p:nvPr>
        </p:nvSpPr>
        <p:spPr/>
        <p:txBody>
          <a:bodyPr/>
          <a:lstStyle/>
          <a:p>
            <a:fld id="{77ED500A-9A27-4D99-A148-CE303198A18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2031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Notes:</a:t>
            </a:r>
          </a:p>
          <a:p>
            <a:endParaRPr lang="en-US" dirty="0" smtClean="0"/>
          </a:p>
          <a:p>
            <a:pPr marL="0" indent="0">
              <a:buFont typeface="Arial" panose="020B0604020202020204" pitchFamily="34" charset="0"/>
              <a:buNone/>
            </a:pPr>
            <a:r>
              <a:rPr lang="en-US" baseline="0" dirty="0" smtClean="0"/>
              <a:t>Cultivate leadership</a:t>
            </a:r>
          </a:p>
          <a:p>
            <a:pPr marL="171450" indent="-171450">
              <a:buFont typeface="Arial" panose="020B0604020202020204" pitchFamily="34" charset="0"/>
              <a:buChar char="•"/>
            </a:pPr>
            <a:r>
              <a:rPr lang="en-US" baseline="0" dirty="0" smtClean="0"/>
              <a:t>Strong examples from this year: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Powerful testimony from AF scholars and parents like Ebony Pitts, </a:t>
            </a:r>
            <a:r>
              <a:rPr lang="en-US" baseline="0" dirty="0" err="1" smtClean="0"/>
              <a:t>Imano</a:t>
            </a:r>
            <a:r>
              <a:rPr lang="en-US" baseline="0" dirty="0" smtClean="0"/>
              <a:t> Reid, Shyheim Phillips, </a:t>
            </a:r>
            <a:r>
              <a:rPr lang="en-US" baseline="0" dirty="0" err="1" smtClean="0"/>
              <a:t>Jeniah</a:t>
            </a:r>
            <a:r>
              <a:rPr lang="en-US" baseline="0" dirty="0" smtClean="0"/>
              <a:t> </a:t>
            </a:r>
            <a:r>
              <a:rPr lang="en-US" baseline="0" dirty="0" err="1" smtClean="0"/>
              <a:t>Simo</a:t>
            </a:r>
            <a:r>
              <a:rPr lang="en-US" baseline="0" dirty="0" smtClean="0"/>
              <a:t>, and Claudia Phillips</a:t>
            </a:r>
          </a:p>
          <a:p>
            <a:pPr marL="0" indent="0">
              <a:buFont typeface="Arial" panose="020B0604020202020204" pitchFamily="34" charset="0"/>
              <a:buNone/>
            </a:pPr>
            <a:r>
              <a:rPr lang="en-US" baseline="0" dirty="0" smtClean="0"/>
              <a:t>- AF Ambassadors program connecting parents like Jessica Franco to recent NY Daily News story; </a:t>
            </a:r>
          </a:p>
          <a:p>
            <a:endParaRPr lang="en-US" dirty="0" smtClean="0"/>
          </a:p>
          <a:p>
            <a:endParaRPr lang="en-US" dirty="0" smtClean="0"/>
          </a:p>
          <a:p>
            <a:r>
              <a:rPr lang="en-US" dirty="0" smtClean="0"/>
              <a:t>Mass mobilizations </a:t>
            </a:r>
            <a:r>
              <a:rPr lang="en-US" baseline="0" dirty="0" smtClean="0"/>
              <a:t>  </a:t>
            </a:r>
          </a:p>
          <a:p>
            <a:pPr marL="171450" indent="-171450">
              <a:buFont typeface="Arial" panose="020B0604020202020204" pitchFamily="34" charset="0"/>
              <a:buChar char="•"/>
            </a:pPr>
            <a:r>
              <a:rPr lang="en-US" baseline="0" dirty="0" smtClean="0"/>
              <a:t>Two big turnout events per year</a:t>
            </a:r>
          </a:p>
          <a:p>
            <a:pPr marL="171450" indent="-171450">
              <a:buFont typeface="Arial" panose="020B0604020202020204" pitchFamily="34" charset="0"/>
              <a:buChar char="•"/>
            </a:pPr>
            <a:r>
              <a:rPr lang="en-US" baseline="0" dirty="0" smtClean="0"/>
              <a:t>Likely one during school day and one may require early dismissal</a:t>
            </a:r>
          </a:p>
          <a:p>
            <a:pPr marL="171450" indent="-171450">
              <a:buFont typeface="Arial" panose="020B0604020202020204" pitchFamily="34" charset="0"/>
              <a:buChar char="•"/>
            </a:pPr>
            <a:r>
              <a:rPr lang="en-US" baseline="0" dirty="0" smtClean="0"/>
              <a:t>Will try to lock in dates at beginning of school year and promise at least 5 weeks notice</a:t>
            </a:r>
          </a:p>
          <a:p>
            <a:pPr marL="171450" indent="-171450">
              <a:buFont typeface="Arial" panose="020B0604020202020204" pitchFamily="34" charset="0"/>
              <a:buChar char="•"/>
            </a:pPr>
            <a:r>
              <a:rPr lang="en-US" baseline="0" dirty="0" smtClean="0"/>
              <a:t>In NY-elementary schools will likely participate in NYC based rally and middle/high schools in Albany based rallies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Cultivate leadership</a:t>
            </a:r>
          </a:p>
          <a:p>
            <a:pPr marL="171450" indent="-171450">
              <a:buFont typeface="Arial" panose="020B0604020202020204" pitchFamily="34" charset="0"/>
              <a:buChar char="•"/>
            </a:pPr>
            <a:r>
              <a:rPr lang="en-US" baseline="0" dirty="0" smtClean="0"/>
              <a:t>Strong examples from this year: </a:t>
            </a:r>
          </a:p>
          <a:p>
            <a:pPr marL="0" indent="0">
              <a:buFont typeface="Arial" panose="020B0604020202020204" pitchFamily="34" charset="0"/>
              <a:buNone/>
            </a:pPr>
            <a:r>
              <a:rPr lang="en-US" baseline="0" dirty="0" smtClean="0"/>
              <a:t> - Claudia Phillips strong push for turnout at AF Bridgeport ES and powerful testimony; </a:t>
            </a:r>
          </a:p>
          <a:p>
            <a:pPr marL="0" indent="0">
              <a:buFont typeface="Arial" panose="020B0604020202020204" pitchFamily="34" charset="0"/>
              <a:buNone/>
            </a:pPr>
            <a:r>
              <a:rPr lang="en-US" baseline="0" dirty="0" smtClean="0"/>
              <a:t> -  Powerful testimony from AF scholars like Ebony Pitts and </a:t>
            </a:r>
            <a:r>
              <a:rPr lang="en-US" baseline="0" dirty="0" err="1" smtClean="0"/>
              <a:t>Jeniah</a:t>
            </a:r>
            <a:r>
              <a:rPr lang="en-US" baseline="0" dirty="0" smtClean="0"/>
              <a:t> </a:t>
            </a:r>
            <a:r>
              <a:rPr lang="en-US" baseline="0" dirty="0" err="1" smtClean="0"/>
              <a:t>Simo</a:t>
            </a:r>
            <a:r>
              <a:rPr lang="en-US" baseline="0" dirty="0" smtClean="0"/>
              <a:t> at rallies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 AF Ambassadors program connecting parents like Jessica Franco to recent NY Daily News story;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Smaller events throughout the year:</a:t>
            </a:r>
          </a:p>
          <a:p>
            <a:pPr marL="171450" indent="-171450">
              <a:buFont typeface="Arial" panose="020B0604020202020204" pitchFamily="34" charset="0"/>
              <a:buChar char="•"/>
            </a:pPr>
            <a:r>
              <a:rPr lang="en-US" baseline="0" dirty="0" smtClean="0"/>
              <a:t>Types of small events: hearings, meetings w/</a:t>
            </a:r>
            <a:r>
              <a:rPr lang="en-US" baseline="0" dirty="0" err="1" smtClean="0"/>
              <a:t>electeds</a:t>
            </a:r>
            <a:r>
              <a:rPr lang="en-US" baseline="0" dirty="0" smtClean="0"/>
              <a:t>, </a:t>
            </a:r>
            <a:r>
              <a:rPr lang="en-US" baseline="0" dirty="0" err="1" smtClean="0"/>
              <a:t>etc</a:t>
            </a:r>
            <a:endParaRPr lang="en-US" baseline="0" dirty="0" smtClean="0"/>
          </a:p>
          <a:p>
            <a:pPr marL="171450" indent="-171450">
              <a:buFont typeface="Arial" panose="020B0604020202020204" pitchFamily="34" charset="0"/>
              <a:buChar char="•"/>
            </a:pPr>
            <a:r>
              <a:rPr lang="en-US" baseline="0" dirty="0" smtClean="0"/>
              <a:t>Press conferences like the one held in Bridgeport &amp; New Haven in the days leading up to before the rally</a:t>
            </a:r>
          </a:p>
          <a:p>
            <a:pPr marL="171450" indent="-171450">
              <a:buFont typeface="Arial" panose="020B0604020202020204" pitchFamily="34" charset="0"/>
              <a:buChar char="•"/>
            </a:pPr>
            <a:r>
              <a:rPr lang="en-US" baseline="0" dirty="0" smtClean="0"/>
              <a:t>All of these are important because large scale action like rallies can be powerful, but it is the long road of small action that makes a movement</a:t>
            </a:r>
          </a:p>
        </p:txBody>
      </p:sp>
      <p:sp>
        <p:nvSpPr>
          <p:cNvPr id="4" name="Slide Number Placeholder 3"/>
          <p:cNvSpPr>
            <a:spLocks noGrp="1"/>
          </p:cNvSpPr>
          <p:nvPr>
            <p:ph type="sldNum" sz="quarter" idx="10"/>
          </p:nvPr>
        </p:nvSpPr>
        <p:spPr/>
        <p:txBody>
          <a:bodyPr/>
          <a:lstStyle/>
          <a:p>
            <a:fld id="{77ED500A-9A27-4D99-A148-CE303198A18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0143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Notes: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Smaller events:</a:t>
            </a:r>
          </a:p>
          <a:p>
            <a:pPr marL="171450" indent="-171450">
              <a:buFont typeface="Arial" panose="020B0604020202020204" pitchFamily="34" charset="0"/>
              <a:buChar char="•"/>
            </a:pPr>
            <a:r>
              <a:rPr lang="en-US" baseline="0" dirty="0" smtClean="0"/>
              <a:t>Press conferences like the one held in Bridgeport &amp; New Haven in the days leading up to before the rally</a:t>
            </a:r>
          </a:p>
          <a:p>
            <a:pPr marL="171450" indent="-171450">
              <a:buFont typeface="Arial" panose="020B0604020202020204" pitchFamily="34" charset="0"/>
              <a:buChar char="•"/>
            </a:pPr>
            <a:r>
              <a:rPr lang="en-US" baseline="0" dirty="0" smtClean="0"/>
              <a:t>All of these are important because large scale action like rallies can be powerful, but it is the long road of small action that makes a movement</a:t>
            </a:r>
          </a:p>
        </p:txBody>
      </p:sp>
      <p:sp>
        <p:nvSpPr>
          <p:cNvPr id="4" name="Slide Number Placeholder 3"/>
          <p:cNvSpPr>
            <a:spLocks noGrp="1"/>
          </p:cNvSpPr>
          <p:nvPr>
            <p:ph type="sldNum" sz="quarter" idx="10"/>
          </p:nvPr>
        </p:nvSpPr>
        <p:spPr/>
        <p:txBody>
          <a:bodyPr/>
          <a:lstStyle/>
          <a:p>
            <a:fld id="{77ED500A-9A27-4D99-A148-CE303198A18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9026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ED500A-9A27-4D99-A148-CE303198A18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4613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smtClean="0">
                <a:ea typeface="ＭＳ Ｐゴシック" pitchFamily="34" charset="-128"/>
              </a:rPr>
              <a:t>What</a:t>
            </a:r>
            <a:r>
              <a:rPr lang="en-US" baseline="0" dirty="0" smtClean="0">
                <a:ea typeface="ＭＳ Ｐゴシック" pitchFamily="34" charset="-128"/>
              </a:rPr>
              <a:t> do you think of when you hear social justice?</a:t>
            </a:r>
          </a:p>
          <a:p>
            <a:pPr>
              <a:buFontTx/>
              <a:buNone/>
            </a:pPr>
            <a:endParaRPr lang="en-US" baseline="0" dirty="0" smtClean="0">
              <a:ea typeface="ＭＳ Ｐゴシック" pitchFamily="34" charset="-128"/>
            </a:endParaRPr>
          </a:p>
          <a:p>
            <a:pPr>
              <a:buFontTx/>
              <a:buNone/>
            </a:pPr>
            <a:r>
              <a:rPr lang="en-US" baseline="0" dirty="0" smtClean="0">
                <a:ea typeface="ＭＳ Ｐゴシック" pitchFamily="34" charset="-128"/>
              </a:rPr>
              <a:t>Martin gave a “I have a dream speech” – not a I have a plan speech</a:t>
            </a:r>
          </a:p>
          <a:p>
            <a:pPr>
              <a:buFontTx/>
              <a:buNone/>
            </a:pPr>
            <a:endParaRPr lang="en-US" baseline="0" dirty="0" smtClean="0">
              <a:ea typeface="ＭＳ Ｐゴシック" pitchFamily="34" charset="-128"/>
            </a:endParaRPr>
          </a:p>
          <a:p>
            <a:pPr>
              <a:buFontTx/>
              <a:buNone/>
            </a:pPr>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6699FA3-4AEF-440A-A2D4-BA6C4F3E67AF}" type="slidenum">
              <a:rPr lang="en-US" smtClean="0"/>
              <a:pPr eaLnBrk="1" hangingPunct="1"/>
              <a:t>15</a:t>
            </a:fld>
            <a:endParaRPr lang="en-US" smtClean="0"/>
          </a:p>
        </p:txBody>
      </p:sp>
    </p:spTree>
    <p:extLst>
      <p:ext uri="{BB962C8B-B14F-4D97-AF65-F5344CB8AC3E}">
        <p14:creationId xmlns:p14="http://schemas.microsoft.com/office/powerpoint/2010/main" val="304317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985BB-2AED-47E4-82F9-1F332BA570B1}"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420169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85BB-2AED-47E4-82F9-1F332BA570B1}"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320513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85BB-2AED-47E4-82F9-1F332BA570B1}"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333115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4874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89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344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90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788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7424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9186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936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85BB-2AED-47E4-82F9-1F332BA570B1}"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74148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391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877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01151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16756" y="2971800"/>
            <a:ext cx="5562600" cy="1447800"/>
          </a:xfrm>
        </p:spPr>
        <p:txBody>
          <a:bodyPr wrap="none"/>
          <a:lstStyle>
            <a:lvl1pPr algn="r">
              <a:defRPr sz="3000">
                <a:solidFill>
                  <a:srgbClr val="0081C6"/>
                </a:solidFill>
              </a:defRPr>
            </a:lvl1pPr>
          </a:lstStyle>
          <a:p>
            <a:r>
              <a:rPr lang="en-US" dirty="0"/>
              <a:t>Click to edit Master title </a:t>
            </a:r>
            <a:r>
              <a:rPr lang="en-US" dirty="0" smtClean="0"/>
              <a:t>style</a:t>
            </a:r>
            <a:endParaRPr lang="en-US" dirty="0"/>
          </a:p>
        </p:txBody>
      </p:sp>
    </p:spTree>
    <p:extLst>
      <p:ext uri="{BB962C8B-B14F-4D97-AF65-F5344CB8AC3E}">
        <p14:creationId xmlns:p14="http://schemas.microsoft.com/office/powerpoint/2010/main" val="3348525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893763"/>
            <a:ext cx="8077200" cy="1587"/>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 name="Picture 5" descr="AF Log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62400" y="6172200"/>
            <a:ext cx="1073150" cy="411163"/>
          </a:xfrm>
          <a:prstGeom prst="rect">
            <a:avLst/>
          </a:prstGeom>
          <a:noFill/>
          <a:ln w="9525">
            <a:noFill/>
            <a:miter lim="800000"/>
            <a:headEnd/>
            <a:tailEnd/>
          </a:ln>
        </p:spPr>
      </p:pic>
      <p:sp>
        <p:nvSpPr>
          <p:cNvPr id="2" name="Title 1"/>
          <p:cNvSpPr>
            <a:spLocks noGrp="1"/>
          </p:cNvSpPr>
          <p:nvPr>
            <p:ph type="title"/>
          </p:nvPr>
        </p:nvSpPr>
        <p:spPr>
          <a:xfrm>
            <a:off x="457200" y="273552"/>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0"/>
          </p:nvPr>
        </p:nvSpPr>
        <p:spPr/>
        <p:txBody>
          <a:bodyPr/>
          <a:lstStyle>
            <a:lvl1pPr>
              <a:defRPr/>
            </a:lvl1pPr>
          </a:lstStyle>
          <a:p>
            <a:fld id="{3456F357-408A-4451-9158-417C9D4B4C4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9516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8ABB2F0-6AE9-45CD-ABC2-0CA5A4BC90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0265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923627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2441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763775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95191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985BB-2AED-47E4-82F9-1F332BA570B1}"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2030590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08353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06911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741201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9308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985BB-2AED-47E4-82F9-1F332BA570B1}"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389650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985BB-2AED-47E4-82F9-1F332BA570B1}" type="datetimeFigureOut">
              <a:rPr lang="en-US" smtClean="0"/>
              <a:t>7/8/2015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309954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985BB-2AED-47E4-82F9-1F332BA570B1}" type="datetimeFigureOut">
              <a:rPr lang="en-US" smtClean="0"/>
              <a:t>7/8/2015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25731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85BB-2AED-47E4-82F9-1F332BA570B1}" type="datetimeFigureOut">
              <a:rPr lang="en-US" smtClean="0"/>
              <a:t>7/8/2015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149842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985BB-2AED-47E4-82F9-1F332BA570B1}"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366219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985BB-2AED-47E4-82F9-1F332BA570B1}"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0D86-93CE-41A8-A224-831AC24B7B54}" type="slidenum">
              <a:rPr lang="en-US" smtClean="0"/>
              <a:t>‹#›</a:t>
            </a:fld>
            <a:endParaRPr lang="en-US"/>
          </a:p>
        </p:txBody>
      </p:sp>
    </p:spTree>
    <p:extLst>
      <p:ext uri="{BB962C8B-B14F-4D97-AF65-F5344CB8AC3E}">
        <p14:creationId xmlns:p14="http://schemas.microsoft.com/office/powerpoint/2010/main" val="12682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85BB-2AED-47E4-82F9-1F332BA570B1}" type="datetimeFigureOut">
              <a:rPr lang="en-US" smtClean="0"/>
              <a:t>7/8/2015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D0D86-93CE-41A8-A224-831AC24B7B54}" type="slidenum">
              <a:rPr lang="en-US" smtClean="0"/>
              <a:t>‹#›</a:t>
            </a:fld>
            <a:endParaRPr lang="en-US"/>
          </a:p>
        </p:txBody>
      </p:sp>
    </p:spTree>
    <p:extLst>
      <p:ext uri="{BB962C8B-B14F-4D97-AF65-F5344CB8AC3E}">
        <p14:creationId xmlns:p14="http://schemas.microsoft.com/office/powerpoint/2010/main" val="212452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8BD78D-B535-41E1-85A3-19EEB066F4B3}"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23605D-460F-46CF-95C3-B74124A0AD1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0770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6E76F92C-B033-4EBE-AFCE-ADF94A80A2CC}"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2740608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977614" y="2958921"/>
            <a:ext cx="5562600" cy="1447800"/>
          </a:xfrm>
        </p:spPr>
        <p:txBody>
          <a:bodyPr>
            <a:noAutofit/>
          </a:bodyPr>
          <a:lstStyle/>
          <a:p>
            <a:r>
              <a:rPr lang="en-US" b="1" dirty="0" smtClean="0">
                <a:latin typeface="Arial" pitchFamily="34" charset="0"/>
                <a:cs typeface="Arial" pitchFamily="34" charset="0"/>
              </a:rPr>
              <a:t>Achievement First</a:t>
            </a:r>
            <a:br>
              <a:rPr lang="en-US" b="1" dirty="0" smtClean="0">
                <a:latin typeface="Arial" pitchFamily="34" charset="0"/>
                <a:cs typeface="Arial" pitchFamily="34" charset="0"/>
              </a:rPr>
            </a:br>
            <a:r>
              <a:rPr lang="en-US" b="1" dirty="0" smtClean="0">
                <a:latin typeface="Arial" pitchFamily="34" charset="0"/>
                <a:cs typeface="Arial" pitchFamily="34" charset="0"/>
              </a:rPr>
              <a:t>Network Support Staff Onboarding</a:t>
            </a:r>
            <a:br>
              <a:rPr lang="en-US" b="1" dirty="0" smtClean="0">
                <a:latin typeface="Arial" pitchFamily="34" charset="0"/>
                <a:cs typeface="Arial" pitchFamily="34" charset="0"/>
              </a:rPr>
            </a:br>
            <a:r>
              <a:rPr lang="en-US" b="1" dirty="0" smtClean="0">
                <a:latin typeface="Arial" pitchFamily="34" charset="0"/>
                <a:cs typeface="Arial" pitchFamily="34" charset="0"/>
              </a:rPr>
              <a:t>Advocacy at AF Overview</a:t>
            </a:r>
            <a:br>
              <a:rPr lang="en-US" b="1" dirty="0" smtClean="0">
                <a:latin typeface="Arial" pitchFamily="34" charset="0"/>
                <a:cs typeface="Arial" pitchFamily="34" charset="0"/>
              </a:rPr>
            </a:b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46014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857251"/>
            <a:ext cx="7732745" cy="5143500"/>
          </a:xfrm>
        </p:spPr>
      </p:pic>
      <p:sp>
        <p:nvSpPr>
          <p:cNvPr id="6" name="TextBox 5"/>
          <p:cNvSpPr txBox="1"/>
          <p:nvPr/>
        </p:nvSpPr>
        <p:spPr>
          <a:xfrm>
            <a:off x="7534161" y="963502"/>
            <a:ext cx="738664" cy="5177307"/>
          </a:xfrm>
          <a:prstGeom prst="rect">
            <a:avLst/>
          </a:prstGeom>
          <a:noFill/>
        </p:spPr>
        <p:txBody>
          <a:bodyPr vert="vert" wrap="square" rtlCol="0">
            <a:spAutoFit/>
          </a:bodyPr>
          <a:lstStyle/>
          <a:p>
            <a:r>
              <a:rPr lang="en-US" sz="3600" dirty="0">
                <a:solidFill>
                  <a:prstClr val="white"/>
                </a:solidFill>
              </a:rPr>
              <a:t>Looking ahead:  2015-16</a:t>
            </a:r>
          </a:p>
        </p:txBody>
      </p:sp>
    </p:spTree>
    <p:extLst>
      <p:ext uri="{BB962C8B-B14F-4D97-AF65-F5344CB8AC3E}">
        <p14:creationId xmlns:p14="http://schemas.microsoft.com/office/powerpoint/2010/main" val="175277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i="1" u="sng" dirty="0">
                <a:latin typeface="Arial" panose="020B0604020202020204" pitchFamily="34" charset="0"/>
                <a:cs typeface="Arial" panose="020B0604020202020204" pitchFamily="34" charset="0"/>
              </a:rPr>
              <a:t>Advocacy Matters</a:t>
            </a:r>
          </a:p>
        </p:txBody>
      </p:sp>
      <p:sp>
        <p:nvSpPr>
          <p:cNvPr id="3" name="Content Placeholder 2"/>
          <p:cNvSpPr>
            <a:spLocks noGrp="1"/>
          </p:cNvSpPr>
          <p:nvPr>
            <p:ph idx="1"/>
          </p:nvPr>
        </p:nvSpPr>
        <p:spPr>
          <a:xfrm>
            <a:off x="89838" y="1359300"/>
            <a:ext cx="4695911" cy="5346300"/>
          </a:xfrm>
        </p:spPr>
        <p:txBody>
          <a:bodyPr>
            <a:noAutofit/>
          </a:bodyPr>
          <a:lstStyle/>
          <a:p>
            <a:r>
              <a:rPr lang="en-US" sz="2000" dirty="0"/>
              <a:t>Our mission is to ensure that all children have access to a great education.  In order to achieve that mission, we have to both run great schools &amp; advocate for great schools!</a:t>
            </a:r>
          </a:p>
          <a:p>
            <a:endParaRPr lang="en-US" sz="2000" dirty="0"/>
          </a:p>
          <a:p>
            <a:pPr lvl="0"/>
            <a:r>
              <a:rPr lang="en-US" sz="2000" dirty="0"/>
              <a:t>Political decisions have a HUGE impact on us and our ability to succeed</a:t>
            </a:r>
          </a:p>
          <a:p>
            <a:pPr lvl="1">
              <a:buFontTx/>
              <a:buChar char="-"/>
            </a:pPr>
            <a:r>
              <a:rPr lang="en-US" sz="2000" dirty="0" smtClean="0"/>
              <a:t>Ex. funding</a:t>
            </a:r>
            <a:r>
              <a:rPr lang="en-US" sz="2000" dirty="0"/>
              <a:t>, facilities, </a:t>
            </a:r>
            <a:r>
              <a:rPr lang="en-US" sz="2000" dirty="0" smtClean="0"/>
              <a:t>growth, standards, etc. are all at risk.</a:t>
            </a:r>
            <a:endParaRPr lang="en-US" sz="2000" dirty="0"/>
          </a:p>
          <a:p>
            <a:pPr lvl="1">
              <a:buFontTx/>
              <a:buChar char="-"/>
            </a:pPr>
            <a:r>
              <a:rPr lang="en-US" sz="2000" dirty="0" smtClean="0"/>
              <a:t>Decisions aren’t determined by meritocracy, but rather by advocacy and influence… and </a:t>
            </a:r>
            <a:r>
              <a:rPr lang="en-US" sz="2000" dirty="0"/>
              <a:t>w</a:t>
            </a:r>
            <a:r>
              <a:rPr lang="en-US" sz="2000" dirty="0" smtClean="0"/>
              <a:t>e </a:t>
            </a:r>
            <a:r>
              <a:rPr lang="en-US" sz="2000" dirty="0"/>
              <a:t>have an </a:t>
            </a:r>
            <a:r>
              <a:rPr lang="en-US" sz="2000" dirty="0" smtClean="0"/>
              <a:t>organized, </a:t>
            </a:r>
            <a:r>
              <a:rPr lang="en-US" sz="2000" dirty="0"/>
              <a:t>committed opposition</a:t>
            </a:r>
            <a:r>
              <a:rPr lang="en-US" sz="2000" dirty="0" smtClean="0"/>
              <a:t>.</a:t>
            </a:r>
            <a:endParaRPr lang="en-US" sz="2000" dirty="0">
              <a:ea typeface="Rokkitt"/>
              <a:cs typeface="Rokkitt"/>
              <a:sym typeface="Rokkitt"/>
            </a:endParaRPr>
          </a:p>
          <a:p>
            <a:pPr marL="0" indent="0">
              <a:buNone/>
            </a:pPr>
            <a:endParaRPr lang="en-US" dirty="0" smtClean="0"/>
          </a:p>
          <a:p>
            <a:pPr lvl="1">
              <a:buFontTx/>
              <a:buChar char="-"/>
            </a:pPr>
            <a:endParaRPr lang="en-US" sz="2100" dirty="0"/>
          </a:p>
          <a:p>
            <a:pPr>
              <a:buFontTx/>
              <a:buChar char="-"/>
            </a:pPr>
            <a:endParaRPr lang="en-US" sz="2700" dirty="0"/>
          </a:p>
        </p:txBody>
      </p:sp>
      <p:sp>
        <p:nvSpPr>
          <p:cNvPr id="4" name="Title 1"/>
          <p:cNvSpPr txBox="1">
            <a:spLocks/>
          </p:cNvSpPr>
          <p:nvPr/>
        </p:nvSpPr>
        <p:spPr>
          <a:xfrm>
            <a:off x="-10994" y="292840"/>
            <a:ext cx="9144000" cy="99417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prstClr val="black"/>
                </a:solidFill>
              </a:rPr>
              <a:t>Advocacy Matters!</a:t>
            </a:r>
          </a:p>
        </p:txBody>
      </p:sp>
      <p:sp>
        <p:nvSpPr>
          <p:cNvPr id="22" name="TextBox 21"/>
          <p:cNvSpPr txBox="1">
            <a:spLocks noChangeArrowheads="1"/>
          </p:cNvSpPr>
          <p:nvPr/>
        </p:nvSpPr>
        <p:spPr bwMode="auto">
          <a:xfrm>
            <a:off x="4613283" y="4719286"/>
            <a:ext cx="1065020" cy="577466"/>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51" b="1" dirty="0">
                <a:solidFill>
                  <a:prstClr val="black"/>
                </a:solidFill>
              </a:rPr>
              <a:t>Excellence and Equity Exemplar</a:t>
            </a:r>
          </a:p>
        </p:txBody>
      </p:sp>
      <p:sp>
        <p:nvSpPr>
          <p:cNvPr id="28" name="TextBox 8"/>
          <p:cNvSpPr txBox="1">
            <a:spLocks noChangeArrowheads="1"/>
          </p:cNvSpPr>
          <p:nvPr/>
        </p:nvSpPr>
        <p:spPr bwMode="auto">
          <a:xfrm>
            <a:off x="5665901" y="4713514"/>
            <a:ext cx="1112741" cy="5774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51" b="1" dirty="0">
                <a:solidFill>
                  <a:prstClr val="black"/>
                </a:solidFill>
              </a:rPr>
              <a:t>More </a:t>
            </a:r>
          </a:p>
          <a:p>
            <a:pPr algn="ctr" eaLnBrk="1" hangingPunct="1"/>
            <a:r>
              <a:rPr lang="en-US" sz="1051" b="1" dirty="0">
                <a:solidFill>
                  <a:prstClr val="black"/>
                </a:solidFill>
              </a:rPr>
              <a:t>gap-closing schools</a:t>
            </a:r>
          </a:p>
        </p:txBody>
      </p:sp>
      <p:sp>
        <p:nvSpPr>
          <p:cNvPr id="30" name="TextBox 6"/>
          <p:cNvSpPr txBox="1">
            <a:spLocks noChangeArrowheads="1"/>
          </p:cNvSpPr>
          <p:nvPr/>
        </p:nvSpPr>
        <p:spPr bwMode="auto">
          <a:xfrm>
            <a:off x="6892947" y="4725723"/>
            <a:ext cx="1103409" cy="4157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51" b="1" dirty="0">
                <a:solidFill>
                  <a:prstClr val="black"/>
                </a:solidFill>
              </a:rPr>
              <a:t>Geographic </a:t>
            </a:r>
          </a:p>
          <a:p>
            <a:pPr algn="ctr" eaLnBrk="1" hangingPunct="1"/>
            <a:r>
              <a:rPr lang="en-US" sz="1051" b="1" dirty="0">
                <a:solidFill>
                  <a:prstClr val="black"/>
                </a:solidFill>
              </a:rPr>
              <a:t>Concentration</a:t>
            </a:r>
          </a:p>
        </p:txBody>
      </p:sp>
      <p:sp>
        <p:nvSpPr>
          <p:cNvPr id="34" name="TextBox 7"/>
          <p:cNvSpPr txBox="1">
            <a:spLocks noChangeArrowheads="1"/>
          </p:cNvSpPr>
          <p:nvPr/>
        </p:nvSpPr>
        <p:spPr bwMode="auto">
          <a:xfrm>
            <a:off x="7948919" y="4710998"/>
            <a:ext cx="1184087" cy="5774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51" b="1" dirty="0">
                <a:solidFill>
                  <a:prstClr val="black"/>
                </a:solidFill>
              </a:rPr>
              <a:t>Sharing with </a:t>
            </a:r>
          </a:p>
          <a:p>
            <a:pPr algn="ctr" eaLnBrk="1" hangingPunct="1"/>
            <a:r>
              <a:rPr lang="en-US" sz="1051" b="1" dirty="0">
                <a:solidFill>
                  <a:prstClr val="black"/>
                </a:solidFill>
              </a:rPr>
              <a:t>and learning </a:t>
            </a:r>
          </a:p>
          <a:p>
            <a:pPr algn="ctr" eaLnBrk="1" hangingPunct="1"/>
            <a:r>
              <a:rPr lang="en-US" sz="1051" b="1" dirty="0">
                <a:solidFill>
                  <a:prstClr val="black"/>
                </a:solidFill>
              </a:rPr>
              <a:t>from others</a:t>
            </a:r>
          </a:p>
        </p:txBody>
      </p:sp>
      <p:sp>
        <p:nvSpPr>
          <p:cNvPr id="39" name="Rounded Rectangle 38"/>
          <p:cNvSpPr/>
          <p:nvPr/>
        </p:nvSpPr>
        <p:spPr>
          <a:xfrm>
            <a:off x="4857187" y="2813328"/>
            <a:ext cx="4157240" cy="112840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At Risk:  Facilities</a:t>
            </a:r>
          </a:p>
          <a:p>
            <a:r>
              <a:rPr lang="en-US" dirty="0">
                <a:solidFill>
                  <a:prstClr val="white"/>
                </a:solidFill>
              </a:rPr>
              <a:t>NY: DOE space (or rent for new facilities)</a:t>
            </a:r>
          </a:p>
          <a:p>
            <a:r>
              <a:rPr lang="en-US" dirty="0">
                <a:solidFill>
                  <a:prstClr val="white"/>
                </a:solidFill>
              </a:rPr>
              <a:t>RI: Facilities funding</a:t>
            </a:r>
          </a:p>
        </p:txBody>
      </p:sp>
      <p:sp>
        <p:nvSpPr>
          <p:cNvPr id="15" name="Rounded Rectangle 14"/>
          <p:cNvSpPr/>
          <p:nvPr/>
        </p:nvSpPr>
        <p:spPr>
          <a:xfrm>
            <a:off x="4857187" y="4160059"/>
            <a:ext cx="4157240" cy="112840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At Risk: Growth</a:t>
            </a:r>
          </a:p>
          <a:p>
            <a:r>
              <a:rPr lang="en-US" dirty="0">
                <a:solidFill>
                  <a:prstClr val="white"/>
                </a:solidFill>
              </a:rPr>
              <a:t>NY: Charter cap</a:t>
            </a:r>
          </a:p>
          <a:p>
            <a:r>
              <a:rPr lang="en-US" dirty="0">
                <a:solidFill>
                  <a:prstClr val="white"/>
                </a:solidFill>
              </a:rPr>
              <a:t>CT:  Seats for new schools, grade growth, seat growth</a:t>
            </a:r>
          </a:p>
        </p:txBody>
      </p:sp>
      <p:sp>
        <p:nvSpPr>
          <p:cNvPr id="16" name="Rounded Rectangle 15"/>
          <p:cNvSpPr/>
          <p:nvPr/>
        </p:nvSpPr>
        <p:spPr>
          <a:xfrm>
            <a:off x="4857187" y="1505338"/>
            <a:ext cx="4157240" cy="112840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At Risk: Funding</a:t>
            </a:r>
          </a:p>
          <a:p>
            <a:r>
              <a:rPr lang="en-US" b="1" dirty="0">
                <a:solidFill>
                  <a:prstClr val="white"/>
                </a:solidFill>
              </a:rPr>
              <a:t>All Geos: </a:t>
            </a:r>
            <a:r>
              <a:rPr lang="en-US" dirty="0">
                <a:solidFill>
                  <a:prstClr val="white"/>
                </a:solidFill>
              </a:rPr>
              <a:t>Funding increases and equity  </a:t>
            </a:r>
          </a:p>
          <a:p>
            <a:r>
              <a:rPr lang="en-US" dirty="0">
                <a:solidFill>
                  <a:prstClr val="white"/>
                </a:solidFill>
              </a:rPr>
              <a:t>                 (especially CT!)</a:t>
            </a:r>
          </a:p>
        </p:txBody>
      </p:sp>
    </p:spTree>
    <p:extLst>
      <p:ext uri="{BB962C8B-B14F-4D97-AF65-F5344CB8AC3E}">
        <p14:creationId xmlns:p14="http://schemas.microsoft.com/office/powerpoint/2010/main" val="3555272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754" y="1690842"/>
            <a:ext cx="5763551" cy="4158137"/>
          </a:xfrm>
        </p:spPr>
        <p:txBody>
          <a:bodyPr>
            <a:noAutofit/>
          </a:bodyPr>
          <a:lstStyle/>
          <a:p>
            <a:pPr lvl="0"/>
            <a:r>
              <a:rPr lang="en-US" b="1" i="1" dirty="0"/>
              <a:t>NEW!</a:t>
            </a:r>
            <a:r>
              <a:rPr lang="en-US" dirty="0"/>
              <a:t>  Build strong culture of advocacy </a:t>
            </a:r>
          </a:p>
          <a:p>
            <a:pPr lvl="1"/>
            <a:r>
              <a:rPr lang="en-US" dirty="0"/>
              <a:t>Onboarding: Embed in staff and parent orientations – importance &amp; expectations</a:t>
            </a:r>
          </a:p>
          <a:p>
            <a:pPr lvl="1"/>
            <a:r>
              <a:rPr lang="en-US" dirty="0"/>
              <a:t>Ongoing: Feed the flame via more regular updates/communications and lighter-lift opportunities</a:t>
            </a:r>
          </a:p>
          <a:p>
            <a:pPr marL="342891" lvl="1" indent="0">
              <a:buNone/>
            </a:pPr>
            <a:endParaRPr lang="en-US" sz="751" dirty="0"/>
          </a:p>
          <a:p>
            <a:pPr lvl="0"/>
            <a:r>
              <a:rPr lang="en-US" b="1" i="1" dirty="0"/>
              <a:t>NEW!</a:t>
            </a:r>
            <a:r>
              <a:rPr lang="en-US" dirty="0"/>
              <a:t>  Cultivate school-based advocacy leadership: At each school, have organizers and spokespersons who will receive training and be more deeply engaged</a:t>
            </a:r>
          </a:p>
          <a:p>
            <a:pPr lvl="1"/>
            <a:r>
              <a:rPr lang="en-US" dirty="0"/>
              <a:t>At least one strong ops leader (Advocacy Point Person)</a:t>
            </a:r>
          </a:p>
          <a:p>
            <a:pPr lvl="1"/>
            <a:r>
              <a:rPr lang="en-US" dirty="0"/>
              <a:t>At least three strong parent leaders</a:t>
            </a:r>
          </a:p>
          <a:p>
            <a:pPr lvl="1"/>
            <a:r>
              <a:rPr lang="en-US" dirty="0"/>
              <a:t>At least two strong teacher leaders</a:t>
            </a:r>
          </a:p>
          <a:p>
            <a:pPr lvl="1"/>
            <a:r>
              <a:rPr lang="en-US" dirty="0"/>
              <a:t>At least three strong scholar leaders (at MS &amp; HS</a:t>
            </a:r>
            <a:r>
              <a:rPr lang="en-US" dirty="0" smtClean="0"/>
              <a:t>)</a:t>
            </a:r>
            <a:endParaRPr lang="en-US" dirty="0"/>
          </a:p>
          <a:p>
            <a:pPr marL="0" indent="0">
              <a:buNone/>
            </a:pPr>
            <a:endParaRPr lang="en-US" sz="751" dirty="0"/>
          </a:p>
        </p:txBody>
      </p:sp>
      <p:sp>
        <p:nvSpPr>
          <p:cNvPr id="5" name="Title 1"/>
          <p:cNvSpPr txBox="1">
            <a:spLocks/>
          </p:cNvSpPr>
          <p:nvPr/>
        </p:nvSpPr>
        <p:spPr>
          <a:xfrm>
            <a:off x="0" y="857251"/>
            <a:ext cx="9144000" cy="76200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smtClean="0">
                <a:solidFill>
                  <a:prstClr val="black"/>
                </a:solidFill>
              </a:rPr>
              <a:t>Advocacy </a:t>
            </a:r>
            <a:r>
              <a:rPr lang="en-US" sz="3300" dirty="0">
                <a:solidFill>
                  <a:prstClr val="black"/>
                </a:solidFill>
              </a:rPr>
              <a:t>Approach for 2015-16</a:t>
            </a:r>
          </a:p>
        </p:txBody>
      </p:sp>
      <p:pic>
        <p:nvPicPr>
          <p:cNvPr id="7" name="CE44B936-D94A-4287-A13C-AD72594F8EEE" descr="CE44B936-D94A-4287-A13C-AD72594F8E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886453" y="1619254"/>
            <a:ext cx="3257549" cy="244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
          </p:nvPr>
        </p:nvSpPr>
        <p:spPr>
          <a:xfrm>
            <a:off x="5886454" y="4062412"/>
            <a:ext cx="3314699" cy="602304"/>
          </a:xfrm>
        </p:spPr>
        <p:txBody>
          <a:bodyPr>
            <a:noAutofit/>
          </a:bodyPr>
          <a:lstStyle/>
          <a:p>
            <a:pPr marL="0" indent="0">
              <a:buNone/>
            </a:pPr>
            <a:r>
              <a:rPr lang="en-US" sz="1800" i="1" dirty="0"/>
              <a:t>Cultivating Leadership: AF Amistad High scholar Ebony Pitts is now running for a seat on the New Haven Board of Education.</a:t>
            </a:r>
          </a:p>
        </p:txBody>
      </p:sp>
    </p:spTree>
    <p:extLst>
      <p:ext uri="{BB962C8B-B14F-4D97-AF65-F5344CB8AC3E}">
        <p14:creationId xmlns:p14="http://schemas.microsoft.com/office/powerpoint/2010/main" val="120168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753" y="1747991"/>
            <a:ext cx="6092163" cy="4367063"/>
          </a:xfrm>
        </p:spPr>
        <p:txBody>
          <a:bodyPr>
            <a:noAutofit/>
          </a:bodyPr>
          <a:lstStyle/>
          <a:p>
            <a:pPr lvl="0"/>
            <a:r>
              <a:rPr lang="en-US" dirty="0" smtClean="0"/>
              <a:t>Rallies </a:t>
            </a:r>
            <a:r>
              <a:rPr lang="en-US" dirty="0"/>
              <a:t>&amp; Mass mobilizations: Two big turnout events per geography – we need to set goals + win on these</a:t>
            </a:r>
          </a:p>
          <a:p>
            <a:pPr lvl="1"/>
            <a:r>
              <a:rPr lang="en-US" dirty="0"/>
              <a:t>NY: </a:t>
            </a:r>
            <a:r>
              <a:rPr lang="en-US" i="1" dirty="0"/>
              <a:t>Likely</a:t>
            </a:r>
            <a:r>
              <a:rPr lang="en-US" dirty="0"/>
              <a:t> one for elementary schools (NYC) and one for middle/high schools (Albany)</a:t>
            </a:r>
          </a:p>
          <a:p>
            <a:pPr lvl="1"/>
            <a:r>
              <a:rPr lang="en-US" dirty="0"/>
              <a:t>CT: </a:t>
            </a:r>
            <a:r>
              <a:rPr lang="en-US" i="1" dirty="0"/>
              <a:t>Likely</a:t>
            </a:r>
            <a:r>
              <a:rPr lang="en-US" dirty="0"/>
              <a:t> one during school day and one after-school (like this year)</a:t>
            </a:r>
          </a:p>
          <a:p>
            <a:pPr lvl="1"/>
            <a:r>
              <a:rPr lang="en-US" dirty="0"/>
              <a:t>RI: </a:t>
            </a:r>
            <a:r>
              <a:rPr lang="en-US" i="1" dirty="0"/>
              <a:t>Likely</a:t>
            </a:r>
            <a:r>
              <a:rPr lang="en-US" dirty="0"/>
              <a:t> one mass mobilization</a:t>
            </a:r>
          </a:p>
          <a:p>
            <a:pPr lvl="1"/>
            <a:endParaRPr lang="en-US" sz="788" dirty="0"/>
          </a:p>
          <a:p>
            <a:pPr lvl="0"/>
            <a:r>
              <a:rPr lang="en-US" dirty="0"/>
              <a:t>Smaller events (ex. press conferences, hearings, </a:t>
            </a:r>
            <a:r>
              <a:rPr lang="en-US" dirty="0" err="1"/>
              <a:t>etc</a:t>
            </a:r>
            <a:r>
              <a:rPr lang="en-US" dirty="0"/>
              <a:t>)</a:t>
            </a:r>
          </a:p>
          <a:p>
            <a:pPr lvl="1"/>
            <a:r>
              <a:rPr lang="en-US" dirty="0" smtClean="0">
                <a:solidFill>
                  <a:prstClr val="white"/>
                </a:solidFill>
              </a:rPr>
              <a:t>Ex. Press events, public hearings, meetings with elected officials</a:t>
            </a:r>
          </a:p>
          <a:p>
            <a:pPr marL="342891" lvl="1" indent="0">
              <a:buNone/>
            </a:pPr>
            <a:endParaRPr lang="en-US" sz="788" dirty="0"/>
          </a:p>
          <a:p>
            <a:pPr lvl="0"/>
            <a:r>
              <a:rPr lang="en-US" b="1" i="1" dirty="0"/>
              <a:t>NEW!</a:t>
            </a:r>
            <a:r>
              <a:rPr lang="en-US" dirty="0"/>
              <a:t> E-advocacy and text advocacy (~3 to 5 per year</a:t>
            </a:r>
            <a:r>
              <a:rPr lang="en-US" dirty="0" smtClean="0"/>
              <a:t>)</a:t>
            </a:r>
            <a:endParaRPr lang="en-US" dirty="0"/>
          </a:p>
        </p:txBody>
      </p:sp>
      <p:sp>
        <p:nvSpPr>
          <p:cNvPr id="5" name="Title 1"/>
          <p:cNvSpPr txBox="1">
            <a:spLocks/>
          </p:cNvSpPr>
          <p:nvPr/>
        </p:nvSpPr>
        <p:spPr>
          <a:xfrm>
            <a:off x="0" y="685800"/>
            <a:ext cx="9144000" cy="76200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prstClr val="black"/>
                </a:solidFill>
              </a:rPr>
              <a:t>Advocacy Approach for 2015-16</a:t>
            </a:r>
          </a:p>
        </p:txBody>
      </p:sp>
      <p:pic>
        <p:nvPicPr>
          <p:cNvPr id="7"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3724"/>
          <a:stretch/>
        </p:blipFill>
        <p:spPr>
          <a:xfrm>
            <a:off x="6225583" y="2427530"/>
            <a:ext cx="2887733" cy="2525470"/>
          </a:xfrm>
        </p:spPr>
      </p:pic>
    </p:spTree>
    <p:extLst>
      <p:ext uri="{BB962C8B-B14F-4D97-AF65-F5344CB8AC3E}">
        <p14:creationId xmlns:p14="http://schemas.microsoft.com/office/powerpoint/2010/main" val="3532683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857251"/>
          </a:xfrm>
        </p:spPr>
        <p:style>
          <a:lnRef idx="2">
            <a:schemeClr val="accent1"/>
          </a:lnRef>
          <a:fillRef idx="1">
            <a:schemeClr val="lt1"/>
          </a:fillRef>
          <a:effectRef idx="0">
            <a:schemeClr val="accent1"/>
          </a:effectRef>
          <a:fontRef idx="minor">
            <a:schemeClr val="dk1"/>
          </a:fontRef>
        </p:style>
        <p:txBody>
          <a:bodyPr>
            <a:normAutofit/>
          </a:bodyPr>
          <a:lstStyle/>
          <a:p>
            <a:r>
              <a:rPr lang="en-US" sz="4051" dirty="0"/>
              <a:t>What does this look like for you?</a:t>
            </a:r>
            <a:endParaRPr lang="en-US" sz="4051" i="1" dirty="0"/>
          </a:p>
        </p:txBody>
      </p:sp>
      <p:sp>
        <p:nvSpPr>
          <p:cNvPr id="3" name="Content Placeholder 2"/>
          <p:cNvSpPr>
            <a:spLocks noGrp="1"/>
          </p:cNvSpPr>
          <p:nvPr>
            <p:ph sz="half" idx="1"/>
          </p:nvPr>
        </p:nvSpPr>
        <p:spPr>
          <a:xfrm>
            <a:off x="9526" y="1766050"/>
            <a:ext cx="9134476" cy="4098971"/>
          </a:xfrm>
        </p:spPr>
        <p:txBody>
          <a:bodyPr>
            <a:noAutofit/>
          </a:bodyPr>
          <a:lstStyle/>
          <a:p>
            <a:pPr marL="342891" indent="-342891">
              <a:buAutoNum type="arabicParenR"/>
            </a:pPr>
            <a:r>
              <a:rPr lang="en-US" sz="2700" dirty="0"/>
              <a:t>Volunteer for Rallies</a:t>
            </a:r>
          </a:p>
          <a:p>
            <a:pPr lvl="1"/>
            <a:r>
              <a:rPr lang="en-US" i="1" dirty="0" smtClean="0"/>
              <a:t>We are anticipating 5 rallies for 2015-16 (2 in NY, 2 in CT, 1 in RI)</a:t>
            </a:r>
          </a:p>
          <a:p>
            <a:pPr lvl="1"/>
            <a:r>
              <a:rPr lang="en-US" i="1" dirty="0" smtClean="0"/>
              <a:t>Plan to volunteer for </a:t>
            </a:r>
            <a:r>
              <a:rPr lang="en-US" i="1" u="sng" dirty="0" smtClean="0"/>
              <a:t>at least 1 </a:t>
            </a:r>
            <a:r>
              <a:rPr lang="en-US" i="1" dirty="0" smtClean="0"/>
              <a:t>of them – it’s a great way to connect with scholars, parents and our shared mission</a:t>
            </a:r>
          </a:p>
          <a:p>
            <a:pPr lvl="2"/>
            <a:endParaRPr lang="en-US" sz="1200" i="1" dirty="0"/>
          </a:p>
          <a:p>
            <a:pPr marL="342891" indent="-342891">
              <a:buAutoNum type="arabicParenR"/>
            </a:pPr>
            <a:r>
              <a:rPr lang="en-US" sz="2700" dirty="0"/>
              <a:t>Attend public hearings</a:t>
            </a:r>
          </a:p>
          <a:p>
            <a:pPr lvl="1"/>
            <a:r>
              <a:rPr lang="en-US" i="1" dirty="0" smtClean="0"/>
              <a:t>At these events, numbers matter. We can show our support with our presence.</a:t>
            </a:r>
          </a:p>
          <a:p>
            <a:pPr marL="342891" indent="-342891">
              <a:buAutoNum type="arabicParenR"/>
            </a:pPr>
            <a:endParaRPr lang="en-US" sz="1200" dirty="0"/>
          </a:p>
          <a:p>
            <a:pPr marL="342891" indent="-342891">
              <a:buAutoNum type="arabicParenR"/>
            </a:pPr>
            <a:r>
              <a:rPr lang="en-US" sz="2700" dirty="0"/>
              <a:t>Email and text your local and state representatives to make your voice on these issues heard.</a:t>
            </a:r>
          </a:p>
          <a:p>
            <a:pPr marL="0" indent="0">
              <a:buNone/>
            </a:pPr>
            <a:endParaRPr lang="en-US" sz="2400" i="1" dirty="0"/>
          </a:p>
          <a:p>
            <a:pPr marL="0" indent="0">
              <a:buNone/>
            </a:pPr>
            <a:r>
              <a:rPr lang="en-US" sz="2400" i="1" dirty="0"/>
              <a:t>*Team External Relations will share these opportunities in the NS Memo.</a:t>
            </a:r>
          </a:p>
          <a:p>
            <a:endParaRPr lang="en-US" sz="3000" dirty="0"/>
          </a:p>
        </p:txBody>
      </p:sp>
    </p:spTree>
    <p:extLst>
      <p:ext uri="{BB962C8B-B14F-4D97-AF65-F5344CB8AC3E}">
        <p14:creationId xmlns:p14="http://schemas.microsoft.com/office/powerpoint/2010/main" val="131933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http://achievementfirst.smugmug.com/photos/i-Qd4B3Jh/0/L/i-Qd4B3J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txBox="1">
            <a:spLocks/>
          </p:cNvSpPr>
          <p:nvPr/>
        </p:nvSpPr>
        <p:spPr bwMode="auto">
          <a:xfrm>
            <a:off x="92075" y="-228600"/>
            <a:ext cx="386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800">
                <a:latin typeface="Rockwell" pitchFamily="18" charset="0"/>
              </a:rPr>
              <a:t>Achievement First started with the belief that </a:t>
            </a:r>
            <a:r>
              <a:rPr lang="en-US" sz="2800">
                <a:solidFill>
                  <a:srgbClr val="FF0000"/>
                </a:solidFill>
                <a:latin typeface="Rockwell" pitchFamily="18" charset="0"/>
              </a:rPr>
              <a:t>social justice</a:t>
            </a:r>
            <a:r>
              <a:rPr lang="en-US" sz="2800" i="1">
                <a:solidFill>
                  <a:srgbClr val="FF0000"/>
                </a:solidFill>
                <a:latin typeface="Rockwell" pitchFamily="18" charset="0"/>
              </a:rPr>
              <a:t> </a:t>
            </a:r>
            <a:r>
              <a:rPr lang="en-US" sz="2800" i="1">
                <a:latin typeface="Rockwell" pitchFamily="18" charset="0"/>
              </a:rPr>
              <a:t>begins </a:t>
            </a:r>
            <a:r>
              <a:rPr lang="en-US" sz="2800">
                <a:latin typeface="Rockwell" pitchFamily="18" charset="0"/>
              </a:rPr>
              <a:t>with </a:t>
            </a:r>
            <a:r>
              <a:rPr lang="en-US" sz="2800">
                <a:solidFill>
                  <a:srgbClr val="FF0000"/>
                </a:solidFill>
                <a:latin typeface="Rockwell" pitchFamily="18" charset="0"/>
              </a:rPr>
              <a:t>education</a:t>
            </a:r>
            <a:r>
              <a:rPr lang="en-US" sz="2800">
                <a:latin typeface="Rockwell" pitchFamily="18" charset="0"/>
              </a:rPr>
              <a:t>.</a:t>
            </a:r>
            <a:r>
              <a:rPr lang="en-US" sz="2800">
                <a:solidFill>
                  <a:srgbClr val="FF0000"/>
                </a:solidFill>
                <a:latin typeface="Rockwell" pitchFamily="18" charset="0"/>
              </a:rPr>
              <a:t> </a:t>
            </a:r>
          </a:p>
        </p:txBody>
      </p:sp>
    </p:spTree>
    <p:extLst>
      <p:ext uri="{BB962C8B-B14F-4D97-AF65-F5344CB8AC3E}">
        <p14:creationId xmlns:p14="http://schemas.microsoft.com/office/powerpoint/2010/main" val="29143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Aims</a:t>
            </a:r>
            <a:endParaRPr lang="en-US" sz="4000" dirty="0"/>
          </a:p>
        </p:txBody>
      </p:sp>
      <p:sp>
        <p:nvSpPr>
          <p:cNvPr id="3" name="Content Placeholder 2"/>
          <p:cNvSpPr>
            <a:spLocks noGrp="1"/>
          </p:cNvSpPr>
          <p:nvPr>
            <p:ph idx="1"/>
          </p:nvPr>
        </p:nvSpPr>
        <p:spPr/>
        <p:txBody>
          <a:bodyPr/>
          <a:lstStyle/>
          <a:p>
            <a:pPr marL="285744" indent="-285744">
              <a:buFont typeface="Arial" panose="020B0604020202020204" pitchFamily="34" charset="0"/>
              <a:buChar char="•"/>
            </a:pPr>
            <a:r>
              <a:rPr lang="en-US" sz="3000" dirty="0">
                <a:latin typeface="Calibri" panose="020F0502020204030204" pitchFamily="34" charset="0"/>
              </a:rPr>
              <a:t>Review the role advocacy has played in influencing change</a:t>
            </a:r>
          </a:p>
          <a:p>
            <a:pPr marL="285744" indent="-285744">
              <a:buFont typeface="Arial" panose="020B0604020202020204" pitchFamily="34" charset="0"/>
              <a:buChar char="•"/>
            </a:pPr>
            <a:endParaRPr lang="en-US" sz="3000" dirty="0">
              <a:latin typeface="Calibri" panose="020F0502020204030204" pitchFamily="34" charset="0"/>
            </a:endParaRPr>
          </a:p>
          <a:p>
            <a:pPr marL="285744" indent="-285744">
              <a:buFont typeface="Arial" panose="020B0604020202020204" pitchFamily="34" charset="0"/>
              <a:buChar char="•"/>
            </a:pPr>
            <a:r>
              <a:rPr lang="en-US" sz="3000" dirty="0">
                <a:latin typeface="Calibri" panose="020F0502020204030204" pitchFamily="34" charset="0"/>
              </a:rPr>
              <a:t>Explore the marriage of social justice and education reform</a:t>
            </a:r>
          </a:p>
          <a:p>
            <a:pPr marL="285744" indent="-285744">
              <a:buFont typeface="Arial" panose="020B0604020202020204" pitchFamily="34" charset="0"/>
              <a:buChar char="•"/>
            </a:pPr>
            <a:endParaRPr lang="en-US" sz="3000" dirty="0">
              <a:latin typeface="Calibri" panose="020F0502020204030204" pitchFamily="34" charset="0"/>
            </a:endParaRPr>
          </a:p>
          <a:p>
            <a:pPr marL="285744" indent="-285744">
              <a:buFont typeface="Arial" panose="020B0604020202020204" pitchFamily="34" charset="0"/>
              <a:buChar char="•"/>
            </a:pPr>
            <a:r>
              <a:rPr lang="en-US" sz="3000" dirty="0">
                <a:latin typeface="Calibri" panose="020F0502020204030204" pitchFamily="34" charset="0"/>
              </a:rPr>
              <a:t>Share AF’s NY advocacy priorities and your role as a member of the team</a:t>
            </a:r>
          </a:p>
        </p:txBody>
      </p:sp>
    </p:spTree>
    <p:extLst>
      <p:ext uri="{BB962C8B-B14F-4D97-AF65-F5344CB8AC3E}">
        <p14:creationId xmlns:p14="http://schemas.microsoft.com/office/powerpoint/2010/main" val="271868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7/73/Women_suffragists_picketing_in_front_of_the_White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715003"/>
            <a:ext cx="9220200" cy="1384995"/>
          </a:xfrm>
          <a:prstGeom prst="rect">
            <a:avLst/>
          </a:prstGeom>
          <a:solidFill>
            <a:schemeClr val="bg1"/>
          </a:solidFill>
        </p:spPr>
        <p:txBody>
          <a:bodyPr wrap="square" rtlCol="0">
            <a:spAutoFit/>
          </a:bodyPr>
          <a:lstStyle/>
          <a:p>
            <a:r>
              <a:rPr lang="en-US" sz="2400" b="1" dirty="0">
                <a:solidFill>
                  <a:srgbClr val="FF0000"/>
                </a:solidFill>
              </a:rPr>
              <a:t>Women’s Right to Vote 1919</a:t>
            </a:r>
          </a:p>
          <a:p>
            <a:r>
              <a:rPr lang="en-US" b="1" i="1" dirty="0"/>
              <a:t>“There never will be complete equality until women themselves help to make laws and elect lawmakers.”  </a:t>
            </a:r>
            <a:r>
              <a:rPr lang="en-US" sz="1100" b="1" i="1" dirty="0"/>
              <a:t>~ Susan B. Anthony</a:t>
            </a:r>
          </a:p>
          <a:p>
            <a:endParaRPr lang="en-US" sz="2400" b="1" dirty="0">
              <a:solidFill>
                <a:srgbClr val="FF0000"/>
              </a:solidFill>
            </a:endParaRPr>
          </a:p>
        </p:txBody>
      </p:sp>
    </p:spTree>
    <p:extLst>
      <p:ext uri="{BB962C8B-B14F-4D97-AF65-F5344CB8AC3E}">
        <p14:creationId xmlns:p14="http://schemas.microsoft.com/office/powerpoint/2010/main" val="180510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opublica.org/images/ngen/get_involved_primary/intro-1-protest-segregation-AP-AP6307270154-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4" y="0"/>
            <a:ext cx="9158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86" y="5396064"/>
            <a:ext cx="9158087" cy="1461939"/>
          </a:xfrm>
          <a:prstGeom prst="rect">
            <a:avLst/>
          </a:prstGeom>
          <a:solidFill>
            <a:schemeClr val="bg1"/>
          </a:solidFill>
        </p:spPr>
        <p:txBody>
          <a:bodyPr wrap="square" rtlCol="0">
            <a:spAutoFit/>
          </a:bodyPr>
          <a:lstStyle/>
          <a:p>
            <a:r>
              <a:rPr lang="en-US" sz="2400" b="1" dirty="0">
                <a:solidFill>
                  <a:srgbClr val="FF0000"/>
                </a:solidFill>
              </a:rPr>
              <a:t>Brown vs Board to 1954</a:t>
            </a:r>
          </a:p>
          <a:p>
            <a:r>
              <a:rPr lang="en-US" b="1" i="1" dirty="0"/>
              <a:t>"To separate them from others of similar age and qualifications solely because of their race generates a feeling of inferiority as to their status in the community that may affect their hearts and minds in a way unlikely ever to be undone." </a:t>
            </a:r>
            <a:r>
              <a:rPr lang="en-US" b="1" dirty="0"/>
              <a:t/>
            </a:r>
            <a:br>
              <a:rPr lang="en-US" b="1" dirty="0"/>
            </a:br>
            <a:r>
              <a:rPr lang="en-US" sz="1100" b="1" i="1" dirty="0"/>
              <a:t>- Chief Justice Earl Warren in Brown v. Board of Education, 1954</a:t>
            </a:r>
            <a:endParaRPr lang="en-US" sz="2400" b="1" dirty="0">
              <a:solidFill>
                <a:srgbClr val="FF0000"/>
              </a:solidFill>
            </a:endParaRPr>
          </a:p>
        </p:txBody>
      </p:sp>
    </p:spTree>
    <p:extLst>
      <p:ext uri="{BB962C8B-B14F-4D97-AF65-F5344CB8AC3E}">
        <p14:creationId xmlns:p14="http://schemas.microsoft.com/office/powerpoint/2010/main" val="427140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3.amazonaws.com/piktochartv2-dev/v2/uploads/c2a6f38c-6876-405a-99ee-3633a2c015ea/1d1d3f7910600731a2154740f9ad9c63eae71855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 y="2"/>
            <a:ext cx="9144000" cy="7072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673062"/>
            <a:ext cx="9120352" cy="1354217"/>
          </a:xfrm>
          <a:prstGeom prst="rect">
            <a:avLst/>
          </a:prstGeom>
          <a:solidFill>
            <a:schemeClr val="bg1"/>
          </a:solidFill>
        </p:spPr>
        <p:txBody>
          <a:bodyPr wrap="square" rtlCol="0">
            <a:spAutoFit/>
          </a:bodyPr>
          <a:lstStyle/>
          <a:p>
            <a:r>
              <a:rPr lang="en-US" sz="2400" b="1" dirty="0">
                <a:solidFill>
                  <a:srgbClr val="FF0000"/>
                </a:solidFill>
              </a:rPr>
              <a:t>Voting Rights Act 1965</a:t>
            </a:r>
          </a:p>
          <a:p>
            <a:r>
              <a:rPr lang="en-US" b="1" i="1" dirty="0"/>
              <a:t>We must continue to have voting rights in the state, not to politicize this, but they must have a voice in the rebuilding effort in the community from which they have been displaced.</a:t>
            </a:r>
            <a:r>
              <a:rPr lang="en-US" sz="2400" dirty="0"/>
              <a:t/>
            </a:r>
            <a:br>
              <a:rPr lang="en-US" sz="2400" dirty="0"/>
            </a:br>
            <a:r>
              <a:rPr lang="en-US" sz="1100" b="1" dirty="0"/>
              <a:t>Marc </a:t>
            </a:r>
            <a:r>
              <a:rPr lang="en-US" sz="1100" b="1" dirty="0" err="1"/>
              <a:t>Morial</a:t>
            </a:r>
            <a:endParaRPr lang="en-US" sz="1100" b="1" dirty="0"/>
          </a:p>
          <a:p>
            <a:endParaRPr lang="en-US" sz="1100" b="1" dirty="0"/>
          </a:p>
        </p:txBody>
      </p:sp>
    </p:spTree>
    <p:extLst>
      <p:ext uri="{BB962C8B-B14F-4D97-AF65-F5344CB8AC3E}">
        <p14:creationId xmlns:p14="http://schemas.microsoft.com/office/powerpoint/2010/main" val="178275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165229"/>
            <a:ext cx="9208267" cy="1692771"/>
          </a:xfrm>
          <a:prstGeom prst="rect">
            <a:avLst/>
          </a:prstGeom>
          <a:solidFill>
            <a:schemeClr val="bg1"/>
          </a:solidFill>
        </p:spPr>
        <p:txBody>
          <a:bodyPr wrap="square" rtlCol="0">
            <a:spAutoFit/>
          </a:bodyPr>
          <a:lstStyle/>
          <a:p>
            <a:r>
              <a:rPr lang="en-US" sz="2400" b="1" dirty="0">
                <a:solidFill>
                  <a:srgbClr val="FF0000"/>
                </a:solidFill>
              </a:rPr>
              <a:t>Loving v. </a:t>
            </a:r>
            <a:r>
              <a:rPr lang="en-US" sz="2400" b="1" dirty="0" smtClean="0">
                <a:solidFill>
                  <a:srgbClr val="FF0000"/>
                </a:solidFill>
              </a:rPr>
              <a:t>Virginia</a:t>
            </a:r>
            <a:r>
              <a:rPr lang="en-US" sz="2400" b="1" dirty="0">
                <a:solidFill>
                  <a:srgbClr val="FF0000"/>
                </a:solidFill>
              </a:rPr>
              <a:t> </a:t>
            </a:r>
            <a:r>
              <a:rPr lang="en-US" sz="2400" b="1" dirty="0" smtClean="0">
                <a:solidFill>
                  <a:srgbClr val="FF0000"/>
                </a:solidFill>
              </a:rPr>
              <a:t>1967</a:t>
            </a:r>
          </a:p>
          <a:p>
            <a:r>
              <a:rPr lang="en-US" sz="1600" b="1" i="1" dirty="0" smtClean="0"/>
              <a:t>To </a:t>
            </a:r>
            <a:r>
              <a:rPr lang="en-US" sz="1600" b="1" i="1" dirty="0"/>
              <a:t>deny this fundamental freedom on so unsupportable a basis as the racial classifications embodied in these statutes, classifications so directly subversive of the principle of equality at the heart of the Fourteenth Amendment, is surely to deprive all the State's citizens of liberty without due process of law. The Fourteenth Amendment requires that the freedom of choice to marry not be restricted by invidious racial discrimination</a:t>
            </a:r>
            <a:r>
              <a:rPr lang="en-US" sz="1600" b="1" i="1" dirty="0" smtClean="0"/>
              <a:t>.—</a:t>
            </a:r>
            <a:r>
              <a:rPr lang="en-US" sz="1600" b="1" i="1" dirty="0"/>
              <a:t>Chief </a:t>
            </a:r>
            <a:r>
              <a:rPr lang="en-US" sz="1400" b="1" i="1" dirty="0" smtClean="0"/>
              <a:t>Justice</a:t>
            </a:r>
            <a:r>
              <a:rPr lang="en-US" sz="1400" b="1" i="1" dirty="0"/>
              <a:t> </a:t>
            </a:r>
            <a:r>
              <a:rPr lang="en-US" sz="1400" b="1" i="1" dirty="0" smtClean="0"/>
              <a:t>Earl Warren</a:t>
            </a:r>
            <a:endParaRPr lang="en-US" sz="1400" b="1" i="1" dirty="0"/>
          </a:p>
        </p:txBody>
      </p:sp>
      <p:pic>
        <p:nvPicPr>
          <p:cNvPr id="2050" name="Picture 2" descr="https://upload.wikimedia.org/wikipedia/en/3/34/Mildred_Jeter_and_Richard_Lo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464"/>
            <a:ext cx="9144000" cy="542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22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jdhilmer.com/Brandon/images/equal-hou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9" y="20726"/>
            <a:ext cx="9428019" cy="6913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19" y="5565337"/>
            <a:ext cx="9275619" cy="1292662"/>
          </a:xfrm>
          <a:prstGeom prst="rect">
            <a:avLst/>
          </a:prstGeom>
          <a:solidFill>
            <a:schemeClr val="bg1"/>
          </a:solidFill>
        </p:spPr>
        <p:txBody>
          <a:bodyPr wrap="square" rtlCol="0">
            <a:spAutoFit/>
          </a:bodyPr>
          <a:lstStyle/>
          <a:p>
            <a:r>
              <a:rPr lang="en-US" sz="2400" b="1" dirty="0">
                <a:solidFill>
                  <a:srgbClr val="FF0000"/>
                </a:solidFill>
              </a:rPr>
              <a:t>Housing Rights Act of 1968</a:t>
            </a:r>
          </a:p>
          <a:p>
            <a:r>
              <a:rPr lang="en-US" b="1" i="1" dirty="0"/>
              <a:t>The act prohibited discrimination concerning the sale, rental, and financing of housing based on race, religion, national origin, and since 1974, gender; since 1988, the act protects people with disabilities and families with children.</a:t>
            </a:r>
            <a:endParaRPr lang="en-US" b="1" dirty="0">
              <a:solidFill>
                <a:srgbClr val="FF0000"/>
              </a:solidFill>
            </a:endParaRPr>
          </a:p>
        </p:txBody>
      </p:sp>
    </p:spTree>
    <p:extLst>
      <p:ext uri="{BB962C8B-B14F-4D97-AF65-F5344CB8AC3E}">
        <p14:creationId xmlns:p14="http://schemas.microsoft.com/office/powerpoint/2010/main" val="295387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2" y="5181600"/>
            <a:ext cx="9208267" cy="1569660"/>
          </a:xfrm>
          <a:prstGeom prst="rect">
            <a:avLst/>
          </a:prstGeom>
          <a:solidFill>
            <a:schemeClr val="bg1"/>
          </a:solidFill>
        </p:spPr>
        <p:txBody>
          <a:bodyPr wrap="square" rtlCol="0">
            <a:spAutoFit/>
          </a:bodyPr>
          <a:lstStyle/>
          <a:p>
            <a:r>
              <a:rPr lang="en-US" sz="2400" b="1" dirty="0" err="1">
                <a:solidFill>
                  <a:srgbClr val="FF0000"/>
                </a:solidFill>
              </a:rPr>
              <a:t>Obergefell</a:t>
            </a:r>
            <a:r>
              <a:rPr lang="en-US" sz="2400" b="1" dirty="0">
                <a:solidFill>
                  <a:srgbClr val="FF0000"/>
                </a:solidFill>
              </a:rPr>
              <a:t> v. </a:t>
            </a:r>
            <a:r>
              <a:rPr lang="en-US" sz="2400" b="1" dirty="0" smtClean="0">
                <a:solidFill>
                  <a:srgbClr val="FF0000"/>
                </a:solidFill>
              </a:rPr>
              <a:t>Hodges </a:t>
            </a:r>
            <a:r>
              <a:rPr lang="en-US" sz="2400" b="1" dirty="0" smtClean="0">
                <a:solidFill>
                  <a:srgbClr val="FF0000"/>
                </a:solidFill>
              </a:rPr>
              <a:t>2015</a:t>
            </a:r>
          </a:p>
          <a:p>
            <a:r>
              <a:rPr lang="en-US" b="1" i="1" dirty="0" smtClean="0"/>
              <a:t>Their </a:t>
            </a:r>
            <a:r>
              <a:rPr lang="en-US" b="1" i="1" dirty="0"/>
              <a:t>plea is that they do respect it, respect it so deeply that they seek to find its fulfillment for themselves. Their hope is not to be condemned to live in loneliness, excluded from one of civilization's oldest institutions. They ask for equal dignity in the eyes of the law. The Constitution grants them that right. </a:t>
            </a:r>
            <a:r>
              <a:rPr lang="en-US" b="1" i="1" dirty="0" smtClean="0"/>
              <a:t> </a:t>
            </a:r>
            <a:r>
              <a:rPr lang="en-US" sz="1400" b="1" dirty="0"/>
              <a:t>—Justice Anthony Kennedy</a:t>
            </a:r>
            <a:endParaRPr lang="en-US" sz="1400" b="1" i="1" dirty="0">
              <a:solidFill>
                <a:srgbClr val="FF0000"/>
              </a:solidFill>
            </a:endParaRPr>
          </a:p>
        </p:txBody>
      </p:sp>
      <p:sp>
        <p:nvSpPr>
          <p:cNvPr id="2" name="AutoShape 4" descr="Image result for supreme court marri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supreme court marri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he-daily-buzz.s3.amazonaws.com/wp-content/uploads/2015/06/marriage-equ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2326"/>
            <a:ext cx="9284468" cy="534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usiondotnet.files.wordpress.com/2015/06/free-bree-black-woman-confederate-flag-south-carolina.jpg?quality=80&amp;strip=all&amp;w=1400&amp;h=70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35257"/>
            <a:ext cx="9296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3" y="5334000"/>
            <a:ext cx="9208267" cy="1292662"/>
          </a:xfrm>
          <a:prstGeom prst="rect">
            <a:avLst/>
          </a:prstGeom>
          <a:solidFill>
            <a:schemeClr val="bg1"/>
          </a:solidFill>
        </p:spPr>
        <p:txBody>
          <a:bodyPr wrap="square" rtlCol="0">
            <a:spAutoFit/>
          </a:bodyPr>
          <a:lstStyle/>
          <a:p>
            <a:r>
              <a:rPr lang="en-US" sz="2400" b="1" dirty="0" smtClean="0">
                <a:solidFill>
                  <a:srgbClr val="FF0000"/>
                </a:solidFill>
              </a:rPr>
              <a:t>South Carolina State Senate 07.08.</a:t>
            </a:r>
            <a:r>
              <a:rPr lang="en-US" sz="2400" b="1" dirty="0" smtClean="0">
                <a:solidFill>
                  <a:srgbClr val="FF0000"/>
                </a:solidFill>
              </a:rPr>
              <a:t>15</a:t>
            </a:r>
          </a:p>
          <a:p>
            <a:r>
              <a:rPr lang="en-US" b="1" i="1" dirty="0"/>
              <a:t>"The whole world is asking, is South Carolina really going to change, or will it hold to an ugly tradition of prejudice and discrimination and hide behind heritage as an excuse for it," </a:t>
            </a:r>
            <a:r>
              <a:rPr lang="en-US" b="1" i="1" dirty="0" smtClean="0"/>
              <a:t> </a:t>
            </a:r>
          </a:p>
          <a:p>
            <a:r>
              <a:rPr lang="en-US" b="1" i="1" dirty="0" smtClean="0"/>
              <a:t>—</a:t>
            </a:r>
            <a:r>
              <a:rPr lang="en-US" b="1" i="1" dirty="0"/>
              <a:t>Gov. Nikki Haley'</a:t>
            </a:r>
            <a:endParaRPr lang="en-US" b="1" i="1" dirty="0">
              <a:solidFill>
                <a:srgbClr val="FF0000"/>
              </a:solidFill>
            </a:endParaRPr>
          </a:p>
        </p:txBody>
      </p:sp>
    </p:spTree>
    <p:extLst>
      <p:ext uri="{BB962C8B-B14F-4D97-AF65-F5344CB8AC3E}">
        <p14:creationId xmlns:p14="http://schemas.microsoft.com/office/powerpoint/2010/main" val="13790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3.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173582176DA499C1234FB78B186A0" ma:contentTypeVersion="4" ma:contentTypeDescription="Create a new document." ma:contentTypeScope="" ma:versionID="3f6ca70e8decae435dac4b6bb2396afb">
  <xsd:schema xmlns:xsd="http://www.w3.org/2001/XMLSchema" xmlns:xs="http://www.w3.org/2001/XMLSchema" xmlns:p="http://schemas.microsoft.com/office/2006/metadata/properties" xmlns:ns2="870d16f4-8048-4199-b7c0-9cbff46dc78c" xmlns:ns3="79c90de2-b994-46ab-bfec-acfa2e489147" targetNamespace="http://schemas.microsoft.com/office/2006/metadata/properties" ma:root="true" ma:fieldsID="2693d3a98e6ff104685832b8c1f5db02" ns2:_="" ns3:_="">
    <xsd:import namespace="870d16f4-8048-4199-b7c0-9cbff46dc78c"/>
    <xsd:import namespace="79c90de2-b994-46ab-bfec-acfa2e489147"/>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9c90de2-b994-46ab-bfec-acfa2e489147" elementFormDefault="qualified">
    <xsd:import namespace="http://schemas.microsoft.com/office/2006/documentManagement/types"/>
    <xsd:import namespace="http://schemas.microsoft.com/office/infopath/2007/PartnerControls"/>
    <xsd:element name="Key_x0020_Area" ma:index="11" ma:displayName="Key Area" ma:default="Community Engagement" ma:format="Dropdown" ma:internalName="Key_x0020_Area">
      <xsd:simpleType>
        <xsd:restriction base="dms:Choice">
          <xsd:enumeration value="Community Engagement"/>
          <xsd:enumeration value="Family Engagement"/>
          <xsd:enumeration value="Advocacy"/>
          <xsd:enumeration value="Development"/>
          <xsd:enumeration value="Marketing and Communications"/>
          <xsd:enumeration value="District and Authorizer Relations"/>
          <xsd:enumeration value="Board Engagement"/>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70d16f4-8048-4199-b7c0-9cbff46dc78c">YRZUPVWUHWXA-69-6</_dlc_DocId>
    <_dlc_DocIdUrl xmlns="870d16f4-8048-4199-b7c0-9cbff46dc78c">
      <Url>https://manyminds.achievementfirst.org/PartnerExternal/_layouts/15/DocIdRedir.aspx?ID=YRZUPVWUHWXA-69-6</Url>
      <Description>YRZUPVWUHWXA-69-6</Description>
    </_dlc_DocIdUrl>
    <Key_x0020_Area xmlns="79c90de2-b994-46ab-bfec-acfa2e489147">Advocacy</Key_x0020_Area>
    <Sub_x0020_Folder xmlns="79c90de2-b994-46ab-bfec-acfa2e489147" xsi:nil="true"/>
    <Description0 xmlns="79c90de2-b994-46ab-bfec-acfa2e489147" xsi:nil="true"/>
    <Sub_x0020_Folder_x0020_2 xmlns="79c90de2-b994-46ab-bfec-acfa2e48914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NS Document" ma:contentTypeID="0x010100F05A691F7F882644BE96F06D9D88F8E100AECDBC9F9BA8DB409F9E0B28E809EC3B" ma:contentTypeVersion="74" ma:contentTypeDescription="Default content type" ma:contentTypeScope="" ma:versionID="bd0d664251135f331c842588e1b72be3">
  <xsd:schema xmlns:xsd="http://www.w3.org/2001/XMLSchema" xmlns:xs="http://www.w3.org/2001/XMLSchema" xmlns:p="http://schemas.microsoft.com/office/2006/metadata/properties" xmlns:ns1="http://schemas.microsoft.com/sharepoint/v3" xmlns:ns2="0676cee9-fd60-4c1c-9e5b-5120ec0b3480" xmlns:ns3="5c8420c3-2617-4d0c-8068-ba614cad2a7a" xmlns:ns4="http://schemas.microsoft.com/sharepoint/v4" targetNamespace="http://schemas.microsoft.com/office/2006/metadata/properties" ma:root="true" ma:fieldsID="137dfd6f6290c156391880204346e7e3" ns1:_="" ns2:_="" ns3:_="" ns4:_="">
    <xsd:import namespace="http://schemas.microsoft.com/sharepoint/v3"/>
    <xsd:import namespace="0676cee9-fd60-4c1c-9e5b-5120ec0b3480"/>
    <xsd:import namespace="5c8420c3-2617-4d0c-8068-ba614cad2a7a"/>
    <xsd:import namespace="http://schemas.microsoft.com/sharepoint/v4"/>
    <xsd:element name="properties">
      <xsd:complexType>
        <xsd:sequence>
          <xsd:element name="documentManagement">
            <xsd:complexType>
              <xsd:all>
                <xsd:element ref="ns2:AF_x0020_Owner"/>
                <xsd:element ref="ns3:Meeting_x0020_Date" minOccurs="0"/>
                <xsd:element ref="ns3:L_x0026_D_x0020_Strand" minOccurs="0"/>
                <xsd:element ref="ns3:Featured" minOccurs="0"/>
                <xsd:element ref="ns3:Display_x0020_Order" minOccurs="0"/>
                <xsd:element ref="ns1:EmailSender" minOccurs="0"/>
                <xsd:element ref="ns1:Audience" minOccurs="0"/>
                <xsd:element ref="ns1:EmailTo" minOccurs="0"/>
                <xsd:element ref="ns1:EmailCc" minOccurs="0"/>
                <xsd:element ref="ns1:EmailFrom" minOccurs="0"/>
                <xsd:element ref="ns1:EmailSubject" minOccurs="0"/>
                <xsd:element ref="ns4:EmailHeaders" minOccurs="0"/>
                <xsd:element ref="ns2:_dlc_DocId" minOccurs="0"/>
                <xsd:element ref="ns2:_dlc_DocIdUrl" minOccurs="0"/>
                <xsd:element ref="ns2:_dlc_DocIdPersistId" minOccurs="0"/>
                <xsd:element ref="ns1:RatedBy" minOccurs="0"/>
                <xsd:element ref="ns1:Ratings" minOccurs="0"/>
                <xsd:element ref="ns1:LikedBy"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_dlc_Exempt" minOccurs="0"/>
                <xsd:element ref="ns1:_dlc_ExpireDateSaved" minOccurs="0"/>
                <xsd:element ref="ns1:_dlc_ExpireDate" minOccurs="0"/>
                <xsd:element ref="ns2:TaxCatchAll" minOccurs="0"/>
                <xsd:element ref="ns2:lf09a8a73540422dac4309c5f114ddb8"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ma:readOnly="false">
      <xsd:simpleType>
        <xsd:restriction base="dms:Note">
          <xsd:maxLength value="255"/>
        </xsd:restriction>
      </xsd:simpleType>
    </xsd:element>
    <xsd:element name="Audience" ma:index="13" nillable="true" ma:displayName="Target Audiences" ma:description="Enables audience targeting. Please leave blank unless trained on use." ma:internalName="Target_x0020_Audiences" ma:readOnly="false">
      <xsd:simpleType>
        <xsd:restriction base="dms:Unknown"/>
      </xsd:simpleType>
    </xsd:element>
    <xsd:element name="EmailTo" ma:index="14" nillable="true" ma:displayName="E-Mail To" ma:hidden="true" ma:internalName="EmailTo">
      <xsd:simpleType>
        <xsd:restriction base="dms:Note">
          <xsd:maxLength value="255"/>
        </xsd:restriction>
      </xsd:simpleType>
    </xsd:element>
    <xsd:element name="EmailCc" ma:index="15" nillable="true" ma:displayName="E-Mail Cc" ma:hidden="true" ma:internalName="EmailCc">
      <xsd:simpleType>
        <xsd:restriction base="dms:Note">
          <xsd:maxLength value="255"/>
        </xsd:restriction>
      </xsd:simpleType>
    </xsd:element>
    <xsd:element name="EmailFrom" ma:index="16" nillable="true" ma:displayName="E-Mail From" ma:hidden="true" ma:internalName="EmailFrom">
      <xsd:simpleType>
        <xsd:restriction base="dms:Text"/>
      </xsd:simpleType>
    </xsd:element>
    <xsd:element name="EmailSubject" ma:index="17" nillable="true" ma:displayName="E-Mail Subject" ma:hidden="true" ma:internalName="EmailSubject">
      <xsd:simpleType>
        <xsd:restriction base="dms:Text"/>
      </xsd:simpleType>
    </xsd:element>
    <xsd:element name="RatedBy" ma:index="2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5" nillable="true" ma:displayName="User ratings" ma:description="User ratings for the item" ma:hidden="true" ma:internalName="Ratings">
      <xsd:simpleType>
        <xsd:restriction base="dms:Note"/>
      </xsd:simpleType>
    </xsd:element>
    <xsd:element name="LikedBy" ma:index="2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34" nillable="true" ma:displayName="Exempt from Policy" ma:hidden="true" ma:internalName="_dlc_Exempt" ma:readOnly="true">
      <xsd:simpleType>
        <xsd:restriction base="dms:Unknown"/>
      </xsd:simpleType>
    </xsd:element>
    <xsd:element name="_dlc_ExpireDateSaved" ma:index="35" nillable="true" ma:displayName="Original Expiration Date" ma:hidden="true" ma:internalName="_dlc_ExpireDateSaved" ma:readOnly="true">
      <xsd:simpleType>
        <xsd:restriction base="dms:DateTime"/>
      </xsd:simpleType>
    </xsd:element>
    <xsd:element name="_dlc_ExpireDate" ma:index="36" nillable="true" ma:displayName="Expiration Date" ma:description="" ma:hidden="true" ma:indexed="true" ma:internalName="_dlc_ExpireDate" ma:readOnly="true">
      <xsd:simpleType>
        <xsd:restriction base="dms:DateTime"/>
      </xsd:simpleType>
    </xsd:element>
    <xsd:element name="_vti_ItemDeclaredRecord" ma:index="41" nillable="true" ma:displayName="Declared Record" ma:hidden="true" ma:internalName="_vti_ItemDeclaredRecord" ma:readOnly="true">
      <xsd:simpleType>
        <xsd:restriction base="dms:DateTime"/>
      </xsd:simpleType>
    </xsd:element>
    <xsd:element name="_vti_ItemHoldRecordStatus" ma:index="4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Label" ma:index="27"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28" nillable="true" ma:taxonomy="true" ma:internalName="nfa767dced1144c9ba4888ceb93acca4" ma:taxonomyFieldName="Project0"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29"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31"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33"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TaxCatchAll" ma:index="38"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lf09a8a73540422dac4309c5f114ddb8" ma:index="39"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8420c3-2617-4d0c-8068-ba614cad2a7a" elementFormDefault="qualified">
    <xsd:import namespace="http://schemas.microsoft.com/office/2006/documentManagement/types"/>
    <xsd:import namespace="http://schemas.microsoft.com/office/infopath/2007/PartnerControls"/>
    <xsd:element name="Meeting_x0020_Date" ma:index="8" nillable="true" ma:displayName="Meeting" ma:description="Used to sort meeting materials" ma:internalName="Meeting_x0020_Date">
      <xsd:simpleType>
        <xsd:restriction base="dms:Text">
          <xsd:maxLength value="255"/>
        </xsd:restriction>
      </xsd:simpleType>
    </xsd:element>
    <xsd:element name="L_x0026_D_x0020_Strand" ma:index="9" nillable="true" ma:displayName="Learning Strand" ma:description="Use this to name L&amp;D strand materials." ma:format="Dropdown" ma:internalName="L_x0026_D_x0020_Strand">
      <xsd:simpleType>
        <xsd:restriction base="dms:Choice">
          <xsd:enumeration value="Communication"/>
          <xsd:enumeration value="Connection to Mission"/>
          <xsd:enumeration value="Creative and Design Thinking"/>
          <xsd:enumeration value="Decision Making"/>
          <xsd:enumeration value="Effective Communications"/>
          <xsd:enumeration value="Executive Presence"/>
          <xsd:enumeration value="Knowledge Management"/>
          <xsd:enumeration value="Managing Up"/>
          <xsd:enumeration value="Management 101"/>
          <xsd:enumeration value="Meeting Facilitation"/>
          <xsd:enumeration value="Personal Organization"/>
          <xsd:enumeration value="Project Management"/>
          <xsd:enumeration value="Public Speaking"/>
          <xsd:enumeration value="Talent Cycle"/>
          <xsd:enumeration value="Team Management"/>
          <xsd:enumeration value="Working Across Lines of Difference"/>
          <xsd:enumeration value="Working with Data"/>
        </xsd:restriction>
      </xsd:simpleType>
    </xsd:element>
    <xsd:element name="Featured" ma:index="10" nillable="true" ma:displayName="Featured" ma:default="0" ma:description="Should this appear on the CoS front page?" ma:internalName="Featured">
      <xsd:simpleType>
        <xsd:restriction base="dms:Boolean"/>
      </xsd:simpleType>
    </xsd:element>
    <xsd:element name="Display_x0020_Order" ma:index="11" nillable="true" ma:displayName="Display Order" ma:description="Manually sort views" ma:internalName="Display_x0020_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8" nillable="true" ma:displayName="E-Mail Headers" ma:hidden="true" ma:internalName="EmailHeaders">
      <xsd:simpleType>
        <xsd:restriction base="dms:Note"/>
      </xsd:simpleType>
    </xsd:element>
    <xsd:element name="IconOverlay" ma:index="4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5402BC-C281-432E-92CE-C271A3132FFE}"/>
</file>

<file path=customXml/itemProps2.xml><?xml version="1.0" encoding="utf-8"?>
<ds:datastoreItem xmlns:ds="http://schemas.openxmlformats.org/officeDocument/2006/customXml" ds:itemID="{BB198B46-9449-48E3-BB22-5385D6C01635}"/>
</file>

<file path=customXml/itemProps3.xml><?xml version="1.0" encoding="utf-8"?>
<ds:datastoreItem xmlns:ds="http://schemas.openxmlformats.org/officeDocument/2006/customXml" ds:itemID="{15FE114B-B44B-49D7-B680-98A4851A6492}"/>
</file>

<file path=customXml/itemProps4.xml><?xml version="1.0" encoding="utf-8"?>
<ds:datastoreItem xmlns:ds="http://schemas.openxmlformats.org/officeDocument/2006/customXml" ds:itemID="{4712D967-CE8C-49DB-A393-85C476F06CC4}"/>
</file>

<file path=customXml/itemProps5.xml><?xml version="1.0" encoding="utf-8"?>
<ds:datastoreItem xmlns:ds="http://schemas.openxmlformats.org/officeDocument/2006/customXml" ds:itemID="{BB198B46-9449-48E3-BB22-5385D6C01635}"/>
</file>

<file path=customXml/itemProps6.xml><?xml version="1.0" encoding="utf-8"?>
<ds:datastoreItem xmlns:ds="http://schemas.openxmlformats.org/officeDocument/2006/customXml" ds:itemID="{0BE2DE2C-883F-419A-A502-4E43909D132C}"/>
</file>

<file path=docProps/app.xml><?xml version="1.0" encoding="utf-8"?>
<Properties xmlns="http://schemas.openxmlformats.org/officeDocument/2006/extended-properties" xmlns:vt="http://schemas.openxmlformats.org/officeDocument/2006/docPropsVTypes">
  <TotalTime>1322</TotalTime>
  <Words>1194</Words>
  <Application>Microsoft Office PowerPoint</Application>
  <PresentationFormat>On-screen Show (4:3)</PresentationFormat>
  <Paragraphs>122</Paragraphs>
  <Slides>15</Slides>
  <Notes>7</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7_Custom Design</vt:lpstr>
      <vt:lpstr>Achievement First Network Support Staff Onboarding Advocacy at AF Overview </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Advocacy Matters</vt:lpstr>
      <vt:lpstr>PowerPoint Presentation</vt:lpstr>
      <vt:lpstr>PowerPoint Presentation</vt:lpstr>
      <vt:lpstr>What does this look like for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at AF</dc:title>
  <dc:creator>Windows User</dc:creator>
  <cp:lastModifiedBy>Windows User</cp:lastModifiedBy>
  <cp:revision>35</cp:revision>
  <dcterms:created xsi:type="dcterms:W3CDTF">2015-02-20T18:18:25Z</dcterms:created>
  <dcterms:modified xsi:type="dcterms:W3CDTF">2015-07-09T12:08:28Z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0x01010004D173582176DA499C1234FB78B186A0</vt:lpwstr>
  </property>
  <property fmtid="{D5CDD505-2E9C-101B-9397-08002B2CF9AE}" pid="3" name="_dlc_policyId">
    <vt:lpwstr>0x010100F05A691F7F882644BE96F06D9D88F8E1|2088864059</vt:lpwstr>
  </property>
  <property fmtid="{D5CDD505-2E9C-101B-9397-08002B2CF9AE}" pid="4" name="ItemRetentionFormula">
    <vt:lpwstr>&lt;formula id="Microsoft.Office.RecordsManagement.PolicyFeatures.Expiration.Formula.BuiltIn"&gt;&lt;number&gt;12&lt;/number&gt;&lt;property&gt;Modified&lt;/property&gt;&lt;propertyId&gt;28cf69c5-fa48-462a-b5cd-27b6f9d2bd5f&lt;/propertyId&gt;&lt;period&gt;months&lt;/period&gt;&lt;/formula&gt;</vt:lpwstr>
  </property>
  <property fmtid="{D5CDD505-2E9C-101B-9397-08002B2CF9AE}" pid="5" name="_dlc_DocIdItemGuid">
    <vt:lpwstr>bb315335-43eb-4118-8488-04bdf9d02ff9</vt:lpwstr>
  </property>
  <property fmtid="{D5CDD505-2E9C-101B-9397-08002B2CF9AE}" pid="6" name="TaxKeyword">
    <vt:lpwstr/>
  </property>
  <property fmtid="{D5CDD505-2E9C-101B-9397-08002B2CF9AE}" pid="7" name="School">
    <vt:lpwstr/>
  </property>
  <property fmtid="{D5CDD505-2E9C-101B-9397-08002B2CF9AE}" pid="8" name="Geography">
    <vt:lpwstr/>
  </property>
  <property fmtid="{D5CDD505-2E9C-101B-9397-08002B2CF9AE}" pid="9" name="Team">
    <vt:lpwstr>4;#Chief of Staff|aecbb94b-af56-497f-bde6-6fec31bf32a7</vt:lpwstr>
  </property>
  <property fmtid="{D5CDD505-2E9C-101B-9397-08002B2CF9AE}" pid="10" name="TaxKeywordTaxHTField">
    <vt:lpwstr/>
  </property>
  <property fmtid="{D5CDD505-2E9C-101B-9397-08002B2CF9AE}" pid="11" name="School_x0020_Year">
    <vt:lpwstr/>
  </property>
  <property fmtid="{D5CDD505-2E9C-101B-9397-08002B2CF9AE}" pid="12" name="Project0">
    <vt:lpwstr/>
  </property>
  <property fmtid="{D5CDD505-2E9C-101B-9397-08002B2CF9AE}" pid="13" name="School Year">
    <vt:lpwstr/>
  </property>
</Properties>
</file>