
<file path=[Content_Types].xml><?xml version="1.0" encoding="utf-8"?>
<Types xmlns="http://schemas.openxmlformats.org/package/2006/content-types">
  <Default Extension="png" ContentType="image/png"/>
  <Default Extension="bin" ContentType="application/vnd.openxmlformats-officedocument.presentationml.printerSettings"/>
  <Default Extension="jpeg" ContentType="image/jpeg"/>
  <Default Extension="rels" ContentType="application/vnd.openxmlformats-package.relationships+xml"/>
  <Default Extension="emf" ContentType="image/x-emf"/>
  <Default Extension="wmf" ContentType="image/x-wmf"/>
  <Default Extension="xml" ContentType="application/xml"/>
  <Default Extension="vml" ContentType="application/vnd.openxmlformats-officedocument.vmlDrawing"/>
  <Default Extension="xlsx" ContentType="application/vnd.openxmlformats-officedocument.spreadsheetml.sheet"/>
  <Override PartName="/ppt/diagrams/data1.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15.xml" ContentType="application/vnd.openxmlformats-officedocument.presentationml.slide+xml"/>
  <Override PartName="/ppt/slides/slide16.xml" ContentType="application/vnd.openxmlformats-officedocument.presentationml.slide+xml"/>
  <Override PartName="/ppt/slides/slide3.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7.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1.xml" ContentType="application/vnd.openxmlformats-officedocument.theme+xml"/>
  <Override PartName="/ppt/diagrams/layout2.xml" ContentType="application/vnd.openxmlformats-officedocument.drawingml.diagramLayout+xml"/>
  <Override PartName="/ppt/diagrams/drawing1.xml" ContentType="application/vnd.ms-office.drawingml.diagramDrawing+xml"/>
  <Override PartName="/ppt/diagrams/colors1.xml" ContentType="application/vnd.openxmlformats-officedocument.drawingml.diagramColors+xml"/>
  <Override PartName="/ppt/theme/theme2.xml" ContentType="application/vnd.openxmlformats-officedocument.theme+xml"/>
  <Override PartName="/ppt/theme/theme3.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embeddings/oleObject1.bin" ContentType="application/vnd.openxmlformats-officedocument.oleObject"/>
  <Override PartName="/ppt/embeddings/oleObject5.bin" ContentType="application/vnd.openxmlformats-officedocument.oleObject"/>
  <Override PartName="/ppt/embeddings/oleObject4.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autoCompressPictures="0">
  <p:sldMasterIdLst>
    <p:sldMasterId id="2147483649" r:id="rId1"/>
  </p:sldMasterIdLst>
  <p:notesMasterIdLst>
    <p:notesMasterId r:id="rId21"/>
  </p:notesMasterIdLst>
  <p:handoutMasterIdLst>
    <p:handoutMasterId r:id="rId22"/>
  </p:handoutMasterIdLst>
  <p:sldIdLst>
    <p:sldId id="256" r:id="rId2"/>
    <p:sldId id="265" r:id="rId3"/>
    <p:sldId id="315" r:id="rId4"/>
    <p:sldId id="322" r:id="rId5"/>
    <p:sldId id="313" r:id="rId6"/>
    <p:sldId id="317" r:id="rId7"/>
    <p:sldId id="318" r:id="rId8"/>
    <p:sldId id="314" r:id="rId9"/>
    <p:sldId id="319" r:id="rId10"/>
    <p:sldId id="320" r:id="rId11"/>
    <p:sldId id="329" r:id="rId12"/>
    <p:sldId id="323" r:id="rId13"/>
    <p:sldId id="324" r:id="rId14"/>
    <p:sldId id="325" r:id="rId15"/>
    <p:sldId id="326" r:id="rId16"/>
    <p:sldId id="327" r:id="rId17"/>
    <p:sldId id="328" r:id="rId18"/>
    <p:sldId id="330" r:id="rId19"/>
    <p:sldId id="321" r:id="rId20"/>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7BC143"/>
    <a:srgbClr val="FFDE00"/>
    <a:srgbClr val="EF4135"/>
    <a:srgbClr val="0081C6"/>
    <a:srgbClr val="F58426"/>
    <a:srgbClr val="007B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81" d="100"/>
          <a:sy n="81" d="100"/>
        </p:scale>
        <p:origin x="-1088" y="-104"/>
      </p:cViewPr>
      <p:guideLst>
        <p:guide orient="horz"/>
        <p:guide/>
      </p:guideLst>
    </p:cSldViewPr>
  </p:slideViewPr>
  <p:outlineViewPr>
    <p:cViewPr>
      <p:scale>
        <a:sx n="33" d="100"/>
        <a:sy n="33" d="100"/>
      </p:scale>
      <p:origin x="0" y="268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2544" y="-96"/>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theme" Target="theme/theme1.xml"/><Relationship Id="rId13" Type="http://schemas.openxmlformats.org/officeDocument/2006/relationships/slide" Target="slides/slide12.xml"/><Relationship Id="rId18" Type="http://schemas.openxmlformats.org/officeDocument/2006/relationships/slide" Target="slides/slide17.xml"/><Relationship Id="rId8" Type="http://schemas.openxmlformats.org/officeDocument/2006/relationships/slide" Target="slides/slide7.xml"/><Relationship Id="rId21" Type="http://schemas.openxmlformats.org/officeDocument/2006/relationships/notesMaster" Target="notesMasters/notesMaster1.xml"/><Relationship Id="rId3" Type="http://schemas.openxmlformats.org/officeDocument/2006/relationships/slide" Target="slides/slide2.xml"/><Relationship Id="rId25"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7" Type="http://schemas.openxmlformats.org/officeDocument/2006/relationships/slide" Target="slides/slide6.xml"/><Relationship Id="rId20" Type="http://schemas.openxmlformats.org/officeDocument/2006/relationships/slide" Target="slides/slide19.xml"/><Relationship Id="rId16" Type="http://schemas.openxmlformats.org/officeDocument/2006/relationships/slide" Target="slides/slide15.xml"/><Relationship Id="rId2" Type="http://schemas.openxmlformats.org/officeDocument/2006/relationships/slide" Target="slides/slide1.xml"/><Relationship Id="rId29" Type="http://schemas.openxmlformats.org/officeDocument/2006/relationships/customXml" Target="../customXml/item2.xml"/><Relationship Id="rId24" Type="http://schemas.openxmlformats.org/officeDocument/2006/relationships/presProps" Target="presProps.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printerSettings" Target="printerSettings/printerSettings1.bin"/><Relationship Id="rId15" Type="http://schemas.openxmlformats.org/officeDocument/2006/relationships/slide" Target="slides/slide14.xml"/><Relationship Id="rId5" Type="http://schemas.openxmlformats.org/officeDocument/2006/relationships/slide" Target="slides/slide4.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4.xml"/><Relationship Id="rId9" Type="http://schemas.openxmlformats.org/officeDocument/2006/relationships/slide" Target="slides/slide8.xml"/><Relationship Id="rId22" Type="http://schemas.openxmlformats.org/officeDocument/2006/relationships/handoutMaster" Target="handoutMasters/handoutMaster1.xml"/><Relationship Id="rId27" Type="http://schemas.openxmlformats.org/officeDocument/2006/relationships/tableStyles" Target="tableStyles.xml"/><Relationship Id="rId14" Type="http://schemas.openxmlformats.org/officeDocument/2006/relationships/slide" Target="slides/slide13.xml"/><Relationship Id="rId4" Type="http://schemas.openxmlformats.org/officeDocument/2006/relationships/slide" Target="slides/slide3.xml"/><Relationship Id="rId30"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AB231D-FEBB-44FD-8FCB-04FEE34212BA}" type="doc">
      <dgm:prSet loTypeId="urn:microsoft.com/office/officeart/2005/8/layout/hProcess11" loCatId="process" qsTypeId="urn:microsoft.com/office/officeart/2005/8/quickstyle/simple1" qsCatId="simple" csTypeId="urn:microsoft.com/office/officeart/2005/8/colors/accent1_2" csCatId="accent1" phldr="1"/>
      <dgm:spPr/>
    </dgm:pt>
    <dgm:pt modelId="{C750E4CB-FCC1-4527-B479-7E8ECD735EFC}">
      <dgm:prSet phldrT="[Text]" custT="1"/>
      <dgm:spPr/>
      <dgm:t>
        <a:bodyPr/>
        <a:lstStyle/>
        <a:p>
          <a:r>
            <a:rPr lang="en-US" sz="1600" b="1" dirty="0" smtClean="0"/>
            <a:t>Receive revised staffing and enrollment model for 14-15</a:t>
          </a:r>
          <a:endParaRPr lang="en-US" sz="1600" b="1" dirty="0"/>
        </a:p>
      </dgm:t>
    </dgm:pt>
    <dgm:pt modelId="{B2016262-5229-4D88-BDD5-C9E10F7865F0}" type="parTrans" cxnId="{58E7B27A-7190-4CE9-99AD-8E9306CEA44C}">
      <dgm:prSet/>
      <dgm:spPr/>
      <dgm:t>
        <a:bodyPr/>
        <a:lstStyle/>
        <a:p>
          <a:endParaRPr lang="en-US" sz="2000" b="1"/>
        </a:p>
      </dgm:t>
    </dgm:pt>
    <dgm:pt modelId="{81AA0DE6-9E75-4B8A-9328-1C9AA3E2DB5A}" type="sibTrans" cxnId="{58E7B27A-7190-4CE9-99AD-8E9306CEA44C}">
      <dgm:prSet/>
      <dgm:spPr/>
      <dgm:t>
        <a:bodyPr/>
        <a:lstStyle/>
        <a:p>
          <a:endParaRPr lang="en-US" sz="2000" b="1"/>
        </a:p>
      </dgm:t>
    </dgm:pt>
    <dgm:pt modelId="{5232D4FF-405C-41EB-A39A-F3C17033B98B}">
      <dgm:prSet phldrT="[Text]" custT="1"/>
      <dgm:spPr/>
      <dgm:t>
        <a:bodyPr/>
        <a:lstStyle/>
        <a:p>
          <a:r>
            <a:rPr lang="en-US" sz="1600" b="1" dirty="0" smtClean="0"/>
            <a:t>Receive preliminary budget tool with initial targets</a:t>
          </a:r>
          <a:endParaRPr lang="en-US" sz="1600" b="1" dirty="0"/>
        </a:p>
      </dgm:t>
    </dgm:pt>
    <dgm:pt modelId="{195FCC52-71A0-49BD-B125-CA390847452B}" type="parTrans" cxnId="{9186BB84-AEC7-4400-8306-7882A1C8C1DB}">
      <dgm:prSet/>
      <dgm:spPr/>
      <dgm:t>
        <a:bodyPr/>
        <a:lstStyle/>
        <a:p>
          <a:endParaRPr lang="en-US" sz="2000" b="1"/>
        </a:p>
      </dgm:t>
    </dgm:pt>
    <dgm:pt modelId="{397817B9-00E6-4640-9B99-358F6E03621B}" type="sibTrans" cxnId="{9186BB84-AEC7-4400-8306-7882A1C8C1DB}">
      <dgm:prSet/>
      <dgm:spPr/>
      <dgm:t>
        <a:bodyPr/>
        <a:lstStyle/>
        <a:p>
          <a:endParaRPr lang="en-US" sz="2000" b="1"/>
        </a:p>
      </dgm:t>
    </dgm:pt>
    <dgm:pt modelId="{CA22B10B-D360-49D6-8D94-C6FE35EB15CF}">
      <dgm:prSet phldrT="[Text]" custT="1"/>
      <dgm:spPr/>
      <dgm:t>
        <a:bodyPr/>
        <a:lstStyle/>
        <a:p>
          <a:r>
            <a:rPr lang="en-US" sz="1600" b="1" dirty="0" smtClean="0"/>
            <a:t>Work with your DSO to create a first draft budget</a:t>
          </a:r>
          <a:endParaRPr lang="en-US" sz="1600" b="1" dirty="0"/>
        </a:p>
      </dgm:t>
    </dgm:pt>
    <dgm:pt modelId="{299DFD1B-5989-4AF5-8136-B2D0B5AF3A32}" type="parTrans" cxnId="{8CA0D839-084A-4B7F-BE76-961B30D654D0}">
      <dgm:prSet/>
      <dgm:spPr/>
      <dgm:t>
        <a:bodyPr/>
        <a:lstStyle/>
        <a:p>
          <a:endParaRPr lang="en-US" sz="2000" b="1"/>
        </a:p>
      </dgm:t>
    </dgm:pt>
    <dgm:pt modelId="{B422FF92-B49F-4973-93FD-80E1C7A94559}" type="sibTrans" cxnId="{8CA0D839-084A-4B7F-BE76-961B30D654D0}">
      <dgm:prSet/>
      <dgm:spPr/>
      <dgm:t>
        <a:bodyPr/>
        <a:lstStyle/>
        <a:p>
          <a:endParaRPr lang="en-US" sz="2000" b="1"/>
        </a:p>
      </dgm:t>
    </dgm:pt>
    <dgm:pt modelId="{65B1EBDB-ED1C-4795-8AB5-E84CC05DAD0E}">
      <dgm:prSet phldrT="[Text]" custT="1"/>
      <dgm:spPr/>
      <dgm:t>
        <a:bodyPr/>
        <a:lstStyle/>
        <a:p>
          <a:r>
            <a:rPr lang="en-US" sz="1600" b="1" dirty="0" smtClean="0"/>
            <a:t>Budget meeting #1 with Team Finance</a:t>
          </a:r>
          <a:endParaRPr lang="en-US" sz="1600" b="1" dirty="0"/>
        </a:p>
      </dgm:t>
    </dgm:pt>
    <dgm:pt modelId="{01EB9F0A-28A6-482D-BA68-B99BF06BF919}" type="parTrans" cxnId="{0F655D88-86F2-4CA9-B4AB-C3213F9CAA57}">
      <dgm:prSet/>
      <dgm:spPr/>
      <dgm:t>
        <a:bodyPr/>
        <a:lstStyle/>
        <a:p>
          <a:endParaRPr lang="en-US" sz="2000" b="1"/>
        </a:p>
      </dgm:t>
    </dgm:pt>
    <dgm:pt modelId="{392A47AA-8B22-44CD-AB31-9AD679CC2916}" type="sibTrans" cxnId="{0F655D88-86F2-4CA9-B4AB-C3213F9CAA57}">
      <dgm:prSet/>
      <dgm:spPr/>
      <dgm:t>
        <a:bodyPr/>
        <a:lstStyle/>
        <a:p>
          <a:endParaRPr lang="en-US" sz="2000" b="1"/>
        </a:p>
      </dgm:t>
    </dgm:pt>
    <dgm:pt modelId="{58CBF47F-6379-40B3-8DDD-2510E813B317}" type="pres">
      <dgm:prSet presAssocID="{9FAB231D-FEBB-44FD-8FCB-04FEE34212BA}" presName="Name0" presStyleCnt="0">
        <dgm:presLayoutVars>
          <dgm:dir/>
          <dgm:resizeHandles val="exact"/>
        </dgm:presLayoutVars>
      </dgm:prSet>
      <dgm:spPr/>
    </dgm:pt>
    <dgm:pt modelId="{AEFCEA14-128D-4203-9168-759334CC21E9}" type="pres">
      <dgm:prSet presAssocID="{9FAB231D-FEBB-44FD-8FCB-04FEE34212BA}" presName="arrow" presStyleLbl="bgShp" presStyleIdx="0" presStyleCnt="1"/>
      <dgm:spPr/>
    </dgm:pt>
    <dgm:pt modelId="{0B7C9B4E-CE49-4B78-8349-AD7F0C67363B}" type="pres">
      <dgm:prSet presAssocID="{9FAB231D-FEBB-44FD-8FCB-04FEE34212BA}" presName="points" presStyleCnt="0"/>
      <dgm:spPr/>
    </dgm:pt>
    <dgm:pt modelId="{1C51141B-4081-4D56-BA37-F0D6755FA88F}" type="pres">
      <dgm:prSet presAssocID="{C750E4CB-FCC1-4527-B479-7E8ECD735EFC}" presName="compositeA" presStyleCnt="0"/>
      <dgm:spPr/>
    </dgm:pt>
    <dgm:pt modelId="{3E3A6E6B-0C3C-455B-96CF-4CA902CC44A9}" type="pres">
      <dgm:prSet presAssocID="{C750E4CB-FCC1-4527-B479-7E8ECD735EFC}" presName="textA" presStyleLbl="revTx" presStyleIdx="0" presStyleCnt="4">
        <dgm:presLayoutVars>
          <dgm:bulletEnabled val="1"/>
        </dgm:presLayoutVars>
      </dgm:prSet>
      <dgm:spPr/>
      <dgm:t>
        <a:bodyPr/>
        <a:lstStyle/>
        <a:p>
          <a:endParaRPr lang="en-US"/>
        </a:p>
      </dgm:t>
    </dgm:pt>
    <dgm:pt modelId="{3BB1B31E-EDA7-4ED2-8CFF-A3B7E2A775E8}" type="pres">
      <dgm:prSet presAssocID="{C750E4CB-FCC1-4527-B479-7E8ECD735EFC}" presName="circleA" presStyleLbl="node1" presStyleIdx="0" presStyleCnt="4"/>
      <dgm:spPr/>
    </dgm:pt>
    <dgm:pt modelId="{BA00E7AC-666D-40DD-A82D-149EFD07C028}" type="pres">
      <dgm:prSet presAssocID="{C750E4CB-FCC1-4527-B479-7E8ECD735EFC}" presName="spaceA" presStyleCnt="0"/>
      <dgm:spPr/>
    </dgm:pt>
    <dgm:pt modelId="{7213450A-A3B9-486A-BF6D-54F56E7C7EDF}" type="pres">
      <dgm:prSet presAssocID="{81AA0DE6-9E75-4B8A-9328-1C9AA3E2DB5A}" presName="space" presStyleCnt="0"/>
      <dgm:spPr/>
    </dgm:pt>
    <dgm:pt modelId="{201AD4C4-9004-4913-B89D-F2D482DAB9C9}" type="pres">
      <dgm:prSet presAssocID="{5232D4FF-405C-41EB-A39A-F3C17033B98B}" presName="compositeB" presStyleCnt="0"/>
      <dgm:spPr/>
    </dgm:pt>
    <dgm:pt modelId="{BBA5EC09-6D92-4CCF-92D6-5FDF1D8F8370}" type="pres">
      <dgm:prSet presAssocID="{5232D4FF-405C-41EB-A39A-F3C17033B98B}" presName="textB" presStyleLbl="revTx" presStyleIdx="1" presStyleCnt="4">
        <dgm:presLayoutVars>
          <dgm:bulletEnabled val="1"/>
        </dgm:presLayoutVars>
      </dgm:prSet>
      <dgm:spPr/>
      <dgm:t>
        <a:bodyPr/>
        <a:lstStyle/>
        <a:p>
          <a:endParaRPr lang="en-US"/>
        </a:p>
      </dgm:t>
    </dgm:pt>
    <dgm:pt modelId="{5E4A245A-94DF-495E-88D4-2653380BF919}" type="pres">
      <dgm:prSet presAssocID="{5232D4FF-405C-41EB-A39A-F3C17033B98B}" presName="circleB" presStyleLbl="node1" presStyleIdx="1" presStyleCnt="4"/>
      <dgm:spPr/>
    </dgm:pt>
    <dgm:pt modelId="{FE8FCA55-5F27-4D92-9F38-EBE1426E8F89}" type="pres">
      <dgm:prSet presAssocID="{5232D4FF-405C-41EB-A39A-F3C17033B98B}" presName="spaceB" presStyleCnt="0"/>
      <dgm:spPr/>
    </dgm:pt>
    <dgm:pt modelId="{EEA53869-C723-45A2-8BF6-CD7E70D61DEF}" type="pres">
      <dgm:prSet presAssocID="{397817B9-00E6-4640-9B99-358F6E03621B}" presName="space" presStyleCnt="0"/>
      <dgm:spPr/>
    </dgm:pt>
    <dgm:pt modelId="{BE2E846A-2744-4680-8F3A-C3955608261B}" type="pres">
      <dgm:prSet presAssocID="{CA22B10B-D360-49D6-8D94-C6FE35EB15CF}" presName="compositeA" presStyleCnt="0"/>
      <dgm:spPr/>
    </dgm:pt>
    <dgm:pt modelId="{2F133030-F989-40FE-9E8B-45B979A7681E}" type="pres">
      <dgm:prSet presAssocID="{CA22B10B-D360-49D6-8D94-C6FE35EB15CF}" presName="textA" presStyleLbl="revTx" presStyleIdx="2" presStyleCnt="4">
        <dgm:presLayoutVars>
          <dgm:bulletEnabled val="1"/>
        </dgm:presLayoutVars>
      </dgm:prSet>
      <dgm:spPr/>
      <dgm:t>
        <a:bodyPr/>
        <a:lstStyle/>
        <a:p>
          <a:endParaRPr lang="en-US"/>
        </a:p>
      </dgm:t>
    </dgm:pt>
    <dgm:pt modelId="{B6C772F9-603D-4EDD-B9A5-76CDDE80E78D}" type="pres">
      <dgm:prSet presAssocID="{CA22B10B-D360-49D6-8D94-C6FE35EB15CF}" presName="circleA" presStyleLbl="node1" presStyleIdx="2" presStyleCnt="4"/>
      <dgm:spPr/>
    </dgm:pt>
    <dgm:pt modelId="{2EAD9C7C-B6A2-4D90-81EB-075E9627F4CF}" type="pres">
      <dgm:prSet presAssocID="{CA22B10B-D360-49D6-8D94-C6FE35EB15CF}" presName="spaceA" presStyleCnt="0"/>
      <dgm:spPr/>
    </dgm:pt>
    <dgm:pt modelId="{7E3429B4-E9C3-4C11-BC0A-AE2F8C3EC267}" type="pres">
      <dgm:prSet presAssocID="{B422FF92-B49F-4973-93FD-80E1C7A94559}" presName="space" presStyleCnt="0"/>
      <dgm:spPr/>
    </dgm:pt>
    <dgm:pt modelId="{84EBC742-89E8-47B7-BE5D-9EBF1C8855C1}" type="pres">
      <dgm:prSet presAssocID="{65B1EBDB-ED1C-4795-8AB5-E84CC05DAD0E}" presName="compositeB" presStyleCnt="0"/>
      <dgm:spPr/>
    </dgm:pt>
    <dgm:pt modelId="{170B0BD7-69FF-4613-BE1A-B5B610C5736A}" type="pres">
      <dgm:prSet presAssocID="{65B1EBDB-ED1C-4795-8AB5-E84CC05DAD0E}" presName="textB" presStyleLbl="revTx" presStyleIdx="3" presStyleCnt="4">
        <dgm:presLayoutVars>
          <dgm:bulletEnabled val="1"/>
        </dgm:presLayoutVars>
      </dgm:prSet>
      <dgm:spPr/>
      <dgm:t>
        <a:bodyPr/>
        <a:lstStyle/>
        <a:p>
          <a:endParaRPr lang="en-US"/>
        </a:p>
      </dgm:t>
    </dgm:pt>
    <dgm:pt modelId="{E3D2F638-88B4-43ED-9C94-230C6B8AB282}" type="pres">
      <dgm:prSet presAssocID="{65B1EBDB-ED1C-4795-8AB5-E84CC05DAD0E}" presName="circleB" presStyleLbl="node1" presStyleIdx="3" presStyleCnt="4"/>
      <dgm:spPr/>
    </dgm:pt>
    <dgm:pt modelId="{64DABB50-17D2-45C8-9ECB-D08EC81E7D76}" type="pres">
      <dgm:prSet presAssocID="{65B1EBDB-ED1C-4795-8AB5-E84CC05DAD0E}" presName="spaceB" presStyleCnt="0"/>
      <dgm:spPr/>
    </dgm:pt>
  </dgm:ptLst>
  <dgm:cxnLst>
    <dgm:cxn modelId="{8CA0D839-084A-4B7F-BE76-961B30D654D0}" srcId="{9FAB231D-FEBB-44FD-8FCB-04FEE34212BA}" destId="{CA22B10B-D360-49D6-8D94-C6FE35EB15CF}" srcOrd="2" destOrd="0" parTransId="{299DFD1B-5989-4AF5-8136-B2D0B5AF3A32}" sibTransId="{B422FF92-B49F-4973-93FD-80E1C7A94559}"/>
    <dgm:cxn modelId="{1C9EC62C-208A-454E-9A15-30F646FFAF22}" type="presOf" srcId="{CA22B10B-D360-49D6-8D94-C6FE35EB15CF}" destId="{2F133030-F989-40FE-9E8B-45B979A7681E}" srcOrd="0" destOrd="0" presId="urn:microsoft.com/office/officeart/2005/8/layout/hProcess11"/>
    <dgm:cxn modelId="{0F655D88-86F2-4CA9-B4AB-C3213F9CAA57}" srcId="{9FAB231D-FEBB-44FD-8FCB-04FEE34212BA}" destId="{65B1EBDB-ED1C-4795-8AB5-E84CC05DAD0E}" srcOrd="3" destOrd="0" parTransId="{01EB9F0A-28A6-482D-BA68-B99BF06BF919}" sibTransId="{392A47AA-8B22-44CD-AB31-9AD679CC2916}"/>
    <dgm:cxn modelId="{19AEEDAB-4BA1-4F08-B684-301D8CFA8D06}" type="presOf" srcId="{65B1EBDB-ED1C-4795-8AB5-E84CC05DAD0E}" destId="{170B0BD7-69FF-4613-BE1A-B5B610C5736A}" srcOrd="0" destOrd="0" presId="urn:microsoft.com/office/officeart/2005/8/layout/hProcess11"/>
    <dgm:cxn modelId="{58E7B27A-7190-4CE9-99AD-8E9306CEA44C}" srcId="{9FAB231D-FEBB-44FD-8FCB-04FEE34212BA}" destId="{C750E4CB-FCC1-4527-B479-7E8ECD735EFC}" srcOrd="0" destOrd="0" parTransId="{B2016262-5229-4D88-BDD5-C9E10F7865F0}" sibTransId="{81AA0DE6-9E75-4B8A-9328-1C9AA3E2DB5A}"/>
    <dgm:cxn modelId="{79BFFD09-1DAC-4DEF-A223-46EE59CBE550}" type="presOf" srcId="{9FAB231D-FEBB-44FD-8FCB-04FEE34212BA}" destId="{58CBF47F-6379-40B3-8DDD-2510E813B317}" srcOrd="0" destOrd="0" presId="urn:microsoft.com/office/officeart/2005/8/layout/hProcess11"/>
    <dgm:cxn modelId="{E601049E-6096-4260-BBD6-EB2ADC884785}" type="presOf" srcId="{5232D4FF-405C-41EB-A39A-F3C17033B98B}" destId="{BBA5EC09-6D92-4CCF-92D6-5FDF1D8F8370}" srcOrd="0" destOrd="0" presId="urn:microsoft.com/office/officeart/2005/8/layout/hProcess11"/>
    <dgm:cxn modelId="{9186BB84-AEC7-4400-8306-7882A1C8C1DB}" srcId="{9FAB231D-FEBB-44FD-8FCB-04FEE34212BA}" destId="{5232D4FF-405C-41EB-A39A-F3C17033B98B}" srcOrd="1" destOrd="0" parTransId="{195FCC52-71A0-49BD-B125-CA390847452B}" sibTransId="{397817B9-00E6-4640-9B99-358F6E03621B}"/>
    <dgm:cxn modelId="{4DA5B005-11A8-4821-BFC3-802A3C918ED7}" type="presOf" srcId="{C750E4CB-FCC1-4527-B479-7E8ECD735EFC}" destId="{3E3A6E6B-0C3C-455B-96CF-4CA902CC44A9}" srcOrd="0" destOrd="0" presId="urn:microsoft.com/office/officeart/2005/8/layout/hProcess11"/>
    <dgm:cxn modelId="{E1298EC5-0C50-4088-82C9-94C10456C719}" type="presParOf" srcId="{58CBF47F-6379-40B3-8DDD-2510E813B317}" destId="{AEFCEA14-128D-4203-9168-759334CC21E9}" srcOrd="0" destOrd="0" presId="urn:microsoft.com/office/officeart/2005/8/layout/hProcess11"/>
    <dgm:cxn modelId="{3E9B3CAD-5957-4B23-BF2D-41516D42E4B8}" type="presParOf" srcId="{58CBF47F-6379-40B3-8DDD-2510E813B317}" destId="{0B7C9B4E-CE49-4B78-8349-AD7F0C67363B}" srcOrd="1" destOrd="0" presId="urn:microsoft.com/office/officeart/2005/8/layout/hProcess11"/>
    <dgm:cxn modelId="{4FEE7887-46C6-4BE6-907F-1AAB83D6F000}" type="presParOf" srcId="{0B7C9B4E-CE49-4B78-8349-AD7F0C67363B}" destId="{1C51141B-4081-4D56-BA37-F0D6755FA88F}" srcOrd="0" destOrd="0" presId="urn:microsoft.com/office/officeart/2005/8/layout/hProcess11"/>
    <dgm:cxn modelId="{46D4EF11-44F0-4E03-8315-419D7CF70F1F}" type="presParOf" srcId="{1C51141B-4081-4D56-BA37-F0D6755FA88F}" destId="{3E3A6E6B-0C3C-455B-96CF-4CA902CC44A9}" srcOrd="0" destOrd="0" presId="urn:microsoft.com/office/officeart/2005/8/layout/hProcess11"/>
    <dgm:cxn modelId="{524A6D37-5376-47DE-9EA1-FAD2E6A90FC7}" type="presParOf" srcId="{1C51141B-4081-4D56-BA37-F0D6755FA88F}" destId="{3BB1B31E-EDA7-4ED2-8CFF-A3B7E2A775E8}" srcOrd="1" destOrd="0" presId="urn:microsoft.com/office/officeart/2005/8/layout/hProcess11"/>
    <dgm:cxn modelId="{0EA4D19E-E2C1-4BBF-9FF9-E1E3C24573F4}" type="presParOf" srcId="{1C51141B-4081-4D56-BA37-F0D6755FA88F}" destId="{BA00E7AC-666D-40DD-A82D-149EFD07C028}" srcOrd="2" destOrd="0" presId="urn:microsoft.com/office/officeart/2005/8/layout/hProcess11"/>
    <dgm:cxn modelId="{DA63C47B-92C6-4AFF-BDA5-E5714A953E60}" type="presParOf" srcId="{0B7C9B4E-CE49-4B78-8349-AD7F0C67363B}" destId="{7213450A-A3B9-486A-BF6D-54F56E7C7EDF}" srcOrd="1" destOrd="0" presId="urn:microsoft.com/office/officeart/2005/8/layout/hProcess11"/>
    <dgm:cxn modelId="{E9AA3B46-7CB8-4C47-8CC8-7A35AB80D92C}" type="presParOf" srcId="{0B7C9B4E-CE49-4B78-8349-AD7F0C67363B}" destId="{201AD4C4-9004-4913-B89D-F2D482DAB9C9}" srcOrd="2" destOrd="0" presId="urn:microsoft.com/office/officeart/2005/8/layout/hProcess11"/>
    <dgm:cxn modelId="{819C29D1-9939-4D00-86BA-8BE6B79C10AF}" type="presParOf" srcId="{201AD4C4-9004-4913-B89D-F2D482DAB9C9}" destId="{BBA5EC09-6D92-4CCF-92D6-5FDF1D8F8370}" srcOrd="0" destOrd="0" presId="urn:microsoft.com/office/officeart/2005/8/layout/hProcess11"/>
    <dgm:cxn modelId="{A3FEEC79-5C49-4FAF-A512-C7DCEEC16FDC}" type="presParOf" srcId="{201AD4C4-9004-4913-B89D-F2D482DAB9C9}" destId="{5E4A245A-94DF-495E-88D4-2653380BF919}" srcOrd="1" destOrd="0" presId="urn:microsoft.com/office/officeart/2005/8/layout/hProcess11"/>
    <dgm:cxn modelId="{B8D52161-73DC-4887-9629-9B531E059F1F}" type="presParOf" srcId="{201AD4C4-9004-4913-B89D-F2D482DAB9C9}" destId="{FE8FCA55-5F27-4D92-9F38-EBE1426E8F89}" srcOrd="2" destOrd="0" presId="urn:microsoft.com/office/officeart/2005/8/layout/hProcess11"/>
    <dgm:cxn modelId="{D638268A-AAB4-45AD-AF78-E229E0CB2026}" type="presParOf" srcId="{0B7C9B4E-CE49-4B78-8349-AD7F0C67363B}" destId="{EEA53869-C723-45A2-8BF6-CD7E70D61DEF}" srcOrd="3" destOrd="0" presId="urn:microsoft.com/office/officeart/2005/8/layout/hProcess11"/>
    <dgm:cxn modelId="{AFAB98E7-F569-41BD-98B4-1B6B119F392E}" type="presParOf" srcId="{0B7C9B4E-CE49-4B78-8349-AD7F0C67363B}" destId="{BE2E846A-2744-4680-8F3A-C3955608261B}" srcOrd="4" destOrd="0" presId="urn:microsoft.com/office/officeart/2005/8/layout/hProcess11"/>
    <dgm:cxn modelId="{C457FAD4-1A6C-4839-8A78-06F61F15BA9C}" type="presParOf" srcId="{BE2E846A-2744-4680-8F3A-C3955608261B}" destId="{2F133030-F989-40FE-9E8B-45B979A7681E}" srcOrd="0" destOrd="0" presId="urn:microsoft.com/office/officeart/2005/8/layout/hProcess11"/>
    <dgm:cxn modelId="{4D3CB40B-CC4C-4468-BA1B-5C69D619649E}" type="presParOf" srcId="{BE2E846A-2744-4680-8F3A-C3955608261B}" destId="{B6C772F9-603D-4EDD-B9A5-76CDDE80E78D}" srcOrd="1" destOrd="0" presId="urn:microsoft.com/office/officeart/2005/8/layout/hProcess11"/>
    <dgm:cxn modelId="{6F30242A-6159-4EBC-A11D-8CC4BAD40249}" type="presParOf" srcId="{BE2E846A-2744-4680-8F3A-C3955608261B}" destId="{2EAD9C7C-B6A2-4D90-81EB-075E9627F4CF}" srcOrd="2" destOrd="0" presId="urn:microsoft.com/office/officeart/2005/8/layout/hProcess11"/>
    <dgm:cxn modelId="{3B3B9E03-BE53-46E9-97D9-9DE0399DA9CF}" type="presParOf" srcId="{0B7C9B4E-CE49-4B78-8349-AD7F0C67363B}" destId="{7E3429B4-E9C3-4C11-BC0A-AE2F8C3EC267}" srcOrd="5" destOrd="0" presId="urn:microsoft.com/office/officeart/2005/8/layout/hProcess11"/>
    <dgm:cxn modelId="{3414A500-DD87-4A1A-84AB-3DD61B0F255B}" type="presParOf" srcId="{0B7C9B4E-CE49-4B78-8349-AD7F0C67363B}" destId="{84EBC742-89E8-47B7-BE5D-9EBF1C8855C1}" srcOrd="6" destOrd="0" presId="urn:microsoft.com/office/officeart/2005/8/layout/hProcess11"/>
    <dgm:cxn modelId="{3EF79ED3-3135-4506-80F2-A1C4C479AEB0}" type="presParOf" srcId="{84EBC742-89E8-47B7-BE5D-9EBF1C8855C1}" destId="{170B0BD7-69FF-4613-BE1A-B5B610C5736A}" srcOrd="0" destOrd="0" presId="urn:microsoft.com/office/officeart/2005/8/layout/hProcess11"/>
    <dgm:cxn modelId="{DD3763C5-2E00-44BB-AD2B-C0135522CDD2}" type="presParOf" srcId="{84EBC742-89E8-47B7-BE5D-9EBF1C8855C1}" destId="{E3D2F638-88B4-43ED-9C94-230C6B8AB282}" srcOrd="1" destOrd="0" presId="urn:microsoft.com/office/officeart/2005/8/layout/hProcess11"/>
    <dgm:cxn modelId="{F7AEB25C-D155-4D3B-AECB-6C476276E744}" type="presParOf" srcId="{84EBC742-89E8-47B7-BE5D-9EBF1C8855C1}" destId="{64DABB50-17D2-45C8-9ECB-D08EC81E7D76}"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AB231D-FEBB-44FD-8FCB-04FEE34212BA}" type="doc">
      <dgm:prSet loTypeId="urn:microsoft.com/office/officeart/2005/8/layout/hProcess11" loCatId="process" qsTypeId="urn:microsoft.com/office/officeart/2005/8/quickstyle/simple1" qsCatId="simple" csTypeId="urn:microsoft.com/office/officeart/2005/8/colors/accent1_2" csCatId="accent1" phldr="1"/>
      <dgm:spPr/>
    </dgm:pt>
    <dgm:pt modelId="{1BEDA831-85E2-4B1A-BF9A-6B4E1FB42361}">
      <dgm:prSet phldrT="[Text]" custT="1"/>
      <dgm:spPr/>
      <dgm:t>
        <a:bodyPr/>
        <a:lstStyle/>
        <a:p>
          <a:r>
            <a:rPr lang="en-US" sz="1600" b="1" dirty="0" smtClean="0"/>
            <a:t>Gather further inputs from NS teams and revise budgets</a:t>
          </a:r>
          <a:endParaRPr lang="en-US" sz="1600" b="1" dirty="0"/>
        </a:p>
      </dgm:t>
    </dgm:pt>
    <dgm:pt modelId="{7D73ECBF-DE6C-4606-9E56-6772812E4DCC}" type="parTrans" cxnId="{9B0514E0-869F-40DA-9B62-DEA37E390445}">
      <dgm:prSet/>
      <dgm:spPr/>
      <dgm:t>
        <a:bodyPr/>
        <a:lstStyle/>
        <a:p>
          <a:endParaRPr lang="en-US" sz="1800" b="1"/>
        </a:p>
      </dgm:t>
    </dgm:pt>
    <dgm:pt modelId="{33A93CC7-8F36-4C98-BB62-B200EAC55F08}" type="sibTrans" cxnId="{9B0514E0-869F-40DA-9B62-DEA37E390445}">
      <dgm:prSet/>
      <dgm:spPr/>
      <dgm:t>
        <a:bodyPr/>
        <a:lstStyle/>
        <a:p>
          <a:endParaRPr lang="en-US" sz="1800" b="1"/>
        </a:p>
      </dgm:t>
    </dgm:pt>
    <dgm:pt modelId="{6AEAF59F-21B0-4F90-9512-3D1289CDF265}">
      <dgm:prSet phldrT="[Text]" custT="1"/>
      <dgm:spPr/>
      <dgm:t>
        <a:bodyPr/>
        <a:lstStyle/>
        <a:p>
          <a:r>
            <a:rPr lang="en-US" sz="1600" b="1" dirty="0" smtClean="0"/>
            <a:t>Budget meeting #2 with Team Finance</a:t>
          </a:r>
          <a:endParaRPr lang="en-US" sz="1600" b="1" dirty="0"/>
        </a:p>
      </dgm:t>
    </dgm:pt>
    <dgm:pt modelId="{3E7B3FD6-680F-442E-A741-568FF6FABC26}" type="parTrans" cxnId="{755E3F43-8017-43F6-AAE6-B8C2C8C95FF2}">
      <dgm:prSet/>
      <dgm:spPr/>
      <dgm:t>
        <a:bodyPr/>
        <a:lstStyle/>
        <a:p>
          <a:endParaRPr lang="en-US" sz="1800" b="1"/>
        </a:p>
      </dgm:t>
    </dgm:pt>
    <dgm:pt modelId="{5F98C2D7-7751-4356-8C3E-86D0D228FD31}" type="sibTrans" cxnId="{755E3F43-8017-43F6-AAE6-B8C2C8C95FF2}">
      <dgm:prSet/>
      <dgm:spPr/>
      <dgm:t>
        <a:bodyPr/>
        <a:lstStyle/>
        <a:p>
          <a:endParaRPr lang="en-US" sz="1800" b="1"/>
        </a:p>
      </dgm:t>
    </dgm:pt>
    <dgm:pt modelId="{9F3AD560-8821-42DD-8BB0-8B6B2102517A}">
      <dgm:prSet phldrT="[Text]" custT="1"/>
      <dgm:spPr/>
      <dgm:t>
        <a:bodyPr/>
        <a:lstStyle/>
        <a:p>
          <a:r>
            <a:rPr lang="en-US" sz="1600" b="1" dirty="0" smtClean="0"/>
            <a:t>Finalize budgets and provide sign-off</a:t>
          </a:r>
          <a:endParaRPr lang="en-US" sz="1600" b="1" dirty="0"/>
        </a:p>
      </dgm:t>
    </dgm:pt>
    <dgm:pt modelId="{7D043651-AD15-4FF2-95C5-DF3EC2D44064}" type="parTrans" cxnId="{ED22B73A-E2B9-442A-A685-3CD1BDAE0E8F}">
      <dgm:prSet/>
      <dgm:spPr/>
      <dgm:t>
        <a:bodyPr/>
        <a:lstStyle/>
        <a:p>
          <a:endParaRPr lang="en-US" sz="1800" b="1"/>
        </a:p>
      </dgm:t>
    </dgm:pt>
    <dgm:pt modelId="{8C775AE5-B866-4CBD-A2C0-12C187E7675F}" type="sibTrans" cxnId="{ED22B73A-E2B9-442A-A685-3CD1BDAE0E8F}">
      <dgm:prSet/>
      <dgm:spPr/>
      <dgm:t>
        <a:bodyPr/>
        <a:lstStyle/>
        <a:p>
          <a:endParaRPr lang="en-US" sz="1800" b="1"/>
        </a:p>
      </dgm:t>
    </dgm:pt>
    <dgm:pt modelId="{E33A23FE-107F-4610-A893-E7AAD2590BC9}">
      <dgm:prSet phldrT="[Text]" custT="1"/>
      <dgm:spPr/>
      <dgm:t>
        <a:bodyPr/>
        <a:lstStyle/>
        <a:p>
          <a:r>
            <a:rPr lang="en-US" sz="1600" b="1" dirty="0" smtClean="0"/>
            <a:t>Submit to board for approval</a:t>
          </a:r>
          <a:endParaRPr lang="en-US" sz="1600" b="1" dirty="0"/>
        </a:p>
      </dgm:t>
    </dgm:pt>
    <dgm:pt modelId="{848C7B57-3A79-4357-8469-2F8CE66B2E41}" type="parTrans" cxnId="{8299EF77-3F2C-439A-82F2-B1704E6C4CE8}">
      <dgm:prSet/>
      <dgm:spPr/>
      <dgm:t>
        <a:bodyPr/>
        <a:lstStyle/>
        <a:p>
          <a:endParaRPr lang="en-US" sz="1800" b="1"/>
        </a:p>
      </dgm:t>
    </dgm:pt>
    <dgm:pt modelId="{902A5114-1E97-4895-99EE-B3E154A2E032}" type="sibTrans" cxnId="{8299EF77-3F2C-439A-82F2-B1704E6C4CE8}">
      <dgm:prSet/>
      <dgm:spPr/>
      <dgm:t>
        <a:bodyPr/>
        <a:lstStyle/>
        <a:p>
          <a:endParaRPr lang="en-US" sz="1800" b="1"/>
        </a:p>
      </dgm:t>
    </dgm:pt>
    <dgm:pt modelId="{58CBF47F-6379-40B3-8DDD-2510E813B317}" type="pres">
      <dgm:prSet presAssocID="{9FAB231D-FEBB-44FD-8FCB-04FEE34212BA}" presName="Name0" presStyleCnt="0">
        <dgm:presLayoutVars>
          <dgm:dir/>
          <dgm:resizeHandles val="exact"/>
        </dgm:presLayoutVars>
      </dgm:prSet>
      <dgm:spPr/>
    </dgm:pt>
    <dgm:pt modelId="{AEFCEA14-128D-4203-9168-759334CC21E9}" type="pres">
      <dgm:prSet presAssocID="{9FAB231D-FEBB-44FD-8FCB-04FEE34212BA}" presName="arrow" presStyleLbl="bgShp" presStyleIdx="0" presStyleCnt="1"/>
      <dgm:spPr/>
    </dgm:pt>
    <dgm:pt modelId="{0B7C9B4E-CE49-4B78-8349-AD7F0C67363B}" type="pres">
      <dgm:prSet presAssocID="{9FAB231D-FEBB-44FD-8FCB-04FEE34212BA}" presName="points" presStyleCnt="0"/>
      <dgm:spPr/>
    </dgm:pt>
    <dgm:pt modelId="{8C79AD3D-DAD3-43C0-B1BE-F3C69C9DFBBC}" type="pres">
      <dgm:prSet presAssocID="{1BEDA831-85E2-4B1A-BF9A-6B4E1FB42361}" presName="compositeA" presStyleCnt="0"/>
      <dgm:spPr/>
    </dgm:pt>
    <dgm:pt modelId="{7CAD6760-53D5-424D-A985-AA49E2C3415B}" type="pres">
      <dgm:prSet presAssocID="{1BEDA831-85E2-4B1A-BF9A-6B4E1FB42361}" presName="textA" presStyleLbl="revTx" presStyleIdx="0" presStyleCnt="4" custLinFactNeighborX="-4222">
        <dgm:presLayoutVars>
          <dgm:bulletEnabled val="1"/>
        </dgm:presLayoutVars>
      </dgm:prSet>
      <dgm:spPr/>
      <dgm:t>
        <a:bodyPr/>
        <a:lstStyle/>
        <a:p>
          <a:endParaRPr lang="en-US"/>
        </a:p>
      </dgm:t>
    </dgm:pt>
    <dgm:pt modelId="{3B16278B-0844-4A83-A797-30F1852541D3}" type="pres">
      <dgm:prSet presAssocID="{1BEDA831-85E2-4B1A-BF9A-6B4E1FB42361}" presName="circleA" presStyleLbl="node1" presStyleIdx="0" presStyleCnt="4"/>
      <dgm:spPr/>
    </dgm:pt>
    <dgm:pt modelId="{ABF49BE3-87CE-4613-9D1C-BE65A6B54438}" type="pres">
      <dgm:prSet presAssocID="{1BEDA831-85E2-4B1A-BF9A-6B4E1FB42361}" presName="spaceA" presStyleCnt="0"/>
      <dgm:spPr/>
    </dgm:pt>
    <dgm:pt modelId="{4BE471D8-FE3E-450D-A4AE-90710BA0DA54}" type="pres">
      <dgm:prSet presAssocID="{33A93CC7-8F36-4C98-BB62-B200EAC55F08}" presName="space" presStyleCnt="0"/>
      <dgm:spPr/>
    </dgm:pt>
    <dgm:pt modelId="{E4480D93-607A-4BB8-BEC0-624F0F6EB4C5}" type="pres">
      <dgm:prSet presAssocID="{6AEAF59F-21B0-4F90-9512-3D1289CDF265}" presName="compositeB" presStyleCnt="0"/>
      <dgm:spPr/>
    </dgm:pt>
    <dgm:pt modelId="{A082A444-CECC-4BC4-B66B-BFF309E989C3}" type="pres">
      <dgm:prSet presAssocID="{6AEAF59F-21B0-4F90-9512-3D1289CDF265}" presName="textB" presStyleLbl="revTx" presStyleIdx="1" presStyleCnt="4">
        <dgm:presLayoutVars>
          <dgm:bulletEnabled val="1"/>
        </dgm:presLayoutVars>
      </dgm:prSet>
      <dgm:spPr/>
      <dgm:t>
        <a:bodyPr/>
        <a:lstStyle/>
        <a:p>
          <a:endParaRPr lang="en-US"/>
        </a:p>
      </dgm:t>
    </dgm:pt>
    <dgm:pt modelId="{F8EEC08F-CF86-468A-9DC1-A36202516E56}" type="pres">
      <dgm:prSet presAssocID="{6AEAF59F-21B0-4F90-9512-3D1289CDF265}" presName="circleB" presStyleLbl="node1" presStyleIdx="1" presStyleCnt="4"/>
      <dgm:spPr/>
    </dgm:pt>
    <dgm:pt modelId="{E1A257EA-FFF4-497A-8D0C-3014AB76EB50}" type="pres">
      <dgm:prSet presAssocID="{6AEAF59F-21B0-4F90-9512-3D1289CDF265}" presName="spaceB" presStyleCnt="0"/>
      <dgm:spPr/>
    </dgm:pt>
    <dgm:pt modelId="{11FDCC1F-9681-47F4-84A5-367352245248}" type="pres">
      <dgm:prSet presAssocID="{5F98C2D7-7751-4356-8C3E-86D0D228FD31}" presName="space" presStyleCnt="0"/>
      <dgm:spPr/>
    </dgm:pt>
    <dgm:pt modelId="{A973B7DD-9AE9-4906-9DC8-37F1E4A66704}" type="pres">
      <dgm:prSet presAssocID="{9F3AD560-8821-42DD-8BB0-8B6B2102517A}" presName="compositeA" presStyleCnt="0"/>
      <dgm:spPr/>
    </dgm:pt>
    <dgm:pt modelId="{5BFB0EB0-3DF0-4A0F-90F3-706E306234EA}" type="pres">
      <dgm:prSet presAssocID="{9F3AD560-8821-42DD-8BB0-8B6B2102517A}" presName="textA" presStyleLbl="revTx" presStyleIdx="2" presStyleCnt="4">
        <dgm:presLayoutVars>
          <dgm:bulletEnabled val="1"/>
        </dgm:presLayoutVars>
      </dgm:prSet>
      <dgm:spPr/>
      <dgm:t>
        <a:bodyPr/>
        <a:lstStyle/>
        <a:p>
          <a:endParaRPr lang="en-US"/>
        </a:p>
      </dgm:t>
    </dgm:pt>
    <dgm:pt modelId="{D7A8F1D7-AF99-41E8-9E6B-3735AF9390AC}" type="pres">
      <dgm:prSet presAssocID="{9F3AD560-8821-42DD-8BB0-8B6B2102517A}" presName="circleA" presStyleLbl="node1" presStyleIdx="2" presStyleCnt="4"/>
      <dgm:spPr/>
    </dgm:pt>
    <dgm:pt modelId="{E5633AE5-79A4-4DD7-8F35-1684BD15F1D5}" type="pres">
      <dgm:prSet presAssocID="{9F3AD560-8821-42DD-8BB0-8B6B2102517A}" presName="spaceA" presStyleCnt="0"/>
      <dgm:spPr/>
    </dgm:pt>
    <dgm:pt modelId="{0EB99790-4C4B-4BB0-90D6-497E4297F312}" type="pres">
      <dgm:prSet presAssocID="{8C775AE5-B866-4CBD-A2C0-12C187E7675F}" presName="space" presStyleCnt="0"/>
      <dgm:spPr/>
    </dgm:pt>
    <dgm:pt modelId="{FC2FD518-4D44-4C32-8EE1-F811AD29980F}" type="pres">
      <dgm:prSet presAssocID="{E33A23FE-107F-4610-A893-E7AAD2590BC9}" presName="compositeB" presStyleCnt="0"/>
      <dgm:spPr/>
    </dgm:pt>
    <dgm:pt modelId="{A968C440-7BB6-422C-940B-740CFAE38527}" type="pres">
      <dgm:prSet presAssocID="{E33A23FE-107F-4610-A893-E7AAD2590BC9}" presName="textB" presStyleLbl="revTx" presStyleIdx="3" presStyleCnt="4">
        <dgm:presLayoutVars>
          <dgm:bulletEnabled val="1"/>
        </dgm:presLayoutVars>
      </dgm:prSet>
      <dgm:spPr/>
      <dgm:t>
        <a:bodyPr/>
        <a:lstStyle/>
        <a:p>
          <a:endParaRPr lang="en-US"/>
        </a:p>
      </dgm:t>
    </dgm:pt>
    <dgm:pt modelId="{78579570-E1DE-4A6A-8C66-436B979535E0}" type="pres">
      <dgm:prSet presAssocID="{E33A23FE-107F-4610-A893-E7AAD2590BC9}" presName="circleB" presStyleLbl="node1" presStyleIdx="3" presStyleCnt="4"/>
      <dgm:spPr/>
    </dgm:pt>
    <dgm:pt modelId="{4A12AEA3-CCDD-4EA4-92B0-94EAA847299E}" type="pres">
      <dgm:prSet presAssocID="{E33A23FE-107F-4610-A893-E7AAD2590BC9}" presName="spaceB" presStyleCnt="0"/>
      <dgm:spPr/>
    </dgm:pt>
  </dgm:ptLst>
  <dgm:cxnLst>
    <dgm:cxn modelId="{78F69BCA-8F30-4F96-8E4D-95978FDF5C84}" type="presOf" srcId="{9F3AD560-8821-42DD-8BB0-8B6B2102517A}" destId="{5BFB0EB0-3DF0-4A0F-90F3-706E306234EA}" srcOrd="0" destOrd="0" presId="urn:microsoft.com/office/officeart/2005/8/layout/hProcess11"/>
    <dgm:cxn modelId="{750305CF-8B6A-4D21-9034-E8023E0D446B}" type="presOf" srcId="{6AEAF59F-21B0-4F90-9512-3D1289CDF265}" destId="{A082A444-CECC-4BC4-B66B-BFF309E989C3}" srcOrd="0" destOrd="0" presId="urn:microsoft.com/office/officeart/2005/8/layout/hProcess11"/>
    <dgm:cxn modelId="{984509BE-9561-4A79-864C-459C07AB25F2}" type="presOf" srcId="{1BEDA831-85E2-4B1A-BF9A-6B4E1FB42361}" destId="{7CAD6760-53D5-424D-A985-AA49E2C3415B}" srcOrd="0" destOrd="0" presId="urn:microsoft.com/office/officeart/2005/8/layout/hProcess11"/>
    <dgm:cxn modelId="{755E3F43-8017-43F6-AAE6-B8C2C8C95FF2}" srcId="{9FAB231D-FEBB-44FD-8FCB-04FEE34212BA}" destId="{6AEAF59F-21B0-4F90-9512-3D1289CDF265}" srcOrd="1" destOrd="0" parTransId="{3E7B3FD6-680F-442E-A741-568FF6FABC26}" sibTransId="{5F98C2D7-7751-4356-8C3E-86D0D228FD31}"/>
    <dgm:cxn modelId="{84A2F61A-46A6-4953-A5BD-20B2E26A4461}" type="presOf" srcId="{9FAB231D-FEBB-44FD-8FCB-04FEE34212BA}" destId="{58CBF47F-6379-40B3-8DDD-2510E813B317}" srcOrd="0" destOrd="0" presId="urn:microsoft.com/office/officeart/2005/8/layout/hProcess11"/>
    <dgm:cxn modelId="{8299EF77-3F2C-439A-82F2-B1704E6C4CE8}" srcId="{9FAB231D-FEBB-44FD-8FCB-04FEE34212BA}" destId="{E33A23FE-107F-4610-A893-E7AAD2590BC9}" srcOrd="3" destOrd="0" parTransId="{848C7B57-3A79-4357-8469-2F8CE66B2E41}" sibTransId="{902A5114-1E97-4895-99EE-B3E154A2E032}"/>
    <dgm:cxn modelId="{ED22B73A-E2B9-442A-A685-3CD1BDAE0E8F}" srcId="{9FAB231D-FEBB-44FD-8FCB-04FEE34212BA}" destId="{9F3AD560-8821-42DD-8BB0-8B6B2102517A}" srcOrd="2" destOrd="0" parTransId="{7D043651-AD15-4FF2-95C5-DF3EC2D44064}" sibTransId="{8C775AE5-B866-4CBD-A2C0-12C187E7675F}"/>
    <dgm:cxn modelId="{9B0514E0-869F-40DA-9B62-DEA37E390445}" srcId="{9FAB231D-FEBB-44FD-8FCB-04FEE34212BA}" destId="{1BEDA831-85E2-4B1A-BF9A-6B4E1FB42361}" srcOrd="0" destOrd="0" parTransId="{7D73ECBF-DE6C-4606-9E56-6772812E4DCC}" sibTransId="{33A93CC7-8F36-4C98-BB62-B200EAC55F08}"/>
    <dgm:cxn modelId="{06EEADD6-25BD-48CB-B6E1-B29910C11731}" type="presOf" srcId="{E33A23FE-107F-4610-A893-E7AAD2590BC9}" destId="{A968C440-7BB6-422C-940B-740CFAE38527}" srcOrd="0" destOrd="0" presId="urn:microsoft.com/office/officeart/2005/8/layout/hProcess11"/>
    <dgm:cxn modelId="{E33D2750-2A1A-49E1-92F9-AEAE312FD2B6}" type="presParOf" srcId="{58CBF47F-6379-40B3-8DDD-2510E813B317}" destId="{AEFCEA14-128D-4203-9168-759334CC21E9}" srcOrd="0" destOrd="0" presId="urn:microsoft.com/office/officeart/2005/8/layout/hProcess11"/>
    <dgm:cxn modelId="{C45F6238-3D34-493A-A0DC-8F94F25FD275}" type="presParOf" srcId="{58CBF47F-6379-40B3-8DDD-2510E813B317}" destId="{0B7C9B4E-CE49-4B78-8349-AD7F0C67363B}" srcOrd="1" destOrd="0" presId="urn:microsoft.com/office/officeart/2005/8/layout/hProcess11"/>
    <dgm:cxn modelId="{18B90E66-362A-4048-A254-42C1E35987C0}" type="presParOf" srcId="{0B7C9B4E-CE49-4B78-8349-AD7F0C67363B}" destId="{8C79AD3D-DAD3-43C0-B1BE-F3C69C9DFBBC}" srcOrd="0" destOrd="0" presId="urn:microsoft.com/office/officeart/2005/8/layout/hProcess11"/>
    <dgm:cxn modelId="{D2EF6C04-8039-4CD9-84B7-B9D55779B8D8}" type="presParOf" srcId="{8C79AD3D-DAD3-43C0-B1BE-F3C69C9DFBBC}" destId="{7CAD6760-53D5-424D-A985-AA49E2C3415B}" srcOrd="0" destOrd="0" presId="urn:microsoft.com/office/officeart/2005/8/layout/hProcess11"/>
    <dgm:cxn modelId="{79016610-47E0-40B4-964F-9E9933AF5432}" type="presParOf" srcId="{8C79AD3D-DAD3-43C0-B1BE-F3C69C9DFBBC}" destId="{3B16278B-0844-4A83-A797-30F1852541D3}" srcOrd="1" destOrd="0" presId="urn:microsoft.com/office/officeart/2005/8/layout/hProcess11"/>
    <dgm:cxn modelId="{382B6211-89A3-4C41-A61E-1BEFA0FAF56D}" type="presParOf" srcId="{8C79AD3D-DAD3-43C0-B1BE-F3C69C9DFBBC}" destId="{ABF49BE3-87CE-4613-9D1C-BE65A6B54438}" srcOrd="2" destOrd="0" presId="urn:microsoft.com/office/officeart/2005/8/layout/hProcess11"/>
    <dgm:cxn modelId="{4213E743-DD6C-460A-9DE7-B9698100A2B0}" type="presParOf" srcId="{0B7C9B4E-CE49-4B78-8349-AD7F0C67363B}" destId="{4BE471D8-FE3E-450D-A4AE-90710BA0DA54}" srcOrd="1" destOrd="0" presId="urn:microsoft.com/office/officeart/2005/8/layout/hProcess11"/>
    <dgm:cxn modelId="{3765AA35-1A0A-4C55-98A9-091E6F996F48}" type="presParOf" srcId="{0B7C9B4E-CE49-4B78-8349-AD7F0C67363B}" destId="{E4480D93-607A-4BB8-BEC0-624F0F6EB4C5}" srcOrd="2" destOrd="0" presId="urn:microsoft.com/office/officeart/2005/8/layout/hProcess11"/>
    <dgm:cxn modelId="{AA54D7CD-B0A4-4408-A49B-906553F17135}" type="presParOf" srcId="{E4480D93-607A-4BB8-BEC0-624F0F6EB4C5}" destId="{A082A444-CECC-4BC4-B66B-BFF309E989C3}" srcOrd="0" destOrd="0" presId="urn:microsoft.com/office/officeart/2005/8/layout/hProcess11"/>
    <dgm:cxn modelId="{AF2E3B28-DD45-4E2B-88C1-40EE9B6E8FAF}" type="presParOf" srcId="{E4480D93-607A-4BB8-BEC0-624F0F6EB4C5}" destId="{F8EEC08F-CF86-468A-9DC1-A36202516E56}" srcOrd="1" destOrd="0" presId="urn:microsoft.com/office/officeart/2005/8/layout/hProcess11"/>
    <dgm:cxn modelId="{23A2E4EB-C180-4675-8A03-65A78837F538}" type="presParOf" srcId="{E4480D93-607A-4BB8-BEC0-624F0F6EB4C5}" destId="{E1A257EA-FFF4-497A-8D0C-3014AB76EB50}" srcOrd="2" destOrd="0" presId="urn:microsoft.com/office/officeart/2005/8/layout/hProcess11"/>
    <dgm:cxn modelId="{EA814A32-2203-4AAD-A4C6-7FB635CE9D29}" type="presParOf" srcId="{0B7C9B4E-CE49-4B78-8349-AD7F0C67363B}" destId="{11FDCC1F-9681-47F4-84A5-367352245248}" srcOrd="3" destOrd="0" presId="urn:microsoft.com/office/officeart/2005/8/layout/hProcess11"/>
    <dgm:cxn modelId="{083D1BEE-FC40-4D58-955B-26507B6BF990}" type="presParOf" srcId="{0B7C9B4E-CE49-4B78-8349-AD7F0C67363B}" destId="{A973B7DD-9AE9-4906-9DC8-37F1E4A66704}" srcOrd="4" destOrd="0" presId="urn:microsoft.com/office/officeart/2005/8/layout/hProcess11"/>
    <dgm:cxn modelId="{8A13F25D-2943-42C2-9F53-BDB7603EA4E7}" type="presParOf" srcId="{A973B7DD-9AE9-4906-9DC8-37F1E4A66704}" destId="{5BFB0EB0-3DF0-4A0F-90F3-706E306234EA}" srcOrd="0" destOrd="0" presId="urn:microsoft.com/office/officeart/2005/8/layout/hProcess11"/>
    <dgm:cxn modelId="{E76E362A-5117-4A79-BFE5-E36F949DBC1B}" type="presParOf" srcId="{A973B7DD-9AE9-4906-9DC8-37F1E4A66704}" destId="{D7A8F1D7-AF99-41E8-9E6B-3735AF9390AC}" srcOrd="1" destOrd="0" presId="urn:microsoft.com/office/officeart/2005/8/layout/hProcess11"/>
    <dgm:cxn modelId="{786C405B-35E0-439C-8062-7F2809150342}" type="presParOf" srcId="{A973B7DD-9AE9-4906-9DC8-37F1E4A66704}" destId="{E5633AE5-79A4-4DD7-8F35-1684BD15F1D5}" srcOrd="2" destOrd="0" presId="urn:microsoft.com/office/officeart/2005/8/layout/hProcess11"/>
    <dgm:cxn modelId="{1B6A6F60-1D6C-4535-A525-D90DC51287AE}" type="presParOf" srcId="{0B7C9B4E-CE49-4B78-8349-AD7F0C67363B}" destId="{0EB99790-4C4B-4BB0-90D6-497E4297F312}" srcOrd="5" destOrd="0" presId="urn:microsoft.com/office/officeart/2005/8/layout/hProcess11"/>
    <dgm:cxn modelId="{05FFC876-2E84-491F-889D-06AE5540C620}" type="presParOf" srcId="{0B7C9B4E-CE49-4B78-8349-AD7F0C67363B}" destId="{FC2FD518-4D44-4C32-8EE1-F811AD29980F}" srcOrd="6" destOrd="0" presId="urn:microsoft.com/office/officeart/2005/8/layout/hProcess11"/>
    <dgm:cxn modelId="{9E0E9F3F-F1DC-47BD-99BF-5925C0F9C518}" type="presParOf" srcId="{FC2FD518-4D44-4C32-8EE1-F811AD29980F}" destId="{A968C440-7BB6-422C-940B-740CFAE38527}" srcOrd="0" destOrd="0" presId="urn:microsoft.com/office/officeart/2005/8/layout/hProcess11"/>
    <dgm:cxn modelId="{315BA7C2-E8AA-49A0-8640-C8B8F76DE1EC}" type="presParOf" srcId="{FC2FD518-4D44-4C32-8EE1-F811AD29980F}" destId="{78579570-E1DE-4A6A-8C66-436B979535E0}" srcOrd="1" destOrd="0" presId="urn:microsoft.com/office/officeart/2005/8/layout/hProcess11"/>
    <dgm:cxn modelId="{14C466FB-351F-494B-B8A4-7858F7483BB3}" type="presParOf" srcId="{FC2FD518-4D44-4C32-8EE1-F811AD29980F}" destId="{4A12AEA3-CCDD-4EA4-92B0-94EAA847299E}" srcOrd="2" destOrd="0" presId="urn:microsoft.com/office/officeart/2005/8/layout/hProcess1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FCEA14-128D-4203-9168-759334CC21E9}">
      <dsp:nvSpPr>
        <dsp:cNvPr id="0" name=""/>
        <dsp:cNvSpPr/>
      </dsp:nvSpPr>
      <dsp:spPr>
        <a:xfrm>
          <a:off x="0" y="914400"/>
          <a:ext cx="8763000" cy="121920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3A6E6B-0C3C-455B-96CF-4CA902CC44A9}">
      <dsp:nvSpPr>
        <dsp:cNvPr id="0" name=""/>
        <dsp:cNvSpPr/>
      </dsp:nvSpPr>
      <dsp:spPr>
        <a:xfrm>
          <a:off x="3947" y="0"/>
          <a:ext cx="1898507" cy="1219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lvl="0" algn="ctr" defTabSz="711200">
            <a:lnSpc>
              <a:spcPct val="90000"/>
            </a:lnSpc>
            <a:spcBef>
              <a:spcPct val="0"/>
            </a:spcBef>
            <a:spcAft>
              <a:spcPct val="35000"/>
            </a:spcAft>
          </a:pPr>
          <a:r>
            <a:rPr lang="en-US" sz="1600" b="1" kern="1200" dirty="0" smtClean="0"/>
            <a:t>Receive revised staffing and enrollment model for 14-15</a:t>
          </a:r>
          <a:endParaRPr lang="en-US" sz="1600" b="1" kern="1200" dirty="0"/>
        </a:p>
      </dsp:txBody>
      <dsp:txXfrm>
        <a:off x="3947" y="0"/>
        <a:ext cx="1898507" cy="1219200"/>
      </dsp:txXfrm>
    </dsp:sp>
    <dsp:sp modelId="{3BB1B31E-EDA7-4ED2-8CFF-A3B7E2A775E8}">
      <dsp:nvSpPr>
        <dsp:cNvPr id="0" name=""/>
        <dsp:cNvSpPr/>
      </dsp:nvSpPr>
      <dsp:spPr>
        <a:xfrm>
          <a:off x="800800" y="1371600"/>
          <a:ext cx="304800" cy="30480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A5EC09-6D92-4CCF-92D6-5FDF1D8F8370}">
      <dsp:nvSpPr>
        <dsp:cNvPr id="0" name=""/>
        <dsp:cNvSpPr/>
      </dsp:nvSpPr>
      <dsp:spPr>
        <a:xfrm>
          <a:off x="1997379" y="1828800"/>
          <a:ext cx="1898507" cy="1219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lvl="0" algn="ctr" defTabSz="711200">
            <a:lnSpc>
              <a:spcPct val="90000"/>
            </a:lnSpc>
            <a:spcBef>
              <a:spcPct val="0"/>
            </a:spcBef>
            <a:spcAft>
              <a:spcPct val="35000"/>
            </a:spcAft>
          </a:pPr>
          <a:r>
            <a:rPr lang="en-US" sz="1600" b="1" kern="1200" dirty="0" smtClean="0"/>
            <a:t>Receive preliminary budget tool with initial targets</a:t>
          </a:r>
          <a:endParaRPr lang="en-US" sz="1600" b="1" kern="1200" dirty="0"/>
        </a:p>
      </dsp:txBody>
      <dsp:txXfrm>
        <a:off x="1997379" y="1828800"/>
        <a:ext cx="1898507" cy="1219200"/>
      </dsp:txXfrm>
    </dsp:sp>
    <dsp:sp modelId="{5E4A245A-94DF-495E-88D4-2653380BF919}">
      <dsp:nvSpPr>
        <dsp:cNvPr id="0" name=""/>
        <dsp:cNvSpPr/>
      </dsp:nvSpPr>
      <dsp:spPr>
        <a:xfrm>
          <a:off x="2794233" y="1371600"/>
          <a:ext cx="304800" cy="30480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133030-F989-40FE-9E8B-45B979A7681E}">
      <dsp:nvSpPr>
        <dsp:cNvPr id="0" name=""/>
        <dsp:cNvSpPr/>
      </dsp:nvSpPr>
      <dsp:spPr>
        <a:xfrm>
          <a:off x="3990812" y="0"/>
          <a:ext cx="1898507" cy="1219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lvl="0" algn="ctr" defTabSz="711200">
            <a:lnSpc>
              <a:spcPct val="90000"/>
            </a:lnSpc>
            <a:spcBef>
              <a:spcPct val="0"/>
            </a:spcBef>
            <a:spcAft>
              <a:spcPct val="35000"/>
            </a:spcAft>
          </a:pPr>
          <a:r>
            <a:rPr lang="en-US" sz="1600" b="1" kern="1200" dirty="0" smtClean="0"/>
            <a:t>Work with your DSO to create a first draft budget</a:t>
          </a:r>
          <a:endParaRPr lang="en-US" sz="1600" b="1" kern="1200" dirty="0"/>
        </a:p>
      </dsp:txBody>
      <dsp:txXfrm>
        <a:off x="3990812" y="0"/>
        <a:ext cx="1898507" cy="1219200"/>
      </dsp:txXfrm>
    </dsp:sp>
    <dsp:sp modelId="{B6C772F9-603D-4EDD-B9A5-76CDDE80E78D}">
      <dsp:nvSpPr>
        <dsp:cNvPr id="0" name=""/>
        <dsp:cNvSpPr/>
      </dsp:nvSpPr>
      <dsp:spPr>
        <a:xfrm>
          <a:off x="4787666" y="1371600"/>
          <a:ext cx="304800" cy="30480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0B0BD7-69FF-4613-BE1A-B5B610C5736A}">
      <dsp:nvSpPr>
        <dsp:cNvPr id="0" name=""/>
        <dsp:cNvSpPr/>
      </dsp:nvSpPr>
      <dsp:spPr>
        <a:xfrm>
          <a:off x="5984245" y="1828800"/>
          <a:ext cx="1898507" cy="1219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lvl="0" algn="ctr" defTabSz="711200">
            <a:lnSpc>
              <a:spcPct val="90000"/>
            </a:lnSpc>
            <a:spcBef>
              <a:spcPct val="0"/>
            </a:spcBef>
            <a:spcAft>
              <a:spcPct val="35000"/>
            </a:spcAft>
          </a:pPr>
          <a:r>
            <a:rPr lang="en-US" sz="1600" b="1" kern="1200" dirty="0" smtClean="0"/>
            <a:t>Budget meeting #1 with Team Finance</a:t>
          </a:r>
          <a:endParaRPr lang="en-US" sz="1600" b="1" kern="1200" dirty="0"/>
        </a:p>
      </dsp:txBody>
      <dsp:txXfrm>
        <a:off x="5984245" y="1828800"/>
        <a:ext cx="1898507" cy="1219200"/>
      </dsp:txXfrm>
    </dsp:sp>
    <dsp:sp modelId="{E3D2F638-88B4-43ED-9C94-230C6B8AB282}">
      <dsp:nvSpPr>
        <dsp:cNvPr id="0" name=""/>
        <dsp:cNvSpPr/>
      </dsp:nvSpPr>
      <dsp:spPr>
        <a:xfrm>
          <a:off x="6781099" y="1371600"/>
          <a:ext cx="304800" cy="30480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FCEA14-128D-4203-9168-759334CC21E9}">
      <dsp:nvSpPr>
        <dsp:cNvPr id="0" name=""/>
        <dsp:cNvSpPr/>
      </dsp:nvSpPr>
      <dsp:spPr>
        <a:xfrm>
          <a:off x="0" y="760094"/>
          <a:ext cx="8763000" cy="101346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AD6760-53D5-424D-A985-AA49E2C3415B}">
      <dsp:nvSpPr>
        <dsp:cNvPr id="0" name=""/>
        <dsp:cNvSpPr/>
      </dsp:nvSpPr>
      <dsp:spPr>
        <a:xfrm>
          <a:off x="0" y="0"/>
          <a:ext cx="1898507" cy="10134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lvl="0" algn="ctr" defTabSz="711200">
            <a:lnSpc>
              <a:spcPct val="90000"/>
            </a:lnSpc>
            <a:spcBef>
              <a:spcPct val="0"/>
            </a:spcBef>
            <a:spcAft>
              <a:spcPct val="35000"/>
            </a:spcAft>
          </a:pPr>
          <a:r>
            <a:rPr lang="en-US" sz="1600" b="1" kern="1200" dirty="0" smtClean="0"/>
            <a:t>Gather further inputs from NS teams and revise budgets</a:t>
          </a:r>
          <a:endParaRPr lang="en-US" sz="1600" b="1" kern="1200" dirty="0"/>
        </a:p>
      </dsp:txBody>
      <dsp:txXfrm>
        <a:off x="0" y="0"/>
        <a:ext cx="1898507" cy="1013460"/>
      </dsp:txXfrm>
    </dsp:sp>
    <dsp:sp modelId="{3B16278B-0844-4A83-A797-30F1852541D3}">
      <dsp:nvSpPr>
        <dsp:cNvPr id="0" name=""/>
        <dsp:cNvSpPr/>
      </dsp:nvSpPr>
      <dsp:spPr>
        <a:xfrm>
          <a:off x="826518" y="1140142"/>
          <a:ext cx="253365" cy="25336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82A444-CECC-4BC4-B66B-BFF309E989C3}">
      <dsp:nvSpPr>
        <dsp:cNvPr id="0" name=""/>
        <dsp:cNvSpPr/>
      </dsp:nvSpPr>
      <dsp:spPr>
        <a:xfrm>
          <a:off x="1997379" y="1520189"/>
          <a:ext cx="1898507" cy="10134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lvl="0" algn="ctr" defTabSz="711200">
            <a:lnSpc>
              <a:spcPct val="90000"/>
            </a:lnSpc>
            <a:spcBef>
              <a:spcPct val="0"/>
            </a:spcBef>
            <a:spcAft>
              <a:spcPct val="35000"/>
            </a:spcAft>
          </a:pPr>
          <a:r>
            <a:rPr lang="en-US" sz="1600" b="1" kern="1200" dirty="0" smtClean="0"/>
            <a:t>Budget meeting #2 with Team Finance</a:t>
          </a:r>
          <a:endParaRPr lang="en-US" sz="1600" b="1" kern="1200" dirty="0"/>
        </a:p>
      </dsp:txBody>
      <dsp:txXfrm>
        <a:off x="1997379" y="1520189"/>
        <a:ext cx="1898507" cy="1013460"/>
      </dsp:txXfrm>
    </dsp:sp>
    <dsp:sp modelId="{F8EEC08F-CF86-468A-9DC1-A36202516E56}">
      <dsp:nvSpPr>
        <dsp:cNvPr id="0" name=""/>
        <dsp:cNvSpPr/>
      </dsp:nvSpPr>
      <dsp:spPr>
        <a:xfrm>
          <a:off x="2819951" y="1140142"/>
          <a:ext cx="253365" cy="25336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BFB0EB0-3DF0-4A0F-90F3-706E306234EA}">
      <dsp:nvSpPr>
        <dsp:cNvPr id="0" name=""/>
        <dsp:cNvSpPr/>
      </dsp:nvSpPr>
      <dsp:spPr>
        <a:xfrm>
          <a:off x="3990812" y="0"/>
          <a:ext cx="1898507" cy="10134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lvl="0" algn="ctr" defTabSz="711200">
            <a:lnSpc>
              <a:spcPct val="90000"/>
            </a:lnSpc>
            <a:spcBef>
              <a:spcPct val="0"/>
            </a:spcBef>
            <a:spcAft>
              <a:spcPct val="35000"/>
            </a:spcAft>
          </a:pPr>
          <a:r>
            <a:rPr lang="en-US" sz="1600" b="1" kern="1200" dirty="0" smtClean="0"/>
            <a:t>Finalize budgets and provide sign-off</a:t>
          </a:r>
          <a:endParaRPr lang="en-US" sz="1600" b="1" kern="1200" dirty="0"/>
        </a:p>
      </dsp:txBody>
      <dsp:txXfrm>
        <a:off x="3990812" y="0"/>
        <a:ext cx="1898507" cy="1013460"/>
      </dsp:txXfrm>
    </dsp:sp>
    <dsp:sp modelId="{D7A8F1D7-AF99-41E8-9E6B-3735AF9390AC}">
      <dsp:nvSpPr>
        <dsp:cNvPr id="0" name=""/>
        <dsp:cNvSpPr/>
      </dsp:nvSpPr>
      <dsp:spPr>
        <a:xfrm>
          <a:off x="4813383" y="1140142"/>
          <a:ext cx="253365" cy="25336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68C440-7BB6-422C-940B-740CFAE38527}">
      <dsp:nvSpPr>
        <dsp:cNvPr id="0" name=""/>
        <dsp:cNvSpPr/>
      </dsp:nvSpPr>
      <dsp:spPr>
        <a:xfrm>
          <a:off x="5984245" y="1520189"/>
          <a:ext cx="1898507" cy="10134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lvl="0" algn="ctr" defTabSz="711200">
            <a:lnSpc>
              <a:spcPct val="90000"/>
            </a:lnSpc>
            <a:spcBef>
              <a:spcPct val="0"/>
            </a:spcBef>
            <a:spcAft>
              <a:spcPct val="35000"/>
            </a:spcAft>
          </a:pPr>
          <a:r>
            <a:rPr lang="en-US" sz="1600" b="1" kern="1200" dirty="0" smtClean="0"/>
            <a:t>Submit to board for approval</a:t>
          </a:r>
          <a:endParaRPr lang="en-US" sz="1600" b="1" kern="1200" dirty="0"/>
        </a:p>
      </dsp:txBody>
      <dsp:txXfrm>
        <a:off x="5984245" y="1520189"/>
        <a:ext cx="1898507" cy="1013460"/>
      </dsp:txXfrm>
    </dsp:sp>
    <dsp:sp modelId="{78579570-E1DE-4A6A-8C66-436B979535E0}">
      <dsp:nvSpPr>
        <dsp:cNvPr id="0" name=""/>
        <dsp:cNvSpPr/>
      </dsp:nvSpPr>
      <dsp:spPr>
        <a:xfrm>
          <a:off x="6806816" y="1140142"/>
          <a:ext cx="253365" cy="25336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5138"/>
          </a:xfrm>
          <a:prstGeom prst="rect">
            <a:avLst/>
          </a:prstGeom>
        </p:spPr>
        <p:txBody>
          <a:bodyPr vert="horz" lIns="93177" tIns="46589" rIns="93177" bIns="46589" rtlCol="0"/>
          <a:lstStyle>
            <a:lvl1pPr algn="l">
              <a:defRPr sz="1200">
                <a:ea typeface="+mn-ea"/>
              </a:defRPr>
            </a:lvl1pPr>
          </a:lstStyle>
          <a:p>
            <a:pPr>
              <a:defRPr/>
            </a:pPr>
            <a:endParaRPr lang="en-US"/>
          </a:p>
        </p:txBody>
      </p:sp>
      <p:sp>
        <p:nvSpPr>
          <p:cNvPr id="3" name="Date Placeholder 2"/>
          <p:cNvSpPr>
            <a:spLocks noGrp="1"/>
          </p:cNvSpPr>
          <p:nvPr>
            <p:ph type="dt" sz="quarter" idx="1"/>
          </p:nvPr>
        </p:nvSpPr>
        <p:spPr>
          <a:xfrm>
            <a:off x="3884027" y="0"/>
            <a:ext cx="2972421" cy="465138"/>
          </a:xfrm>
          <a:prstGeom prst="rect">
            <a:avLst/>
          </a:prstGeom>
        </p:spPr>
        <p:txBody>
          <a:bodyPr vert="horz" wrap="square" lIns="93177" tIns="46589" rIns="93177" bIns="46589" numCol="1" anchor="t" anchorCtr="0" compatLnSpc="1">
            <a:prstTxWarp prst="textNoShape">
              <a:avLst/>
            </a:prstTxWarp>
          </a:bodyPr>
          <a:lstStyle>
            <a:lvl1pPr algn="r">
              <a:defRPr sz="1200"/>
            </a:lvl1pPr>
          </a:lstStyle>
          <a:p>
            <a:pPr>
              <a:defRPr/>
            </a:pPr>
            <a:fld id="{C62A4AB5-0370-47DC-839C-016223565278}" type="datetime1">
              <a:rPr lang="en-US"/>
              <a:pPr>
                <a:defRPr/>
              </a:pPr>
              <a:t>1/27/15</a:t>
            </a:fld>
            <a:endParaRPr lang="en-US" dirty="0"/>
          </a:p>
        </p:txBody>
      </p:sp>
      <p:sp>
        <p:nvSpPr>
          <p:cNvPr id="4" name="Footer Placeholder 3"/>
          <p:cNvSpPr>
            <a:spLocks noGrp="1"/>
          </p:cNvSpPr>
          <p:nvPr>
            <p:ph type="ftr" sz="quarter" idx="2"/>
          </p:nvPr>
        </p:nvSpPr>
        <p:spPr>
          <a:xfrm>
            <a:off x="1" y="8829675"/>
            <a:ext cx="2972421" cy="465138"/>
          </a:xfrm>
          <a:prstGeom prst="rect">
            <a:avLst/>
          </a:prstGeom>
        </p:spPr>
        <p:txBody>
          <a:bodyPr vert="horz" lIns="93177" tIns="46589" rIns="93177" bIns="46589" rtlCol="0" anchor="b"/>
          <a:lstStyle>
            <a:lvl1pPr algn="l">
              <a:defRPr sz="1200">
                <a:ea typeface="+mn-ea"/>
              </a:defRPr>
            </a:lvl1pPr>
          </a:lstStyle>
          <a:p>
            <a:pPr>
              <a:defRPr/>
            </a:pPr>
            <a:endParaRPr lang="en-US"/>
          </a:p>
        </p:txBody>
      </p:sp>
      <p:sp>
        <p:nvSpPr>
          <p:cNvPr id="5" name="Slide Number Placeholder 4"/>
          <p:cNvSpPr>
            <a:spLocks noGrp="1"/>
          </p:cNvSpPr>
          <p:nvPr>
            <p:ph type="sldNum" sz="quarter" idx="3"/>
          </p:nvPr>
        </p:nvSpPr>
        <p:spPr>
          <a:xfrm>
            <a:off x="3884027" y="8829675"/>
            <a:ext cx="2972421" cy="465138"/>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pPr>
              <a:defRPr/>
            </a:pPr>
            <a:fld id="{D84424A4-772C-4436-906A-AB68747EDC5E}" type="slidenum">
              <a:rPr lang="en-US"/>
              <a:pPr>
                <a:defRPr/>
              </a:pPr>
              <a:t>‹#›</a:t>
            </a:fld>
            <a:endParaRPr lang="en-US" dirty="0"/>
          </a:p>
        </p:txBody>
      </p:sp>
    </p:spTree>
    <p:extLst>
      <p:ext uri="{BB962C8B-B14F-4D97-AF65-F5344CB8AC3E}">
        <p14:creationId xmlns:p14="http://schemas.microsoft.com/office/powerpoint/2010/main" val="41062938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5138"/>
          </a:xfrm>
          <a:prstGeom prst="rect">
            <a:avLst/>
          </a:prstGeom>
        </p:spPr>
        <p:txBody>
          <a:bodyPr vert="horz" lIns="93177" tIns="46589" rIns="93177" bIns="46589" rtlCol="0"/>
          <a:lstStyle>
            <a:lvl1pPr algn="l">
              <a:defRPr sz="1200">
                <a:ea typeface="+mn-ea"/>
              </a:defRPr>
            </a:lvl1pPr>
          </a:lstStyle>
          <a:p>
            <a:pPr>
              <a:defRPr/>
            </a:pPr>
            <a:endParaRPr lang="en-US"/>
          </a:p>
        </p:txBody>
      </p:sp>
      <p:sp>
        <p:nvSpPr>
          <p:cNvPr id="3" name="Date Placeholder 2"/>
          <p:cNvSpPr>
            <a:spLocks noGrp="1"/>
          </p:cNvSpPr>
          <p:nvPr>
            <p:ph type="dt" idx="1"/>
          </p:nvPr>
        </p:nvSpPr>
        <p:spPr>
          <a:xfrm>
            <a:off x="3884027" y="0"/>
            <a:ext cx="2972421" cy="465138"/>
          </a:xfrm>
          <a:prstGeom prst="rect">
            <a:avLst/>
          </a:prstGeom>
        </p:spPr>
        <p:txBody>
          <a:bodyPr vert="horz" wrap="square" lIns="93177" tIns="46589" rIns="93177" bIns="46589" numCol="1" anchor="t" anchorCtr="0" compatLnSpc="1">
            <a:prstTxWarp prst="textNoShape">
              <a:avLst/>
            </a:prstTxWarp>
          </a:bodyPr>
          <a:lstStyle>
            <a:lvl1pPr algn="r">
              <a:defRPr sz="1200"/>
            </a:lvl1pPr>
          </a:lstStyle>
          <a:p>
            <a:pPr>
              <a:defRPr/>
            </a:pPr>
            <a:fld id="{B210CB13-7E54-42F2-AD40-A6AF7217FD0B}" type="datetime1">
              <a:rPr lang="en-US"/>
              <a:pPr>
                <a:defRPr/>
              </a:pPr>
              <a:t>1/27/15</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686421" y="4416426"/>
            <a:ext cx="5485158"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8829675"/>
            <a:ext cx="2972421" cy="465138"/>
          </a:xfrm>
          <a:prstGeom prst="rect">
            <a:avLst/>
          </a:prstGeom>
        </p:spPr>
        <p:txBody>
          <a:bodyPr vert="horz" lIns="93177" tIns="46589" rIns="93177" bIns="46589" rtlCol="0" anchor="b"/>
          <a:lstStyle>
            <a:lvl1pPr algn="l">
              <a:defRPr sz="1200">
                <a:ea typeface="+mn-ea"/>
              </a:defRPr>
            </a:lvl1pPr>
          </a:lstStyle>
          <a:p>
            <a:pPr>
              <a:defRPr/>
            </a:pPr>
            <a:endParaRPr lang="en-US"/>
          </a:p>
        </p:txBody>
      </p:sp>
      <p:sp>
        <p:nvSpPr>
          <p:cNvPr id="7" name="Slide Number Placeholder 6"/>
          <p:cNvSpPr>
            <a:spLocks noGrp="1"/>
          </p:cNvSpPr>
          <p:nvPr>
            <p:ph type="sldNum" sz="quarter" idx="5"/>
          </p:nvPr>
        </p:nvSpPr>
        <p:spPr>
          <a:xfrm>
            <a:off x="3884027" y="8829675"/>
            <a:ext cx="2972421" cy="465138"/>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pPr>
              <a:defRPr/>
            </a:pPr>
            <a:fld id="{4E73E823-AA10-47D3-AAD1-AE2B018E1D9E}" type="slidenum">
              <a:rPr lang="en-US"/>
              <a:pPr>
                <a:defRPr/>
              </a:pPr>
              <a:t>‹#›</a:t>
            </a:fld>
            <a:endParaRPr lang="en-US" dirty="0"/>
          </a:p>
        </p:txBody>
      </p:sp>
    </p:spTree>
    <p:extLst>
      <p:ext uri="{BB962C8B-B14F-4D97-AF65-F5344CB8AC3E}">
        <p14:creationId xmlns:p14="http://schemas.microsoft.com/office/powerpoint/2010/main" val="93547328"/>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4340" name="Slide Number Placeholder 3"/>
          <p:cNvSpPr>
            <a:spLocks noGrp="1"/>
          </p:cNvSpPr>
          <p:nvPr>
            <p:ph type="sldNum" sz="quarter" idx="5"/>
          </p:nvPr>
        </p:nvSpPr>
        <p:spPr bwMode="auto">
          <a:noFill/>
          <a:ln>
            <a:miter lim="800000"/>
            <a:headEnd/>
            <a:tailEnd/>
          </a:ln>
        </p:spPr>
        <p:txBody>
          <a:bodyPr/>
          <a:lstStyle/>
          <a:p>
            <a:fld id="{BC5537D7-C59B-4CF7-A27D-582A4447D8F0}" type="slidenum">
              <a:rPr lang="en-US" smtClean="0"/>
              <a:pPr/>
              <a:t>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737616" y="4864608"/>
            <a:ext cx="5943600" cy="1447800"/>
          </a:xfrm>
        </p:spPr>
        <p:txBody>
          <a:bodyPr wrap="none"/>
          <a:lstStyle>
            <a:lvl1pPr>
              <a:defRPr sz="3000">
                <a:solidFill>
                  <a:schemeClr val="tx1"/>
                </a:solidFill>
              </a:defRPr>
            </a:lvl1pPr>
          </a:lstStyle>
          <a:p>
            <a:r>
              <a:rPr lang="en-US" dirty="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p:txBody>
          <a:bodyPr/>
          <a:lstStyle>
            <a:lvl1pPr>
              <a:defRPr>
                <a:solidFill>
                  <a:srgbClr val="000000"/>
                </a:solidFill>
                <a:ea typeface="+mn-ea"/>
                <a:cs typeface="+mn-cs"/>
              </a:defRPr>
            </a:lvl1pPr>
          </a:lstStyle>
          <a:p>
            <a:pPr>
              <a:defRPr/>
            </a:pPr>
            <a:r>
              <a:rPr lang="en-US"/>
              <a:t>1</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731877C1-8CAF-4765-9726-D0CC8EDFEE5C}"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C866EC07-CAD3-4394-8F21-148A9E82583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90600"/>
            <a:ext cx="40386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90600"/>
            <a:ext cx="40386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422F5340-D532-47D1-A155-689C8F32454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7754934C-B621-4685-B96E-8CE2D7C9428B}"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D6092D7-B439-4208-B237-A93A074997F9}"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960FBF77-3B93-4605-8BFE-2B9D5460C3B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C87422DC-EB92-472C-9A62-3A956DA63D21}"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8425"/>
            <a:ext cx="2057400" cy="60737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8425"/>
            <a:ext cx="6019800" cy="607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CEBBC61C-3DCC-496A-B38E-C6E191F557F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image" Target="../media/image1.jpeg"/><Relationship Id="rId13"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2"/>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98425"/>
            <a:ext cx="6934200"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990600"/>
            <a:ext cx="82296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sldNum" sz="quarter" idx="4"/>
          </p:nvPr>
        </p:nvSpPr>
        <p:spPr bwMode="auto">
          <a:xfrm>
            <a:off x="6553200" y="6457950"/>
            <a:ext cx="2133600" cy="400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fld id="{78247DF3-73E7-4F10-8FEF-BA22559E8CF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970"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1" r:id="rId10"/>
  </p:sldLayoutIdLst>
  <p:hf sldNum="0" hdr="0" dt="0"/>
  <p:txStyles>
    <p:titleStyle>
      <a:lvl1pPr algn="l" rtl="0" eaLnBrk="0" fontAlgn="base" hangingPunct="0">
        <a:spcBef>
          <a:spcPct val="0"/>
        </a:spcBef>
        <a:spcAft>
          <a:spcPct val="0"/>
        </a:spcAft>
        <a:defRPr sz="2800">
          <a:solidFill>
            <a:schemeClr val="bg1"/>
          </a:solidFill>
          <a:latin typeface="+mj-lt"/>
          <a:ea typeface="ＭＳ Ｐゴシック" charset="-128"/>
          <a:cs typeface="ＭＳ Ｐゴシック" charset="-128"/>
        </a:defRPr>
      </a:lvl1pPr>
      <a:lvl2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2pPr>
      <a:lvl3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3pPr>
      <a:lvl4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4pPr>
      <a:lvl5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5pPr>
      <a:lvl6pPr marL="457200" algn="l" rtl="0" fontAlgn="base">
        <a:spcBef>
          <a:spcPct val="0"/>
        </a:spcBef>
        <a:spcAft>
          <a:spcPct val="0"/>
        </a:spcAft>
        <a:defRPr sz="2800">
          <a:solidFill>
            <a:schemeClr val="bg1"/>
          </a:solidFill>
          <a:latin typeface="Rockwell" charset="0"/>
        </a:defRPr>
      </a:lvl6pPr>
      <a:lvl7pPr marL="914400" algn="l" rtl="0" fontAlgn="base">
        <a:spcBef>
          <a:spcPct val="0"/>
        </a:spcBef>
        <a:spcAft>
          <a:spcPct val="0"/>
        </a:spcAft>
        <a:defRPr sz="2800">
          <a:solidFill>
            <a:schemeClr val="bg1"/>
          </a:solidFill>
          <a:latin typeface="Rockwell" charset="0"/>
        </a:defRPr>
      </a:lvl7pPr>
      <a:lvl8pPr marL="1371600" algn="l" rtl="0" fontAlgn="base">
        <a:spcBef>
          <a:spcPct val="0"/>
        </a:spcBef>
        <a:spcAft>
          <a:spcPct val="0"/>
        </a:spcAft>
        <a:defRPr sz="2800">
          <a:solidFill>
            <a:schemeClr val="bg1"/>
          </a:solidFill>
          <a:latin typeface="Rockwell" charset="0"/>
        </a:defRPr>
      </a:lvl8pPr>
      <a:lvl9pPr marL="1828800" algn="l" rtl="0" fontAlgn="base">
        <a:spcBef>
          <a:spcPct val="0"/>
        </a:spcBef>
        <a:spcAft>
          <a:spcPct val="0"/>
        </a:spcAft>
        <a:defRPr sz="2800">
          <a:solidFill>
            <a:schemeClr val="bg1"/>
          </a:solidFill>
          <a:latin typeface="Rockwell" charset="0"/>
        </a:defRPr>
      </a:lvl9pPr>
    </p:titleStyle>
    <p:bodyStyle>
      <a:lvl1pPr marL="342900" indent="-342900" algn="l" rtl="0" eaLnBrk="0" fontAlgn="base" hangingPunct="0">
        <a:spcBef>
          <a:spcPct val="20000"/>
        </a:spcBef>
        <a:spcAft>
          <a:spcPct val="0"/>
        </a:spcAft>
        <a:buBlip>
          <a:blip r:embed="rId13"/>
        </a:buBlip>
        <a:defRPr sz="24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rgbClr val="FF0000"/>
        </a:buClr>
        <a:buChar char="•"/>
        <a:defRPr sz="2000">
          <a:solidFill>
            <a:schemeClr val="tx1"/>
          </a:solidFill>
          <a:latin typeface="+mn-lt"/>
          <a:ea typeface="ＭＳ Ｐゴシック" charset="-128"/>
        </a:defRPr>
      </a:lvl2pPr>
      <a:lvl3pPr marL="1143000" indent="-228600" algn="l" rtl="0" eaLnBrk="0" fontAlgn="base" hangingPunct="0">
        <a:spcBef>
          <a:spcPct val="20000"/>
        </a:spcBef>
        <a:spcAft>
          <a:spcPct val="0"/>
        </a:spcAft>
        <a:buClr>
          <a:srgbClr val="FF0000"/>
        </a:buClr>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lr>
          <a:srgbClr val="FF0000"/>
        </a:buClr>
        <a:buChar char="•"/>
        <a:defRPr sz="1600">
          <a:solidFill>
            <a:schemeClr val="tx1"/>
          </a:solidFill>
          <a:latin typeface="+mn-lt"/>
          <a:ea typeface="ＭＳ Ｐゴシック" charset="-128"/>
        </a:defRPr>
      </a:lvl4pPr>
      <a:lvl5pPr marL="2057400" indent="-228600" algn="l" rtl="0" eaLnBrk="0" fontAlgn="base" hangingPunct="0">
        <a:spcBef>
          <a:spcPct val="20000"/>
        </a:spcBef>
        <a:spcAft>
          <a:spcPct val="0"/>
        </a:spcAft>
        <a:buClr>
          <a:srgbClr val="FF0000"/>
        </a:buClr>
        <a:buChar char="•"/>
        <a:defRPr sz="1400">
          <a:solidFill>
            <a:schemeClr val="tx1"/>
          </a:solidFill>
          <a:latin typeface="+mn-lt"/>
          <a:ea typeface="ＭＳ Ｐゴシック" charset="-128"/>
        </a:defRPr>
      </a:lvl5pPr>
      <a:lvl6pPr marL="2514600" indent="-228600" algn="l" rtl="0" fontAlgn="base">
        <a:spcBef>
          <a:spcPct val="20000"/>
        </a:spcBef>
        <a:spcAft>
          <a:spcPct val="0"/>
        </a:spcAft>
        <a:buClr>
          <a:srgbClr val="FF0000"/>
        </a:buClr>
        <a:buChar char="•"/>
        <a:defRPr sz="1400">
          <a:solidFill>
            <a:schemeClr val="tx1"/>
          </a:solidFill>
          <a:latin typeface="+mn-lt"/>
          <a:ea typeface="ＭＳ Ｐゴシック" charset="-128"/>
        </a:defRPr>
      </a:lvl6pPr>
      <a:lvl7pPr marL="2971800" indent="-228600" algn="l" rtl="0" fontAlgn="base">
        <a:spcBef>
          <a:spcPct val="20000"/>
        </a:spcBef>
        <a:spcAft>
          <a:spcPct val="0"/>
        </a:spcAft>
        <a:buClr>
          <a:srgbClr val="FF0000"/>
        </a:buClr>
        <a:buChar char="•"/>
        <a:defRPr sz="1400">
          <a:solidFill>
            <a:schemeClr val="tx1"/>
          </a:solidFill>
          <a:latin typeface="+mn-lt"/>
          <a:ea typeface="ＭＳ Ｐゴシック" charset="-128"/>
        </a:defRPr>
      </a:lvl7pPr>
      <a:lvl8pPr marL="3429000" indent="-228600" algn="l" rtl="0" fontAlgn="base">
        <a:spcBef>
          <a:spcPct val="20000"/>
        </a:spcBef>
        <a:spcAft>
          <a:spcPct val="0"/>
        </a:spcAft>
        <a:buClr>
          <a:srgbClr val="FF0000"/>
        </a:buClr>
        <a:buChar char="•"/>
        <a:defRPr sz="1400">
          <a:solidFill>
            <a:schemeClr val="tx1"/>
          </a:solidFill>
          <a:latin typeface="+mn-lt"/>
          <a:ea typeface="ＭＳ Ｐゴシック" charset="-128"/>
        </a:defRPr>
      </a:lvl8pPr>
      <a:lvl9pPr marL="3886200" indent="-228600" algn="l" rtl="0" fontAlgn="base">
        <a:spcBef>
          <a:spcPct val="20000"/>
        </a:spcBef>
        <a:spcAft>
          <a:spcPct val="0"/>
        </a:spcAft>
        <a:buClr>
          <a:srgbClr val="FF0000"/>
        </a:buClr>
        <a:buChar char="•"/>
        <a:defRPr sz="14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oleObject" Target="../embeddings/oleObject1.bin"/><Relationship Id="rId5" Type="http://schemas.openxmlformats.org/officeDocument/2006/relationships/package" Target="../embeddings/Microsoft_Excel_Sheet1.xlsx"/><Relationship Id="rId6" Type="http://schemas.openxmlformats.org/officeDocument/2006/relationships/image" Target="../media/image4.emf"/><Relationship Id="rId1" Type="http://schemas.openxmlformats.org/officeDocument/2006/relationships/vmlDrawing" Target="../drawings/vmlDrawing1.vml"/><Relationship Id="rId2"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oleObject" Target="../embeddings/oleObject2.bin"/><Relationship Id="rId5" Type="http://schemas.openxmlformats.org/officeDocument/2006/relationships/package" Target="../embeddings/Microsoft_Excel_Sheet2.xlsx"/><Relationship Id="rId6" Type="http://schemas.openxmlformats.org/officeDocument/2006/relationships/image" Target="../media/image5.emf"/><Relationship Id="rId1" Type="http://schemas.openxmlformats.org/officeDocument/2006/relationships/vmlDrawing" Target="../drawings/vmlDrawing2.vml"/><Relationship Id="rId2"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oleObject" Target="../embeddings/oleObject3.bin"/><Relationship Id="rId5" Type="http://schemas.openxmlformats.org/officeDocument/2006/relationships/package" Target="../embeddings/Microsoft_Excel_Sheet3.xlsx"/><Relationship Id="rId6" Type="http://schemas.openxmlformats.org/officeDocument/2006/relationships/image" Target="../media/image6.emf"/><Relationship Id="rId1" Type="http://schemas.openxmlformats.org/officeDocument/2006/relationships/vmlDrawing" Target="../drawings/vmlDrawing3.vml"/><Relationship Id="rId2"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oleObject" Target="../embeddings/oleObject4.bin"/><Relationship Id="rId5" Type="http://schemas.openxmlformats.org/officeDocument/2006/relationships/package" Target="../embeddings/Microsoft_Excel_Sheet4.xlsx"/><Relationship Id="rId6" Type="http://schemas.openxmlformats.org/officeDocument/2006/relationships/image" Target="../media/image7.emf"/><Relationship Id="rId1" Type="http://schemas.openxmlformats.org/officeDocument/2006/relationships/vmlDrawing" Target="../drawings/vmlDrawing4.vml"/><Relationship Id="rId2"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oleObject" Target="../embeddings/oleObject5.bin"/><Relationship Id="rId5" Type="http://schemas.openxmlformats.org/officeDocument/2006/relationships/package" Target="../embeddings/Microsoft_Excel_Sheet5.xlsx"/><Relationship Id="rId6" Type="http://schemas.openxmlformats.org/officeDocument/2006/relationships/image" Target="../media/image8.emf"/><Relationship Id="rId1" Type="http://schemas.openxmlformats.org/officeDocument/2006/relationships/vmlDrawing" Target="../drawings/vmlDrawing5.vml"/><Relationship Id="rId2"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2.jpeg"/><Relationship Id="rId3" Type="http://schemas.openxmlformats.org/officeDocument/2006/relationships/image" Target="../media/image9.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7" Type="http://schemas.openxmlformats.org/officeDocument/2006/relationships/diagramData" Target="../diagrams/data2.xml"/><Relationship Id="rId8" Type="http://schemas.openxmlformats.org/officeDocument/2006/relationships/diagramLayout" Target="../diagrams/layout2.xml"/><Relationship Id="rId9" Type="http://schemas.openxmlformats.org/officeDocument/2006/relationships/diagramQuickStyle" Target="../diagrams/quickStyle2.xml"/><Relationship Id="rId10" Type="http://schemas.openxmlformats.org/officeDocument/2006/relationships/diagramColors" Target="../diagrams/colors2.xml"/><Relationship Id="rId11" Type="http://schemas.microsoft.com/office/2007/relationships/diagramDrawing" Target="../diagrams/drawing2.xml"/><Relationship Id="rId1" Type="http://schemas.openxmlformats.org/officeDocument/2006/relationships/slideLayout" Target="../slideLayouts/slideLayout10.xml"/><Relationship Id="rId2"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738188" y="4864100"/>
            <a:ext cx="5943600" cy="1447800"/>
          </a:xfrm>
          <a:solidFill>
            <a:srgbClr val="FFFFFF"/>
          </a:solidFill>
        </p:spPr>
        <p:txBody>
          <a:bodyPr/>
          <a:lstStyle/>
          <a:p>
            <a:pPr eaLnBrk="1" hangingPunct="1"/>
            <a:r>
              <a:rPr lang="en-US" dirty="0" smtClean="0"/>
              <a:t>Creating and Managing Your School’s Budget</a:t>
            </a:r>
            <a:br>
              <a:rPr lang="en-US" dirty="0" smtClean="0"/>
            </a:br>
            <a:r>
              <a:rPr lang="en-US" sz="2400" dirty="0" smtClean="0"/>
              <a:t>PIR 2 Training</a:t>
            </a:r>
            <a:r>
              <a:rPr lang="en-US" dirty="0" smtClean="0"/>
              <a:t/>
            </a:r>
            <a:br>
              <a:rPr lang="en-US" dirty="0" smtClean="0"/>
            </a:br>
            <a:endParaRPr lang="en-US" sz="2000" dirty="0" smtClean="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txBox="1">
            <a:spLocks noGrp="1"/>
          </p:cNvSpPr>
          <p:nvPr/>
        </p:nvSpPr>
        <p:spPr bwMode="auto">
          <a:xfrm>
            <a:off x="6580188" y="6029325"/>
            <a:ext cx="2133600" cy="476250"/>
          </a:xfrm>
          <a:prstGeom prst="rect">
            <a:avLst/>
          </a:prstGeom>
          <a:noFill/>
          <a:ln w="9525">
            <a:noFill/>
            <a:miter lim="800000"/>
            <a:headEnd/>
            <a:tailEnd/>
          </a:ln>
        </p:spPr>
        <p:txBody>
          <a:bodyPr rIns="0" anchor="ctr"/>
          <a:lstStyle/>
          <a:p>
            <a:pPr algn="r"/>
            <a:fld id="{41E237ED-187F-42A3-B0B7-7D277CEC1F7E}" type="slidenum">
              <a:rPr lang="en-US">
                <a:solidFill>
                  <a:srgbClr val="000000"/>
                </a:solidFill>
              </a:rPr>
              <a:pPr algn="r"/>
              <a:t>10</a:t>
            </a:fld>
            <a:endParaRPr lang="en-US">
              <a:solidFill>
                <a:srgbClr val="000000"/>
              </a:solidFill>
            </a:endParaRPr>
          </a:p>
        </p:txBody>
      </p:sp>
      <p:sp>
        <p:nvSpPr>
          <p:cNvPr id="10243" name="Rectangle 2"/>
          <p:cNvSpPr>
            <a:spLocks noGrp="1" noChangeArrowheads="1"/>
          </p:cNvSpPr>
          <p:nvPr>
            <p:ph type="title" idx="4294967295"/>
          </p:nvPr>
        </p:nvSpPr>
        <p:spPr>
          <a:xfrm>
            <a:off x="228600" y="-228600"/>
            <a:ext cx="8229600" cy="1143000"/>
          </a:xfrm>
        </p:spPr>
        <p:txBody>
          <a:bodyPr/>
          <a:lstStyle/>
          <a:p>
            <a:pPr eaLnBrk="1" hangingPunct="1"/>
            <a:r>
              <a:rPr lang="en-US" sz="2700" dirty="0" smtClean="0"/>
              <a:t>Other Finance Topics and Resources</a:t>
            </a:r>
          </a:p>
        </p:txBody>
      </p:sp>
      <p:sp>
        <p:nvSpPr>
          <p:cNvPr id="4" name="Content Placeholder 2"/>
          <p:cNvSpPr txBox="1">
            <a:spLocks/>
          </p:cNvSpPr>
          <p:nvPr/>
        </p:nvSpPr>
        <p:spPr>
          <a:xfrm>
            <a:off x="228600" y="838200"/>
            <a:ext cx="8686800" cy="5867400"/>
          </a:xfrm>
          <a:prstGeom prst="rect">
            <a:avLst/>
          </a:prstGeom>
          <a:solidFill>
            <a:schemeClr val="bg1"/>
          </a:solidFill>
        </p:spPr>
        <p:txBody>
          <a:bodyPr/>
          <a:lstStyle/>
          <a:p>
            <a:pPr marL="342900" indent="-342900" eaLnBrk="0" hangingPunct="0">
              <a:spcBef>
                <a:spcPct val="20000"/>
              </a:spcBef>
              <a:buFontTx/>
              <a:buBlip>
                <a:blip r:embed="rId2"/>
              </a:buBlip>
              <a:defRPr/>
            </a:pPr>
            <a:r>
              <a:rPr lang="en-US" b="1" dirty="0" smtClean="0"/>
              <a:t>Compliance: </a:t>
            </a:r>
            <a:r>
              <a:rPr lang="en-US" dirty="0" smtClean="0"/>
              <a:t> The least fun part of finance.  We won’t spend a lot of time on this today, and your DSO will own this area in most respects, but there are a few areas you need to be aware of:</a:t>
            </a:r>
          </a:p>
          <a:p>
            <a:pPr marL="800100" lvl="1" indent="-342900" eaLnBrk="0" hangingPunct="0">
              <a:spcBef>
                <a:spcPct val="20000"/>
              </a:spcBef>
              <a:buBlip>
                <a:blip r:embed="rId2"/>
              </a:buBlip>
              <a:defRPr/>
            </a:pPr>
            <a:r>
              <a:rPr lang="en-US" sz="1600" b="1" dirty="0"/>
              <a:t>Fiscal Policies and </a:t>
            </a:r>
            <a:r>
              <a:rPr lang="en-US" sz="1600" b="1" dirty="0" smtClean="0"/>
              <a:t>Procedures:  </a:t>
            </a:r>
            <a:r>
              <a:rPr lang="en-US" sz="1600" dirty="0" smtClean="0"/>
              <a:t>this is a document that you need to read at least once so you are aware of what your DSO is doing, where his/her asks are coming from and your role in them</a:t>
            </a:r>
            <a:endParaRPr lang="en-US" sz="1600" b="1" dirty="0"/>
          </a:p>
          <a:p>
            <a:pPr marL="800100" lvl="1" indent="-342900" eaLnBrk="0" hangingPunct="0">
              <a:spcBef>
                <a:spcPct val="20000"/>
              </a:spcBef>
              <a:buFontTx/>
              <a:buBlip>
                <a:blip r:embed="rId2"/>
              </a:buBlip>
              <a:defRPr/>
            </a:pPr>
            <a:r>
              <a:rPr lang="en-US" sz="1600" b="1" dirty="0" smtClean="0"/>
              <a:t>Audits:  </a:t>
            </a:r>
            <a:r>
              <a:rPr lang="en-US" sz="1600" dirty="0" smtClean="0"/>
              <a:t>a requirement that is looking to ensure we are not operating in a way that threatens are ability to function or makes us vulnerable to fraud.</a:t>
            </a:r>
            <a:endParaRPr lang="en-US" sz="1600" b="1" dirty="0" smtClean="0"/>
          </a:p>
          <a:p>
            <a:pPr marL="1257300" lvl="2" indent="-342900" eaLnBrk="0" hangingPunct="0">
              <a:spcBef>
                <a:spcPct val="20000"/>
              </a:spcBef>
              <a:buFontTx/>
              <a:buBlip>
                <a:blip r:embed="rId2"/>
              </a:buBlip>
              <a:defRPr/>
            </a:pPr>
            <a:r>
              <a:rPr lang="en-US" sz="1600" dirty="0" smtClean="0"/>
              <a:t>Human capital issues:  personnel files, fingerprinting, certification.</a:t>
            </a:r>
          </a:p>
          <a:p>
            <a:pPr marL="1257300" lvl="2" indent="-342900" eaLnBrk="0" hangingPunct="0">
              <a:spcBef>
                <a:spcPct val="20000"/>
              </a:spcBef>
              <a:buFontTx/>
              <a:buBlip>
                <a:blip r:embed="rId2"/>
              </a:buBlip>
              <a:defRPr/>
            </a:pPr>
            <a:r>
              <a:rPr lang="en-US" sz="1600" dirty="0" smtClean="0"/>
              <a:t>Financial issues:  check signing, credit card use and receipts.</a:t>
            </a:r>
            <a:endParaRPr lang="en-US" sz="1600" dirty="0"/>
          </a:p>
          <a:p>
            <a:pPr marL="342900" indent="-342900" eaLnBrk="0" hangingPunct="0">
              <a:spcBef>
                <a:spcPct val="20000"/>
              </a:spcBef>
              <a:buFontTx/>
              <a:buBlip>
                <a:blip r:embed="rId2"/>
              </a:buBlip>
              <a:defRPr/>
            </a:pPr>
            <a:r>
              <a:rPr lang="en-US" b="1" dirty="0" smtClean="0"/>
              <a:t>The trickiest issues in budget management (covered in the attached “User’s Guide”):</a:t>
            </a:r>
          </a:p>
          <a:p>
            <a:pPr marL="800100" lvl="1" indent="-342900" eaLnBrk="0" hangingPunct="0">
              <a:spcBef>
                <a:spcPct val="20000"/>
              </a:spcBef>
              <a:buFontTx/>
              <a:buBlip>
                <a:blip r:embed="rId2"/>
              </a:buBlip>
              <a:defRPr/>
            </a:pPr>
            <a:r>
              <a:rPr lang="en-US" sz="1600" b="1" dirty="0" smtClean="0"/>
              <a:t>Enrollment:  </a:t>
            </a:r>
            <a:r>
              <a:rPr lang="en-US" sz="1600" dirty="0" smtClean="0"/>
              <a:t>how to start the year and adjust for fluctuations.</a:t>
            </a:r>
            <a:endParaRPr lang="en-US" sz="1600" b="1" dirty="0" smtClean="0"/>
          </a:p>
          <a:p>
            <a:pPr marL="800100" lvl="1" indent="-342900" eaLnBrk="0" hangingPunct="0">
              <a:spcBef>
                <a:spcPct val="20000"/>
              </a:spcBef>
              <a:buFontTx/>
              <a:buBlip>
                <a:blip r:embed="rId2"/>
              </a:buBlip>
              <a:defRPr/>
            </a:pPr>
            <a:r>
              <a:rPr lang="en-US" sz="1600" b="1" dirty="0" smtClean="0"/>
              <a:t>Staffing:  </a:t>
            </a:r>
            <a:r>
              <a:rPr lang="en-US" sz="1600" dirty="0" smtClean="0"/>
              <a:t>the biggest source of your costs and how to manage mid-year changes.</a:t>
            </a:r>
            <a:endParaRPr lang="en-US" sz="1600" b="1" dirty="0" smtClean="0"/>
          </a:p>
          <a:p>
            <a:pPr marL="800100" lvl="1" indent="-342900" eaLnBrk="0" hangingPunct="0">
              <a:spcBef>
                <a:spcPct val="20000"/>
              </a:spcBef>
              <a:buFontTx/>
              <a:buBlip>
                <a:blip r:embed="rId2"/>
              </a:buBlip>
              <a:defRPr/>
            </a:pPr>
            <a:r>
              <a:rPr lang="en-US" sz="1600" b="1" dirty="0" smtClean="0"/>
              <a:t>The PIR program:  </a:t>
            </a:r>
            <a:r>
              <a:rPr lang="en-US" sz="1600" dirty="0" smtClean="0"/>
              <a:t>who pays.</a:t>
            </a:r>
            <a:endParaRPr lang="en-US" sz="1600" b="1" dirty="0" smtClean="0"/>
          </a:p>
          <a:p>
            <a:pPr marL="800100" lvl="1" indent="-342900" eaLnBrk="0" hangingPunct="0">
              <a:spcBef>
                <a:spcPct val="20000"/>
              </a:spcBef>
              <a:buFontTx/>
              <a:buBlip>
                <a:blip r:embed="rId2"/>
              </a:buBlip>
              <a:defRPr/>
            </a:pPr>
            <a:r>
              <a:rPr lang="en-US" sz="1600" b="1" dirty="0" smtClean="0"/>
              <a:t>Board Designated Reserves:  </a:t>
            </a:r>
            <a:r>
              <a:rPr lang="en-US" sz="1600" dirty="0" smtClean="0"/>
              <a:t>what happens to your surpluses.</a:t>
            </a:r>
            <a:endParaRPr lang="en-US" sz="1600" b="1" dirty="0" smtClean="0"/>
          </a:p>
          <a:p>
            <a:pPr marL="800100" lvl="1" indent="-342900" eaLnBrk="0" hangingPunct="0">
              <a:spcBef>
                <a:spcPct val="20000"/>
              </a:spcBef>
              <a:buFontTx/>
              <a:buBlip>
                <a:blip r:embed="rId2"/>
              </a:buBlip>
              <a:defRPr/>
            </a:pPr>
            <a:r>
              <a:rPr lang="en-US" sz="1600" b="1" dirty="0" smtClean="0"/>
              <a:t>School-based philanthropy:  </a:t>
            </a:r>
            <a:r>
              <a:rPr lang="en-US" sz="1600" dirty="0" smtClean="0"/>
              <a:t>what to do when you want to raise money.</a:t>
            </a:r>
            <a:endParaRPr lang="en-US" sz="1600" b="1" dirty="0" smtClean="0"/>
          </a:p>
          <a:p>
            <a:pPr marL="800100" lvl="1" indent="-342900" eaLnBrk="0" hangingPunct="0">
              <a:spcBef>
                <a:spcPct val="20000"/>
              </a:spcBef>
              <a:buFontTx/>
              <a:buBlip>
                <a:blip r:embed="rId2"/>
              </a:buBlip>
              <a:defRPr/>
            </a:pPr>
            <a:r>
              <a:rPr lang="en-US" sz="1600" b="1" dirty="0" smtClean="0"/>
              <a:t>Budget amendments:  </a:t>
            </a:r>
            <a:r>
              <a:rPr lang="en-US" sz="1600" dirty="0" smtClean="0"/>
              <a:t>if needed, how to change your budget mid-year.</a:t>
            </a:r>
            <a:endParaRPr lang="en-US" sz="1600" b="1" dirty="0" smtClean="0"/>
          </a:p>
          <a:p>
            <a:pPr marL="342900" indent="-342900" eaLnBrk="0" hangingPunct="0">
              <a:spcBef>
                <a:spcPct val="20000"/>
              </a:spcBef>
              <a:buFontTx/>
              <a:buBlip>
                <a:blip r:embed="rId2"/>
              </a:buBlip>
              <a:defRPr/>
            </a:pPr>
            <a:r>
              <a:rPr lang="en-US" b="1" dirty="0" smtClean="0"/>
              <a:t>The AF Report Card:</a:t>
            </a:r>
          </a:p>
          <a:p>
            <a:pPr marL="800100" lvl="1" indent="-342900" eaLnBrk="0" hangingPunct="0">
              <a:spcBef>
                <a:spcPct val="20000"/>
              </a:spcBef>
              <a:buFontTx/>
              <a:buBlip>
                <a:blip r:embed="rId2"/>
              </a:buBlip>
              <a:defRPr/>
            </a:pPr>
            <a:r>
              <a:rPr lang="en-US" sz="1600" b="1" dirty="0" smtClean="0"/>
              <a:t>There are metrics both about budget performance and audits.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txBox="1">
            <a:spLocks noGrp="1"/>
          </p:cNvSpPr>
          <p:nvPr/>
        </p:nvSpPr>
        <p:spPr bwMode="auto">
          <a:xfrm>
            <a:off x="6580188" y="6029325"/>
            <a:ext cx="2133600" cy="476250"/>
          </a:xfrm>
          <a:prstGeom prst="rect">
            <a:avLst/>
          </a:prstGeom>
          <a:noFill/>
          <a:ln w="9525">
            <a:noFill/>
            <a:miter lim="800000"/>
            <a:headEnd/>
            <a:tailEnd/>
          </a:ln>
        </p:spPr>
        <p:txBody>
          <a:bodyPr rIns="0" anchor="ctr"/>
          <a:lstStyle/>
          <a:p>
            <a:pPr algn="r"/>
            <a:fld id="{41E237ED-187F-42A3-B0B7-7D277CEC1F7E}" type="slidenum">
              <a:rPr lang="en-US">
                <a:solidFill>
                  <a:srgbClr val="000000"/>
                </a:solidFill>
              </a:rPr>
              <a:pPr algn="r"/>
              <a:t>11</a:t>
            </a:fld>
            <a:endParaRPr lang="en-US">
              <a:solidFill>
                <a:srgbClr val="000000"/>
              </a:solidFill>
            </a:endParaRPr>
          </a:p>
        </p:txBody>
      </p:sp>
      <p:sp>
        <p:nvSpPr>
          <p:cNvPr id="10243" name="Rectangle 2"/>
          <p:cNvSpPr>
            <a:spLocks noGrp="1" noChangeArrowheads="1"/>
          </p:cNvSpPr>
          <p:nvPr>
            <p:ph type="title" idx="4294967295"/>
          </p:nvPr>
        </p:nvSpPr>
        <p:spPr>
          <a:xfrm>
            <a:off x="228600" y="-228600"/>
            <a:ext cx="8229600" cy="1143000"/>
          </a:xfrm>
        </p:spPr>
        <p:txBody>
          <a:bodyPr/>
          <a:lstStyle/>
          <a:p>
            <a:pPr eaLnBrk="1" hangingPunct="1"/>
            <a:r>
              <a:rPr lang="en-US" sz="2700" dirty="0" smtClean="0"/>
              <a:t>Getting Started:  The Enrollment/Staffing Balance</a:t>
            </a:r>
          </a:p>
        </p:txBody>
      </p:sp>
      <p:sp>
        <p:nvSpPr>
          <p:cNvPr id="4" name="Content Placeholder 2"/>
          <p:cNvSpPr txBox="1">
            <a:spLocks/>
          </p:cNvSpPr>
          <p:nvPr/>
        </p:nvSpPr>
        <p:spPr>
          <a:xfrm>
            <a:off x="228600" y="838200"/>
            <a:ext cx="8686800" cy="5867400"/>
          </a:xfrm>
          <a:prstGeom prst="rect">
            <a:avLst/>
          </a:prstGeom>
          <a:solidFill>
            <a:schemeClr val="bg1"/>
          </a:solidFill>
        </p:spPr>
        <p:txBody>
          <a:bodyPr/>
          <a:lstStyle/>
          <a:p>
            <a:pPr marL="342900" indent="-342900" eaLnBrk="0" hangingPunct="0">
              <a:spcBef>
                <a:spcPct val="20000"/>
              </a:spcBef>
              <a:buFontTx/>
              <a:buBlip>
                <a:blip r:embed="rId2"/>
              </a:buBlip>
              <a:defRPr/>
            </a:pPr>
            <a:r>
              <a:rPr lang="en-US" sz="2400" b="1" dirty="0" smtClean="0"/>
              <a:t>In the next few slides, we’re going to walk through an example of how you might manage your budget by adjusting enrollment and staffing</a:t>
            </a:r>
          </a:p>
          <a:p>
            <a:pPr marL="342900" indent="-342900" eaLnBrk="0" hangingPunct="0">
              <a:spcBef>
                <a:spcPct val="20000"/>
              </a:spcBef>
              <a:buFontTx/>
              <a:buBlip>
                <a:blip r:embed="rId2"/>
              </a:buBlip>
              <a:defRPr/>
            </a:pPr>
            <a:r>
              <a:rPr lang="en-US" sz="2400" b="1" dirty="0" smtClean="0"/>
              <a:t>Your DSO will be a key partner in working with this and throughout the creation of your budget.  They will play the role I am playing now</a:t>
            </a:r>
          </a:p>
          <a:p>
            <a:pPr marL="342900" indent="-342900" eaLnBrk="0" hangingPunct="0">
              <a:spcBef>
                <a:spcPct val="20000"/>
              </a:spcBef>
              <a:buFontTx/>
              <a:buBlip>
                <a:blip r:embed="rId2"/>
              </a:buBlip>
              <a:defRPr/>
            </a:pPr>
            <a:r>
              <a:rPr lang="en-US" sz="2400" b="1" dirty="0" smtClean="0"/>
              <a:t>You will receive your “official” budget tool at the end of January, although you should feel free to start talking now about your priorities for next year.</a:t>
            </a:r>
          </a:p>
        </p:txBody>
      </p:sp>
    </p:spTree>
    <p:extLst>
      <p:ext uri="{BB962C8B-B14F-4D97-AF65-F5344CB8AC3E}">
        <p14:creationId xmlns:p14="http://schemas.microsoft.com/office/powerpoint/2010/main" val="427406747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228600" y="-2286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a:solidFill>
                  <a:schemeClr val="bg1"/>
                </a:solidFill>
                <a:latin typeface="+mj-lt"/>
                <a:ea typeface="ＭＳ Ｐゴシック" charset="-128"/>
                <a:cs typeface="ＭＳ Ｐゴシック" charset="-128"/>
              </a:defRPr>
            </a:lvl1pPr>
            <a:lvl2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2pPr>
            <a:lvl3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3pPr>
            <a:lvl4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4pPr>
            <a:lvl5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5pPr>
            <a:lvl6pPr marL="457200" algn="l" rtl="0" fontAlgn="base">
              <a:spcBef>
                <a:spcPct val="0"/>
              </a:spcBef>
              <a:spcAft>
                <a:spcPct val="0"/>
              </a:spcAft>
              <a:defRPr sz="2800">
                <a:solidFill>
                  <a:schemeClr val="bg1"/>
                </a:solidFill>
                <a:latin typeface="Rockwell" charset="0"/>
              </a:defRPr>
            </a:lvl6pPr>
            <a:lvl7pPr marL="914400" algn="l" rtl="0" fontAlgn="base">
              <a:spcBef>
                <a:spcPct val="0"/>
              </a:spcBef>
              <a:spcAft>
                <a:spcPct val="0"/>
              </a:spcAft>
              <a:defRPr sz="2800">
                <a:solidFill>
                  <a:schemeClr val="bg1"/>
                </a:solidFill>
                <a:latin typeface="Rockwell" charset="0"/>
              </a:defRPr>
            </a:lvl7pPr>
            <a:lvl8pPr marL="1371600" algn="l" rtl="0" fontAlgn="base">
              <a:spcBef>
                <a:spcPct val="0"/>
              </a:spcBef>
              <a:spcAft>
                <a:spcPct val="0"/>
              </a:spcAft>
              <a:defRPr sz="2800">
                <a:solidFill>
                  <a:schemeClr val="bg1"/>
                </a:solidFill>
                <a:latin typeface="Rockwell" charset="0"/>
              </a:defRPr>
            </a:lvl8pPr>
            <a:lvl9pPr marL="1828800" algn="l" rtl="0" fontAlgn="base">
              <a:spcBef>
                <a:spcPct val="0"/>
              </a:spcBef>
              <a:spcAft>
                <a:spcPct val="0"/>
              </a:spcAft>
              <a:defRPr sz="2800">
                <a:solidFill>
                  <a:schemeClr val="bg1"/>
                </a:solidFill>
                <a:latin typeface="Rockwell" charset="0"/>
              </a:defRPr>
            </a:lvl9pPr>
          </a:lstStyle>
          <a:p>
            <a:pPr eaLnBrk="1" hangingPunct="1"/>
            <a:r>
              <a:rPr lang="en-US" sz="2700" dirty="0" smtClean="0"/>
              <a:t>A Simplified Budget</a:t>
            </a:r>
          </a:p>
        </p:txBody>
      </p:sp>
      <p:sp>
        <p:nvSpPr>
          <p:cNvPr id="2" name="Rectangle 1"/>
          <p:cNvSpPr/>
          <p:nvPr/>
        </p:nvSpPr>
        <p:spPr>
          <a:xfrm>
            <a:off x="7100454" y="976289"/>
            <a:ext cx="2022764" cy="5576911"/>
          </a:xfrm>
          <a:prstGeom prst="rect">
            <a:avLst/>
          </a:prstGeom>
        </p:spPr>
        <p:txBody>
          <a:bodyPr wrap="square">
            <a:spAutoFit/>
          </a:bodyPr>
          <a:lstStyle/>
          <a:p>
            <a:pPr eaLnBrk="0" hangingPunct="0">
              <a:spcBef>
                <a:spcPct val="20000"/>
              </a:spcBef>
              <a:defRPr/>
            </a:pPr>
            <a:r>
              <a:rPr lang="en-US" b="1" dirty="0" smtClean="0"/>
              <a:t>Key questions:</a:t>
            </a:r>
          </a:p>
          <a:p>
            <a:pPr marL="342900" indent="-342900" eaLnBrk="0" hangingPunct="0">
              <a:spcBef>
                <a:spcPct val="20000"/>
              </a:spcBef>
              <a:buFontTx/>
              <a:buBlip>
                <a:blip r:embed="rId3"/>
              </a:buBlip>
              <a:defRPr/>
            </a:pPr>
            <a:r>
              <a:rPr lang="en-US" b="1" dirty="0" smtClean="0"/>
              <a:t>What is your overall surplus/ (deficit) target?</a:t>
            </a:r>
          </a:p>
          <a:p>
            <a:pPr marL="342900" indent="-342900" eaLnBrk="0" hangingPunct="0">
              <a:spcBef>
                <a:spcPct val="20000"/>
              </a:spcBef>
              <a:buFontTx/>
              <a:buBlip>
                <a:blip r:embed="rId3"/>
              </a:buBlip>
              <a:defRPr/>
            </a:pPr>
            <a:r>
              <a:rPr lang="en-US" b="1" dirty="0" smtClean="0"/>
              <a:t>What is the enrollment called for in the targets?</a:t>
            </a:r>
          </a:p>
          <a:p>
            <a:pPr marL="342900" indent="-342900" eaLnBrk="0" hangingPunct="0">
              <a:spcBef>
                <a:spcPct val="20000"/>
              </a:spcBef>
              <a:buFontTx/>
              <a:buBlip>
                <a:blip r:embed="rId3"/>
              </a:buBlip>
              <a:defRPr/>
            </a:pPr>
            <a:r>
              <a:rPr lang="en-US" b="1" dirty="0" smtClean="0"/>
              <a:t>How much revenue do you get per pupil?</a:t>
            </a:r>
          </a:p>
          <a:p>
            <a:pPr marL="342900" indent="-342900" eaLnBrk="0" hangingPunct="0">
              <a:spcBef>
                <a:spcPct val="20000"/>
              </a:spcBef>
              <a:buFontTx/>
              <a:buBlip>
                <a:blip r:embed="rId3"/>
              </a:buBlip>
              <a:defRPr/>
            </a:pPr>
            <a:r>
              <a:rPr lang="en-US" b="1" dirty="0" smtClean="0"/>
              <a:t>What would the financial impact be of enrolling 92 in K?</a:t>
            </a:r>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3851579900"/>
              </p:ext>
            </p:extLst>
          </p:nvPr>
        </p:nvGraphicFramePr>
        <p:xfrm>
          <a:off x="228600" y="1724025"/>
          <a:ext cx="6661990" cy="3838575"/>
        </p:xfrm>
        <a:graphic>
          <a:graphicData uri="http://schemas.openxmlformats.org/presentationml/2006/ole">
            <mc:AlternateContent xmlns:mc="http://schemas.openxmlformats.org/markup-compatibility/2006">
              <mc:Choice xmlns:v="urn:schemas-microsoft-com:vml" Requires="v">
                <p:oleObj spid="_x0000_s1032" name="Worksheet" r:id="rId5" imgW="6000786" imgH="3457579" progId="Excel.Sheet.12">
                  <p:embed/>
                </p:oleObj>
              </mc:Choice>
              <mc:Fallback>
                <p:oleObj name="Worksheet" r:id="rId5" imgW="6000786" imgH="3457579" progId="Excel.Sheet.12">
                  <p:embed/>
                  <p:pic>
                    <p:nvPicPr>
                      <p:cNvPr id="0" name=""/>
                      <p:cNvPicPr/>
                      <p:nvPr/>
                    </p:nvPicPr>
                    <p:blipFill>
                      <a:blip r:embed="rId6"/>
                      <a:stretch>
                        <a:fillRect/>
                      </a:stretch>
                    </p:blipFill>
                    <p:spPr>
                      <a:xfrm>
                        <a:off x="228600" y="1724025"/>
                        <a:ext cx="6661990" cy="3838575"/>
                      </a:xfrm>
                      <a:prstGeom prst="rect">
                        <a:avLst/>
                      </a:prstGeom>
                    </p:spPr>
                  </p:pic>
                </p:oleObj>
              </mc:Fallback>
            </mc:AlternateContent>
          </a:graphicData>
        </a:graphic>
      </p:graphicFrame>
    </p:spTree>
    <p:extLst>
      <p:ext uri="{BB962C8B-B14F-4D97-AF65-F5344CB8AC3E}">
        <p14:creationId xmlns:p14="http://schemas.microsoft.com/office/powerpoint/2010/main" val="3402102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228600" y="-2286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a:solidFill>
                  <a:schemeClr val="bg1"/>
                </a:solidFill>
                <a:latin typeface="+mj-lt"/>
                <a:ea typeface="ＭＳ Ｐゴシック" charset="-128"/>
                <a:cs typeface="ＭＳ Ｐゴシック" charset="-128"/>
              </a:defRPr>
            </a:lvl1pPr>
            <a:lvl2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2pPr>
            <a:lvl3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3pPr>
            <a:lvl4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4pPr>
            <a:lvl5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5pPr>
            <a:lvl6pPr marL="457200" algn="l" rtl="0" fontAlgn="base">
              <a:spcBef>
                <a:spcPct val="0"/>
              </a:spcBef>
              <a:spcAft>
                <a:spcPct val="0"/>
              </a:spcAft>
              <a:defRPr sz="2800">
                <a:solidFill>
                  <a:schemeClr val="bg1"/>
                </a:solidFill>
                <a:latin typeface="Rockwell" charset="0"/>
              </a:defRPr>
            </a:lvl6pPr>
            <a:lvl7pPr marL="914400" algn="l" rtl="0" fontAlgn="base">
              <a:spcBef>
                <a:spcPct val="0"/>
              </a:spcBef>
              <a:spcAft>
                <a:spcPct val="0"/>
              </a:spcAft>
              <a:defRPr sz="2800">
                <a:solidFill>
                  <a:schemeClr val="bg1"/>
                </a:solidFill>
                <a:latin typeface="Rockwell" charset="0"/>
              </a:defRPr>
            </a:lvl7pPr>
            <a:lvl8pPr marL="1371600" algn="l" rtl="0" fontAlgn="base">
              <a:spcBef>
                <a:spcPct val="0"/>
              </a:spcBef>
              <a:spcAft>
                <a:spcPct val="0"/>
              </a:spcAft>
              <a:defRPr sz="2800">
                <a:solidFill>
                  <a:schemeClr val="bg1"/>
                </a:solidFill>
                <a:latin typeface="Rockwell" charset="0"/>
              </a:defRPr>
            </a:lvl8pPr>
            <a:lvl9pPr marL="1828800" algn="l" rtl="0" fontAlgn="base">
              <a:spcBef>
                <a:spcPct val="0"/>
              </a:spcBef>
              <a:spcAft>
                <a:spcPct val="0"/>
              </a:spcAft>
              <a:defRPr sz="2800">
                <a:solidFill>
                  <a:schemeClr val="bg1"/>
                </a:solidFill>
                <a:latin typeface="Rockwell" charset="0"/>
              </a:defRPr>
            </a:lvl9pPr>
          </a:lstStyle>
          <a:p>
            <a:pPr eaLnBrk="1" hangingPunct="1"/>
            <a:r>
              <a:rPr lang="en-US" sz="2700" dirty="0" smtClean="0"/>
              <a:t>Impact of 92 Kindergarteners</a:t>
            </a:r>
          </a:p>
        </p:txBody>
      </p:sp>
      <p:sp>
        <p:nvSpPr>
          <p:cNvPr id="2" name="Rectangle 1"/>
          <p:cNvSpPr/>
          <p:nvPr/>
        </p:nvSpPr>
        <p:spPr>
          <a:xfrm>
            <a:off x="6934200" y="976289"/>
            <a:ext cx="2189018" cy="5798510"/>
          </a:xfrm>
          <a:prstGeom prst="rect">
            <a:avLst/>
          </a:prstGeom>
        </p:spPr>
        <p:txBody>
          <a:bodyPr wrap="square">
            <a:spAutoFit/>
          </a:bodyPr>
          <a:lstStyle/>
          <a:p>
            <a:pPr eaLnBrk="0" hangingPunct="0">
              <a:spcBef>
                <a:spcPct val="20000"/>
              </a:spcBef>
              <a:defRPr/>
            </a:pPr>
            <a:r>
              <a:rPr lang="en-US" b="1" dirty="0" smtClean="0"/>
              <a:t>Key points:</a:t>
            </a:r>
          </a:p>
          <a:p>
            <a:pPr marL="342900" indent="-342900" eaLnBrk="0" hangingPunct="0">
              <a:spcBef>
                <a:spcPct val="20000"/>
              </a:spcBef>
              <a:buFontTx/>
              <a:buBlip>
                <a:blip r:embed="rId3"/>
              </a:buBlip>
              <a:defRPr/>
            </a:pPr>
            <a:r>
              <a:rPr lang="en-US" b="1" dirty="0" smtClean="0"/>
              <a:t>You have a surplus!  This can be used to offset increases in costs</a:t>
            </a:r>
          </a:p>
          <a:p>
            <a:pPr marL="342900" indent="-342900" eaLnBrk="0" hangingPunct="0">
              <a:spcBef>
                <a:spcPct val="20000"/>
              </a:spcBef>
              <a:buFontTx/>
              <a:buBlip>
                <a:blip r:embed="rId3"/>
              </a:buBlip>
              <a:defRPr/>
            </a:pPr>
            <a:r>
              <a:rPr lang="en-US" b="1" dirty="0" smtClean="0"/>
              <a:t>In NY, enrollment revenue is AVERAGED for the year – so you will likely have to start higher and/or take off the waitlist to maintain it</a:t>
            </a:r>
          </a:p>
          <a:p>
            <a:pPr marL="342900" indent="-342900" eaLnBrk="0" hangingPunct="0">
              <a:spcBef>
                <a:spcPct val="20000"/>
              </a:spcBef>
              <a:buFontTx/>
              <a:buBlip>
                <a:blip r:embed="rId3"/>
              </a:buBlip>
              <a:defRPr/>
            </a:pPr>
            <a:r>
              <a:rPr lang="en-US" b="1" dirty="0" smtClean="0"/>
              <a:t>In CT, the key date is Oct. 1</a:t>
            </a:r>
          </a:p>
        </p:txBody>
      </p:sp>
      <p:graphicFrame>
        <p:nvGraphicFramePr>
          <p:cNvPr id="3" name="Object 2"/>
          <p:cNvGraphicFramePr>
            <a:graphicFrameLocks noChangeAspect="1"/>
          </p:cNvGraphicFramePr>
          <p:nvPr>
            <p:extLst>
              <p:ext uri="{D42A27DB-BD31-4B8C-83A1-F6EECF244321}">
                <p14:modId xmlns:p14="http://schemas.microsoft.com/office/powerpoint/2010/main" val="2973984658"/>
              </p:ext>
            </p:extLst>
          </p:nvPr>
        </p:nvGraphicFramePr>
        <p:xfrm>
          <a:off x="221343" y="1600200"/>
          <a:ext cx="6744645" cy="3886200"/>
        </p:xfrm>
        <a:graphic>
          <a:graphicData uri="http://schemas.openxmlformats.org/presentationml/2006/ole">
            <mc:AlternateContent xmlns:mc="http://schemas.openxmlformats.org/markup-compatibility/2006">
              <mc:Choice xmlns:v="urn:schemas-microsoft-com:vml" Requires="v">
                <p:oleObj spid="_x0000_s2055" name="Worksheet" r:id="rId5" imgW="6000786" imgH="3457579" progId="Excel.Sheet.12">
                  <p:embed/>
                </p:oleObj>
              </mc:Choice>
              <mc:Fallback>
                <p:oleObj name="Worksheet" r:id="rId5" imgW="6000786" imgH="3457579" progId="Excel.Sheet.12">
                  <p:embed/>
                  <p:pic>
                    <p:nvPicPr>
                      <p:cNvPr id="0" name=""/>
                      <p:cNvPicPr/>
                      <p:nvPr/>
                    </p:nvPicPr>
                    <p:blipFill>
                      <a:blip r:embed="rId6"/>
                      <a:stretch>
                        <a:fillRect/>
                      </a:stretch>
                    </p:blipFill>
                    <p:spPr>
                      <a:xfrm>
                        <a:off x="221343" y="1600200"/>
                        <a:ext cx="6744645" cy="3886200"/>
                      </a:xfrm>
                      <a:prstGeom prst="rect">
                        <a:avLst/>
                      </a:prstGeom>
                    </p:spPr>
                  </p:pic>
                </p:oleObj>
              </mc:Fallback>
            </mc:AlternateContent>
          </a:graphicData>
        </a:graphic>
      </p:graphicFrame>
    </p:spTree>
    <p:extLst>
      <p:ext uri="{BB962C8B-B14F-4D97-AF65-F5344CB8AC3E}">
        <p14:creationId xmlns:p14="http://schemas.microsoft.com/office/powerpoint/2010/main" val="742823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228600" y="-2286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a:solidFill>
                  <a:schemeClr val="bg1"/>
                </a:solidFill>
                <a:latin typeface="+mj-lt"/>
                <a:ea typeface="ＭＳ Ｐゴシック" charset="-128"/>
                <a:cs typeface="ＭＳ Ｐゴシック" charset="-128"/>
              </a:defRPr>
            </a:lvl1pPr>
            <a:lvl2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2pPr>
            <a:lvl3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3pPr>
            <a:lvl4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4pPr>
            <a:lvl5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5pPr>
            <a:lvl6pPr marL="457200" algn="l" rtl="0" fontAlgn="base">
              <a:spcBef>
                <a:spcPct val="0"/>
              </a:spcBef>
              <a:spcAft>
                <a:spcPct val="0"/>
              </a:spcAft>
              <a:defRPr sz="2800">
                <a:solidFill>
                  <a:schemeClr val="bg1"/>
                </a:solidFill>
                <a:latin typeface="Rockwell" charset="0"/>
              </a:defRPr>
            </a:lvl6pPr>
            <a:lvl7pPr marL="914400" algn="l" rtl="0" fontAlgn="base">
              <a:spcBef>
                <a:spcPct val="0"/>
              </a:spcBef>
              <a:spcAft>
                <a:spcPct val="0"/>
              </a:spcAft>
              <a:defRPr sz="2800">
                <a:solidFill>
                  <a:schemeClr val="bg1"/>
                </a:solidFill>
                <a:latin typeface="Rockwell" charset="0"/>
              </a:defRPr>
            </a:lvl7pPr>
            <a:lvl8pPr marL="1371600" algn="l" rtl="0" fontAlgn="base">
              <a:spcBef>
                <a:spcPct val="0"/>
              </a:spcBef>
              <a:spcAft>
                <a:spcPct val="0"/>
              </a:spcAft>
              <a:defRPr sz="2800">
                <a:solidFill>
                  <a:schemeClr val="bg1"/>
                </a:solidFill>
                <a:latin typeface="Rockwell" charset="0"/>
              </a:defRPr>
            </a:lvl8pPr>
            <a:lvl9pPr marL="1828800" algn="l" rtl="0" fontAlgn="base">
              <a:spcBef>
                <a:spcPct val="0"/>
              </a:spcBef>
              <a:spcAft>
                <a:spcPct val="0"/>
              </a:spcAft>
              <a:defRPr sz="2800">
                <a:solidFill>
                  <a:schemeClr val="bg1"/>
                </a:solidFill>
                <a:latin typeface="Rockwell" charset="0"/>
              </a:defRPr>
            </a:lvl9pPr>
          </a:lstStyle>
          <a:p>
            <a:pPr eaLnBrk="1" hangingPunct="1"/>
            <a:r>
              <a:rPr lang="en-US" sz="2700" dirty="0" smtClean="0"/>
              <a:t>Staffing</a:t>
            </a:r>
          </a:p>
        </p:txBody>
      </p:sp>
      <p:sp>
        <p:nvSpPr>
          <p:cNvPr id="2" name="Rectangle 1"/>
          <p:cNvSpPr/>
          <p:nvPr/>
        </p:nvSpPr>
        <p:spPr>
          <a:xfrm>
            <a:off x="7010400" y="762000"/>
            <a:ext cx="2189018" cy="6352508"/>
          </a:xfrm>
          <a:prstGeom prst="rect">
            <a:avLst/>
          </a:prstGeom>
        </p:spPr>
        <p:txBody>
          <a:bodyPr wrap="square">
            <a:spAutoFit/>
          </a:bodyPr>
          <a:lstStyle/>
          <a:p>
            <a:pPr eaLnBrk="0" hangingPunct="0">
              <a:spcBef>
                <a:spcPct val="20000"/>
              </a:spcBef>
              <a:defRPr/>
            </a:pPr>
            <a:r>
              <a:rPr lang="en-US" b="1" dirty="0" smtClean="0"/>
              <a:t>Key questions:</a:t>
            </a:r>
          </a:p>
          <a:p>
            <a:pPr marL="342900" indent="-342900" eaLnBrk="0" hangingPunct="0">
              <a:spcBef>
                <a:spcPct val="20000"/>
              </a:spcBef>
              <a:buFontTx/>
              <a:buBlip>
                <a:blip r:embed="rId3"/>
              </a:buBlip>
              <a:defRPr/>
            </a:pPr>
            <a:r>
              <a:rPr lang="en-US" b="1" dirty="0" smtClean="0"/>
              <a:t>How many teachers are called for in the targets, and of those, how many corps members?</a:t>
            </a:r>
          </a:p>
          <a:p>
            <a:pPr marL="342900" indent="-342900" eaLnBrk="0" hangingPunct="0">
              <a:spcBef>
                <a:spcPct val="20000"/>
              </a:spcBef>
              <a:buFontTx/>
              <a:buBlip>
                <a:blip r:embed="rId3"/>
              </a:buBlip>
              <a:defRPr/>
            </a:pPr>
            <a:r>
              <a:rPr lang="en-US" b="1" dirty="0" smtClean="0"/>
              <a:t>How much does an average dean cost?</a:t>
            </a:r>
          </a:p>
          <a:p>
            <a:pPr marL="342900" indent="-342900" eaLnBrk="0" hangingPunct="0">
              <a:spcBef>
                <a:spcPct val="20000"/>
              </a:spcBef>
              <a:buFontTx/>
              <a:buBlip>
                <a:blip r:embed="rId3"/>
              </a:buBlip>
              <a:defRPr/>
            </a:pPr>
            <a:r>
              <a:rPr lang="en-US" b="1" dirty="0" smtClean="0"/>
              <a:t>What would the financial impact be of hiring 2 more experienced teachers instead of corps members?</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651350420"/>
              </p:ext>
            </p:extLst>
          </p:nvPr>
        </p:nvGraphicFramePr>
        <p:xfrm>
          <a:off x="220469" y="1371600"/>
          <a:ext cx="7028174" cy="4495800"/>
        </p:xfrm>
        <a:graphic>
          <a:graphicData uri="http://schemas.openxmlformats.org/presentationml/2006/ole">
            <mc:AlternateContent xmlns:mc="http://schemas.openxmlformats.org/markup-compatibility/2006">
              <mc:Choice xmlns:v="urn:schemas-microsoft-com:vml" Requires="v">
                <p:oleObj spid="_x0000_s3079" name="Worksheet" r:id="rId5" imgW="6000786" imgH="3838455" progId="Excel.Sheet.12">
                  <p:embed/>
                </p:oleObj>
              </mc:Choice>
              <mc:Fallback>
                <p:oleObj name="Worksheet" r:id="rId5" imgW="6000786" imgH="3838455" progId="Excel.Sheet.12">
                  <p:embed/>
                  <p:pic>
                    <p:nvPicPr>
                      <p:cNvPr id="0" name=""/>
                      <p:cNvPicPr/>
                      <p:nvPr/>
                    </p:nvPicPr>
                    <p:blipFill>
                      <a:blip r:embed="rId6"/>
                      <a:stretch>
                        <a:fillRect/>
                      </a:stretch>
                    </p:blipFill>
                    <p:spPr>
                      <a:xfrm>
                        <a:off x="220469" y="1371600"/>
                        <a:ext cx="7028174" cy="4495800"/>
                      </a:xfrm>
                      <a:prstGeom prst="rect">
                        <a:avLst/>
                      </a:prstGeom>
                    </p:spPr>
                  </p:pic>
                </p:oleObj>
              </mc:Fallback>
            </mc:AlternateContent>
          </a:graphicData>
        </a:graphic>
      </p:graphicFrame>
    </p:spTree>
    <p:extLst>
      <p:ext uri="{BB962C8B-B14F-4D97-AF65-F5344CB8AC3E}">
        <p14:creationId xmlns:p14="http://schemas.microsoft.com/office/powerpoint/2010/main" val="681007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228600" y="-2286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a:solidFill>
                  <a:schemeClr val="bg1"/>
                </a:solidFill>
                <a:latin typeface="+mj-lt"/>
                <a:ea typeface="ＭＳ Ｐゴシック" charset="-128"/>
                <a:cs typeface="ＭＳ Ｐゴシック" charset="-128"/>
              </a:defRPr>
            </a:lvl1pPr>
            <a:lvl2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2pPr>
            <a:lvl3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3pPr>
            <a:lvl4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4pPr>
            <a:lvl5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5pPr>
            <a:lvl6pPr marL="457200" algn="l" rtl="0" fontAlgn="base">
              <a:spcBef>
                <a:spcPct val="0"/>
              </a:spcBef>
              <a:spcAft>
                <a:spcPct val="0"/>
              </a:spcAft>
              <a:defRPr sz="2800">
                <a:solidFill>
                  <a:schemeClr val="bg1"/>
                </a:solidFill>
                <a:latin typeface="Rockwell" charset="0"/>
              </a:defRPr>
            </a:lvl6pPr>
            <a:lvl7pPr marL="914400" algn="l" rtl="0" fontAlgn="base">
              <a:spcBef>
                <a:spcPct val="0"/>
              </a:spcBef>
              <a:spcAft>
                <a:spcPct val="0"/>
              </a:spcAft>
              <a:defRPr sz="2800">
                <a:solidFill>
                  <a:schemeClr val="bg1"/>
                </a:solidFill>
                <a:latin typeface="Rockwell" charset="0"/>
              </a:defRPr>
            </a:lvl7pPr>
            <a:lvl8pPr marL="1371600" algn="l" rtl="0" fontAlgn="base">
              <a:spcBef>
                <a:spcPct val="0"/>
              </a:spcBef>
              <a:spcAft>
                <a:spcPct val="0"/>
              </a:spcAft>
              <a:defRPr sz="2800">
                <a:solidFill>
                  <a:schemeClr val="bg1"/>
                </a:solidFill>
                <a:latin typeface="Rockwell" charset="0"/>
              </a:defRPr>
            </a:lvl8pPr>
            <a:lvl9pPr marL="1828800" algn="l" rtl="0" fontAlgn="base">
              <a:spcBef>
                <a:spcPct val="0"/>
              </a:spcBef>
              <a:spcAft>
                <a:spcPct val="0"/>
              </a:spcAft>
              <a:defRPr sz="2800">
                <a:solidFill>
                  <a:schemeClr val="bg1"/>
                </a:solidFill>
                <a:latin typeface="Rockwell" charset="0"/>
              </a:defRPr>
            </a:lvl9pPr>
          </a:lstStyle>
          <a:p>
            <a:pPr eaLnBrk="1" hangingPunct="1"/>
            <a:r>
              <a:rPr lang="en-US" sz="2700" dirty="0" smtClean="0"/>
              <a:t>Impact of replacing 2 corps members with more experienced teachers</a:t>
            </a:r>
          </a:p>
        </p:txBody>
      </p:sp>
      <p:sp>
        <p:nvSpPr>
          <p:cNvPr id="6" name="Rectangle 5"/>
          <p:cNvSpPr/>
          <p:nvPr/>
        </p:nvSpPr>
        <p:spPr>
          <a:xfrm>
            <a:off x="7100454" y="976289"/>
            <a:ext cx="2022764" cy="5466112"/>
          </a:xfrm>
          <a:prstGeom prst="rect">
            <a:avLst/>
          </a:prstGeom>
        </p:spPr>
        <p:txBody>
          <a:bodyPr wrap="square">
            <a:spAutoFit/>
          </a:bodyPr>
          <a:lstStyle/>
          <a:p>
            <a:pPr eaLnBrk="0" hangingPunct="0">
              <a:spcBef>
                <a:spcPct val="20000"/>
              </a:spcBef>
              <a:defRPr/>
            </a:pPr>
            <a:r>
              <a:rPr lang="en-US" b="1" dirty="0" smtClean="0"/>
              <a:t>Key points:</a:t>
            </a:r>
          </a:p>
          <a:p>
            <a:pPr marL="342900" indent="-342900" eaLnBrk="0" hangingPunct="0">
              <a:spcBef>
                <a:spcPct val="20000"/>
              </a:spcBef>
              <a:buFontTx/>
              <a:buBlip>
                <a:blip r:embed="rId3"/>
              </a:buBlip>
              <a:defRPr/>
            </a:pPr>
            <a:r>
              <a:rPr lang="en-US" b="1" dirty="0" smtClean="0"/>
              <a:t>You have a deficit!  You can offset this with higher enrollment or savings in other areas</a:t>
            </a:r>
          </a:p>
          <a:p>
            <a:pPr marL="342900" indent="-342900" eaLnBrk="0" hangingPunct="0">
              <a:spcBef>
                <a:spcPct val="20000"/>
              </a:spcBef>
              <a:buFontTx/>
              <a:buBlip>
                <a:blip r:embed="rId3"/>
              </a:buBlip>
              <a:defRPr/>
            </a:pPr>
            <a:r>
              <a:rPr lang="en-US" b="1" dirty="0" smtClean="0"/>
              <a:t>Both your total headcount AND your mix of staff are important – we will help you monitor this during hiring</a:t>
            </a:r>
          </a:p>
        </p:txBody>
      </p:sp>
      <p:graphicFrame>
        <p:nvGraphicFramePr>
          <p:cNvPr id="2" name="Object 1"/>
          <p:cNvGraphicFramePr>
            <a:graphicFrameLocks noChangeAspect="1"/>
          </p:cNvGraphicFramePr>
          <p:nvPr>
            <p:extLst>
              <p:ext uri="{D42A27DB-BD31-4B8C-83A1-F6EECF244321}">
                <p14:modId xmlns:p14="http://schemas.microsoft.com/office/powerpoint/2010/main" val="1820961078"/>
              </p:ext>
            </p:extLst>
          </p:nvPr>
        </p:nvGraphicFramePr>
        <p:xfrm>
          <a:off x="254000" y="1447800"/>
          <a:ext cx="6789931" cy="4343400"/>
        </p:xfrm>
        <a:graphic>
          <a:graphicData uri="http://schemas.openxmlformats.org/presentationml/2006/ole">
            <mc:AlternateContent xmlns:mc="http://schemas.openxmlformats.org/markup-compatibility/2006">
              <mc:Choice xmlns:v="urn:schemas-microsoft-com:vml" Requires="v">
                <p:oleObj spid="_x0000_s4103" name="Worksheet" r:id="rId5" imgW="6000786" imgH="3838455" progId="Excel.Sheet.12">
                  <p:embed/>
                </p:oleObj>
              </mc:Choice>
              <mc:Fallback>
                <p:oleObj name="Worksheet" r:id="rId5" imgW="6000786" imgH="3838455" progId="Excel.Sheet.12">
                  <p:embed/>
                  <p:pic>
                    <p:nvPicPr>
                      <p:cNvPr id="0" name=""/>
                      <p:cNvPicPr/>
                      <p:nvPr/>
                    </p:nvPicPr>
                    <p:blipFill>
                      <a:blip r:embed="rId6"/>
                      <a:stretch>
                        <a:fillRect/>
                      </a:stretch>
                    </p:blipFill>
                    <p:spPr>
                      <a:xfrm>
                        <a:off x="254000" y="1447800"/>
                        <a:ext cx="6789931" cy="4343400"/>
                      </a:xfrm>
                      <a:prstGeom prst="rect">
                        <a:avLst/>
                      </a:prstGeom>
                    </p:spPr>
                  </p:pic>
                </p:oleObj>
              </mc:Fallback>
            </mc:AlternateContent>
          </a:graphicData>
        </a:graphic>
      </p:graphicFrame>
    </p:spTree>
    <p:extLst>
      <p:ext uri="{BB962C8B-B14F-4D97-AF65-F5344CB8AC3E}">
        <p14:creationId xmlns:p14="http://schemas.microsoft.com/office/powerpoint/2010/main" val="3156487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228600" y="-2286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a:solidFill>
                  <a:schemeClr val="bg1"/>
                </a:solidFill>
                <a:latin typeface="+mj-lt"/>
                <a:ea typeface="ＭＳ Ｐゴシック" charset="-128"/>
                <a:cs typeface="ＭＳ Ｐゴシック" charset="-128"/>
              </a:defRPr>
            </a:lvl1pPr>
            <a:lvl2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2pPr>
            <a:lvl3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3pPr>
            <a:lvl4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4pPr>
            <a:lvl5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5pPr>
            <a:lvl6pPr marL="457200" algn="l" rtl="0" fontAlgn="base">
              <a:spcBef>
                <a:spcPct val="0"/>
              </a:spcBef>
              <a:spcAft>
                <a:spcPct val="0"/>
              </a:spcAft>
              <a:defRPr sz="2800">
                <a:solidFill>
                  <a:schemeClr val="bg1"/>
                </a:solidFill>
                <a:latin typeface="Rockwell" charset="0"/>
              </a:defRPr>
            </a:lvl6pPr>
            <a:lvl7pPr marL="914400" algn="l" rtl="0" fontAlgn="base">
              <a:spcBef>
                <a:spcPct val="0"/>
              </a:spcBef>
              <a:spcAft>
                <a:spcPct val="0"/>
              </a:spcAft>
              <a:defRPr sz="2800">
                <a:solidFill>
                  <a:schemeClr val="bg1"/>
                </a:solidFill>
                <a:latin typeface="Rockwell" charset="0"/>
              </a:defRPr>
            </a:lvl7pPr>
            <a:lvl8pPr marL="1371600" algn="l" rtl="0" fontAlgn="base">
              <a:spcBef>
                <a:spcPct val="0"/>
              </a:spcBef>
              <a:spcAft>
                <a:spcPct val="0"/>
              </a:spcAft>
              <a:defRPr sz="2800">
                <a:solidFill>
                  <a:schemeClr val="bg1"/>
                </a:solidFill>
                <a:latin typeface="Rockwell" charset="0"/>
              </a:defRPr>
            </a:lvl8pPr>
            <a:lvl9pPr marL="1828800" algn="l" rtl="0" fontAlgn="base">
              <a:spcBef>
                <a:spcPct val="0"/>
              </a:spcBef>
              <a:spcAft>
                <a:spcPct val="0"/>
              </a:spcAft>
              <a:defRPr sz="2800">
                <a:solidFill>
                  <a:schemeClr val="bg1"/>
                </a:solidFill>
                <a:latin typeface="Rockwell" charset="0"/>
              </a:defRPr>
            </a:lvl9pPr>
          </a:lstStyle>
          <a:p>
            <a:pPr eaLnBrk="1" hangingPunct="1"/>
            <a:r>
              <a:rPr lang="en-US" sz="2700" dirty="0" smtClean="0"/>
              <a:t>Using Your Budget Tool:  Non-Personnel Costs</a:t>
            </a:r>
          </a:p>
        </p:txBody>
      </p:sp>
      <p:sp>
        <p:nvSpPr>
          <p:cNvPr id="2" name="Rectangle 1"/>
          <p:cNvSpPr/>
          <p:nvPr/>
        </p:nvSpPr>
        <p:spPr>
          <a:xfrm>
            <a:off x="6878782" y="762000"/>
            <a:ext cx="2189018" cy="5798510"/>
          </a:xfrm>
          <a:prstGeom prst="rect">
            <a:avLst/>
          </a:prstGeom>
        </p:spPr>
        <p:txBody>
          <a:bodyPr wrap="square">
            <a:spAutoFit/>
          </a:bodyPr>
          <a:lstStyle/>
          <a:p>
            <a:pPr eaLnBrk="0" hangingPunct="0">
              <a:spcBef>
                <a:spcPct val="20000"/>
              </a:spcBef>
              <a:defRPr/>
            </a:pPr>
            <a:r>
              <a:rPr lang="en-US" b="1" dirty="0" smtClean="0"/>
              <a:t>Key questions:</a:t>
            </a:r>
          </a:p>
          <a:p>
            <a:pPr marL="342900" indent="-342900" eaLnBrk="0" hangingPunct="0">
              <a:spcBef>
                <a:spcPct val="20000"/>
              </a:spcBef>
              <a:buFontTx/>
              <a:buBlip>
                <a:blip r:embed="rId3"/>
              </a:buBlip>
              <a:defRPr/>
            </a:pPr>
            <a:r>
              <a:rPr lang="en-US" b="1" i="1" dirty="0" smtClean="0"/>
              <a:t>Note:  this is a subset – these are the ones you control the most and are some of the largest</a:t>
            </a:r>
          </a:p>
          <a:p>
            <a:pPr marL="342900" indent="-342900" eaLnBrk="0" hangingPunct="0">
              <a:spcBef>
                <a:spcPct val="20000"/>
              </a:spcBef>
              <a:buFontTx/>
              <a:buBlip>
                <a:blip r:embed="rId3"/>
              </a:buBlip>
              <a:defRPr/>
            </a:pPr>
            <a:r>
              <a:rPr lang="en-US" b="1" dirty="0" smtClean="0"/>
              <a:t>How much does the avg. new elementary spend on libraries?</a:t>
            </a:r>
          </a:p>
          <a:p>
            <a:pPr marL="342900" indent="-342900" eaLnBrk="0" hangingPunct="0">
              <a:spcBef>
                <a:spcPct val="20000"/>
              </a:spcBef>
              <a:buFontTx/>
              <a:buBlip>
                <a:blip r:embed="rId3"/>
              </a:buBlip>
              <a:defRPr/>
            </a:pPr>
            <a:r>
              <a:rPr lang="en-US" b="1" dirty="0" smtClean="0"/>
              <a:t>What would the financial impact be of cutting supplies costs in half?</a:t>
            </a:r>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val="2066951213"/>
              </p:ext>
            </p:extLst>
          </p:nvPr>
        </p:nvGraphicFramePr>
        <p:xfrm>
          <a:off x="152400" y="1752600"/>
          <a:ext cx="6654297" cy="3200400"/>
        </p:xfrm>
        <a:graphic>
          <a:graphicData uri="http://schemas.openxmlformats.org/presentationml/2006/ole">
            <mc:AlternateContent xmlns:mc="http://schemas.openxmlformats.org/markup-compatibility/2006">
              <mc:Choice xmlns:v="urn:schemas-microsoft-com:vml" Requires="v">
                <p:oleObj spid="_x0000_s5127" name="Worksheet" r:id="rId5" imgW="6000786" imgH="2886130" progId="Excel.Sheet.12">
                  <p:embed/>
                </p:oleObj>
              </mc:Choice>
              <mc:Fallback>
                <p:oleObj name="Worksheet" r:id="rId5" imgW="6000786" imgH="2886130" progId="Excel.Sheet.12">
                  <p:embed/>
                  <p:pic>
                    <p:nvPicPr>
                      <p:cNvPr id="0" name=""/>
                      <p:cNvPicPr/>
                      <p:nvPr/>
                    </p:nvPicPr>
                    <p:blipFill>
                      <a:blip r:embed="rId6"/>
                      <a:stretch>
                        <a:fillRect/>
                      </a:stretch>
                    </p:blipFill>
                    <p:spPr>
                      <a:xfrm>
                        <a:off x="152400" y="1752600"/>
                        <a:ext cx="6654297" cy="3200400"/>
                      </a:xfrm>
                      <a:prstGeom prst="rect">
                        <a:avLst/>
                      </a:prstGeom>
                    </p:spPr>
                  </p:pic>
                </p:oleObj>
              </mc:Fallback>
            </mc:AlternateContent>
          </a:graphicData>
        </a:graphic>
      </p:graphicFrame>
    </p:spTree>
    <p:extLst>
      <p:ext uri="{BB962C8B-B14F-4D97-AF65-F5344CB8AC3E}">
        <p14:creationId xmlns:p14="http://schemas.microsoft.com/office/powerpoint/2010/main" val="3030538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228600" y="-2286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a:solidFill>
                  <a:schemeClr val="bg1"/>
                </a:solidFill>
                <a:latin typeface="+mj-lt"/>
                <a:ea typeface="ＭＳ Ｐゴシック" charset="-128"/>
                <a:cs typeface="ＭＳ Ｐゴシック" charset="-128"/>
              </a:defRPr>
            </a:lvl1pPr>
            <a:lvl2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2pPr>
            <a:lvl3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3pPr>
            <a:lvl4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4pPr>
            <a:lvl5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5pPr>
            <a:lvl6pPr marL="457200" algn="l" rtl="0" fontAlgn="base">
              <a:spcBef>
                <a:spcPct val="0"/>
              </a:spcBef>
              <a:spcAft>
                <a:spcPct val="0"/>
              </a:spcAft>
              <a:defRPr sz="2800">
                <a:solidFill>
                  <a:schemeClr val="bg1"/>
                </a:solidFill>
                <a:latin typeface="Rockwell" charset="0"/>
              </a:defRPr>
            </a:lvl6pPr>
            <a:lvl7pPr marL="914400" algn="l" rtl="0" fontAlgn="base">
              <a:spcBef>
                <a:spcPct val="0"/>
              </a:spcBef>
              <a:spcAft>
                <a:spcPct val="0"/>
              </a:spcAft>
              <a:defRPr sz="2800">
                <a:solidFill>
                  <a:schemeClr val="bg1"/>
                </a:solidFill>
                <a:latin typeface="Rockwell" charset="0"/>
              </a:defRPr>
            </a:lvl7pPr>
            <a:lvl8pPr marL="1371600" algn="l" rtl="0" fontAlgn="base">
              <a:spcBef>
                <a:spcPct val="0"/>
              </a:spcBef>
              <a:spcAft>
                <a:spcPct val="0"/>
              </a:spcAft>
              <a:defRPr sz="2800">
                <a:solidFill>
                  <a:schemeClr val="bg1"/>
                </a:solidFill>
                <a:latin typeface="Rockwell" charset="0"/>
              </a:defRPr>
            </a:lvl8pPr>
            <a:lvl9pPr marL="1828800" algn="l" rtl="0" fontAlgn="base">
              <a:spcBef>
                <a:spcPct val="0"/>
              </a:spcBef>
              <a:spcAft>
                <a:spcPct val="0"/>
              </a:spcAft>
              <a:defRPr sz="2800">
                <a:solidFill>
                  <a:schemeClr val="bg1"/>
                </a:solidFill>
                <a:latin typeface="Rockwell" charset="0"/>
              </a:defRPr>
            </a:lvl9pPr>
          </a:lstStyle>
          <a:p>
            <a:pPr eaLnBrk="1" hangingPunct="1"/>
            <a:r>
              <a:rPr lang="en-US" sz="2700" dirty="0" smtClean="0"/>
              <a:t>Cutting supplies costs in half (printing double sided!)</a:t>
            </a:r>
          </a:p>
        </p:txBody>
      </p:sp>
      <p:sp>
        <p:nvSpPr>
          <p:cNvPr id="6" name="Rectangle 5"/>
          <p:cNvSpPr/>
          <p:nvPr/>
        </p:nvSpPr>
        <p:spPr>
          <a:xfrm>
            <a:off x="7100454" y="976289"/>
            <a:ext cx="2022764" cy="4912114"/>
          </a:xfrm>
          <a:prstGeom prst="rect">
            <a:avLst/>
          </a:prstGeom>
        </p:spPr>
        <p:txBody>
          <a:bodyPr wrap="square">
            <a:spAutoFit/>
          </a:bodyPr>
          <a:lstStyle/>
          <a:p>
            <a:pPr eaLnBrk="0" hangingPunct="0">
              <a:spcBef>
                <a:spcPct val="20000"/>
              </a:spcBef>
              <a:defRPr/>
            </a:pPr>
            <a:r>
              <a:rPr lang="en-US" b="1" dirty="0" smtClean="0"/>
              <a:t>Key points:</a:t>
            </a:r>
          </a:p>
          <a:p>
            <a:pPr marL="342900" indent="-342900" eaLnBrk="0" hangingPunct="0">
              <a:spcBef>
                <a:spcPct val="20000"/>
              </a:spcBef>
              <a:buFontTx/>
              <a:buBlip>
                <a:blip r:embed="rId2"/>
              </a:buBlip>
              <a:defRPr/>
            </a:pPr>
            <a:r>
              <a:rPr lang="en-US" b="1" dirty="0" smtClean="0"/>
              <a:t>The amounts in non-personnel are smaller, but they still can add up</a:t>
            </a:r>
          </a:p>
          <a:p>
            <a:pPr marL="342900" indent="-342900" eaLnBrk="0" hangingPunct="0">
              <a:spcBef>
                <a:spcPct val="20000"/>
              </a:spcBef>
              <a:buFontTx/>
              <a:buBlip>
                <a:blip r:embed="rId2"/>
              </a:buBlip>
              <a:defRPr/>
            </a:pPr>
            <a:r>
              <a:rPr lang="en-US" b="1" dirty="0" smtClean="0"/>
              <a:t>Your DSO can work with you to both forecast these expenses and then manage them during the year</a:t>
            </a: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371600"/>
            <a:ext cx="7208693" cy="352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1200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228600" y="-2286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a:solidFill>
                  <a:schemeClr val="bg1"/>
                </a:solidFill>
                <a:latin typeface="+mj-lt"/>
                <a:ea typeface="ＭＳ Ｐゴシック" charset="-128"/>
                <a:cs typeface="ＭＳ Ｐゴシック" charset="-128"/>
              </a:defRPr>
            </a:lvl1pPr>
            <a:lvl2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2pPr>
            <a:lvl3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3pPr>
            <a:lvl4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4pPr>
            <a:lvl5pPr algn="l" rtl="0" eaLnBrk="0" fontAlgn="base" hangingPunct="0">
              <a:spcBef>
                <a:spcPct val="0"/>
              </a:spcBef>
              <a:spcAft>
                <a:spcPct val="0"/>
              </a:spcAft>
              <a:defRPr sz="2800">
                <a:solidFill>
                  <a:schemeClr val="bg1"/>
                </a:solidFill>
                <a:latin typeface="Rockwell" charset="0"/>
                <a:ea typeface="ＭＳ Ｐゴシック" charset="-128"/>
                <a:cs typeface="ＭＳ Ｐゴシック" charset="-128"/>
              </a:defRPr>
            </a:lvl5pPr>
            <a:lvl6pPr marL="457200" algn="l" rtl="0" fontAlgn="base">
              <a:spcBef>
                <a:spcPct val="0"/>
              </a:spcBef>
              <a:spcAft>
                <a:spcPct val="0"/>
              </a:spcAft>
              <a:defRPr sz="2800">
                <a:solidFill>
                  <a:schemeClr val="bg1"/>
                </a:solidFill>
                <a:latin typeface="Rockwell" charset="0"/>
              </a:defRPr>
            </a:lvl6pPr>
            <a:lvl7pPr marL="914400" algn="l" rtl="0" fontAlgn="base">
              <a:spcBef>
                <a:spcPct val="0"/>
              </a:spcBef>
              <a:spcAft>
                <a:spcPct val="0"/>
              </a:spcAft>
              <a:defRPr sz="2800">
                <a:solidFill>
                  <a:schemeClr val="bg1"/>
                </a:solidFill>
                <a:latin typeface="Rockwell" charset="0"/>
              </a:defRPr>
            </a:lvl7pPr>
            <a:lvl8pPr marL="1371600" algn="l" rtl="0" fontAlgn="base">
              <a:spcBef>
                <a:spcPct val="0"/>
              </a:spcBef>
              <a:spcAft>
                <a:spcPct val="0"/>
              </a:spcAft>
              <a:defRPr sz="2800">
                <a:solidFill>
                  <a:schemeClr val="bg1"/>
                </a:solidFill>
                <a:latin typeface="Rockwell" charset="0"/>
              </a:defRPr>
            </a:lvl8pPr>
            <a:lvl9pPr marL="1828800" algn="l" rtl="0" fontAlgn="base">
              <a:spcBef>
                <a:spcPct val="0"/>
              </a:spcBef>
              <a:spcAft>
                <a:spcPct val="0"/>
              </a:spcAft>
              <a:defRPr sz="2800">
                <a:solidFill>
                  <a:schemeClr val="bg1"/>
                </a:solidFill>
                <a:latin typeface="Rockwell" charset="0"/>
              </a:defRPr>
            </a:lvl9pPr>
          </a:lstStyle>
          <a:p>
            <a:pPr eaLnBrk="1" hangingPunct="1"/>
            <a:r>
              <a:rPr lang="en-US" sz="2700" dirty="0" smtClean="0"/>
              <a:t>Key Tools and Resources</a:t>
            </a:r>
          </a:p>
        </p:txBody>
      </p:sp>
      <p:graphicFrame>
        <p:nvGraphicFramePr>
          <p:cNvPr id="2" name="Table 1"/>
          <p:cNvGraphicFramePr>
            <a:graphicFrameLocks noGrp="1"/>
          </p:cNvGraphicFramePr>
          <p:nvPr>
            <p:extLst>
              <p:ext uri="{D42A27DB-BD31-4B8C-83A1-F6EECF244321}">
                <p14:modId xmlns:p14="http://schemas.microsoft.com/office/powerpoint/2010/main" val="652196314"/>
              </p:ext>
            </p:extLst>
          </p:nvPr>
        </p:nvGraphicFramePr>
        <p:xfrm>
          <a:off x="457200" y="1397000"/>
          <a:ext cx="8153400" cy="4404359"/>
        </p:xfrm>
        <a:graphic>
          <a:graphicData uri="http://schemas.openxmlformats.org/drawingml/2006/table">
            <a:tbl>
              <a:tblPr firstRow="1" bandRow="1">
                <a:tableStyleId>{21E4AEA4-8DFA-4A89-87EB-49C32662AFE0}</a:tableStyleId>
              </a:tblPr>
              <a:tblGrid>
                <a:gridCol w="1994981"/>
                <a:gridCol w="6158419"/>
              </a:tblGrid>
              <a:tr h="370840">
                <a:tc>
                  <a:txBody>
                    <a:bodyPr/>
                    <a:lstStyle/>
                    <a:p>
                      <a:r>
                        <a:rPr lang="en-US" dirty="0" smtClean="0"/>
                        <a:t>Resource</a:t>
                      </a:r>
                      <a:endParaRPr lang="en-US" dirty="0"/>
                    </a:p>
                  </a:txBody>
                  <a:tcPr/>
                </a:tc>
                <a:tc>
                  <a:txBody>
                    <a:bodyPr/>
                    <a:lstStyle/>
                    <a:p>
                      <a:r>
                        <a:rPr lang="en-US" dirty="0" smtClean="0"/>
                        <a:t>Description</a:t>
                      </a:r>
                      <a:endParaRPr lang="en-US" dirty="0"/>
                    </a:p>
                  </a:txBody>
                  <a:tcPr/>
                </a:tc>
              </a:tr>
              <a:tr h="370840">
                <a:tc>
                  <a:txBody>
                    <a:bodyPr/>
                    <a:lstStyle/>
                    <a:p>
                      <a:r>
                        <a:rPr lang="en-US" dirty="0" smtClean="0"/>
                        <a:t>Budget Tool</a:t>
                      </a:r>
                      <a:endParaRPr lang="en-US" dirty="0"/>
                    </a:p>
                  </a:txBody>
                  <a:tcPr/>
                </a:tc>
                <a:tc>
                  <a:txBody>
                    <a:bodyPr/>
                    <a:lstStyle/>
                    <a:p>
                      <a:r>
                        <a:rPr lang="en-US" dirty="0" smtClean="0"/>
                        <a:t>An</a:t>
                      </a:r>
                      <a:r>
                        <a:rPr lang="en-US" baseline="0" dirty="0" smtClean="0"/>
                        <a:t> Excel workbook customized for your academy.  It contains the overall budget as well as separate tabs for each of the key inputs:</a:t>
                      </a:r>
                    </a:p>
                    <a:p>
                      <a:pPr marL="285750" indent="-285750">
                        <a:buFont typeface="Arial" panose="020B0604020202020204" pitchFamily="34" charset="0"/>
                        <a:buChar char="•"/>
                      </a:pPr>
                      <a:r>
                        <a:rPr lang="en-US" dirty="0" smtClean="0"/>
                        <a:t>Enrollment</a:t>
                      </a:r>
                    </a:p>
                    <a:p>
                      <a:pPr marL="285750" indent="-285750">
                        <a:buFont typeface="Arial" panose="020B0604020202020204" pitchFamily="34" charset="0"/>
                        <a:buChar char="•"/>
                      </a:pPr>
                      <a:r>
                        <a:rPr lang="en-US" dirty="0" smtClean="0"/>
                        <a:t>Staffing</a:t>
                      </a:r>
                    </a:p>
                    <a:p>
                      <a:pPr marL="285750" indent="-285750">
                        <a:buFont typeface="Arial" panose="020B0604020202020204" pitchFamily="34" charset="0"/>
                        <a:buChar char="•"/>
                      </a:pPr>
                      <a:r>
                        <a:rPr lang="en-US" dirty="0" smtClean="0"/>
                        <a:t>Network Support</a:t>
                      </a:r>
                      <a:r>
                        <a:rPr lang="en-US" baseline="0" dirty="0" smtClean="0"/>
                        <a:t> Teams:  SPED, IT, Facilities, CAO Teams</a:t>
                      </a:r>
                      <a:endParaRPr lang="en-US" dirty="0"/>
                    </a:p>
                  </a:txBody>
                  <a:tcPr/>
                </a:tc>
              </a:tr>
              <a:tr h="370840">
                <a:tc>
                  <a:txBody>
                    <a:bodyPr/>
                    <a:lstStyle/>
                    <a:p>
                      <a:r>
                        <a:rPr lang="en-US" dirty="0" smtClean="0"/>
                        <a:t>Budget</a:t>
                      </a:r>
                      <a:r>
                        <a:rPr lang="en-US" baseline="0" dirty="0" smtClean="0"/>
                        <a:t> Overview</a:t>
                      </a:r>
                      <a:endParaRPr lang="en-US" dirty="0"/>
                    </a:p>
                  </a:txBody>
                  <a:tcPr/>
                </a:tc>
                <a:tc>
                  <a:txBody>
                    <a:bodyPr/>
                    <a:lstStyle/>
                    <a:p>
                      <a:r>
                        <a:rPr lang="en-US" dirty="0" smtClean="0"/>
                        <a:t>Walks</a:t>
                      </a:r>
                      <a:r>
                        <a:rPr lang="en-US" baseline="0" dirty="0" smtClean="0"/>
                        <a:t> you through the budget process with key dates and milestones</a:t>
                      </a:r>
                      <a:endParaRPr lang="en-US" dirty="0"/>
                    </a:p>
                  </a:txBody>
                  <a:tcPr/>
                </a:tc>
              </a:tr>
              <a:tr h="370840">
                <a:tc>
                  <a:txBody>
                    <a:bodyPr/>
                    <a:lstStyle/>
                    <a:p>
                      <a:r>
                        <a:rPr lang="en-US" dirty="0" smtClean="0"/>
                        <a:t>Budget</a:t>
                      </a:r>
                      <a:r>
                        <a:rPr lang="en-US" baseline="0" dirty="0" smtClean="0"/>
                        <a:t> User’s Guide</a:t>
                      </a:r>
                      <a:endParaRPr lang="en-US" dirty="0"/>
                    </a:p>
                  </a:txBody>
                  <a:tcPr/>
                </a:tc>
                <a:tc>
                  <a:txBody>
                    <a:bodyPr/>
                    <a:lstStyle/>
                    <a:p>
                      <a:endParaRPr lang="en-US" dirty="0"/>
                    </a:p>
                  </a:txBody>
                  <a:tcPr/>
                </a:tc>
              </a:tr>
              <a:tr h="370840">
                <a:tc>
                  <a:txBody>
                    <a:bodyPr/>
                    <a:lstStyle/>
                    <a:p>
                      <a:r>
                        <a:rPr lang="en-US" dirty="0" smtClean="0"/>
                        <a:t>Team Finance</a:t>
                      </a:r>
                      <a:endParaRPr lang="en-US" dirty="0"/>
                    </a:p>
                  </a:txBody>
                  <a:tcPr/>
                </a:tc>
                <a:tc>
                  <a:txBody>
                    <a:bodyPr/>
                    <a:lstStyle/>
                    <a:p>
                      <a:endParaRPr lang="en-US"/>
                    </a:p>
                  </a:txBody>
                  <a:tcPr/>
                </a:tc>
              </a:tr>
              <a:tr h="370840">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0921644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Abs of Steel"/>
          <p:cNvPicPr>
            <a:picLocks noChangeAspect="1" noChangeArrowheads="1"/>
          </p:cNvPicPr>
          <p:nvPr/>
        </p:nvPicPr>
        <p:blipFill>
          <a:blip r:embed="rId2"/>
          <a:srcRect/>
          <a:stretch>
            <a:fillRect/>
          </a:stretch>
        </p:blipFill>
        <p:spPr bwMode="auto">
          <a:xfrm>
            <a:off x="2743200" y="1676400"/>
            <a:ext cx="3810000" cy="3641008"/>
          </a:xfrm>
          <a:prstGeom prst="rect">
            <a:avLst/>
          </a:prstGeom>
          <a:noFill/>
          <a:ln w="9525">
            <a:noFill/>
            <a:miter lim="800000"/>
            <a:headEnd/>
            <a:tailEnd/>
          </a:ln>
        </p:spPr>
      </p:pic>
      <p:sp>
        <p:nvSpPr>
          <p:cNvPr id="3" name="Rectangle 2"/>
          <p:cNvSpPr txBox="1">
            <a:spLocks noChangeArrowheads="1"/>
          </p:cNvSpPr>
          <p:nvPr/>
        </p:nvSpPr>
        <p:spPr bwMode="auto">
          <a:xfrm>
            <a:off x="228600" y="-2286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700" b="0" i="0" u="none" strike="noStrike" kern="0" cap="none" spc="0" normalizeH="0" baseline="0" noProof="0" dirty="0" smtClean="0">
                <a:ln>
                  <a:noFill/>
                </a:ln>
                <a:solidFill>
                  <a:schemeClr val="bg1"/>
                </a:solidFill>
                <a:effectLst/>
                <a:uLnTx/>
                <a:uFillTx/>
                <a:latin typeface="+mj-lt"/>
                <a:ea typeface="ＭＳ Ｐゴシック" charset="-128"/>
                <a:cs typeface="ＭＳ Ｐゴシック" charset="-128"/>
              </a:rPr>
              <a:t>Questions/Comments/Next</a:t>
            </a:r>
            <a:r>
              <a:rPr kumimoji="0" lang="en-US" sz="2700" b="0" i="0" u="none" strike="noStrike" kern="0" cap="none" spc="0" normalizeH="0" noProof="0" dirty="0" smtClean="0">
                <a:ln>
                  <a:noFill/>
                </a:ln>
                <a:solidFill>
                  <a:schemeClr val="bg1"/>
                </a:solidFill>
                <a:effectLst/>
                <a:uLnTx/>
                <a:uFillTx/>
                <a:latin typeface="+mj-lt"/>
                <a:ea typeface="ＭＳ Ｐゴシック" charset="-128"/>
                <a:cs typeface="ＭＳ Ｐゴシック" charset="-128"/>
              </a:rPr>
              <a:t> Steps</a:t>
            </a:r>
            <a:endParaRPr kumimoji="0" lang="en-US" sz="2700" b="0" i="0" u="none" strike="noStrike" kern="0" cap="none" spc="0" normalizeH="0" baseline="0" noProof="0" dirty="0" smtClean="0">
              <a:ln>
                <a:noFill/>
              </a:ln>
              <a:solidFill>
                <a:schemeClr val="bg1"/>
              </a:solidFill>
              <a:effectLst/>
              <a:uLnTx/>
              <a:uFillTx/>
              <a:latin typeface="+mj-lt"/>
              <a:ea typeface="ＭＳ Ｐゴシック" charset="-128"/>
              <a:cs typeface="ＭＳ Ｐゴシック" charset="-128"/>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8" presetClass="emph" presetSubtype="0" fill="hold" nodeType="withEffect">
                                  <p:stCondLst>
                                    <p:cond delay="0"/>
                                  </p:stCondLst>
                                  <p:childTnLst>
                                    <p:animRot by="-21600000">
                                      <p:cBhvr>
                                        <p:cTn id="9" dur="2000" fill="hold"/>
                                        <p:tgtEl>
                                          <p:spTgt spid="2"/>
                                        </p:tgtEl>
                                        <p:attrNameLst>
                                          <p:attrName>r</p:attrName>
                                        </p:attrNameLst>
                                      </p:cBhvr>
                                    </p:animRot>
                                  </p:childTnLst>
                                </p:cTn>
                              </p:par>
                              <p:par>
                                <p:cTn id="10" presetID="8" presetClass="emph" presetSubtype="0" fill="hold" nodeType="withEffect">
                                  <p:stCondLst>
                                    <p:cond delay="0"/>
                                  </p:stCondLst>
                                  <p:childTnLst>
                                    <p:animRot by="-21600000">
                                      <p:cBhvr>
                                        <p:cTn id="11" dur="2000" fill="hold"/>
                                        <p:tgtEl>
                                          <p:spTgt spid="2"/>
                                        </p:tgtEl>
                                        <p:attrNameLst>
                                          <p:attrName>r</p:attrName>
                                        </p:attrNameLst>
                                      </p:cBhvr>
                                    </p:animRot>
                                  </p:childTnLst>
                                </p:cTn>
                              </p:par>
                            </p:childTnLst>
                          </p:cTn>
                        </p:par>
                        <p:par>
                          <p:cTn id="12" fill="hold">
                            <p:stCondLst>
                              <p:cond delay="2000"/>
                            </p:stCondLst>
                            <p:childTnLst>
                              <p:par>
                                <p:cTn id="13" presetID="8" presetClass="emph" presetSubtype="0" fill="hold" nodeType="afterEffect">
                                  <p:stCondLst>
                                    <p:cond delay="0"/>
                                  </p:stCondLst>
                                  <p:childTnLst>
                                    <p:animRot by="21600000">
                                      <p:cBhvr>
                                        <p:cTn id="14" dur="2000" fill="hold"/>
                                        <p:tgtEl>
                                          <p:spTgt spid="2"/>
                                        </p:tgtEl>
                                        <p:attrNameLst>
                                          <p:attrName>r</p:attrName>
                                        </p:attrNameLst>
                                      </p:cBhvr>
                                    </p:animRot>
                                  </p:childTnLst>
                                </p:cTn>
                              </p:par>
                            </p:childTnLst>
                          </p:cTn>
                        </p:par>
                        <p:par>
                          <p:cTn id="15" fill="hold">
                            <p:stCondLst>
                              <p:cond delay="4000"/>
                            </p:stCondLst>
                            <p:childTnLst>
                              <p:par>
                                <p:cTn id="16" presetID="8" presetClass="emph" presetSubtype="0" fill="hold" nodeType="afterEffect">
                                  <p:stCondLst>
                                    <p:cond delay="0"/>
                                  </p:stCondLst>
                                  <p:childTnLst>
                                    <p:animRot by="21600000">
                                      <p:cBhvr>
                                        <p:cTn id="17"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mtClean="0"/>
              <a:t>Meeting Objectives</a:t>
            </a:r>
          </a:p>
        </p:txBody>
      </p:sp>
      <p:sp>
        <p:nvSpPr>
          <p:cNvPr id="3" name="Content Placeholder 2"/>
          <p:cNvSpPr>
            <a:spLocks noGrp="1"/>
          </p:cNvSpPr>
          <p:nvPr>
            <p:ph idx="1"/>
          </p:nvPr>
        </p:nvSpPr>
        <p:spPr>
          <a:xfrm>
            <a:off x="381000" y="914400"/>
            <a:ext cx="8229600" cy="5181600"/>
          </a:xfrm>
        </p:spPr>
        <p:txBody>
          <a:bodyPr/>
          <a:lstStyle/>
          <a:p>
            <a:pPr marL="0" indent="0">
              <a:buFontTx/>
              <a:buNone/>
              <a:defRPr/>
            </a:pPr>
            <a:r>
              <a:rPr lang="en-US" sz="1800" b="1" u="sng" dirty="0" smtClean="0"/>
              <a:t>Aims</a:t>
            </a:r>
            <a:endParaRPr lang="en-US" sz="1800" b="1" dirty="0"/>
          </a:p>
          <a:p>
            <a:pPr>
              <a:defRPr/>
            </a:pPr>
            <a:r>
              <a:rPr lang="en-US" sz="1800" b="1" dirty="0" smtClean="0"/>
              <a:t>To provide new principals with an overview of the process by which your school’s budget is created and managed, along with the context on how to use them as a tool in achieving your student outcome goals.</a:t>
            </a:r>
          </a:p>
          <a:p>
            <a:pPr>
              <a:buFontTx/>
              <a:buNone/>
              <a:defRPr/>
            </a:pPr>
            <a:endParaRPr lang="en-US" sz="1800" b="1" dirty="0" smtClean="0"/>
          </a:p>
          <a:p>
            <a:pPr>
              <a:buFontTx/>
              <a:buNone/>
              <a:defRPr/>
            </a:pPr>
            <a:r>
              <a:rPr lang="en-US" sz="1800" b="1" u="sng" dirty="0" smtClean="0"/>
              <a:t>Contents</a:t>
            </a:r>
          </a:p>
          <a:p>
            <a:pPr>
              <a:buFont typeface="Wingdings" pitchFamily="2" charset="2"/>
              <a:buChar char="ü"/>
              <a:defRPr/>
            </a:pPr>
            <a:r>
              <a:rPr lang="en-US" sz="1800" b="1" dirty="0" smtClean="0"/>
              <a:t>Why this is important</a:t>
            </a:r>
          </a:p>
          <a:p>
            <a:pPr>
              <a:buFont typeface="Wingdings" pitchFamily="2" charset="2"/>
              <a:buChar char="ü"/>
              <a:defRPr/>
            </a:pPr>
            <a:r>
              <a:rPr lang="en-US" sz="1800" b="1" dirty="0" smtClean="0"/>
              <a:t>AF’s Finance Philosophy</a:t>
            </a:r>
          </a:p>
          <a:p>
            <a:pPr>
              <a:buFont typeface="Wingdings" pitchFamily="2" charset="2"/>
              <a:buChar char="ü"/>
              <a:defRPr/>
            </a:pPr>
            <a:r>
              <a:rPr lang="en-US" sz="1800" b="1" dirty="0" smtClean="0"/>
              <a:t>Budget timeline and roles</a:t>
            </a:r>
          </a:p>
          <a:p>
            <a:pPr>
              <a:buFont typeface="Wingdings" pitchFamily="2" charset="2"/>
              <a:buChar char="ü"/>
              <a:defRPr/>
            </a:pPr>
            <a:r>
              <a:rPr lang="en-US" sz="1800" b="1" dirty="0" smtClean="0"/>
              <a:t>Biggest drives of revenues and expenses</a:t>
            </a:r>
          </a:p>
          <a:p>
            <a:pPr>
              <a:buFont typeface="Wingdings" pitchFamily="2" charset="2"/>
              <a:buChar char="ü"/>
              <a:defRPr/>
            </a:pPr>
            <a:r>
              <a:rPr lang="en-US" sz="1800" b="1" dirty="0" smtClean="0"/>
              <a:t>Creating your budget</a:t>
            </a:r>
          </a:p>
          <a:p>
            <a:pPr>
              <a:buFont typeface="Wingdings" pitchFamily="2" charset="2"/>
              <a:buChar char="ü"/>
              <a:defRPr/>
            </a:pPr>
            <a:r>
              <a:rPr lang="en-US" sz="1800" b="1" dirty="0" smtClean="0"/>
              <a:t>Managing your budget</a:t>
            </a:r>
          </a:p>
          <a:p>
            <a:pPr>
              <a:buFont typeface="Wingdings" pitchFamily="2" charset="2"/>
              <a:buChar char="ü"/>
              <a:defRPr/>
            </a:pPr>
            <a:r>
              <a:rPr lang="en-US" sz="1800" b="1" dirty="0" smtClean="0"/>
              <a:t>Other budget topics</a:t>
            </a:r>
          </a:p>
          <a:p>
            <a:pPr>
              <a:buFont typeface="Wingdings" pitchFamily="2" charset="2"/>
              <a:buChar char="ü"/>
              <a:defRPr/>
            </a:pPr>
            <a:r>
              <a:rPr lang="en-US" sz="1800" b="1" dirty="0" smtClean="0"/>
              <a:t>Questions and next steps</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Why This is Important</a:t>
            </a:r>
          </a:p>
        </p:txBody>
      </p:sp>
      <p:sp>
        <p:nvSpPr>
          <p:cNvPr id="6147" name="Content Placeholder 2"/>
          <p:cNvSpPr>
            <a:spLocks noGrp="1"/>
          </p:cNvSpPr>
          <p:nvPr>
            <p:ph idx="1"/>
          </p:nvPr>
        </p:nvSpPr>
        <p:spPr>
          <a:xfrm>
            <a:off x="228600" y="990600"/>
            <a:ext cx="8686800" cy="5181600"/>
          </a:xfrm>
        </p:spPr>
        <p:txBody>
          <a:bodyPr/>
          <a:lstStyle/>
          <a:p>
            <a:r>
              <a:rPr lang="en-US" dirty="0" smtClean="0"/>
              <a:t>Your </a:t>
            </a:r>
            <a:r>
              <a:rPr lang="en-US" b="1" dirty="0" smtClean="0"/>
              <a:t>budgets are a critical tool you should make full use of to meet your student achievement goals</a:t>
            </a:r>
            <a:r>
              <a:rPr lang="en-US" dirty="0" smtClean="0"/>
              <a:t>.  We want to make sure you know exactly what resources are available to you and help you deploy them in the most effective way to support your school priorities and your scholars. </a:t>
            </a:r>
          </a:p>
          <a:p>
            <a:endParaRPr lang="en-US" dirty="0" smtClean="0"/>
          </a:p>
          <a:p>
            <a:r>
              <a:rPr lang="en-US" dirty="0" smtClean="0"/>
              <a:t>Living within your budget is also important in itself in ensuring we achieve </a:t>
            </a:r>
            <a:r>
              <a:rPr lang="en-US" b="1" dirty="0" smtClean="0"/>
              <a:t>our strategic goal of financial self-sufficiency</a:t>
            </a:r>
            <a:r>
              <a:rPr lang="en-US" dirty="0" smtClean="0"/>
              <a:t>.  Part of our education reform mission is to show that the achievement gap can be closed on the same public dollars received by traditional districts and so prove that funding cannot be used as one of the “excuses” for not meeting the needs of all children.</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txBox="1">
            <a:spLocks noGrp="1"/>
          </p:cNvSpPr>
          <p:nvPr/>
        </p:nvSpPr>
        <p:spPr bwMode="auto">
          <a:xfrm>
            <a:off x="6580188" y="6229350"/>
            <a:ext cx="2133600" cy="476250"/>
          </a:xfrm>
          <a:prstGeom prst="rect">
            <a:avLst/>
          </a:prstGeom>
          <a:noFill/>
          <a:ln w="9525">
            <a:noFill/>
            <a:miter lim="800000"/>
            <a:headEnd/>
            <a:tailEnd/>
          </a:ln>
        </p:spPr>
        <p:txBody>
          <a:bodyPr rIns="0" anchor="ctr"/>
          <a:lstStyle/>
          <a:p>
            <a:pPr algn="r"/>
            <a:fld id="{44BEB1CE-F9C2-4598-BD73-82DAFF402D3B}" type="slidenum">
              <a:rPr lang="en-US">
                <a:solidFill>
                  <a:srgbClr val="000000"/>
                </a:solidFill>
              </a:rPr>
              <a:pPr algn="r"/>
              <a:t>4</a:t>
            </a:fld>
            <a:endParaRPr lang="en-US">
              <a:solidFill>
                <a:srgbClr val="000000"/>
              </a:solidFill>
            </a:endParaRPr>
          </a:p>
        </p:txBody>
      </p:sp>
      <p:sp>
        <p:nvSpPr>
          <p:cNvPr id="8195" name="Rectangle 2"/>
          <p:cNvSpPr>
            <a:spLocks noGrp="1" noChangeArrowheads="1"/>
          </p:cNvSpPr>
          <p:nvPr>
            <p:ph type="title" idx="4294967295"/>
          </p:nvPr>
        </p:nvSpPr>
        <p:spPr>
          <a:xfrm>
            <a:off x="228600" y="-228600"/>
            <a:ext cx="8229600" cy="1143000"/>
          </a:xfrm>
        </p:spPr>
        <p:txBody>
          <a:bodyPr/>
          <a:lstStyle/>
          <a:p>
            <a:pPr eaLnBrk="1" hangingPunct="1"/>
            <a:r>
              <a:rPr lang="en-US" sz="2700" dirty="0" smtClean="0"/>
              <a:t>Budget Timeline</a:t>
            </a:r>
          </a:p>
        </p:txBody>
      </p:sp>
      <p:graphicFrame>
        <p:nvGraphicFramePr>
          <p:cNvPr id="2" name="Diagram 1"/>
          <p:cNvGraphicFramePr/>
          <p:nvPr>
            <p:extLst>
              <p:ext uri="{D42A27DB-BD31-4B8C-83A1-F6EECF244321}">
                <p14:modId xmlns:p14="http://schemas.microsoft.com/office/powerpoint/2010/main" val="790630643"/>
              </p:ext>
            </p:extLst>
          </p:nvPr>
        </p:nvGraphicFramePr>
        <p:xfrm>
          <a:off x="152400" y="609600"/>
          <a:ext cx="8763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extLst>
              <p:ext uri="{D42A27DB-BD31-4B8C-83A1-F6EECF244321}">
                <p14:modId xmlns:p14="http://schemas.microsoft.com/office/powerpoint/2010/main" val="4022621779"/>
              </p:ext>
            </p:extLst>
          </p:nvPr>
        </p:nvGraphicFramePr>
        <p:xfrm>
          <a:off x="152400" y="3730109"/>
          <a:ext cx="8763000" cy="253365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 name="TextBox 2"/>
          <p:cNvSpPr txBox="1"/>
          <p:nvPr/>
        </p:nvSpPr>
        <p:spPr>
          <a:xfrm>
            <a:off x="802500" y="1939635"/>
            <a:ext cx="671979" cy="369332"/>
          </a:xfrm>
          <a:prstGeom prst="rect">
            <a:avLst/>
          </a:prstGeom>
          <a:noFill/>
        </p:spPr>
        <p:txBody>
          <a:bodyPr wrap="none" rtlCol="0">
            <a:spAutoFit/>
          </a:bodyPr>
          <a:lstStyle/>
          <a:p>
            <a:r>
              <a:rPr lang="en-US" b="1" dirty="0" smtClean="0"/>
              <a:t>Dec.</a:t>
            </a:r>
            <a:endParaRPr lang="en-US" b="1" dirty="0"/>
          </a:p>
        </p:txBody>
      </p:sp>
      <p:sp>
        <p:nvSpPr>
          <p:cNvPr id="8" name="TextBox 7"/>
          <p:cNvSpPr txBox="1"/>
          <p:nvPr/>
        </p:nvSpPr>
        <p:spPr>
          <a:xfrm>
            <a:off x="2819400" y="1939635"/>
            <a:ext cx="646331" cy="369332"/>
          </a:xfrm>
          <a:prstGeom prst="rect">
            <a:avLst/>
          </a:prstGeom>
          <a:noFill/>
        </p:spPr>
        <p:txBody>
          <a:bodyPr wrap="none" rtlCol="0">
            <a:spAutoFit/>
          </a:bodyPr>
          <a:lstStyle/>
          <a:p>
            <a:r>
              <a:rPr lang="en-US" b="1" dirty="0" smtClean="0"/>
              <a:t>Jan.</a:t>
            </a:r>
            <a:endParaRPr lang="en-US" b="1" dirty="0"/>
          </a:p>
        </p:txBody>
      </p:sp>
      <p:sp>
        <p:nvSpPr>
          <p:cNvPr id="9" name="TextBox 8"/>
          <p:cNvSpPr txBox="1"/>
          <p:nvPr/>
        </p:nvSpPr>
        <p:spPr>
          <a:xfrm>
            <a:off x="4648200" y="1939635"/>
            <a:ext cx="851515" cy="369332"/>
          </a:xfrm>
          <a:prstGeom prst="rect">
            <a:avLst/>
          </a:prstGeom>
          <a:noFill/>
        </p:spPr>
        <p:txBody>
          <a:bodyPr wrap="none" rtlCol="0">
            <a:spAutoFit/>
          </a:bodyPr>
          <a:lstStyle/>
          <a:p>
            <a:r>
              <a:rPr lang="en-US" b="1" dirty="0" smtClean="0"/>
              <a:t>Feb. 1</a:t>
            </a:r>
            <a:endParaRPr lang="en-US" b="1" dirty="0"/>
          </a:p>
        </p:txBody>
      </p:sp>
      <p:sp>
        <p:nvSpPr>
          <p:cNvPr id="10" name="TextBox 9"/>
          <p:cNvSpPr txBox="1"/>
          <p:nvPr/>
        </p:nvSpPr>
        <p:spPr>
          <a:xfrm>
            <a:off x="6107698" y="1939635"/>
            <a:ext cx="2287870" cy="369332"/>
          </a:xfrm>
          <a:prstGeom prst="rect">
            <a:avLst/>
          </a:prstGeom>
          <a:noFill/>
        </p:spPr>
        <p:txBody>
          <a:bodyPr wrap="none" rtlCol="0">
            <a:spAutoFit/>
          </a:bodyPr>
          <a:lstStyle/>
          <a:p>
            <a:r>
              <a:rPr lang="en-US" b="1" dirty="0" smtClean="0"/>
              <a:t>Late Feb/Early Mar.</a:t>
            </a:r>
            <a:endParaRPr lang="en-US" b="1" dirty="0"/>
          </a:p>
        </p:txBody>
      </p:sp>
      <p:sp>
        <p:nvSpPr>
          <p:cNvPr id="11" name="TextBox 10"/>
          <p:cNvSpPr txBox="1"/>
          <p:nvPr/>
        </p:nvSpPr>
        <p:spPr>
          <a:xfrm>
            <a:off x="815291" y="4795359"/>
            <a:ext cx="646395" cy="369332"/>
          </a:xfrm>
          <a:prstGeom prst="rect">
            <a:avLst/>
          </a:prstGeom>
          <a:noFill/>
        </p:spPr>
        <p:txBody>
          <a:bodyPr wrap="none" rtlCol="0">
            <a:spAutoFit/>
          </a:bodyPr>
          <a:lstStyle/>
          <a:p>
            <a:r>
              <a:rPr lang="en-US" b="1" dirty="0" smtClean="0"/>
              <a:t>Mar.</a:t>
            </a:r>
            <a:endParaRPr lang="en-US" b="1" dirty="0"/>
          </a:p>
        </p:txBody>
      </p:sp>
      <p:sp>
        <p:nvSpPr>
          <p:cNvPr id="12" name="TextBox 11"/>
          <p:cNvSpPr txBox="1"/>
          <p:nvPr/>
        </p:nvSpPr>
        <p:spPr>
          <a:xfrm>
            <a:off x="2774515" y="4795359"/>
            <a:ext cx="710451" cy="369332"/>
          </a:xfrm>
          <a:prstGeom prst="rect">
            <a:avLst/>
          </a:prstGeom>
          <a:noFill/>
        </p:spPr>
        <p:txBody>
          <a:bodyPr wrap="none" rtlCol="0">
            <a:spAutoFit/>
          </a:bodyPr>
          <a:lstStyle/>
          <a:p>
            <a:r>
              <a:rPr lang="en-US" b="1" dirty="0" smtClean="0"/>
              <a:t>April</a:t>
            </a:r>
            <a:endParaRPr lang="en-US" b="1" dirty="0"/>
          </a:p>
        </p:txBody>
      </p:sp>
      <p:sp>
        <p:nvSpPr>
          <p:cNvPr id="13" name="TextBox 12"/>
          <p:cNvSpPr txBox="1"/>
          <p:nvPr/>
        </p:nvSpPr>
        <p:spPr>
          <a:xfrm>
            <a:off x="4648200" y="4795359"/>
            <a:ext cx="954107" cy="369332"/>
          </a:xfrm>
          <a:prstGeom prst="rect">
            <a:avLst/>
          </a:prstGeom>
          <a:noFill/>
        </p:spPr>
        <p:txBody>
          <a:bodyPr wrap="none" rtlCol="0">
            <a:spAutoFit/>
          </a:bodyPr>
          <a:lstStyle/>
          <a:p>
            <a:r>
              <a:rPr lang="en-US" b="1" dirty="0" smtClean="0"/>
              <a:t>May 20</a:t>
            </a:r>
            <a:endParaRPr lang="en-US" b="1" dirty="0"/>
          </a:p>
        </p:txBody>
      </p:sp>
      <p:sp>
        <p:nvSpPr>
          <p:cNvPr id="14" name="TextBox 13"/>
          <p:cNvSpPr txBox="1"/>
          <p:nvPr/>
        </p:nvSpPr>
        <p:spPr>
          <a:xfrm>
            <a:off x="6406649" y="4795359"/>
            <a:ext cx="1600200" cy="369332"/>
          </a:xfrm>
          <a:prstGeom prst="rect">
            <a:avLst/>
          </a:prstGeom>
          <a:noFill/>
        </p:spPr>
        <p:txBody>
          <a:bodyPr wrap="square" rtlCol="0">
            <a:spAutoFit/>
          </a:bodyPr>
          <a:lstStyle/>
          <a:p>
            <a:r>
              <a:rPr lang="en-US" b="1" dirty="0" smtClean="0"/>
              <a:t>End of May</a:t>
            </a:r>
            <a:endParaRPr lang="en-US" b="1" dirty="0"/>
          </a:p>
        </p:txBody>
      </p:sp>
    </p:spTree>
    <p:extLst>
      <p:ext uri="{BB962C8B-B14F-4D97-AF65-F5344CB8AC3E}">
        <p14:creationId xmlns:p14="http://schemas.microsoft.com/office/powerpoint/2010/main" val="2072810901"/>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txBox="1">
            <a:spLocks noGrp="1"/>
          </p:cNvSpPr>
          <p:nvPr/>
        </p:nvSpPr>
        <p:spPr bwMode="auto">
          <a:xfrm>
            <a:off x="6580188" y="6029325"/>
            <a:ext cx="2133600" cy="476250"/>
          </a:xfrm>
          <a:prstGeom prst="rect">
            <a:avLst/>
          </a:prstGeom>
          <a:noFill/>
          <a:ln w="9525">
            <a:noFill/>
            <a:miter lim="800000"/>
            <a:headEnd/>
            <a:tailEnd/>
          </a:ln>
        </p:spPr>
        <p:txBody>
          <a:bodyPr rIns="0" anchor="ctr"/>
          <a:lstStyle/>
          <a:p>
            <a:pPr algn="r"/>
            <a:fld id="{44BEB1CE-F9C2-4598-BD73-82DAFF402D3B}" type="slidenum">
              <a:rPr lang="en-US">
                <a:solidFill>
                  <a:srgbClr val="000000"/>
                </a:solidFill>
              </a:rPr>
              <a:pPr algn="r"/>
              <a:t>5</a:t>
            </a:fld>
            <a:endParaRPr lang="en-US">
              <a:solidFill>
                <a:srgbClr val="000000"/>
              </a:solidFill>
            </a:endParaRPr>
          </a:p>
        </p:txBody>
      </p:sp>
      <p:sp>
        <p:nvSpPr>
          <p:cNvPr id="8195" name="Rectangle 2"/>
          <p:cNvSpPr>
            <a:spLocks noGrp="1" noChangeArrowheads="1"/>
          </p:cNvSpPr>
          <p:nvPr>
            <p:ph type="title" idx="4294967295"/>
          </p:nvPr>
        </p:nvSpPr>
        <p:spPr>
          <a:xfrm>
            <a:off x="228600" y="-228600"/>
            <a:ext cx="8229600" cy="1143000"/>
          </a:xfrm>
        </p:spPr>
        <p:txBody>
          <a:bodyPr/>
          <a:lstStyle/>
          <a:p>
            <a:pPr eaLnBrk="1" hangingPunct="1"/>
            <a:r>
              <a:rPr lang="en-US" sz="2700" smtClean="0"/>
              <a:t>Budget Roles</a:t>
            </a:r>
          </a:p>
        </p:txBody>
      </p:sp>
      <p:sp>
        <p:nvSpPr>
          <p:cNvPr id="8196" name="Content Placeholder 2"/>
          <p:cNvSpPr txBox="1">
            <a:spLocks/>
          </p:cNvSpPr>
          <p:nvPr/>
        </p:nvSpPr>
        <p:spPr bwMode="auto">
          <a:xfrm>
            <a:off x="228600" y="838200"/>
            <a:ext cx="8686800" cy="5943600"/>
          </a:xfrm>
          <a:prstGeom prst="rect">
            <a:avLst/>
          </a:prstGeom>
          <a:solidFill>
            <a:schemeClr val="bg1"/>
          </a:solidFill>
          <a:ln w="9525">
            <a:noFill/>
            <a:miter lim="800000"/>
            <a:headEnd/>
            <a:tailEnd/>
          </a:ln>
        </p:spPr>
        <p:txBody>
          <a:bodyPr/>
          <a:lstStyle/>
          <a:p>
            <a:r>
              <a:rPr lang="en-US" sz="1600" b="1" dirty="0"/>
              <a:t>The Principal:</a:t>
            </a:r>
            <a:r>
              <a:rPr lang="en-US" sz="1600" dirty="0"/>
              <a:t>  The principal is the overall approver of the budget and is ultimately responsible for making sure the school operates within its means. Also plays </a:t>
            </a:r>
            <a:r>
              <a:rPr lang="en-US" sz="1600" dirty="0" smtClean="0"/>
              <a:t>the most direct </a:t>
            </a:r>
            <a:r>
              <a:rPr lang="en-US" sz="1600" dirty="0"/>
              <a:t>role in decisions that determine </a:t>
            </a:r>
            <a:r>
              <a:rPr lang="en-US" sz="1600" dirty="0" smtClean="0"/>
              <a:t>the </a:t>
            </a:r>
            <a:r>
              <a:rPr lang="en-US" sz="1600" dirty="0"/>
              <a:t>biggest drivers of the budget:  enrollment and staffing.</a:t>
            </a:r>
          </a:p>
          <a:p>
            <a:r>
              <a:rPr lang="en-US" sz="1600" dirty="0"/>
              <a:t> </a:t>
            </a:r>
          </a:p>
          <a:p>
            <a:r>
              <a:rPr lang="en-US" sz="1600" b="1" dirty="0"/>
              <a:t>The DSO:</a:t>
            </a:r>
            <a:r>
              <a:rPr lang="en-US" sz="1600" dirty="0"/>
              <a:t>  The DSO is the owner of the budget, actively manages the school’s performance against it and is the </a:t>
            </a:r>
            <a:r>
              <a:rPr lang="en-US" sz="1600" dirty="0" smtClean="0"/>
              <a:t>resident </a:t>
            </a:r>
            <a:r>
              <a:rPr lang="en-US" sz="1600" dirty="0"/>
              <a:t>expert on it. The DSO works </a:t>
            </a:r>
            <a:r>
              <a:rPr lang="en-US" sz="1600" dirty="0" smtClean="0"/>
              <a:t>with </a:t>
            </a:r>
            <a:r>
              <a:rPr lang="en-US" sz="1600" dirty="0"/>
              <a:t>his or her RDO and Team Finance to track budget performance and is the principal’s </a:t>
            </a:r>
            <a:r>
              <a:rPr lang="en-US" sz="1600" dirty="0" smtClean="0"/>
              <a:t>“</a:t>
            </a:r>
            <a:r>
              <a:rPr lang="en-US" sz="1600" dirty="0"/>
              <a:t>go to” person </a:t>
            </a:r>
            <a:r>
              <a:rPr lang="en-US" sz="1600" dirty="0" smtClean="0"/>
              <a:t>on budget questions.</a:t>
            </a:r>
            <a:endParaRPr lang="en-US" sz="1600" dirty="0"/>
          </a:p>
          <a:p>
            <a:r>
              <a:rPr lang="en-US" sz="1600" dirty="0"/>
              <a:t> </a:t>
            </a:r>
          </a:p>
          <a:p>
            <a:r>
              <a:rPr lang="en-US" sz="1600" b="1" dirty="0"/>
              <a:t>Team Finance:  </a:t>
            </a:r>
            <a:r>
              <a:rPr lang="en-US" sz="1600" dirty="0"/>
              <a:t>Team Finance manages the budget setting process in advance of the school year and works closely with RDOs and DSOs </a:t>
            </a:r>
            <a:r>
              <a:rPr lang="en-US" sz="1600" dirty="0" smtClean="0"/>
              <a:t>during </a:t>
            </a:r>
            <a:r>
              <a:rPr lang="en-US" sz="1600" dirty="0"/>
              <a:t>the school year in monitoring budget performance and problem solving on budget issues.  </a:t>
            </a:r>
          </a:p>
          <a:p>
            <a:r>
              <a:rPr lang="en-US" sz="1600" dirty="0"/>
              <a:t> </a:t>
            </a:r>
          </a:p>
          <a:p>
            <a:r>
              <a:rPr lang="en-US" sz="1600" b="1" dirty="0"/>
              <a:t>Regional Sups and Regional Directors of Ops:  </a:t>
            </a:r>
            <a:r>
              <a:rPr lang="en-US" sz="1600" dirty="0"/>
              <a:t>Regional Sups and RDOs provide support to principals and DSOs on tough budget issues and can act as an intermediary with Team Finance on problem solving budget challenges.  </a:t>
            </a:r>
          </a:p>
          <a:p>
            <a:r>
              <a:rPr lang="en-US" sz="1600" dirty="0"/>
              <a:t> </a:t>
            </a:r>
          </a:p>
          <a:p>
            <a:r>
              <a:rPr lang="en-US" sz="1600" b="1" dirty="0"/>
              <a:t>Your board:  </a:t>
            </a:r>
            <a:r>
              <a:rPr lang="en-US" sz="1600" dirty="0"/>
              <a:t>Approving and keeping track of how a charter</a:t>
            </a:r>
            <a:r>
              <a:rPr lang="en-US" sz="1600" b="1" dirty="0"/>
              <a:t> </a:t>
            </a:r>
            <a:r>
              <a:rPr lang="en-US" sz="1600" dirty="0"/>
              <a:t>is performing against its budget is one of </a:t>
            </a:r>
            <a:r>
              <a:rPr lang="en-US" sz="1600" dirty="0" smtClean="0"/>
              <a:t>their basic responsibilities.  </a:t>
            </a:r>
            <a:r>
              <a:rPr lang="en-US" sz="1600" dirty="0"/>
              <a:t>The </a:t>
            </a:r>
            <a:r>
              <a:rPr lang="en-US" sz="1600" b="1" dirty="0"/>
              <a:t>board treasurer</a:t>
            </a:r>
            <a:r>
              <a:rPr lang="en-US" sz="1600" dirty="0"/>
              <a:t> in particular is the primary reviewer of the school’s financial performance.  </a:t>
            </a:r>
          </a:p>
          <a:p>
            <a:r>
              <a:rPr lang="en-US" sz="1600" dirty="0"/>
              <a:t> </a:t>
            </a:r>
          </a:p>
          <a:p>
            <a:r>
              <a:rPr lang="en-US" sz="1600" dirty="0"/>
              <a:t>In addition, to ensure that we always speak with one voice, we ask that the </a:t>
            </a:r>
            <a:r>
              <a:rPr lang="en-US" sz="1600" b="1" dirty="0"/>
              <a:t>school leadership (principal and DSO) always coordinate with their Network Support colleagues (regional superintendent, RDO and Team Finance) on any financial matter before approaching their board</a:t>
            </a:r>
            <a:r>
              <a:rPr lang="en-US" sz="1600" dirty="0"/>
              <a:t>.  </a:t>
            </a:r>
          </a:p>
          <a:p>
            <a:r>
              <a:rPr lang="en-US" sz="1600" b="1" dirty="0"/>
              <a:t> </a:t>
            </a:r>
            <a:endParaRPr lang="en-US" sz="1600" dirty="0"/>
          </a:p>
          <a:p>
            <a:r>
              <a:rPr lang="en-US" sz="1600" dirty="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txBox="1">
            <a:spLocks noGrp="1"/>
          </p:cNvSpPr>
          <p:nvPr/>
        </p:nvSpPr>
        <p:spPr bwMode="auto">
          <a:xfrm>
            <a:off x="6580188" y="6029325"/>
            <a:ext cx="2133600" cy="476250"/>
          </a:xfrm>
          <a:prstGeom prst="rect">
            <a:avLst/>
          </a:prstGeom>
          <a:noFill/>
          <a:ln w="9525">
            <a:noFill/>
            <a:miter lim="800000"/>
            <a:headEnd/>
            <a:tailEnd/>
          </a:ln>
        </p:spPr>
        <p:txBody>
          <a:bodyPr rIns="0" anchor="ctr"/>
          <a:lstStyle/>
          <a:p>
            <a:pPr algn="r"/>
            <a:fld id="{41E237ED-187F-42A3-B0B7-7D277CEC1F7E}" type="slidenum">
              <a:rPr lang="en-US">
                <a:solidFill>
                  <a:srgbClr val="000000"/>
                </a:solidFill>
              </a:rPr>
              <a:pPr algn="r"/>
              <a:t>6</a:t>
            </a:fld>
            <a:endParaRPr lang="en-US">
              <a:solidFill>
                <a:srgbClr val="000000"/>
              </a:solidFill>
            </a:endParaRPr>
          </a:p>
        </p:txBody>
      </p:sp>
      <p:sp>
        <p:nvSpPr>
          <p:cNvPr id="10243" name="Rectangle 2"/>
          <p:cNvSpPr>
            <a:spLocks noGrp="1" noChangeArrowheads="1"/>
          </p:cNvSpPr>
          <p:nvPr>
            <p:ph type="title" idx="4294967295"/>
          </p:nvPr>
        </p:nvSpPr>
        <p:spPr>
          <a:xfrm>
            <a:off x="228600" y="-228600"/>
            <a:ext cx="8229600" cy="1143000"/>
          </a:xfrm>
        </p:spPr>
        <p:txBody>
          <a:bodyPr/>
          <a:lstStyle/>
          <a:p>
            <a:pPr eaLnBrk="1" hangingPunct="1"/>
            <a:r>
              <a:rPr lang="en-US" sz="2700" smtClean="0"/>
              <a:t>The First Half of Your Budget:  Revenues</a:t>
            </a:r>
          </a:p>
        </p:txBody>
      </p:sp>
      <p:sp>
        <p:nvSpPr>
          <p:cNvPr id="4" name="Content Placeholder 2"/>
          <p:cNvSpPr txBox="1">
            <a:spLocks/>
          </p:cNvSpPr>
          <p:nvPr/>
        </p:nvSpPr>
        <p:spPr>
          <a:xfrm>
            <a:off x="228600" y="838200"/>
            <a:ext cx="8686800" cy="5715000"/>
          </a:xfrm>
          <a:prstGeom prst="rect">
            <a:avLst/>
          </a:prstGeom>
          <a:solidFill>
            <a:schemeClr val="bg1"/>
          </a:solidFill>
        </p:spPr>
        <p:txBody>
          <a:bodyPr/>
          <a:lstStyle/>
          <a:p>
            <a:pPr eaLnBrk="0" hangingPunct="0">
              <a:spcBef>
                <a:spcPct val="20000"/>
              </a:spcBef>
              <a:defRPr/>
            </a:pPr>
            <a:r>
              <a:rPr lang="en-US" b="1" dirty="0"/>
              <a:t>Public revenues:</a:t>
            </a:r>
            <a:r>
              <a:rPr lang="en-US" dirty="0"/>
              <a:t>  these are driven almost entirely by enrollment, and so the number of students you serve has the single biggest impact on the resources you will have.  The biggest sources of revenues are:</a:t>
            </a:r>
            <a:endParaRPr lang="en-US" b="1" dirty="0"/>
          </a:p>
          <a:p>
            <a:pPr marL="342900" indent="-342900" eaLnBrk="0" hangingPunct="0">
              <a:spcBef>
                <a:spcPct val="20000"/>
              </a:spcBef>
              <a:buFontTx/>
              <a:buBlip>
                <a:blip r:embed="rId2"/>
              </a:buBlip>
              <a:defRPr/>
            </a:pPr>
            <a:r>
              <a:rPr lang="en-US" sz="1600" dirty="0"/>
              <a:t>The</a:t>
            </a:r>
            <a:r>
              <a:rPr lang="en-US" sz="1600" b="1" dirty="0"/>
              <a:t> “per pupil” amount you receive from the state</a:t>
            </a:r>
            <a:r>
              <a:rPr lang="en-US" sz="1600" dirty="0"/>
              <a:t>.  Ideally, this is comparable to what our host districts spend, and that has historically been true in New York (where our current funding is approx. $13,500 per pupil), but not in CT (where the </a:t>
            </a:r>
            <a:r>
              <a:rPr lang="en-US" sz="1600" dirty="0" smtClean="0"/>
              <a:t>$10,500 </a:t>
            </a:r>
            <a:r>
              <a:rPr lang="en-US" sz="1600" dirty="0"/>
              <a:t>we currently receive </a:t>
            </a:r>
            <a:r>
              <a:rPr lang="en-US" sz="1600" dirty="0" smtClean="0"/>
              <a:t>[$11,000 next year] is </a:t>
            </a:r>
            <a:r>
              <a:rPr lang="en-US" sz="1600" dirty="0"/>
              <a:t>approximately $3,000 less than the amount spent by New Haven, Bridgeport and Hartford).   </a:t>
            </a:r>
            <a:endParaRPr lang="en-US" dirty="0"/>
          </a:p>
          <a:p>
            <a:pPr marL="342900" indent="-342900" eaLnBrk="0" hangingPunct="0">
              <a:spcBef>
                <a:spcPct val="20000"/>
              </a:spcBef>
              <a:buFontTx/>
              <a:buBlip>
                <a:blip r:embed="rId2"/>
              </a:buBlip>
              <a:defRPr/>
            </a:pPr>
            <a:r>
              <a:rPr lang="en-US" sz="1600" b="1" dirty="0"/>
              <a:t>Recurring sources of</a:t>
            </a:r>
            <a:r>
              <a:rPr lang="en-US" sz="1600" dirty="0"/>
              <a:t> </a:t>
            </a:r>
            <a:r>
              <a:rPr lang="en-US" sz="1600" b="1" dirty="0"/>
              <a:t>federal funding</a:t>
            </a:r>
            <a:r>
              <a:rPr lang="en-US" sz="1600" dirty="0"/>
              <a:t>, which are primarily title funding (Title I, Title II, etc.) and e-rate (which reimburses us for phone and internet costs).  These are based on the percentage of free and reduced students we serve, and so is another reason why it is very important we capture and track that information.  Though these amounts can vary by school, they can easily add up to an additional $1,000 to $2,000 per pupil.</a:t>
            </a:r>
            <a:endParaRPr lang="en-US" dirty="0"/>
          </a:p>
          <a:p>
            <a:pPr marL="342900" indent="-342900" eaLnBrk="0" hangingPunct="0">
              <a:spcBef>
                <a:spcPct val="20000"/>
              </a:spcBef>
              <a:buFontTx/>
              <a:buBlip>
                <a:blip r:embed="rId2"/>
              </a:buBlip>
              <a:defRPr/>
            </a:pPr>
            <a:r>
              <a:rPr lang="en-US" sz="1600" b="1" dirty="0"/>
              <a:t>SPED funding,</a:t>
            </a:r>
            <a:r>
              <a:rPr lang="en-US" sz="1600" dirty="0"/>
              <a:t> which we may receive both from our local districts and the federal government.  SPED funding </a:t>
            </a:r>
            <a:r>
              <a:rPr lang="en-US" sz="1600" dirty="0" smtClean="0"/>
              <a:t>can depend on </a:t>
            </a:r>
            <a:r>
              <a:rPr lang="en-US" sz="1600" dirty="0"/>
              <a:t>the students we serve, </a:t>
            </a:r>
            <a:r>
              <a:rPr lang="en-US" sz="1600" dirty="0" smtClean="0"/>
              <a:t>the certified staff we have, the </a:t>
            </a:r>
            <a:r>
              <a:rPr lang="en-US" sz="1600" dirty="0"/>
              <a:t>services we provide and the approach our host district takes to reimbursing those costs.  It can vary greatly </a:t>
            </a:r>
            <a:r>
              <a:rPr lang="en-US" sz="1600" dirty="0" smtClean="0"/>
              <a:t>school-by-school, but there should be a minimum level of SPED support at all schools that we never go below.</a:t>
            </a:r>
            <a:endParaRPr lang="en-US" sz="1600" dirty="0"/>
          </a:p>
          <a:p>
            <a:pPr eaLnBrk="0" hangingPunct="0">
              <a:spcBef>
                <a:spcPct val="20000"/>
              </a:spcBef>
              <a:defRPr/>
            </a:pPr>
            <a:r>
              <a:rPr lang="en-US" b="1" dirty="0"/>
              <a:t>Private revenues:</a:t>
            </a:r>
            <a:r>
              <a:rPr lang="en-US" dirty="0"/>
              <a:t>  whatever gap there is between public revenues and expenses needs to be filled by philanthropy.  A school should only have philanthropy in its growth years or if it is in a district where it receives lower funding than comparable district schools</a:t>
            </a:r>
            <a:r>
              <a:rPr lang="en-US" dirty="0" smtClean="0"/>
              <a:t>.  AF raises all the philanthropy our schools need.</a:t>
            </a:r>
            <a:endParaRPr lang="en-US" b="1"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txBox="1">
            <a:spLocks noGrp="1"/>
          </p:cNvSpPr>
          <p:nvPr/>
        </p:nvSpPr>
        <p:spPr bwMode="auto">
          <a:xfrm>
            <a:off x="6580188" y="6029325"/>
            <a:ext cx="2133600" cy="476250"/>
          </a:xfrm>
          <a:prstGeom prst="rect">
            <a:avLst/>
          </a:prstGeom>
          <a:noFill/>
          <a:ln w="9525">
            <a:noFill/>
            <a:miter lim="800000"/>
            <a:headEnd/>
            <a:tailEnd/>
          </a:ln>
        </p:spPr>
        <p:txBody>
          <a:bodyPr rIns="0" anchor="ctr"/>
          <a:lstStyle/>
          <a:p>
            <a:pPr algn="r"/>
            <a:fld id="{30C5CD9A-0803-4B36-B0FF-66680CCAFC25}" type="slidenum">
              <a:rPr lang="en-US">
                <a:solidFill>
                  <a:srgbClr val="000000"/>
                </a:solidFill>
              </a:rPr>
              <a:pPr algn="r"/>
              <a:t>7</a:t>
            </a:fld>
            <a:endParaRPr lang="en-US">
              <a:solidFill>
                <a:srgbClr val="000000"/>
              </a:solidFill>
            </a:endParaRPr>
          </a:p>
        </p:txBody>
      </p:sp>
      <p:sp>
        <p:nvSpPr>
          <p:cNvPr id="11267" name="Rectangle 2"/>
          <p:cNvSpPr>
            <a:spLocks noGrp="1" noChangeArrowheads="1"/>
          </p:cNvSpPr>
          <p:nvPr>
            <p:ph type="title" idx="4294967295"/>
          </p:nvPr>
        </p:nvSpPr>
        <p:spPr>
          <a:xfrm>
            <a:off x="228600" y="-228600"/>
            <a:ext cx="8229600" cy="1143000"/>
          </a:xfrm>
        </p:spPr>
        <p:txBody>
          <a:bodyPr/>
          <a:lstStyle/>
          <a:p>
            <a:pPr eaLnBrk="1" hangingPunct="1"/>
            <a:r>
              <a:rPr lang="en-US" sz="2700" smtClean="0"/>
              <a:t>The Second Half of Your Budget:  Expenses</a:t>
            </a:r>
          </a:p>
        </p:txBody>
      </p:sp>
      <p:sp>
        <p:nvSpPr>
          <p:cNvPr id="4" name="Content Placeholder 2"/>
          <p:cNvSpPr txBox="1">
            <a:spLocks/>
          </p:cNvSpPr>
          <p:nvPr/>
        </p:nvSpPr>
        <p:spPr>
          <a:xfrm>
            <a:off x="228600" y="762000"/>
            <a:ext cx="8686800" cy="5181600"/>
          </a:xfrm>
          <a:prstGeom prst="rect">
            <a:avLst/>
          </a:prstGeom>
        </p:spPr>
        <p:txBody>
          <a:bodyPr/>
          <a:lstStyle/>
          <a:p>
            <a:pPr eaLnBrk="0" hangingPunct="0">
              <a:spcBef>
                <a:spcPct val="20000"/>
              </a:spcBef>
              <a:defRPr/>
            </a:pPr>
            <a:r>
              <a:rPr lang="en-US" sz="1600" b="1" dirty="0"/>
              <a:t>Personnel costs:</a:t>
            </a:r>
            <a:r>
              <a:rPr lang="en-US" sz="1600" dirty="0"/>
              <a:t>  A school’s staff generally makes up 60% to 70% of its budget.  The number of staff, the mix of type of staff, their salary levels </a:t>
            </a:r>
            <a:r>
              <a:rPr lang="en-US" sz="1600" dirty="0" smtClean="0"/>
              <a:t>(based on TCP stage, for instance) and </a:t>
            </a:r>
            <a:r>
              <a:rPr lang="en-US" sz="1600" dirty="0"/>
              <a:t>their benefits all are the biggest drivers of costs at your school, and personnel decision have multi-year implications</a:t>
            </a:r>
            <a:r>
              <a:rPr lang="en-US" sz="1600" dirty="0" smtClean="0"/>
              <a:t>.</a:t>
            </a:r>
            <a:endParaRPr lang="en-US" dirty="0"/>
          </a:p>
          <a:p>
            <a:pPr eaLnBrk="0" hangingPunct="0">
              <a:spcBef>
                <a:spcPct val="20000"/>
              </a:spcBef>
              <a:defRPr/>
            </a:pPr>
            <a:r>
              <a:rPr lang="en-US" sz="1600" b="1" dirty="0"/>
              <a:t>Non-personnel costs:</a:t>
            </a:r>
            <a:r>
              <a:rPr lang="en-US" sz="1600" dirty="0"/>
              <a:t>   This contains a mix of some costs that you can’t really control (like insurance) and others that you can (like field lessons).  The major categories are:</a:t>
            </a:r>
            <a:endParaRPr lang="en-US" dirty="0"/>
          </a:p>
          <a:p>
            <a:pPr marL="342900" indent="-342900" eaLnBrk="0" hangingPunct="0">
              <a:spcBef>
                <a:spcPct val="20000"/>
              </a:spcBef>
              <a:buFontTx/>
              <a:buBlip>
                <a:blip r:embed="rId2"/>
              </a:buBlip>
              <a:defRPr/>
            </a:pPr>
            <a:r>
              <a:rPr lang="en-US" sz="1400" b="1" dirty="0"/>
              <a:t>Program support activities:</a:t>
            </a:r>
            <a:r>
              <a:rPr lang="en-US" sz="1400" dirty="0"/>
              <a:t>  These include afterschool programs, student incentives, teacher pd and field lesson costs.</a:t>
            </a:r>
            <a:endParaRPr lang="en-US" sz="1600" dirty="0"/>
          </a:p>
          <a:p>
            <a:pPr marL="342900" indent="-342900" eaLnBrk="0" hangingPunct="0">
              <a:spcBef>
                <a:spcPct val="20000"/>
              </a:spcBef>
              <a:buFontTx/>
              <a:buBlip>
                <a:blip r:embed="rId2"/>
              </a:buBlip>
              <a:defRPr/>
            </a:pPr>
            <a:r>
              <a:rPr lang="en-US" sz="1400" b="1" dirty="0"/>
              <a:t>Program materials and supplies:</a:t>
            </a:r>
            <a:r>
              <a:rPr lang="en-US" sz="1400" dirty="0"/>
              <a:t>  The biggest portion of this area is curriculum, and it also includes library books, classroom supplies, student snacks and furniture.</a:t>
            </a:r>
            <a:endParaRPr lang="en-US" sz="1600" dirty="0"/>
          </a:p>
          <a:p>
            <a:pPr marL="342900" indent="-342900" eaLnBrk="0" hangingPunct="0">
              <a:spcBef>
                <a:spcPct val="20000"/>
              </a:spcBef>
              <a:buFontTx/>
              <a:buBlip>
                <a:blip r:embed="rId2"/>
              </a:buBlip>
              <a:defRPr/>
            </a:pPr>
            <a:r>
              <a:rPr lang="en-US" sz="1400" b="1" dirty="0"/>
              <a:t>Operations:</a:t>
            </a:r>
            <a:r>
              <a:rPr lang="en-US" sz="1400" dirty="0"/>
              <a:t>  This includes the cost of your food program and transportation (beyond what is provided by the district).</a:t>
            </a:r>
            <a:endParaRPr lang="en-US" sz="1600" dirty="0"/>
          </a:p>
          <a:p>
            <a:pPr marL="342900" indent="-342900" eaLnBrk="0" hangingPunct="0">
              <a:spcBef>
                <a:spcPct val="20000"/>
              </a:spcBef>
              <a:buFontTx/>
              <a:buBlip>
                <a:blip r:embed="rId2"/>
              </a:buBlip>
              <a:defRPr/>
            </a:pPr>
            <a:r>
              <a:rPr lang="en-US" sz="1400" b="1" dirty="0"/>
              <a:t>Technology:</a:t>
            </a:r>
            <a:r>
              <a:rPr lang="en-US" sz="1400" dirty="0"/>
              <a:t>  This includes both hardware and software for students and staff as well as “connectivity” expense for phones and internet.</a:t>
            </a:r>
            <a:endParaRPr lang="en-US" sz="1600" dirty="0"/>
          </a:p>
          <a:p>
            <a:pPr marL="342900" indent="-342900" eaLnBrk="0" hangingPunct="0">
              <a:spcBef>
                <a:spcPct val="20000"/>
              </a:spcBef>
              <a:buFontTx/>
              <a:buBlip>
                <a:blip r:embed="rId2"/>
              </a:buBlip>
              <a:defRPr/>
            </a:pPr>
            <a:r>
              <a:rPr lang="en-US" sz="1400" b="1" dirty="0"/>
              <a:t>General and administrative costs:</a:t>
            </a:r>
            <a:r>
              <a:rPr lang="en-US" sz="1400" dirty="0"/>
              <a:t>  This includes insurance, payroll fees, postage and office supplies.</a:t>
            </a:r>
            <a:endParaRPr lang="en-US" sz="1600" dirty="0"/>
          </a:p>
          <a:p>
            <a:pPr marL="342900" indent="-342900" eaLnBrk="0" hangingPunct="0">
              <a:spcBef>
                <a:spcPct val="20000"/>
              </a:spcBef>
              <a:buFontTx/>
              <a:buBlip>
                <a:blip r:embed="rId2"/>
              </a:buBlip>
              <a:defRPr/>
            </a:pPr>
            <a:r>
              <a:rPr lang="en-US" sz="1400" b="1" dirty="0"/>
              <a:t>Facilities:</a:t>
            </a:r>
            <a:r>
              <a:rPr lang="en-US" sz="1400" dirty="0"/>
              <a:t>  This can vary greatly by school depending on its circumstances, and includes mortgage costs, rent, utilities and maintenance.</a:t>
            </a:r>
            <a:endParaRPr lang="en-US" sz="1600" dirty="0"/>
          </a:p>
          <a:p>
            <a:pPr marL="342900" indent="-342900" eaLnBrk="0" hangingPunct="0">
              <a:spcBef>
                <a:spcPct val="20000"/>
              </a:spcBef>
              <a:buFontTx/>
              <a:buBlip>
                <a:blip r:embed="rId2"/>
              </a:buBlip>
              <a:defRPr/>
            </a:pPr>
            <a:r>
              <a:rPr lang="en-US" sz="1400" b="1" dirty="0"/>
              <a:t>Supplemental programs:</a:t>
            </a:r>
            <a:r>
              <a:rPr lang="en-US" sz="1400" dirty="0"/>
              <a:t>  This is primarily for our high schools which have alumni and college programs that support our scholars once they have left us, and so are treated separately from the regular operating budget.</a:t>
            </a:r>
            <a:endParaRPr lang="en-US" sz="1600" dirty="0"/>
          </a:p>
          <a:p>
            <a:pPr marL="342900" indent="-342900" eaLnBrk="0" hangingPunct="0">
              <a:spcBef>
                <a:spcPct val="20000"/>
              </a:spcBef>
              <a:buFontTx/>
              <a:buBlip>
                <a:blip r:embed="rId2"/>
              </a:buBlip>
              <a:defRPr/>
            </a:pPr>
            <a:r>
              <a:rPr lang="en-US" sz="1400" b="1" dirty="0"/>
              <a:t>AF’s management fee and “direct to schools” cost:</a:t>
            </a:r>
            <a:r>
              <a:rPr lang="en-US" sz="1400" dirty="0"/>
              <a:t>  These are the costs defined in our Charter Management Agreement by which AF receives the funds it needs to provide its services to the school.  The level of these expenses are designed such that, at full scale, AF Network Support is also self-sufficient on public funds</a:t>
            </a:r>
            <a:r>
              <a:rPr lang="en-US" sz="1400" dirty="0" smtClean="0"/>
              <a:t>.</a:t>
            </a:r>
            <a:endParaRPr lang="en-US" sz="1600"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txBox="1">
            <a:spLocks noGrp="1"/>
          </p:cNvSpPr>
          <p:nvPr/>
        </p:nvSpPr>
        <p:spPr bwMode="auto">
          <a:xfrm>
            <a:off x="6580188" y="6029325"/>
            <a:ext cx="2133600" cy="476250"/>
          </a:xfrm>
          <a:prstGeom prst="rect">
            <a:avLst/>
          </a:prstGeom>
          <a:noFill/>
          <a:ln w="9525">
            <a:noFill/>
            <a:miter lim="800000"/>
            <a:headEnd/>
            <a:tailEnd/>
          </a:ln>
        </p:spPr>
        <p:txBody>
          <a:bodyPr rIns="0" anchor="ctr"/>
          <a:lstStyle/>
          <a:p>
            <a:pPr algn="r"/>
            <a:fld id="{028DD836-371F-422E-B73C-1564FFDC3A01}" type="slidenum">
              <a:rPr lang="en-US">
                <a:solidFill>
                  <a:srgbClr val="000000"/>
                </a:solidFill>
              </a:rPr>
              <a:pPr algn="r"/>
              <a:t>8</a:t>
            </a:fld>
            <a:endParaRPr lang="en-US">
              <a:solidFill>
                <a:srgbClr val="000000"/>
              </a:solidFill>
            </a:endParaRPr>
          </a:p>
        </p:txBody>
      </p:sp>
      <p:sp>
        <p:nvSpPr>
          <p:cNvPr id="9219" name="Rectangle 2"/>
          <p:cNvSpPr>
            <a:spLocks noGrp="1" noChangeArrowheads="1"/>
          </p:cNvSpPr>
          <p:nvPr>
            <p:ph type="title" idx="4294967295"/>
          </p:nvPr>
        </p:nvSpPr>
        <p:spPr>
          <a:xfrm>
            <a:off x="228600" y="-228600"/>
            <a:ext cx="8229600" cy="1143000"/>
          </a:xfrm>
        </p:spPr>
        <p:txBody>
          <a:bodyPr/>
          <a:lstStyle/>
          <a:p>
            <a:pPr eaLnBrk="1" hangingPunct="1"/>
            <a:r>
              <a:rPr lang="en-US" sz="2700" smtClean="0"/>
              <a:t>Creating Your Budget</a:t>
            </a:r>
          </a:p>
        </p:txBody>
      </p:sp>
      <p:sp>
        <p:nvSpPr>
          <p:cNvPr id="4" name="Content Placeholder 2"/>
          <p:cNvSpPr txBox="1">
            <a:spLocks/>
          </p:cNvSpPr>
          <p:nvPr/>
        </p:nvSpPr>
        <p:spPr>
          <a:xfrm>
            <a:off x="228600" y="838200"/>
            <a:ext cx="8686800" cy="5562600"/>
          </a:xfrm>
          <a:prstGeom prst="rect">
            <a:avLst/>
          </a:prstGeom>
          <a:solidFill>
            <a:schemeClr val="bg1"/>
          </a:solidFill>
        </p:spPr>
        <p:txBody>
          <a:bodyPr/>
          <a:lstStyle/>
          <a:p>
            <a:pPr eaLnBrk="0" hangingPunct="0">
              <a:spcBef>
                <a:spcPct val="20000"/>
              </a:spcBef>
              <a:defRPr/>
            </a:pPr>
            <a:r>
              <a:rPr lang="en-US" dirty="0"/>
              <a:t>The creation of a school’s budget is a </a:t>
            </a:r>
            <a:r>
              <a:rPr lang="en-US" b="1" dirty="0"/>
              <a:t>joint exercise between the principal, the DSO, the RDO, the regional superintendent, Team Finance, </a:t>
            </a:r>
            <a:r>
              <a:rPr lang="en-US" b="1" dirty="0" smtClean="0"/>
              <a:t>other Network Support teams (e.g., Team </a:t>
            </a:r>
            <a:r>
              <a:rPr lang="en-US" b="1" dirty="0"/>
              <a:t>Recruit, Team Human </a:t>
            </a:r>
            <a:r>
              <a:rPr lang="en-US" b="1" dirty="0" smtClean="0"/>
              <a:t>Capital, Team IT) </a:t>
            </a:r>
            <a:r>
              <a:rPr lang="en-US" b="1" dirty="0"/>
              <a:t>and your board</a:t>
            </a:r>
            <a:r>
              <a:rPr lang="en-US" dirty="0"/>
              <a:t>.  It starts in January and is completed by the May board meetings, when the board approves the budget and ensures it is in place by the start of the new year on July 1</a:t>
            </a:r>
            <a:r>
              <a:rPr lang="en-US" baseline="30000" dirty="0"/>
              <a:t>st</a:t>
            </a:r>
            <a:r>
              <a:rPr lang="en-US" dirty="0"/>
              <a:t>.  In general, the budget is created through the following steps:</a:t>
            </a:r>
          </a:p>
          <a:p>
            <a:pPr marL="342900" indent="-342900" eaLnBrk="0" hangingPunct="0">
              <a:spcBef>
                <a:spcPct val="20000"/>
              </a:spcBef>
              <a:buFont typeface="+mj-lt"/>
              <a:buAutoNum type="arabicPeriod"/>
              <a:defRPr/>
            </a:pPr>
            <a:r>
              <a:rPr lang="en-US" b="1" dirty="0"/>
              <a:t>Annual revision to the “model”:  </a:t>
            </a:r>
            <a:r>
              <a:rPr lang="en-US" dirty="0"/>
              <a:t>Before the “official” budget process begins, Team Finance revises AF’s overall “budget model” based on any new information about revenues or expenses that change from year to </a:t>
            </a:r>
            <a:r>
              <a:rPr lang="en-US" dirty="0" smtClean="0"/>
              <a:t>year</a:t>
            </a:r>
            <a:r>
              <a:rPr lang="en-US" dirty="0"/>
              <a:t> </a:t>
            </a:r>
            <a:r>
              <a:rPr lang="en-US" dirty="0" smtClean="0"/>
              <a:t>with the goal of ensuring it achieves self-sufficiency at scale. </a:t>
            </a:r>
            <a:endParaRPr lang="en-US" dirty="0"/>
          </a:p>
          <a:p>
            <a:pPr marL="342900" indent="-342900" eaLnBrk="0" hangingPunct="0">
              <a:spcBef>
                <a:spcPct val="20000"/>
              </a:spcBef>
              <a:buFont typeface="+mj-lt"/>
              <a:buAutoNum type="arabicPeriod"/>
              <a:defRPr/>
            </a:pPr>
            <a:r>
              <a:rPr lang="en-US" b="1" dirty="0"/>
              <a:t>Creation of “target” budgets:  </a:t>
            </a:r>
            <a:r>
              <a:rPr lang="en-US" dirty="0"/>
              <a:t>Team Finance translates the model into individual “target” budgets for each school, which have suggested staffing, enrollment and line-by-line expense amounts that would achieve the overall “surplus/(deficit)” goal for that school given its circumstances.  </a:t>
            </a:r>
          </a:p>
          <a:p>
            <a:pPr marL="342900" indent="-342900" eaLnBrk="0" hangingPunct="0">
              <a:spcBef>
                <a:spcPct val="20000"/>
              </a:spcBef>
              <a:buFont typeface="+mj-lt"/>
              <a:buAutoNum type="arabicPeriod"/>
              <a:defRPr/>
            </a:pPr>
            <a:r>
              <a:rPr lang="en-US" b="1" dirty="0"/>
              <a:t>Creation of “final” budgets:  </a:t>
            </a:r>
            <a:r>
              <a:rPr lang="en-US" dirty="0"/>
              <a:t>Over more than </a:t>
            </a:r>
            <a:r>
              <a:rPr lang="en-US" dirty="0" smtClean="0"/>
              <a:t>three months</a:t>
            </a:r>
            <a:r>
              <a:rPr lang="en-US" dirty="0"/>
              <a:t>, all of the stakeholders mentioned above turn the “draft” budget into a “final” budget that most accurately reflects each individual school’s needs and priorities for the following year.  This can lead to significant adjustments in how resources are allocated, although it </a:t>
            </a:r>
            <a:r>
              <a:rPr lang="en-US" dirty="0" smtClean="0"/>
              <a:t>will still </a:t>
            </a:r>
            <a:r>
              <a:rPr lang="en-US" dirty="0"/>
              <a:t>stay within the overall target set for the school.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txBox="1">
            <a:spLocks noGrp="1"/>
          </p:cNvSpPr>
          <p:nvPr/>
        </p:nvSpPr>
        <p:spPr bwMode="auto">
          <a:xfrm>
            <a:off x="6580188" y="6029325"/>
            <a:ext cx="2133600" cy="476250"/>
          </a:xfrm>
          <a:prstGeom prst="rect">
            <a:avLst/>
          </a:prstGeom>
          <a:noFill/>
          <a:ln w="9525">
            <a:noFill/>
            <a:miter lim="800000"/>
            <a:headEnd/>
            <a:tailEnd/>
          </a:ln>
        </p:spPr>
        <p:txBody>
          <a:bodyPr rIns="0" anchor="ctr"/>
          <a:lstStyle/>
          <a:p>
            <a:pPr algn="r"/>
            <a:fld id="{46A55F51-E2B7-40DF-A9F1-FAFB7E0F5D09}" type="slidenum">
              <a:rPr lang="en-US">
                <a:solidFill>
                  <a:srgbClr val="000000"/>
                </a:solidFill>
              </a:rPr>
              <a:pPr algn="r"/>
              <a:t>9</a:t>
            </a:fld>
            <a:endParaRPr lang="en-US">
              <a:solidFill>
                <a:srgbClr val="000000"/>
              </a:solidFill>
            </a:endParaRPr>
          </a:p>
        </p:txBody>
      </p:sp>
      <p:sp>
        <p:nvSpPr>
          <p:cNvPr id="12291" name="Rectangle 2"/>
          <p:cNvSpPr>
            <a:spLocks noGrp="1" noChangeArrowheads="1"/>
          </p:cNvSpPr>
          <p:nvPr>
            <p:ph type="title" idx="4294967295"/>
          </p:nvPr>
        </p:nvSpPr>
        <p:spPr>
          <a:xfrm>
            <a:off x="228600" y="-228600"/>
            <a:ext cx="8229600" cy="1143000"/>
          </a:xfrm>
        </p:spPr>
        <p:txBody>
          <a:bodyPr/>
          <a:lstStyle/>
          <a:p>
            <a:pPr eaLnBrk="1" hangingPunct="1"/>
            <a:r>
              <a:rPr lang="en-US" sz="2700" smtClean="0"/>
              <a:t>Managing Your Budget</a:t>
            </a:r>
          </a:p>
        </p:txBody>
      </p:sp>
      <p:sp>
        <p:nvSpPr>
          <p:cNvPr id="4" name="Content Placeholder 2"/>
          <p:cNvSpPr txBox="1">
            <a:spLocks/>
          </p:cNvSpPr>
          <p:nvPr/>
        </p:nvSpPr>
        <p:spPr>
          <a:xfrm>
            <a:off x="228600" y="838200"/>
            <a:ext cx="8686800" cy="5715000"/>
          </a:xfrm>
          <a:prstGeom prst="rect">
            <a:avLst/>
          </a:prstGeom>
          <a:solidFill>
            <a:schemeClr val="bg1"/>
          </a:solidFill>
        </p:spPr>
        <p:txBody>
          <a:bodyPr/>
          <a:lstStyle/>
          <a:p>
            <a:pPr eaLnBrk="0" hangingPunct="0">
              <a:spcBef>
                <a:spcPct val="20000"/>
              </a:spcBef>
              <a:defRPr/>
            </a:pPr>
            <a:r>
              <a:rPr lang="en-US" b="1" dirty="0" smtClean="0"/>
              <a:t>Budgets are owned by the schools</a:t>
            </a:r>
            <a:r>
              <a:rPr lang="en-US" dirty="0" smtClean="0"/>
              <a:t> and the ultimate responsibility for operating within them lies with you.  </a:t>
            </a:r>
          </a:p>
          <a:p>
            <a:pPr eaLnBrk="0" hangingPunct="0">
              <a:spcBef>
                <a:spcPct val="20000"/>
              </a:spcBef>
              <a:defRPr/>
            </a:pPr>
            <a:r>
              <a:rPr lang="en-US" dirty="0" smtClean="0"/>
              <a:t>Team Finance creates </a:t>
            </a:r>
            <a:r>
              <a:rPr lang="en-US" dirty="0"/>
              <a:t>a </a:t>
            </a:r>
            <a:r>
              <a:rPr lang="en-US" b="1" dirty="0"/>
              <a:t>monthly report of how each school is performing against its </a:t>
            </a:r>
            <a:r>
              <a:rPr lang="en-US" b="1" dirty="0" smtClean="0"/>
              <a:t>budget</a:t>
            </a:r>
            <a:r>
              <a:rPr lang="en-US" dirty="0" smtClean="0"/>
              <a:t>.  These are also reviewed </a:t>
            </a:r>
            <a:r>
              <a:rPr lang="en-US" dirty="0"/>
              <a:t>with the treasurer, the RDO and the DSO prior to each board </a:t>
            </a:r>
            <a:r>
              <a:rPr lang="en-US" dirty="0" smtClean="0"/>
              <a:t>meeting.</a:t>
            </a:r>
          </a:p>
          <a:p>
            <a:pPr eaLnBrk="0" hangingPunct="0">
              <a:spcBef>
                <a:spcPct val="20000"/>
              </a:spcBef>
              <a:defRPr/>
            </a:pPr>
            <a:r>
              <a:rPr lang="en-US" dirty="0" smtClean="0"/>
              <a:t>You </a:t>
            </a:r>
            <a:r>
              <a:rPr lang="en-US" dirty="0"/>
              <a:t>should review your budget </a:t>
            </a:r>
            <a:r>
              <a:rPr lang="en-US" b="1" dirty="0"/>
              <a:t>at least at one check-in between the principal and DSO each month</a:t>
            </a:r>
            <a:r>
              <a:rPr lang="en-US" dirty="0"/>
              <a:t>. </a:t>
            </a:r>
            <a:r>
              <a:rPr lang="en-US" dirty="0" smtClean="0"/>
              <a:t>The agenda should look </a:t>
            </a:r>
            <a:r>
              <a:rPr lang="en-US" dirty="0"/>
              <a:t>something like this:</a:t>
            </a:r>
          </a:p>
          <a:p>
            <a:pPr marL="342900" indent="-342900" eaLnBrk="0" hangingPunct="0">
              <a:spcBef>
                <a:spcPct val="20000"/>
              </a:spcBef>
              <a:buFontTx/>
              <a:buBlip>
                <a:blip r:embed="rId2"/>
              </a:buBlip>
              <a:defRPr/>
            </a:pPr>
            <a:r>
              <a:rPr lang="en-US" sz="1600" b="1" dirty="0"/>
              <a:t>Overall performance against budget.</a:t>
            </a:r>
            <a:r>
              <a:rPr lang="en-US" sz="1600" dirty="0"/>
              <a:t>  Are you on track to meet your targeted surplus in your “full year forecast”? </a:t>
            </a:r>
            <a:r>
              <a:rPr lang="en-US" sz="1600" dirty="0" smtClean="0"/>
              <a:t>If </a:t>
            </a:r>
            <a:r>
              <a:rPr lang="en-US" sz="1600" dirty="0"/>
              <a:t>not, by how much are you off, and how will you close the gap?</a:t>
            </a:r>
          </a:p>
          <a:p>
            <a:pPr marL="342900" indent="-342900" eaLnBrk="0" hangingPunct="0">
              <a:spcBef>
                <a:spcPct val="20000"/>
              </a:spcBef>
              <a:buFontTx/>
              <a:buBlip>
                <a:blip r:embed="rId2"/>
              </a:buBlip>
              <a:defRPr/>
            </a:pPr>
            <a:r>
              <a:rPr lang="en-US" sz="1600" b="1" dirty="0"/>
              <a:t>Key items significantly above or below budget.</a:t>
            </a:r>
            <a:r>
              <a:rPr lang="en-US" sz="1600" dirty="0"/>
              <a:t>  Where </a:t>
            </a:r>
            <a:r>
              <a:rPr lang="en-US" sz="1600" dirty="0" smtClean="0"/>
              <a:t>are the </a:t>
            </a:r>
            <a:r>
              <a:rPr lang="en-US" sz="1600" dirty="0"/>
              <a:t>biggest variances and what are is driving them?  Are they enrollment, staffing or a non-personnel expense?  </a:t>
            </a:r>
            <a:endParaRPr lang="en-US" sz="1600" dirty="0" smtClean="0"/>
          </a:p>
          <a:p>
            <a:pPr marL="342900" indent="-342900" eaLnBrk="0" hangingPunct="0">
              <a:spcBef>
                <a:spcPct val="20000"/>
              </a:spcBef>
              <a:buFontTx/>
              <a:buBlip>
                <a:blip r:embed="rId2"/>
              </a:buBlip>
              <a:defRPr/>
            </a:pPr>
            <a:r>
              <a:rPr lang="en-US" sz="1600" b="1" dirty="0" smtClean="0"/>
              <a:t>Decision </a:t>
            </a:r>
            <a:r>
              <a:rPr lang="en-US" sz="1600" b="1" dirty="0"/>
              <a:t>points.</a:t>
            </a:r>
            <a:r>
              <a:rPr lang="en-US" sz="1600" dirty="0"/>
              <a:t>  What action do you need to take in response to your variances? </a:t>
            </a:r>
            <a:r>
              <a:rPr lang="en-US" sz="1600" dirty="0" smtClean="0"/>
              <a:t>What </a:t>
            </a:r>
            <a:r>
              <a:rPr lang="en-US" sz="1600" dirty="0"/>
              <a:t>research is needed and how can Team Finance or another Network Support team </a:t>
            </a:r>
            <a:r>
              <a:rPr lang="en-US" sz="1600" dirty="0" smtClean="0"/>
              <a:t>help?</a:t>
            </a:r>
            <a:endParaRPr lang="en-US" sz="1600" dirty="0"/>
          </a:p>
          <a:p>
            <a:pPr eaLnBrk="0" hangingPunct="0">
              <a:spcBef>
                <a:spcPct val="20000"/>
              </a:spcBef>
              <a:defRPr/>
            </a:pPr>
            <a:r>
              <a:rPr lang="en-US" dirty="0" smtClean="0"/>
              <a:t>One </a:t>
            </a:r>
            <a:r>
              <a:rPr lang="en-US" dirty="0"/>
              <a:t>message that we really want to send </a:t>
            </a:r>
            <a:r>
              <a:rPr lang="en-US" dirty="0" smtClean="0"/>
              <a:t>is </a:t>
            </a:r>
            <a:r>
              <a:rPr lang="en-US" dirty="0"/>
              <a:t>that </a:t>
            </a:r>
            <a:r>
              <a:rPr lang="en-US" b="1" dirty="0"/>
              <a:t>there is almost always a solution to every budget challenge</a:t>
            </a:r>
            <a:r>
              <a:rPr lang="en-US" dirty="0"/>
              <a:t>. </a:t>
            </a:r>
            <a:r>
              <a:rPr lang="en-US" dirty="0" smtClean="0"/>
              <a:t> While </a:t>
            </a:r>
            <a:r>
              <a:rPr lang="en-US" dirty="0"/>
              <a:t>the overall constraints of a budget are fixed, there is flexibility for how you can work within them, and coordinating closely with your regional superintendents and RDOs, we can work with the principal and DSO to make sure the budget is always at the service of the instructional goals of the </a:t>
            </a:r>
            <a:r>
              <a:rPr lang="en-US" dirty="0" smtClean="0"/>
              <a:t>school.</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Rockwel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Sub_x0020_Folder_x0020_2 xmlns="f66bbe33-973a-4bf2-8fee-ea0bed79a01f" xsi:nil="true"/>
    <Sub_x0020_Folder xmlns="f66bbe33-973a-4bf2-8fee-ea0bed79a01f" xsi:nil="true"/>
    <Key_x0020_Area xmlns="f66bbe33-973a-4bf2-8fee-ea0bed79a01f">Finance</Key_x0020_Area>
    <Description0 xmlns="f66bbe33-973a-4bf2-8fee-ea0bed79a01f" xsi:nil="true"/>
    <_dlc_DocId xmlns="870d16f4-8048-4199-b7c0-9cbff46dc78c">YRZUPVWUHWXA-71-7</_dlc_DocId>
    <_dlc_DocIdUrl xmlns="870d16f4-8048-4199-b7c0-9cbff46dc78c">
      <Url>https://manyminds.achievementfirst.org/PartnerExternal/_layouts/15/DocIdRedir.aspx?ID=YRZUPVWUHWXA-71-7</Url>
      <Description>YRZUPVWUHWXA-71-7</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5F5B4C47BD44D34CB121BF6627D9FAE7" ma:contentTypeVersion="4" ma:contentTypeDescription="Create a new document." ma:contentTypeScope="" ma:versionID="109d7067f7f4816e30592c7943626469">
  <xsd:schema xmlns:xsd="http://www.w3.org/2001/XMLSchema" xmlns:xs="http://www.w3.org/2001/XMLSchema" xmlns:p="http://schemas.microsoft.com/office/2006/metadata/properties" xmlns:ns2="870d16f4-8048-4199-b7c0-9cbff46dc78c" xmlns:ns3="f66bbe33-973a-4bf2-8fee-ea0bed79a01f" targetNamespace="http://schemas.microsoft.com/office/2006/metadata/properties" ma:root="true" ma:fieldsID="5a7d77ff3d2ebcfbc7f3b5bbfecdf6fe" ns2:_="" ns3:_="">
    <xsd:import namespace="870d16f4-8048-4199-b7c0-9cbff46dc78c"/>
    <xsd:import namespace="f66bbe33-973a-4bf2-8fee-ea0bed79a01f"/>
    <xsd:element name="properties">
      <xsd:complexType>
        <xsd:sequence>
          <xsd:element name="documentManagement">
            <xsd:complexType>
              <xsd:all>
                <xsd:element ref="ns2:_dlc_DocId" minOccurs="0"/>
                <xsd:element ref="ns2:_dlc_DocIdUrl" minOccurs="0"/>
                <xsd:element ref="ns2:_dlc_DocIdPersistId" minOccurs="0"/>
                <xsd:element ref="ns3:Key_x0020_Area" minOccurs="0"/>
                <xsd:element ref="ns3:Sub_x0020_Folder" minOccurs="0"/>
                <xsd:element ref="ns3:Sub_x0020_Folder_x0020_2" minOccurs="0"/>
                <xsd:element ref="ns3:Description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0d16f4-8048-4199-b7c0-9cbff46dc78c"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f66bbe33-973a-4bf2-8fee-ea0bed79a01f" elementFormDefault="qualified">
    <xsd:import namespace="http://schemas.microsoft.com/office/2006/documentManagement/types"/>
    <xsd:import namespace="http://schemas.microsoft.com/office/infopath/2007/PartnerControls"/>
    <xsd:element name="Key_x0020_Area" ma:index="11" nillable="true" ma:displayName="Key Area" ma:default="Student Enrollment" ma:format="Dropdown" ma:internalName="Key_x0020_Area">
      <xsd:simpleType>
        <xsd:restriction base="dms:Choice">
          <xsd:enumeration value="Student Enrollment"/>
          <xsd:enumeration value="Facilities"/>
          <xsd:enumeration value="IT Infrastructure"/>
          <xsd:enumeration value="Student Services"/>
          <xsd:enumeration value="Finance"/>
          <xsd:enumeration value="Compliance"/>
          <xsd:enumeration value="Human Capital"/>
          <xsd:enumeration value="Operations Talent Development"/>
          <xsd:enumeration value="School Readiness"/>
        </xsd:restriction>
      </xsd:simpleType>
    </xsd:element>
    <xsd:element name="Sub_x0020_Folder" ma:index="12" nillable="true" ma:displayName="Sub Folder" ma:internalName="Sub_x0020_Folder">
      <xsd:simpleType>
        <xsd:restriction base="dms:Text">
          <xsd:maxLength value="255"/>
        </xsd:restriction>
      </xsd:simpleType>
    </xsd:element>
    <xsd:element name="Sub_x0020_Folder_x0020_2" ma:index="13" nillable="true" ma:displayName="Sub Folder 2" ma:internalName="Sub_x0020_Folder_x0020_2">
      <xsd:simpleType>
        <xsd:restriction base="dms:Text">
          <xsd:maxLength value="255"/>
        </xsd:restriction>
      </xsd:simpleType>
    </xsd:element>
    <xsd:element name="Description0" ma:index="14" nillable="true" ma:displayName="Description" ma:internalName="Description0">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93C309B-D988-4A43-9EEF-4941FDD6DEAB}"/>
</file>

<file path=customXml/itemProps2.xml><?xml version="1.0" encoding="utf-8"?>
<ds:datastoreItem xmlns:ds="http://schemas.openxmlformats.org/officeDocument/2006/customXml" ds:itemID="{9B9BECFB-5684-4444-91A7-866C4051BDEF}"/>
</file>

<file path=customXml/itemProps3.xml><?xml version="1.0" encoding="utf-8"?>
<ds:datastoreItem xmlns:ds="http://schemas.openxmlformats.org/officeDocument/2006/customXml" ds:itemID="{095CD222-3B89-4972-9C25-37393B504B3D}"/>
</file>

<file path=customXml/itemProps4.xml><?xml version="1.0" encoding="utf-8"?>
<ds:datastoreItem xmlns:ds="http://schemas.openxmlformats.org/officeDocument/2006/customXml" ds:itemID="{D8714993-5E8E-4E64-9EE7-38C5CD685B74}"/>
</file>

<file path=docProps/app.xml><?xml version="1.0" encoding="utf-8"?>
<Properties xmlns="http://schemas.openxmlformats.org/officeDocument/2006/extended-properties" xmlns:vt="http://schemas.openxmlformats.org/officeDocument/2006/docPropsVTypes">
  <Template/>
  <TotalTime>3872</TotalTime>
  <Words>2319</Words>
  <Application>Microsoft Macintosh PowerPoint</Application>
  <PresentationFormat>On-screen Show (4:3)</PresentationFormat>
  <Paragraphs>149</Paragraphs>
  <Slides>19</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4" baseType="lpstr">
      <vt:lpstr>Rockwell</vt:lpstr>
      <vt:lpstr>Calibri</vt:lpstr>
      <vt:lpstr>ＭＳ Ｐゴシック</vt:lpstr>
      <vt:lpstr>Custom Design</vt:lpstr>
      <vt:lpstr>Worksheet</vt:lpstr>
      <vt:lpstr>Creating and Managing Your School’s Budget PIR 2 Training </vt:lpstr>
      <vt:lpstr>Meeting Objectives</vt:lpstr>
      <vt:lpstr>Why This is Important</vt:lpstr>
      <vt:lpstr>Budget Timeline</vt:lpstr>
      <vt:lpstr>Budget Roles</vt:lpstr>
      <vt:lpstr>The First Half of Your Budget:  Revenues</vt:lpstr>
      <vt:lpstr>The Second Half of Your Budget:  Expenses</vt:lpstr>
      <vt:lpstr>Creating Your Budget</vt:lpstr>
      <vt:lpstr>Managing Your Budget</vt:lpstr>
      <vt:lpstr>Other Finance Topics and Resources</vt:lpstr>
      <vt:lpstr>Getting Started:  The Enrollment/Staffing Balance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Julie Johnson</dc:creator>
  <cp:lastModifiedBy>Amber Turner</cp:lastModifiedBy>
  <cp:revision>151</cp:revision>
  <cp:lastPrinted>2011-09-09T14:35:36Z</cp:lastPrinted>
  <dcterms:created xsi:type="dcterms:W3CDTF">2010-11-19T01:23:40Z</dcterms:created>
  <dcterms:modified xsi:type="dcterms:W3CDTF">2015-01-27T21:44:47Z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0x0101005F5B4C47BD44D34CB121BF6627D9FAE7</vt:lpwstr>
  </property>
  <property fmtid="{D5CDD505-2E9C-101B-9397-08002B2CF9AE}" pid="3" name="_dlc_DocIdItemGuid">
    <vt:lpwstr>9d3cd25d-0339-4a26-9410-2d738ec57871</vt:lpwstr>
  </property>
</Properties>
</file>