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8"/>
  </p:notesMasterIdLst>
  <p:handoutMasterIdLst>
    <p:handoutMasterId r:id="rId29"/>
  </p:handoutMasterIdLst>
  <p:sldIdLst>
    <p:sldId id="621" r:id="rId8"/>
    <p:sldId id="451" r:id="rId9"/>
    <p:sldId id="403" r:id="rId10"/>
    <p:sldId id="616" r:id="rId11"/>
    <p:sldId id="524" r:id="rId12"/>
    <p:sldId id="525" r:id="rId13"/>
    <p:sldId id="626" r:id="rId14"/>
    <p:sldId id="528" r:id="rId15"/>
    <p:sldId id="623" r:id="rId16"/>
    <p:sldId id="624" r:id="rId17"/>
    <p:sldId id="625" r:id="rId18"/>
    <p:sldId id="532" r:id="rId19"/>
    <p:sldId id="533" r:id="rId20"/>
    <p:sldId id="535" r:id="rId21"/>
    <p:sldId id="537" r:id="rId22"/>
    <p:sldId id="538" r:id="rId23"/>
    <p:sldId id="539" r:id="rId24"/>
    <p:sldId id="541" r:id="rId25"/>
    <p:sldId id="622" r:id="rId26"/>
    <p:sldId id="542" r:id="rId2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89A"/>
    <a:srgbClr val="25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42" autoAdjust="0"/>
  </p:normalViewPr>
  <p:slideViewPr>
    <p:cSldViewPr>
      <p:cViewPr>
        <p:scale>
          <a:sx n="60" d="100"/>
          <a:sy n="60" d="100"/>
        </p:scale>
        <p:origin x="-15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8" Type="http://schemas.openxmlformats.org/officeDocument/2006/relationships/slide" Target="slides/slid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28" Type="http://schemas.openxmlformats.org/officeDocument/2006/relationships/notesMaster" Target="notesMasters/notesMaster1.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30" Type="http://schemas.openxmlformats.org/officeDocument/2006/relationships/commentAuthors" Target="commentAuthor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4" tIns="46966" rIns="93934" bIns="46966" rtlCol="0"/>
          <a:lstStyle>
            <a:lvl1pPr algn="l">
              <a:defRPr sz="1200"/>
            </a:lvl1pPr>
          </a:lstStyle>
          <a:p>
            <a:endParaRPr lang="en-US"/>
          </a:p>
        </p:txBody>
      </p:sp>
      <p:sp>
        <p:nvSpPr>
          <p:cNvPr id="3" name="Date Placeholder 2"/>
          <p:cNvSpPr>
            <a:spLocks noGrp="1"/>
          </p:cNvSpPr>
          <p:nvPr>
            <p:ph type="dt" sz="quarter" idx="1"/>
          </p:nvPr>
        </p:nvSpPr>
        <p:spPr>
          <a:xfrm>
            <a:off x="4008704" y="0"/>
            <a:ext cx="3066733" cy="468154"/>
          </a:xfrm>
          <a:prstGeom prst="rect">
            <a:avLst/>
          </a:prstGeom>
        </p:spPr>
        <p:txBody>
          <a:bodyPr vert="horz" lIns="93934" tIns="46966" rIns="93934" bIns="46966" rtlCol="0"/>
          <a:lstStyle>
            <a:lvl1pPr algn="r">
              <a:defRPr sz="1200"/>
            </a:lvl1pPr>
          </a:lstStyle>
          <a:p>
            <a:fld id="{2E6E0C2C-0D76-47CC-A5F5-0FDF9C3F3E17}" type="datetimeFigureOut">
              <a:rPr lang="en-US" smtClean="0"/>
              <a:t>7/1/2014</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4" tIns="46966" rIns="93934" bIns="46966" rtlCol="0" anchor="b"/>
          <a:lstStyle>
            <a:lvl1pPr algn="l">
              <a:defRPr sz="1200"/>
            </a:lvl1pPr>
          </a:lstStyle>
          <a:p>
            <a:endParaRPr lang="en-US"/>
          </a:p>
        </p:txBody>
      </p:sp>
      <p:sp>
        <p:nvSpPr>
          <p:cNvPr id="5" name="Slide Number Placeholder 4"/>
          <p:cNvSpPr>
            <a:spLocks noGrp="1"/>
          </p:cNvSpPr>
          <p:nvPr>
            <p:ph type="sldNum" sz="quarter" idx="3"/>
          </p:nvPr>
        </p:nvSpPr>
        <p:spPr>
          <a:xfrm>
            <a:off x="4008704" y="8893296"/>
            <a:ext cx="3066733" cy="468154"/>
          </a:xfrm>
          <a:prstGeom prst="rect">
            <a:avLst/>
          </a:prstGeom>
        </p:spPr>
        <p:txBody>
          <a:bodyPr vert="horz" lIns="93934" tIns="46966" rIns="93934" bIns="46966" rtlCol="0" anchor="b"/>
          <a:lstStyle>
            <a:lvl1pPr algn="r">
              <a:defRPr sz="1200"/>
            </a:lvl1pPr>
          </a:lstStyle>
          <a:p>
            <a:fld id="{AB249D53-F3FC-4230-AB93-B21F0432621D}" type="slidenum">
              <a:rPr lang="en-US" smtClean="0"/>
              <a:t>‹#›</a:t>
            </a:fld>
            <a:endParaRPr lang="en-US"/>
          </a:p>
        </p:txBody>
      </p:sp>
    </p:spTree>
    <p:extLst>
      <p:ext uri="{BB962C8B-B14F-4D97-AF65-F5344CB8AC3E}">
        <p14:creationId xmlns:p14="http://schemas.microsoft.com/office/powerpoint/2010/main" val="4223571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4" tIns="46966" rIns="93934" bIns="46966" rtlCol="0"/>
          <a:lstStyle>
            <a:lvl1pPr algn="l">
              <a:defRPr sz="1200"/>
            </a:lvl1pPr>
          </a:lstStyle>
          <a:p>
            <a:endParaRPr lang="en-US"/>
          </a:p>
        </p:txBody>
      </p:sp>
      <p:sp>
        <p:nvSpPr>
          <p:cNvPr id="3" name="Date Placeholder 2"/>
          <p:cNvSpPr>
            <a:spLocks noGrp="1"/>
          </p:cNvSpPr>
          <p:nvPr>
            <p:ph type="dt" idx="1"/>
          </p:nvPr>
        </p:nvSpPr>
        <p:spPr>
          <a:xfrm>
            <a:off x="4008704" y="0"/>
            <a:ext cx="3066733" cy="468154"/>
          </a:xfrm>
          <a:prstGeom prst="rect">
            <a:avLst/>
          </a:prstGeom>
        </p:spPr>
        <p:txBody>
          <a:bodyPr vert="horz" lIns="93934" tIns="46966" rIns="93934" bIns="46966" rtlCol="0"/>
          <a:lstStyle>
            <a:lvl1pPr algn="r">
              <a:defRPr sz="1200"/>
            </a:lvl1pPr>
          </a:lstStyle>
          <a:p>
            <a:fld id="{57C8EF96-CB78-490D-99F8-90CB82281658}" type="datetimeFigureOut">
              <a:rPr lang="en-US" smtClean="0"/>
              <a:t>7/1/2014</a:t>
            </a:fld>
            <a:endParaRPr lang="en-US"/>
          </a:p>
        </p:txBody>
      </p:sp>
      <p:sp>
        <p:nvSpPr>
          <p:cNvPr id="4" name="Slide Image Placeholder 3"/>
          <p:cNvSpPr>
            <a:spLocks noGrp="1" noRot="1" noChangeAspect="1"/>
          </p:cNvSpPr>
          <p:nvPr>
            <p:ph type="sldImg" idx="2"/>
          </p:nvPr>
        </p:nvSpPr>
        <p:spPr>
          <a:xfrm>
            <a:off x="1196975" y="703263"/>
            <a:ext cx="4683125" cy="3511550"/>
          </a:xfrm>
          <a:prstGeom prst="rect">
            <a:avLst/>
          </a:prstGeom>
          <a:noFill/>
          <a:ln w="12700">
            <a:solidFill>
              <a:prstClr val="black"/>
            </a:solidFill>
          </a:ln>
        </p:spPr>
        <p:txBody>
          <a:bodyPr vert="horz" lIns="93934" tIns="46966" rIns="93934" bIns="4696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4" tIns="46966" rIns="93934" bIns="469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4" tIns="46966" rIns="93934"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3934" tIns="46966" rIns="93934" bIns="46966" rtlCol="0" anchor="b"/>
          <a:lstStyle>
            <a:lvl1pPr algn="r">
              <a:defRPr sz="1200"/>
            </a:lvl1pPr>
          </a:lstStyle>
          <a:p>
            <a:fld id="{03D9ECAF-B3E8-47C1-BA73-9BD1A6B467AA}" type="slidenum">
              <a:rPr lang="en-US" smtClean="0"/>
              <a:t>‹#›</a:t>
            </a:fld>
            <a:endParaRPr lang="en-US"/>
          </a:p>
        </p:txBody>
      </p:sp>
    </p:spTree>
    <p:extLst>
      <p:ext uri="{BB962C8B-B14F-4D97-AF65-F5344CB8AC3E}">
        <p14:creationId xmlns:p14="http://schemas.microsoft.com/office/powerpoint/2010/main" val="372332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96975" y="703263"/>
            <a:ext cx="4683125"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469599" lvl="1" defTabSz="469599">
              <a:defRPr/>
            </a:pPr>
            <a:r>
              <a:rPr lang="en-US" sz="1600" dirty="0"/>
              <a:t>Dacia</a:t>
            </a:r>
          </a:p>
          <a:p>
            <a:pPr lvl="1">
              <a:defRPr/>
            </a:pPr>
            <a:endParaRPr lang="en-US" sz="1600" dirty="0"/>
          </a:p>
          <a:p>
            <a:pPr lvl="1">
              <a:defRPr/>
            </a:pPr>
            <a:endParaRPr lang="en-US" sz="1600" dirty="0"/>
          </a:p>
          <a:p>
            <a:pPr lvl="1">
              <a:defRPr/>
            </a:pPr>
            <a:r>
              <a:rPr lang="en-US" sz="1600" dirty="0"/>
              <a:t>As part of our planning for growth, we developed a more disciplined process and set of criteria. We will only open a new school when we have a strong school leader already in our pipeline.</a:t>
            </a:r>
          </a:p>
          <a:p>
            <a:pPr lvl="1">
              <a:defRPr/>
            </a:pPr>
            <a:r>
              <a:rPr lang="en-US" sz="1600" dirty="0"/>
              <a:t>We are committed to  identifying leadership transitions several years further out than we have in previous years.</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8868" indent="-288027" eaLnBrk="0" hangingPunct="0">
              <a:defRPr>
                <a:solidFill>
                  <a:schemeClr val="tx1"/>
                </a:solidFill>
                <a:latin typeface="Arial" charset="0"/>
                <a:ea typeface="ＭＳ Ｐゴシック" pitchFamily="34" charset="-128"/>
              </a:defRPr>
            </a:lvl2pPr>
            <a:lvl3pPr marL="1152104" indent="-230421" eaLnBrk="0" hangingPunct="0">
              <a:defRPr>
                <a:solidFill>
                  <a:schemeClr val="tx1"/>
                </a:solidFill>
                <a:latin typeface="Arial" charset="0"/>
                <a:ea typeface="ＭＳ Ｐゴシック" pitchFamily="34" charset="-128"/>
              </a:defRPr>
            </a:lvl3pPr>
            <a:lvl4pPr marL="1612948" indent="-230421" eaLnBrk="0" hangingPunct="0">
              <a:defRPr>
                <a:solidFill>
                  <a:schemeClr val="tx1"/>
                </a:solidFill>
                <a:latin typeface="Arial" charset="0"/>
                <a:ea typeface="ＭＳ Ｐゴシック" pitchFamily="34" charset="-128"/>
              </a:defRPr>
            </a:lvl4pPr>
            <a:lvl5pPr marL="2073790" indent="-230421" eaLnBrk="0" hangingPunct="0">
              <a:defRPr>
                <a:solidFill>
                  <a:schemeClr val="tx1"/>
                </a:solidFill>
                <a:latin typeface="Arial" charset="0"/>
                <a:ea typeface="ＭＳ Ｐゴシック" pitchFamily="34" charset="-128"/>
              </a:defRPr>
            </a:lvl5pPr>
            <a:lvl6pPr marL="2534632" indent="-230421" eaLnBrk="0" fontAlgn="base" hangingPunct="0">
              <a:spcBef>
                <a:spcPct val="0"/>
              </a:spcBef>
              <a:spcAft>
                <a:spcPct val="0"/>
              </a:spcAft>
              <a:defRPr>
                <a:solidFill>
                  <a:schemeClr val="tx1"/>
                </a:solidFill>
                <a:latin typeface="Arial" charset="0"/>
                <a:ea typeface="ＭＳ Ｐゴシック" pitchFamily="34" charset="-128"/>
              </a:defRPr>
            </a:lvl6pPr>
            <a:lvl7pPr marL="2995475" indent="-230421" eaLnBrk="0" fontAlgn="base" hangingPunct="0">
              <a:spcBef>
                <a:spcPct val="0"/>
              </a:spcBef>
              <a:spcAft>
                <a:spcPct val="0"/>
              </a:spcAft>
              <a:defRPr>
                <a:solidFill>
                  <a:schemeClr val="tx1"/>
                </a:solidFill>
                <a:latin typeface="Arial" charset="0"/>
                <a:ea typeface="ＭＳ Ｐゴシック" pitchFamily="34" charset="-128"/>
              </a:defRPr>
            </a:lvl7pPr>
            <a:lvl8pPr marL="3456316" indent="-230421" eaLnBrk="0" fontAlgn="base" hangingPunct="0">
              <a:spcBef>
                <a:spcPct val="0"/>
              </a:spcBef>
              <a:spcAft>
                <a:spcPct val="0"/>
              </a:spcAft>
              <a:defRPr>
                <a:solidFill>
                  <a:schemeClr val="tx1"/>
                </a:solidFill>
                <a:latin typeface="Arial" charset="0"/>
                <a:ea typeface="ＭＳ Ｐゴシック" pitchFamily="34" charset="-128"/>
              </a:defRPr>
            </a:lvl8pPr>
            <a:lvl9pPr marL="3917159" indent="-230421"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B60890F-A392-4EF7-9A4F-649C05D2C7F1}" type="slidenum">
              <a:rPr lang="en-US" smtClean="0"/>
              <a:pPr eaLnBrk="1" hangingPunct="1"/>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260">
              <a:defRPr/>
            </a:pPr>
            <a:r>
              <a:rPr lang="en-US" dirty="0"/>
              <a:t>&lt;Sara will share in NYC and Paige will share in CT&gt;</a:t>
            </a:r>
          </a:p>
          <a:p>
            <a:r>
              <a:rPr lang="en-US" dirty="0" smtClean="0"/>
              <a:t>Initial</a:t>
            </a:r>
            <a:r>
              <a:rPr lang="en-US" baseline="0" dirty="0" smtClean="0"/>
              <a:t> meeting of the accelerator a few weeks ago in NYC. Picture of debriefing a visit to Success – Joel Klein came to dinner.</a:t>
            </a:r>
          </a:p>
          <a:p>
            <a:pPr defTabSz="939260">
              <a:defRPr/>
            </a:pPr>
            <a:r>
              <a:rPr lang="en-US" dirty="0"/>
              <a:t>&lt;Pick one quote below&gt; - We asked if the workshop has shifted their thinking about their network’s needs and priorities, and here are some of the responses</a:t>
            </a:r>
          </a:p>
          <a:p>
            <a:endParaRPr lang="en-US" dirty="0"/>
          </a:p>
          <a:p>
            <a:pPr lvl="0"/>
            <a:r>
              <a:rPr lang="en-US" dirty="0"/>
              <a:t>“Game changing learning experience”</a:t>
            </a:r>
          </a:p>
          <a:p>
            <a:pPr lvl="0"/>
            <a:r>
              <a:rPr lang="en-US" dirty="0"/>
              <a:t>“The level of clarification I have about our own organizational and strategic priorities is dramatically improved. I needed this time to calibrate some of my strategic thinking and I am grateful for this.”</a:t>
            </a:r>
          </a:p>
          <a:p>
            <a:pPr lvl="0"/>
            <a:r>
              <a:rPr lang="en-US" dirty="0"/>
              <a:t>“Totally. Academically we value and espouse inquiry learning. This week really showed me how little of that is actually happening in our organization and schools. We're still at the identification/naming stage and this week has helped me enumerate our next steps into inquiry.”</a:t>
            </a:r>
          </a:p>
          <a:p>
            <a:pPr lvl="0"/>
            <a:r>
              <a:rPr lang="en-US" dirty="0"/>
              <a:t>“It really has set a new bar for us in terms of student academic performance. Made me a lot more courageous about some tough changes we have ahead. I'm more of an expert now on how all this needs to go.”</a:t>
            </a:r>
          </a:p>
          <a:p>
            <a:endParaRPr lang="en-US" dirty="0"/>
          </a:p>
        </p:txBody>
      </p:sp>
      <p:sp>
        <p:nvSpPr>
          <p:cNvPr id="4" name="Slide Number Placeholder 3"/>
          <p:cNvSpPr>
            <a:spLocks noGrp="1"/>
          </p:cNvSpPr>
          <p:nvPr>
            <p:ph type="sldNum" sz="quarter" idx="10"/>
          </p:nvPr>
        </p:nvSpPr>
        <p:spPr/>
        <p:txBody>
          <a:bodyPr/>
          <a:lstStyle/>
          <a:p>
            <a:fld id="{C7B39874-33B8-47DF-AE5B-E4695ED74DCB}" type="slidenum">
              <a:rPr lang="en-US" smtClean="0"/>
              <a:t>20</a:t>
            </a:fld>
            <a:endParaRPr lang="en-US"/>
          </a:p>
        </p:txBody>
      </p:sp>
    </p:spTree>
    <p:extLst>
      <p:ext uri="{BB962C8B-B14F-4D97-AF65-F5344CB8AC3E}">
        <p14:creationId xmlns:p14="http://schemas.microsoft.com/office/powerpoint/2010/main" val="173183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49ECC3-AA06-4CC6-8A66-C9B31E918684}"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1042864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9ECC3-AA06-4CC6-8A66-C9B31E918684}"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358028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9ECC3-AA06-4CC6-8A66-C9B31E918684}"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373323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9ECC3-AA06-4CC6-8A66-C9B31E918684}"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88308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9ECC3-AA06-4CC6-8A66-C9B31E918684}" type="datetimeFigureOut">
              <a:rPr lang="en-US" smtClean="0"/>
              <a:t>7/1/2014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86437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9ECC3-AA06-4CC6-8A66-C9B31E918684}"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364147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9ECC3-AA06-4CC6-8A66-C9B31E918684}" type="datetimeFigureOut">
              <a:rPr lang="en-US" smtClean="0"/>
              <a:t>7/1/2014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361876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49ECC3-AA06-4CC6-8A66-C9B31E918684}" type="datetimeFigureOut">
              <a:rPr lang="en-US" smtClean="0"/>
              <a:t>7/1/2014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147037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9ECC3-AA06-4CC6-8A66-C9B31E918684}" type="datetimeFigureOut">
              <a:rPr lang="en-US" smtClean="0"/>
              <a:t>7/1/2014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197181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9ECC3-AA06-4CC6-8A66-C9B31E918684}"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404630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9ECC3-AA06-4CC6-8A66-C9B31E918684}" type="datetimeFigureOut">
              <a:rPr lang="en-US" smtClean="0"/>
              <a:t>7/1/2014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1D884-A8DC-43BF-AC4F-0840CAE5B06E}" type="slidenum">
              <a:rPr lang="en-US" smtClean="0"/>
              <a:t>‹#›</a:t>
            </a:fld>
            <a:endParaRPr lang="en-US"/>
          </a:p>
        </p:txBody>
      </p:sp>
    </p:spTree>
    <p:extLst>
      <p:ext uri="{BB962C8B-B14F-4D97-AF65-F5344CB8AC3E}">
        <p14:creationId xmlns:p14="http://schemas.microsoft.com/office/powerpoint/2010/main" val="223547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9ECC3-AA06-4CC6-8A66-C9B31E918684}" type="datetimeFigureOut">
              <a:rPr lang="en-US" smtClean="0"/>
              <a:t>7/1/2014</a:t>
            </a:fld>
            <a:endParaRPr lang="en-US"/>
          </a:p>
        </p:txBody>
      </p:sp>
      <p:sp>
        <p:nvSpPr>
          <p:cNvPr id="5" name="Footer Placeholder 4"/>
          <p:cNvSpPr>
            <a:spLocks noGrp="1"/>
          </p:cNvSpPr>
          <p:nvPr>
            <p:ph type="ftr" sz="quarter" idx="3"/>
          </p:nvPr>
        </p:nvSpPr>
        <p:spPr>
          <a:xfrm>
            <a:off x="3124200" y="635638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8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1D884-A8DC-43BF-AC4F-0840CAE5B06E}" type="slidenum">
              <a:rPr lang="en-US" smtClean="0"/>
              <a:t>‹#›</a:t>
            </a:fld>
            <a:endParaRPr lang="en-US"/>
          </a:p>
        </p:txBody>
      </p:sp>
    </p:spTree>
    <p:extLst>
      <p:ext uri="{BB962C8B-B14F-4D97-AF65-F5344CB8AC3E}">
        <p14:creationId xmlns:p14="http://schemas.microsoft.com/office/powerpoint/2010/main" val="286704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28lcfDhHGuSkFM&amp;tbnid=MH3akTj5LYL-lM:&amp;ved=0CAUQjRw&amp;url=http://www.simply-san-juan.com/amtrak-train-travel-san-juan-islands-washington.html&amp;ei=KZCTUa2QDMiI0QGIjoBw&amp;bvm=bv.46471029,d.dmQ&amp;psig=AFQjCNE9FW1Us9ERv8zDiigA5FU00ARZtQ&amp;ust=1368711581755344" TargetMode="External"/><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766" y="1450601"/>
            <a:ext cx="8867105" cy="9149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300"/>
              </a:spcBef>
              <a:buFont typeface="Arial" pitchFamily="34" charset="0"/>
              <a:buNone/>
              <a:defRPr sz="14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285750" indent="-285750">
              <a:spcBef>
                <a:spcPts val="400"/>
              </a:spcBef>
              <a:buFont typeface="Arial" pitchFamily="34" charset="0"/>
              <a:buChar char="•"/>
            </a:pPr>
            <a:r>
              <a:rPr lang="en-US" sz="3400" b="1" dirty="0" smtClean="0">
                <a:solidFill>
                  <a:schemeClr val="tx1"/>
                </a:solidFill>
              </a:rPr>
              <a:t>Why do we exist? What is our </a:t>
            </a:r>
            <a:r>
              <a:rPr lang="en-US" sz="3400" b="1" dirty="0" smtClean="0">
                <a:solidFill>
                  <a:srgbClr val="FF0000"/>
                </a:solidFill>
              </a:rPr>
              <a:t>mission</a:t>
            </a:r>
            <a:r>
              <a:rPr lang="en-US" sz="3400" b="1" dirty="0" smtClean="0">
                <a:solidFill>
                  <a:schemeClr val="tx1"/>
                </a:solidFill>
              </a:rPr>
              <a:t>?</a:t>
            </a:r>
          </a:p>
          <a:p>
            <a:pPr marL="285750" indent="-285750">
              <a:spcBef>
                <a:spcPts val="400"/>
              </a:spcBef>
              <a:buFont typeface="Arial" pitchFamily="34" charset="0"/>
              <a:buChar char="•"/>
            </a:pPr>
            <a:r>
              <a:rPr lang="en-US" sz="3400" b="1" dirty="0" smtClean="0">
                <a:solidFill>
                  <a:schemeClr val="tx1"/>
                </a:solidFill>
              </a:rPr>
              <a:t>How do we get there? What is our </a:t>
            </a:r>
            <a:r>
              <a:rPr lang="en-US" sz="3400" b="1" dirty="0" smtClean="0">
                <a:solidFill>
                  <a:srgbClr val="FF0000"/>
                </a:solidFill>
              </a:rPr>
              <a:t>theory of change</a:t>
            </a:r>
            <a:r>
              <a:rPr lang="en-US" sz="3400" b="1" dirty="0" smtClean="0">
                <a:solidFill>
                  <a:schemeClr val="tx1"/>
                </a:solidFill>
              </a:rPr>
              <a:t>?</a:t>
            </a:r>
          </a:p>
          <a:p>
            <a:pPr marL="285750" indent="-285750">
              <a:spcBef>
                <a:spcPts val="400"/>
              </a:spcBef>
              <a:buFont typeface="Arial" pitchFamily="34" charset="0"/>
              <a:buChar char="•"/>
            </a:pPr>
            <a:r>
              <a:rPr lang="en-US" sz="3400" b="1" dirty="0" smtClean="0">
                <a:solidFill>
                  <a:srgbClr val="FF0000"/>
                </a:solidFill>
              </a:rPr>
              <a:t>How are we doing </a:t>
            </a:r>
            <a:r>
              <a:rPr lang="en-US" sz="3400" b="1" dirty="0" smtClean="0">
                <a:solidFill>
                  <a:schemeClr val="tx1"/>
                </a:solidFill>
              </a:rPr>
              <a:t>relative to this mission/vision?</a:t>
            </a:r>
          </a:p>
          <a:p>
            <a:pPr marL="285750" indent="-285750">
              <a:spcBef>
                <a:spcPts val="400"/>
              </a:spcBef>
              <a:buFont typeface="Arial" pitchFamily="34" charset="0"/>
              <a:buChar char="•"/>
            </a:pPr>
            <a:r>
              <a:rPr lang="en-US" sz="3400" b="1" dirty="0" smtClean="0">
                <a:solidFill>
                  <a:schemeClr val="tx1"/>
                </a:solidFill>
              </a:rPr>
              <a:t>How will we </a:t>
            </a:r>
            <a:r>
              <a:rPr lang="en-US" sz="3400" b="1" dirty="0" smtClean="0">
                <a:solidFill>
                  <a:srgbClr val="FF0000"/>
                </a:solidFill>
              </a:rPr>
              <a:t>measure our success</a:t>
            </a:r>
            <a:r>
              <a:rPr lang="en-US" sz="3400" b="1" dirty="0" smtClean="0">
                <a:solidFill>
                  <a:schemeClr val="tx1"/>
                </a:solidFill>
              </a:rPr>
              <a:t>?</a:t>
            </a:r>
          </a:p>
          <a:p>
            <a:pPr marL="285750" indent="-285750">
              <a:spcBef>
                <a:spcPts val="400"/>
              </a:spcBef>
              <a:buFont typeface="Arial" pitchFamily="34" charset="0"/>
              <a:buChar char="•"/>
            </a:pPr>
            <a:r>
              <a:rPr lang="en-US" sz="3400" b="1" dirty="0" smtClean="0">
                <a:solidFill>
                  <a:schemeClr val="tx1"/>
                </a:solidFill>
              </a:rPr>
              <a:t>What are our </a:t>
            </a:r>
            <a:r>
              <a:rPr lang="en-US" sz="3400" b="1" dirty="0" smtClean="0">
                <a:solidFill>
                  <a:srgbClr val="FF0000"/>
                </a:solidFill>
              </a:rPr>
              <a:t>core strategies </a:t>
            </a:r>
            <a:r>
              <a:rPr lang="en-US" sz="3400" b="1" dirty="0" smtClean="0">
                <a:solidFill>
                  <a:schemeClr val="tx1"/>
                </a:solidFill>
              </a:rPr>
              <a:t>to get there?</a:t>
            </a:r>
          </a:p>
          <a:p>
            <a:pPr marL="285750" indent="-285750">
              <a:spcBef>
                <a:spcPts val="400"/>
              </a:spcBef>
              <a:buFont typeface="Arial" pitchFamily="34" charset="0"/>
              <a:buChar char="•"/>
            </a:pPr>
            <a:r>
              <a:rPr lang="en-US" sz="3400" b="1" dirty="0">
                <a:solidFill>
                  <a:schemeClr val="tx1"/>
                </a:solidFill>
              </a:rPr>
              <a:t>What are our </a:t>
            </a:r>
            <a:r>
              <a:rPr lang="en-US" sz="3400" b="1" dirty="0">
                <a:solidFill>
                  <a:srgbClr val="FF0000"/>
                </a:solidFill>
              </a:rPr>
              <a:t>priorities this year</a:t>
            </a:r>
            <a:r>
              <a:rPr lang="en-US" sz="3400" b="1" dirty="0">
                <a:solidFill>
                  <a:schemeClr val="tx1"/>
                </a:solidFill>
              </a:rPr>
              <a:t>?</a:t>
            </a:r>
          </a:p>
          <a:p>
            <a:pPr>
              <a:spcBef>
                <a:spcPts val="400"/>
              </a:spcBef>
            </a:pPr>
            <a:endParaRPr lang="en-US" sz="3400" b="1" dirty="0">
              <a:solidFill>
                <a:schemeClr val="tx1"/>
              </a:solidFill>
            </a:endParaRPr>
          </a:p>
          <a:p>
            <a:pPr marL="342900" indent="-342900">
              <a:buFont typeface="Arial" panose="020B0604020202020204" pitchFamily="34" charset="0"/>
              <a:buChar char="•"/>
            </a:pPr>
            <a:endParaRPr lang="en-US" sz="3400" b="1" dirty="0">
              <a:solidFill>
                <a:schemeClr val="tx1"/>
              </a:solidFill>
            </a:endParaRPr>
          </a:p>
          <a:p>
            <a:pPr marL="285750" indent="-285750">
              <a:spcBef>
                <a:spcPts val="400"/>
              </a:spcBef>
              <a:buFont typeface="Arial" pitchFamily="34" charset="0"/>
              <a:buChar char="•"/>
            </a:pPr>
            <a:endParaRPr lang="en-US" sz="3400" b="1" dirty="0" smtClean="0">
              <a:solidFill>
                <a:schemeClr val="tx1"/>
              </a:solidFill>
            </a:endParaRPr>
          </a:p>
          <a:p>
            <a:pPr lvl="1">
              <a:spcBef>
                <a:spcPts val="400"/>
              </a:spcBef>
            </a:pPr>
            <a:endParaRPr lang="en-US" sz="1800" dirty="0">
              <a:solidFill>
                <a:schemeClr val="tx1"/>
              </a:solidFill>
            </a:endParaRPr>
          </a:p>
        </p:txBody>
      </p:sp>
      <p:sp>
        <p:nvSpPr>
          <p:cNvPr id="7" name="Title 1"/>
          <p:cNvSpPr>
            <a:spLocks noGrp="1"/>
          </p:cNvSpPr>
          <p:nvPr>
            <p:ph type="title"/>
          </p:nvPr>
        </p:nvSpPr>
        <p:spPr>
          <a:xfrm>
            <a:off x="120737" y="354505"/>
            <a:ext cx="8085582" cy="788495"/>
          </a:xfrm>
        </p:spPr>
        <p:txBody>
          <a:bodyPr>
            <a:noAutofit/>
          </a:bodyPr>
          <a:lstStyle/>
          <a:p>
            <a:pPr marL="0" indent="0"/>
            <a:r>
              <a:rPr lang="en-US" sz="6000" b="1" dirty="0" smtClean="0">
                <a:ea typeface="ＭＳ Ｐゴシック" pitchFamily="34" charset="-128"/>
              </a:rPr>
              <a:t>Organizational Clarity</a:t>
            </a:r>
            <a:endParaRPr lang="en-US" sz="6000" b="1" dirty="0"/>
          </a:p>
        </p:txBody>
      </p:sp>
    </p:spTree>
    <p:extLst>
      <p:ext uri="{BB962C8B-B14F-4D97-AF65-F5344CB8AC3E}">
        <p14:creationId xmlns:p14="http://schemas.microsoft.com/office/powerpoint/2010/main" val="3397571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800" y="1143000"/>
            <a:ext cx="8969115" cy="788495"/>
          </a:xfrm>
        </p:spPr>
        <p:txBody>
          <a:bodyPr>
            <a:normAutofit fontScale="90000"/>
          </a:bodyPr>
          <a:lstStyle/>
          <a:p>
            <a:pPr marL="0" indent="0"/>
            <a:r>
              <a:rPr lang="en-US" sz="4400" b="1" dirty="0" smtClean="0">
                <a:solidFill>
                  <a:schemeClr val="tx1"/>
                </a:solidFill>
                <a:latin typeface="+mn-lt"/>
                <a:ea typeface="ＭＳ Ｐゴシック" pitchFamily="34" charset="-128"/>
              </a:rPr>
              <a:t>Leadership Talent</a:t>
            </a:r>
            <a:r>
              <a:rPr lang="en-US" sz="4400" b="1" dirty="0" smtClean="0">
                <a:solidFill>
                  <a:schemeClr val="tx1"/>
                </a:solidFill>
                <a:latin typeface="+mn-lt"/>
              </a:rPr>
              <a:t/>
            </a:r>
            <a:br>
              <a:rPr lang="en-US" sz="4400" b="1" dirty="0" smtClean="0">
                <a:solidFill>
                  <a:schemeClr val="tx1"/>
                </a:solidFill>
                <a:latin typeface="+mn-lt"/>
              </a:rPr>
            </a:br>
            <a:r>
              <a:rPr lang="en-US" sz="2200" b="1" dirty="0" smtClean="0">
                <a:solidFill>
                  <a:schemeClr val="tx1"/>
                </a:solidFill>
                <a:latin typeface="+mn-lt"/>
              </a:rPr>
              <a:t>Without the right level of growth and opportunities, we would have a harder time recruiting and retaining teacher-leaders and school leaders. </a:t>
            </a:r>
            <a:endParaRPr lang="en-US" sz="2200" b="1" dirty="0">
              <a:solidFill>
                <a:schemeClr val="tx1"/>
              </a:solidFill>
              <a:latin typeface="+mn-lt"/>
            </a:endParaRPr>
          </a:p>
        </p:txBody>
      </p:sp>
      <p:sp>
        <p:nvSpPr>
          <p:cNvPr id="5" name="Title 1"/>
          <p:cNvSpPr txBox="1">
            <a:spLocks/>
          </p:cNvSpPr>
          <p:nvPr/>
        </p:nvSpPr>
        <p:spPr bwMode="auto">
          <a:xfrm>
            <a:off x="304800" y="152400"/>
            <a:ext cx="82296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0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a:lstStyle>
          <a:p>
            <a:r>
              <a:rPr lang="en-US" sz="2800" kern="0" dirty="0" smtClean="0">
                <a:ea typeface="ＭＳ Ｐゴシック" pitchFamily="34" charset="-128"/>
              </a:rPr>
              <a:t>Why Grow?</a:t>
            </a:r>
          </a:p>
        </p:txBody>
      </p:sp>
      <p:pic>
        <p:nvPicPr>
          <p:cNvPr id="8194" name="Picture 2" descr="http://achievementfirst.smugmug.com/School/Elm-City-College-Prep/i-Ps33bXW/0/M/IMG_7387-M.jpg">
            <a:hlinkClick r:id=""/>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1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57600" y="5943600"/>
            <a:ext cx="16002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81000" y="685800"/>
            <a:ext cx="8839200" cy="1787562"/>
          </a:xfrm>
        </p:spPr>
        <p:txBody>
          <a:bodyPr>
            <a:normAutofit/>
          </a:bodyPr>
          <a:lstStyle/>
          <a:p>
            <a:pPr marL="0" indent="0"/>
            <a:r>
              <a:rPr lang="en-US" sz="4400" b="1" dirty="0" smtClean="0">
                <a:solidFill>
                  <a:schemeClr val="tx1"/>
                </a:solidFill>
                <a:latin typeface="+mn-lt"/>
                <a:ea typeface="ＭＳ Ｐゴシック" pitchFamily="34" charset="-128"/>
              </a:rPr>
              <a:t>Invest in Key Support</a:t>
            </a:r>
            <a:r>
              <a:rPr lang="en-US" sz="4400" b="1" dirty="0" smtClean="0">
                <a:solidFill>
                  <a:schemeClr val="tx1"/>
                </a:solidFill>
                <a:latin typeface="+mn-lt"/>
              </a:rPr>
              <a:t/>
            </a:r>
            <a:br>
              <a:rPr lang="en-US" sz="4400" b="1" dirty="0" smtClean="0">
                <a:solidFill>
                  <a:schemeClr val="tx1"/>
                </a:solidFill>
                <a:latin typeface="+mn-lt"/>
              </a:rPr>
            </a:br>
            <a:r>
              <a:rPr lang="en-US" b="1" dirty="0" smtClean="0">
                <a:solidFill>
                  <a:schemeClr val="tx1"/>
                </a:solidFill>
                <a:latin typeface="+mn-lt"/>
              </a:rPr>
              <a:t>Regional Superintendents, Leadership Development, Strong Operations, Recruitment, Teaching &amp; Learning, Character Development, Special Education / ELL, etc. </a:t>
            </a:r>
            <a:endParaRPr lang="en-US" b="1" dirty="0">
              <a:solidFill>
                <a:schemeClr val="tx1"/>
              </a:solidFill>
              <a:latin typeface="+mn-lt"/>
            </a:endParaRP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922" t="5830" r="30858" b="31608"/>
          <a:stretch/>
        </p:blipFill>
        <p:spPr bwMode="auto">
          <a:xfrm>
            <a:off x="5029200" y="2514600"/>
            <a:ext cx="3306871" cy="573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304800" y="152400"/>
            <a:ext cx="82296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0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a:lstStyle>
          <a:p>
            <a:r>
              <a:rPr lang="en-US" sz="2800" kern="0" dirty="0" smtClean="0">
                <a:ea typeface="ＭＳ Ｐゴシック" pitchFamily="34" charset="-128"/>
              </a:rPr>
              <a:t>Why Grow?</a:t>
            </a:r>
          </a:p>
        </p:txBody>
      </p:sp>
      <p:pic>
        <p:nvPicPr>
          <p:cNvPr id="4100" name="Picture 4" descr="http://achievementfirst.smugmug.com/photos/i-56vDxTS/0/M/i-56vDxTS-M.jpg"/>
          <p:cNvPicPr>
            <a:picLocks noChangeAspect="1" noChangeArrowheads="1"/>
          </p:cNvPicPr>
          <p:nvPr/>
        </p:nvPicPr>
        <p:blipFill rotWithShape="1">
          <a:blip r:embed="rId3">
            <a:extLst>
              <a:ext uri="{28A0092B-C50C-407E-A947-70E740481C1C}">
                <a14:useLocalDpi xmlns:a14="http://schemas.microsoft.com/office/drawing/2010/main" val="0"/>
              </a:ext>
            </a:extLst>
          </a:blip>
          <a:srcRect l="46906" t="7045" r="23721" b="38721"/>
          <a:stretch/>
        </p:blipFill>
        <p:spPr bwMode="auto">
          <a:xfrm>
            <a:off x="838200" y="2514600"/>
            <a:ext cx="365239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1184031"/>
            <a:ext cx="5640947" cy="5603627"/>
          </a:xfrm>
          <a:custGeom>
            <a:avLst/>
            <a:gdLst>
              <a:gd name="connsiteX0" fmla="*/ 0 w 4567428"/>
              <a:gd name="connsiteY0" fmla="*/ 2283714 h 4567427"/>
              <a:gd name="connsiteX1" fmla="*/ 2283714 w 4567428"/>
              <a:gd name="connsiteY1" fmla="*/ 0 h 4567427"/>
              <a:gd name="connsiteX2" fmla="*/ 4567428 w 4567428"/>
              <a:gd name="connsiteY2" fmla="*/ 2283714 h 4567427"/>
              <a:gd name="connsiteX3" fmla="*/ 2283714 w 4567428"/>
              <a:gd name="connsiteY3" fmla="*/ 4567428 h 4567427"/>
              <a:gd name="connsiteX4" fmla="*/ 0 w 4567428"/>
              <a:gd name="connsiteY4" fmla="*/ 2283714 h 45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428" h="4567427">
                <a:moveTo>
                  <a:pt x="0" y="2283714"/>
                </a:moveTo>
                <a:cubicBezTo>
                  <a:pt x="0" y="1022454"/>
                  <a:pt x="1022454" y="0"/>
                  <a:pt x="2283714" y="0"/>
                </a:cubicBezTo>
                <a:cubicBezTo>
                  <a:pt x="3544974" y="0"/>
                  <a:pt x="4567428" y="1022454"/>
                  <a:pt x="4567428" y="2283714"/>
                </a:cubicBezTo>
                <a:cubicBezTo>
                  <a:pt x="4567428" y="3544974"/>
                  <a:pt x="3544974" y="4567428"/>
                  <a:pt x="2283714" y="4567428"/>
                </a:cubicBezTo>
                <a:cubicBezTo>
                  <a:pt x="1022454" y="4567428"/>
                  <a:pt x="0" y="3544974"/>
                  <a:pt x="0" y="228371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637793" tIns="538597" rIns="1296163" bIns="538598" spcCol="1270" anchor="ctr"/>
          <a:lstStyle/>
          <a:p>
            <a:pPr defTabSz="1555750">
              <a:lnSpc>
                <a:spcPct val="90000"/>
              </a:lnSpc>
              <a:spcAft>
                <a:spcPct val="35000"/>
              </a:spcAft>
              <a:defRPr/>
            </a:pPr>
            <a:endParaRPr lang="en-US" sz="3500" dirty="0"/>
          </a:p>
        </p:txBody>
      </p:sp>
      <p:sp>
        <p:nvSpPr>
          <p:cNvPr id="8" name="Freeform 7"/>
          <p:cNvSpPr/>
          <p:nvPr/>
        </p:nvSpPr>
        <p:spPr>
          <a:xfrm>
            <a:off x="3284113" y="1101965"/>
            <a:ext cx="5745587" cy="5685692"/>
          </a:xfrm>
          <a:custGeom>
            <a:avLst/>
            <a:gdLst>
              <a:gd name="connsiteX0" fmla="*/ 0 w 4567428"/>
              <a:gd name="connsiteY0" fmla="*/ 2283714 h 4567427"/>
              <a:gd name="connsiteX1" fmla="*/ 2283714 w 4567428"/>
              <a:gd name="connsiteY1" fmla="*/ 0 h 4567427"/>
              <a:gd name="connsiteX2" fmla="*/ 4567428 w 4567428"/>
              <a:gd name="connsiteY2" fmla="*/ 2283714 h 4567427"/>
              <a:gd name="connsiteX3" fmla="*/ 2283714 w 4567428"/>
              <a:gd name="connsiteY3" fmla="*/ 4567428 h 4567427"/>
              <a:gd name="connsiteX4" fmla="*/ 0 w 4567428"/>
              <a:gd name="connsiteY4" fmla="*/ 2283714 h 45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428" h="4567427">
                <a:moveTo>
                  <a:pt x="0" y="2283714"/>
                </a:moveTo>
                <a:cubicBezTo>
                  <a:pt x="0" y="1022454"/>
                  <a:pt x="1022454" y="0"/>
                  <a:pt x="2283714" y="0"/>
                </a:cubicBezTo>
                <a:cubicBezTo>
                  <a:pt x="3544974" y="0"/>
                  <a:pt x="4567428" y="1022454"/>
                  <a:pt x="4567428" y="2283714"/>
                </a:cubicBezTo>
                <a:cubicBezTo>
                  <a:pt x="4567428" y="3544974"/>
                  <a:pt x="3544974" y="4567428"/>
                  <a:pt x="2283714" y="4567428"/>
                </a:cubicBezTo>
                <a:cubicBezTo>
                  <a:pt x="1022454" y="4567428"/>
                  <a:pt x="0" y="3544974"/>
                  <a:pt x="0" y="2283714"/>
                </a:cubicBezTo>
                <a:close/>
              </a:path>
            </a:pathLst>
          </a:custGeom>
          <a:solidFill>
            <a:schemeClr val="accent5">
              <a:alpha val="50000"/>
            </a:schemeClr>
          </a:solidFill>
        </p:spPr>
        <p:style>
          <a:lnRef idx="2">
            <a:schemeClr val="lt1">
              <a:hueOff val="0"/>
              <a:satOff val="0"/>
              <a:lumOff val="0"/>
              <a:alphaOff val="0"/>
            </a:schemeClr>
          </a:lnRef>
          <a:fillRef idx="1">
            <a:scrgbClr r="0" g="0" b="0"/>
          </a:fillRef>
          <a:effectRef idx="0">
            <a:schemeClr val="accent2">
              <a:alpha val="50000"/>
              <a:hueOff val="-14400000"/>
              <a:satOff val="-50003"/>
              <a:lumOff val="60001"/>
              <a:alphaOff val="0"/>
            </a:schemeClr>
          </a:effectRef>
          <a:fontRef idx="minor">
            <a:schemeClr val="tx1"/>
          </a:fontRef>
        </p:style>
        <p:txBody>
          <a:bodyPr lIns="1296162" tIns="538597" rIns="637794" bIns="538598" spcCol="1270" anchor="ctr"/>
          <a:lstStyle/>
          <a:p>
            <a:pPr defTabSz="1555750">
              <a:lnSpc>
                <a:spcPct val="90000"/>
              </a:lnSpc>
              <a:spcAft>
                <a:spcPct val="35000"/>
              </a:spcAft>
              <a:defRPr/>
            </a:pPr>
            <a:r>
              <a:rPr lang="en-US" sz="3500" dirty="0" smtClean="0"/>
              <a:t>	</a:t>
            </a:r>
            <a:endParaRPr lang="en-US" sz="3500" dirty="0"/>
          </a:p>
        </p:txBody>
      </p:sp>
      <p:sp>
        <p:nvSpPr>
          <p:cNvPr id="11" name="Title 1"/>
          <p:cNvSpPr>
            <a:spLocks noGrp="1"/>
          </p:cNvSpPr>
          <p:nvPr>
            <p:ph type="title"/>
          </p:nvPr>
        </p:nvSpPr>
        <p:spPr>
          <a:xfrm>
            <a:off x="203255" y="484064"/>
            <a:ext cx="8229600" cy="533400"/>
          </a:xfrm>
        </p:spPr>
        <p:txBody>
          <a:bodyPr>
            <a:noAutofit/>
          </a:bodyPr>
          <a:lstStyle/>
          <a:p>
            <a:r>
              <a:rPr lang="en-US" sz="6000" b="1" dirty="0" smtClean="0">
                <a:solidFill>
                  <a:schemeClr val="bg1"/>
                </a:solidFill>
                <a:ea typeface="ＭＳ Ｐゴシック" pitchFamily="34" charset="-128"/>
              </a:rPr>
              <a:t>Right Pace of Growth</a:t>
            </a:r>
          </a:p>
        </p:txBody>
      </p:sp>
      <p:sp>
        <p:nvSpPr>
          <p:cNvPr id="10" name="TextBox 6"/>
          <p:cNvSpPr txBox="1">
            <a:spLocks noChangeArrowheads="1"/>
          </p:cNvSpPr>
          <p:nvPr/>
        </p:nvSpPr>
        <p:spPr bwMode="auto">
          <a:xfrm>
            <a:off x="3581400" y="2052697"/>
            <a:ext cx="167223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3200" dirty="0" smtClean="0"/>
              <a:t>About 3-4 schools / year</a:t>
            </a:r>
            <a:endParaRPr lang="en-US" sz="3200" dirty="0"/>
          </a:p>
        </p:txBody>
      </p:sp>
      <p:pic>
        <p:nvPicPr>
          <p:cNvPr id="12" name="Picture 8" descr="https://encrypted-tbn1.gstatic.com/images?q=tbn:ANd9GcQAEOQp6prhDaDZ241q88052O1_kbvduQzAmV_fymPrZmHLNALRaw"/>
          <p:cNvPicPr>
            <a:picLocks noChangeAspect="1" noChangeArrowheads="1"/>
          </p:cNvPicPr>
          <p:nvPr/>
        </p:nvPicPr>
        <p:blipFill>
          <a:blip r:embed="rId2">
            <a:extLst>
              <a:ext uri="{28A0092B-C50C-407E-A947-70E740481C1C}">
                <a14:useLocalDpi xmlns:a14="http://schemas.microsoft.com/office/drawing/2010/main" val="0"/>
              </a:ext>
            </a:extLst>
          </a:blip>
          <a:srcRect t="20659" b="18062"/>
          <a:stretch>
            <a:fillRect/>
          </a:stretch>
        </p:blipFill>
        <p:spPr bwMode="auto">
          <a:xfrm>
            <a:off x="3693693" y="4014854"/>
            <a:ext cx="1641000" cy="192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04800" y="2743200"/>
            <a:ext cx="3048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1555750">
              <a:lnSpc>
                <a:spcPct val="90000"/>
              </a:lnSpc>
              <a:spcAft>
                <a:spcPct val="35000"/>
              </a:spcAft>
              <a:defRPr/>
            </a:pPr>
            <a:r>
              <a:rPr lang="en-US" sz="3600" dirty="0"/>
              <a:t>Serving </a:t>
            </a:r>
            <a:r>
              <a:rPr lang="en-US" sz="3600" dirty="0" smtClean="0"/>
              <a:t>more students who need a </a:t>
            </a:r>
            <a:r>
              <a:rPr lang="en-US" sz="3600" dirty="0"/>
              <a:t>great education</a:t>
            </a:r>
          </a:p>
        </p:txBody>
      </p:sp>
      <p:sp>
        <p:nvSpPr>
          <p:cNvPr id="13" name="TextBox 6"/>
          <p:cNvSpPr txBox="1">
            <a:spLocks noChangeArrowheads="1"/>
          </p:cNvSpPr>
          <p:nvPr/>
        </p:nvSpPr>
        <p:spPr bwMode="auto">
          <a:xfrm>
            <a:off x="5867400" y="2755202"/>
            <a:ext cx="32766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1555750">
              <a:lnSpc>
                <a:spcPct val="90000"/>
              </a:lnSpc>
              <a:spcAft>
                <a:spcPct val="35000"/>
              </a:spcAft>
              <a:defRPr/>
            </a:pPr>
            <a:r>
              <a:rPr lang="en-US" sz="3600" dirty="0"/>
              <a:t>A pace of   </a:t>
            </a:r>
            <a:r>
              <a:rPr lang="en-US" sz="3600" dirty="0" smtClean="0"/>
              <a:t>growth that                enhances </a:t>
            </a:r>
            <a:r>
              <a:rPr lang="en-US" sz="3600" dirty="0"/>
              <a:t>excellence</a:t>
            </a:r>
          </a:p>
        </p:txBody>
      </p:sp>
      <p:sp>
        <p:nvSpPr>
          <p:cNvPr id="14" name="Title 1"/>
          <p:cNvSpPr txBox="1">
            <a:spLocks/>
          </p:cNvSpPr>
          <p:nvPr/>
        </p:nvSpPr>
        <p:spPr>
          <a:xfrm>
            <a:off x="271006" y="484064"/>
            <a:ext cx="10972800"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6000" dirty="0" smtClean="0">
                <a:solidFill>
                  <a:schemeClr val="tx2"/>
                </a:solidFill>
                <a:ea typeface="ＭＳ Ｐゴシック" pitchFamily="34" charset="-128"/>
              </a:rPr>
              <a:t>Right Pace of Growth</a:t>
            </a:r>
          </a:p>
        </p:txBody>
      </p:sp>
    </p:spTree>
    <p:extLst>
      <p:ext uri="{BB962C8B-B14F-4D97-AF65-F5344CB8AC3E}">
        <p14:creationId xmlns:p14="http://schemas.microsoft.com/office/powerpoint/2010/main" val="91803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4739" y="527539"/>
            <a:ext cx="2092569" cy="584775"/>
          </a:xfrm>
          <a:prstGeom prst="rect">
            <a:avLst/>
          </a:prstGeom>
          <a:noFill/>
        </p:spPr>
        <p:txBody>
          <a:bodyPr wrap="square" rtlCol="0">
            <a:spAutoFit/>
          </a:bodyPr>
          <a:lstStyle/>
          <a:p>
            <a:endParaRPr lang="en-US" sz="32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180270373"/>
              </p:ext>
            </p:extLst>
          </p:nvPr>
        </p:nvGraphicFramePr>
        <p:xfrm>
          <a:off x="304800" y="1447800"/>
          <a:ext cx="8576210" cy="5051753"/>
        </p:xfrm>
        <a:graphic>
          <a:graphicData uri="http://schemas.openxmlformats.org/drawingml/2006/table">
            <a:tbl>
              <a:tblPr firstRow="1" bandRow="1">
                <a:tableStyleId>{5C22544A-7EE6-4342-B048-85BDC9FD1C3A}</a:tableStyleId>
              </a:tblPr>
              <a:tblGrid>
                <a:gridCol w="1704725"/>
                <a:gridCol w="1677982"/>
                <a:gridCol w="1623415"/>
                <a:gridCol w="1853985"/>
                <a:gridCol w="1716103"/>
              </a:tblGrid>
              <a:tr h="1548208">
                <a:tc>
                  <a:txBody>
                    <a:bodyPr/>
                    <a:lstStyle/>
                    <a:p>
                      <a:pPr algn="ctr"/>
                      <a:r>
                        <a:rPr lang="en-US" sz="3200" dirty="0" smtClean="0"/>
                        <a:t>Year</a:t>
                      </a:r>
                      <a:endParaRPr lang="en-US" sz="3200" dirty="0"/>
                    </a:p>
                  </a:txBody>
                  <a:tcPr marL="68580" marR="68580">
                    <a:solidFill>
                      <a:schemeClr val="bg2">
                        <a:lumMod val="50000"/>
                      </a:schemeClr>
                    </a:solidFill>
                  </a:tcPr>
                </a:tc>
                <a:tc>
                  <a:txBody>
                    <a:bodyPr/>
                    <a:lstStyle/>
                    <a:p>
                      <a:pPr algn="ctr"/>
                      <a:r>
                        <a:rPr lang="en-US" sz="3200" dirty="0" smtClean="0"/>
                        <a:t>Schools</a:t>
                      </a:r>
                      <a:endParaRPr lang="en-US" sz="3200" dirty="0"/>
                    </a:p>
                  </a:txBody>
                  <a:tcPr marL="68580" marR="68580">
                    <a:solidFill>
                      <a:schemeClr val="bg2">
                        <a:lumMod val="50000"/>
                      </a:schemeClr>
                    </a:solidFill>
                  </a:tcPr>
                </a:tc>
                <a:tc>
                  <a:txBody>
                    <a:bodyPr/>
                    <a:lstStyle/>
                    <a:p>
                      <a:pPr algn="ctr"/>
                      <a:r>
                        <a:rPr lang="en-US" sz="3200" dirty="0" smtClean="0"/>
                        <a:t># of New Schools</a:t>
                      </a:r>
                      <a:endParaRPr lang="en-US" sz="3200" dirty="0"/>
                    </a:p>
                  </a:txBody>
                  <a:tcPr marL="68580" marR="68580">
                    <a:solidFill>
                      <a:schemeClr val="bg2">
                        <a:lumMod val="50000"/>
                      </a:schemeClr>
                    </a:solidFill>
                  </a:tcPr>
                </a:tc>
                <a:tc>
                  <a:txBody>
                    <a:bodyPr/>
                    <a:lstStyle/>
                    <a:p>
                      <a:pPr algn="ctr"/>
                      <a:r>
                        <a:rPr lang="en-US" sz="3200" dirty="0" smtClean="0"/>
                        <a:t>Students</a:t>
                      </a:r>
                      <a:endParaRPr lang="en-US" sz="3200" dirty="0"/>
                    </a:p>
                  </a:txBody>
                  <a:tcPr marL="68580" marR="68580">
                    <a:solidFill>
                      <a:schemeClr val="bg2">
                        <a:lumMod val="50000"/>
                      </a:schemeClr>
                    </a:solidFill>
                  </a:tcPr>
                </a:tc>
                <a:tc>
                  <a:txBody>
                    <a:bodyPr/>
                    <a:lstStyle/>
                    <a:p>
                      <a:pPr algn="ctr"/>
                      <a:r>
                        <a:rPr lang="en-US" sz="3200" dirty="0" smtClean="0"/>
                        <a:t>% Grow</a:t>
                      </a:r>
                    </a:p>
                    <a:p>
                      <a:pPr algn="ctr"/>
                      <a:r>
                        <a:rPr lang="en-US" sz="1800" dirty="0" smtClean="0"/>
                        <a:t>(in students)</a:t>
                      </a:r>
                      <a:endParaRPr lang="en-US" sz="1800" dirty="0"/>
                    </a:p>
                  </a:txBody>
                  <a:tcPr marL="68580" marR="68580">
                    <a:solidFill>
                      <a:schemeClr val="bg2">
                        <a:lumMod val="50000"/>
                      </a:schemeClr>
                    </a:solidFill>
                  </a:tcPr>
                </a:tc>
              </a:tr>
              <a:tr h="584344">
                <a:tc>
                  <a:txBody>
                    <a:bodyPr/>
                    <a:lstStyle/>
                    <a:p>
                      <a:pPr algn="ctr"/>
                      <a:r>
                        <a:rPr lang="en-US" sz="3200" dirty="0" smtClean="0"/>
                        <a:t>2012-13</a:t>
                      </a:r>
                      <a:endParaRPr lang="en-US" sz="3200" dirty="0"/>
                    </a:p>
                  </a:txBody>
                  <a:tcPr marL="68580" marR="68580"/>
                </a:tc>
                <a:tc>
                  <a:txBody>
                    <a:bodyPr/>
                    <a:lstStyle/>
                    <a:p>
                      <a:pPr algn="ctr"/>
                      <a:r>
                        <a:rPr lang="en-US" sz="3200" dirty="0" smtClean="0"/>
                        <a:t>22</a:t>
                      </a:r>
                      <a:endParaRPr lang="en-US" sz="3200" dirty="0"/>
                    </a:p>
                  </a:txBody>
                  <a:tcPr marL="68580" marR="68580"/>
                </a:tc>
                <a:tc>
                  <a:txBody>
                    <a:bodyPr/>
                    <a:lstStyle/>
                    <a:p>
                      <a:pPr algn="ctr"/>
                      <a:r>
                        <a:rPr lang="en-US" sz="3200" dirty="0" smtClean="0"/>
                        <a:t>2</a:t>
                      </a:r>
                      <a:endParaRPr lang="en-US" sz="3200" dirty="0"/>
                    </a:p>
                  </a:txBody>
                  <a:tcPr marL="68580" marR="68580"/>
                </a:tc>
                <a:tc>
                  <a:txBody>
                    <a:bodyPr/>
                    <a:lstStyle/>
                    <a:p>
                      <a:pPr algn="ctr"/>
                      <a:r>
                        <a:rPr lang="en-US" sz="3200" dirty="0" smtClean="0"/>
                        <a:t>7,032</a:t>
                      </a:r>
                      <a:endParaRPr lang="en-US" sz="3200" dirty="0"/>
                    </a:p>
                  </a:txBody>
                  <a:tcPr marL="68580" marR="68580"/>
                </a:tc>
                <a:tc>
                  <a:txBody>
                    <a:bodyPr/>
                    <a:lstStyle/>
                    <a:p>
                      <a:pPr algn="ctr"/>
                      <a:r>
                        <a:rPr lang="en-US" sz="3200" dirty="0" smtClean="0"/>
                        <a:t>13%</a:t>
                      </a:r>
                      <a:endParaRPr lang="en-US" sz="3200" dirty="0"/>
                    </a:p>
                  </a:txBody>
                  <a:tcPr marL="68580" marR="68580"/>
                </a:tc>
              </a:tr>
              <a:tr h="533400">
                <a:tc>
                  <a:txBody>
                    <a:bodyPr/>
                    <a:lstStyle/>
                    <a:p>
                      <a:pPr algn="ctr"/>
                      <a:r>
                        <a:rPr lang="en-US" sz="3200" dirty="0" smtClean="0"/>
                        <a:t>2013-14</a:t>
                      </a:r>
                      <a:endParaRPr lang="en-US" sz="3200" dirty="0"/>
                    </a:p>
                  </a:txBody>
                  <a:tcPr marL="68580" marR="68580"/>
                </a:tc>
                <a:tc>
                  <a:txBody>
                    <a:bodyPr/>
                    <a:lstStyle/>
                    <a:p>
                      <a:pPr algn="ctr"/>
                      <a:r>
                        <a:rPr lang="en-US" sz="3200" dirty="0" smtClean="0"/>
                        <a:t>25</a:t>
                      </a:r>
                      <a:endParaRPr lang="en-US" sz="3200" dirty="0"/>
                    </a:p>
                  </a:txBody>
                  <a:tcPr marL="68580" marR="68580"/>
                </a:tc>
                <a:tc>
                  <a:txBody>
                    <a:bodyPr/>
                    <a:lstStyle/>
                    <a:p>
                      <a:pPr algn="ctr"/>
                      <a:r>
                        <a:rPr lang="en-US" sz="3200" dirty="0" smtClean="0"/>
                        <a:t>3</a:t>
                      </a:r>
                      <a:endParaRPr lang="en-US" sz="3200" dirty="0"/>
                    </a:p>
                  </a:txBody>
                  <a:tcPr marL="68580" marR="68580"/>
                </a:tc>
                <a:tc>
                  <a:txBody>
                    <a:bodyPr/>
                    <a:lstStyle/>
                    <a:p>
                      <a:pPr algn="ctr"/>
                      <a:r>
                        <a:rPr lang="en-US" sz="3200" dirty="0" smtClean="0"/>
                        <a:t>8,076</a:t>
                      </a:r>
                      <a:endParaRPr lang="en-US" sz="3200" dirty="0"/>
                    </a:p>
                  </a:txBody>
                  <a:tcPr marL="68580" marR="68580"/>
                </a:tc>
                <a:tc>
                  <a:txBody>
                    <a:bodyPr/>
                    <a:lstStyle/>
                    <a:p>
                      <a:pPr algn="ctr"/>
                      <a:r>
                        <a:rPr lang="en-US" sz="3200" dirty="0" smtClean="0"/>
                        <a:t>15%</a:t>
                      </a:r>
                      <a:endParaRPr lang="en-US" sz="3200" dirty="0"/>
                    </a:p>
                  </a:txBody>
                  <a:tcPr marL="68580" marR="68580"/>
                </a:tc>
              </a:tr>
              <a:tr h="567014">
                <a:tc>
                  <a:txBody>
                    <a:bodyPr/>
                    <a:lstStyle/>
                    <a:p>
                      <a:pPr algn="ctr"/>
                      <a:r>
                        <a:rPr lang="en-US" sz="3200" dirty="0" smtClean="0">
                          <a:solidFill>
                            <a:schemeClr val="tx1"/>
                          </a:solidFill>
                        </a:rPr>
                        <a:t>2014-15</a:t>
                      </a:r>
                      <a:endParaRPr lang="en-US" sz="3200" dirty="0">
                        <a:solidFill>
                          <a:schemeClr val="tx1"/>
                        </a:solidFill>
                      </a:endParaRPr>
                    </a:p>
                  </a:txBody>
                  <a:tcPr marL="68580" marR="68580">
                    <a:solidFill>
                      <a:srgbClr val="FFFF00"/>
                    </a:solidFill>
                  </a:tcPr>
                </a:tc>
                <a:tc>
                  <a:txBody>
                    <a:bodyPr/>
                    <a:lstStyle/>
                    <a:p>
                      <a:pPr algn="ctr"/>
                      <a:r>
                        <a:rPr lang="en-US" sz="3200" dirty="0" smtClean="0">
                          <a:solidFill>
                            <a:schemeClr val="tx1"/>
                          </a:solidFill>
                        </a:rPr>
                        <a:t>29</a:t>
                      </a:r>
                      <a:endParaRPr lang="en-US" sz="3200" dirty="0">
                        <a:solidFill>
                          <a:schemeClr val="tx1"/>
                        </a:solidFill>
                      </a:endParaRPr>
                    </a:p>
                  </a:txBody>
                  <a:tcPr marL="68580" marR="68580">
                    <a:solidFill>
                      <a:srgbClr val="FFFF00"/>
                    </a:solidFill>
                  </a:tcPr>
                </a:tc>
                <a:tc>
                  <a:txBody>
                    <a:bodyPr/>
                    <a:lstStyle/>
                    <a:p>
                      <a:pPr algn="ctr"/>
                      <a:r>
                        <a:rPr lang="en-US" sz="3200" dirty="0" smtClean="0">
                          <a:solidFill>
                            <a:schemeClr val="tx1"/>
                          </a:solidFill>
                        </a:rPr>
                        <a:t>4</a:t>
                      </a:r>
                      <a:endParaRPr lang="en-US" sz="3200" dirty="0">
                        <a:solidFill>
                          <a:schemeClr val="tx1"/>
                        </a:solidFill>
                      </a:endParaRPr>
                    </a:p>
                  </a:txBody>
                  <a:tcPr marL="68580" marR="68580">
                    <a:solidFill>
                      <a:srgbClr val="FFFF00"/>
                    </a:solidFill>
                  </a:tcPr>
                </a:tc>
                <a:tc>
                  <a:txBody>
                    <a:bodyPr/>
                    <a:lstStyle/>
                    <a:p>
                      <a:pPr algn="ctr"/>
                      <a:r>
                        <a:rPr lang="en-US" sz="3200" dirty="0" smtClean="0">
                          <a:solidFill>
                            <a:schemeClr val="tx1"/>
                          </a:solidFill>
                        </a:rPr>
                        <a:t>9,191</a:t>
                      </a:r>
                      <a:endParaRPr lang="en-US" sz="3200" dirty="0">
                        <a:solidFill>
                          <a:schemeClr val="tx1"/>
                        </a:solidFill>
                      </a:endParaRPr>
                    </a:p>
                  </a:txBody>
                  <a:tcPr marL="68580" marR="68580">
                    <a:solidFill>
                      <a:srgbClr val="FFFF00"/>
                    </a:solidFill>
                  </a:tcPr>
                </a:tc>
                <a:tc>
                  <a:txBody>
                    <a:bodyPr/>
                    <a:lstStyle/>
                    <a:p>
                      <a:pPr algn="ctr"/>
                      <a:r>
                        <a:rPr lang="en-US" sz="3200" dirty="0" smtClean="0">
                          <a:solidFill>
                            <a:schemeClr val="tx1"/>
                          </a:solidFill>
                        </a:rPr>
                        <a:t>14%</a:t>
                      </a:r>
                      <a:endParaRPr lang="en-US" sz="3200" dirty="0">
                        <a:solidFill>
                          <a:schemeClr val="tx1"/>
                        </a:solidFill>
                      </a:endParaRPr>
                    </a:p>
                  </a:txBody>
                  <a:tcPr marL="68580" marR="68580">
                    <a:solidFill>
                      <a:srgbClr val="FFFF00"/>
                    </a:solidFill>
                  </a:tcPr>
                </a:tc>
              </a:tr>
              <a:tr h="596449">
                <a:tc>
                  <a:txBody>
                    <a:bodyPr/>
                    <a:lstStyle/>
                    <a:p>
                      <a:pPr algn="ctr"/>
                      <a:r>
                        <a:rPr lang="en-US" sz="3200" dirty="0" smtClean="0"/>
                        <a:t>2015-16</a:t>
                      </a:r>
                      <a:endParaRPr lang="en-US" sz="3200" dirty="0"/>
                    </a:p>
                  </a:txBody>
                  <a:tcPr marL="68580" marR="68580"/>
                </a:tc>
                <a:tc>
                  <a:txBody>
                    <a:bodyPr/>
                    <a:lstStyle/>
                    <a:p>
                      <a:pPr algn="ctr"/>
                      <a:r>
                        <a:rPr lang="en-US" sz="3200" dirty="0" smtClean="0"/>
                        <a:t>33</a:t>
                      </a:r>
                      <a:endParaRPr lang="en-US" sz="3200" dirty="0"/>
                    </a:p>
                  </a:txBody>
                  <a:tcPr marL="68580" marR="68580"/>
                </a:tc>
                <a:tc>
                  <a:txBody>
                    <a:bodyPr/>
                    <a:lstStyle/>
                    <a:p>
                      <a:pPr algn="ctr"/>
                      <a:r>
                        <a:rPr lang="en-US" sz="3200" dirty="0" smtClean="0"/>
                        <a:t>4</a:t>
                      </a:r>
                      <a:endParaRPr lang="en-US" sz="3200" dirty="0"/>
                    </a:p>
                  </a:txBody>
                  <a:tcPr marL="68580" marR="68580"/>
                </a:tc>
                <a:tc>
                  <a:txBody>
                    <a:bodyPr/>
                    <a:lstStyle/>
                    <a:p>
                      <a:pPr algn="ctr"/>
                      <a:r>
                        <a:rPr lang="en-US" sz="3200" dirty="0" smtClean="0"/>
                        <a:t>10,422</a:t>
                      </a:r>
                      <a:endParaRPr lang="en-US" sz="3200" dirty="0"/>
                    </a:p>
                  </a:txBody>
                  <a:tcPr marL="68580" marR="68580"/>
                </a:tc>
                <a:tc>
                  <a:txBody>
                    <a:bodyPr/>
                    <a:lstStyle/>
                    <a:p>
                      <a:pPr algn="ctr"/>
                      <a:r>
                        <a:rPr lang="en-US" sz="3200" dirty="0" smtClean="0"/>
                        <a:t>13%</a:t>
                      </a:r>
                      <a:endParaRPr lang="en-US" sz="3200" dirty="0"/>
                    </a:p>
                  </a:txBody>
                  <a:tcPr marL="68580" marR="68580"/>
                </a:tc>
              </a:tr>
              <a:tr h="549684">
                <a:tc>
                  <a:txBody>
                    <a:bodyPr/>
                    <a:lstStyle/>
                    <a:p>
                      <a:pPr algn="ctr"/>
                      <a:r>
                        <a:rPr lang="en-US" sz="3200" dirty="0" smtClean="0"/>
                        <a:t>2016-17</a:t>
                      </a:r>
                      <a:endParaRPr lang="en-US" sz="3200" dirty="0"/>
                    </a:p>
                  </a:txBody>
                  <a:tcPr marL="68580" marR="68580"/>
                </a:tc>
                <a:tc>
                  <a:txBody>
                    <a:bodyPr/>
                    <a:lstStyle/>
                    <a:p>
                      <a:pPr algn="ctr"/>
                      <a:r>
                        <a:rPr lang="en-US" sz="3200" dirty="0" smtClean="0"/>
                        <a:t>36</a:t>
                      </a:r>
                      <a:endParaRPr lang="en-US" sz="3200" dirty="0"/>
                    </a:p>
                  </a:txBody>
                  <a:tcPr marL="68580" marR="68580"/>
                </a:tc>
                <a:tc>
                  <a:txBody>
                    <a:bodyPr/>
                    <a:lstStyle/>
                    <a:p>
                      <a:pPr algn="ctr"/>
                      <a:r>
                        <a:rPr lang="en-US" sz="3200" dirty="0" smtClean="0"/>
                        <a:t>3</a:t>
                      </a:r>
                      <a:endParaRPr lang="en-US" sz="3200" dirty="0"/>
                    </a:p>
                  </a:txBody>
                  <a:tcPr marL="68580" marR="68580"/>
                </a:tc>
                <a:tc>
                  <a:txBody>
                    <a:bodyPr/>
                    <a:lstStyle/>
                    <a:p>
                      <a:pPr algn="ctr"/>
                      <a:r>
                        <a:rPr lang="en-US" sz="3200" dirty="0" smtClean="0"/>
                        <a:t>11,737</a:t>
                      </a:r>
                      <a:endParaRPr lang="en-US" sz="3200" dirty="0"/>
                    </a:p>
                  </a:txBody>
                  <a:tcPr marL="68580" marR="68580"/>
                </a:tc>
                <a:tc>
                  <a:txBody>
                    <a:bodyPr/>
                    <a:lstStyle/>
                    <a:p>
                      <a:pPr algn="ctr"/>
                      <a:r>
                        <a:rPr lang="en-US" sz="3200" dirty="0" smtClean="0"/>
                        <a:t>13%</a:t>
                      </a:r>
                      <a:endParaRPr lang="en-US" sz="3200" dirty="0"/>
                    </a:p>
                  </a:txBody>
                  <a:tcPr marL="68580" marR="68580"/>
                </a:tc>
              </a:tr>
              <a:tr h="573895">
                <a:tc>
                  <a:txBody>
                    <a:bodyPr/>
                    <a:lstStyle/>
                    <a:p>
                      <a:pPr algn="ctr"/>
                      <a:r>
                        <a:rPr lang="en-US" sz="3200" dirty="0" smtClean="0"/>
                        <a:t>2017-18</a:t>
                      </a:r>
                      <a:endParaRPr lang="en-US" sz="3200" dirty="0"/>
                    </a:p>
                  </a:txBody>
                  <a:tcPr marL="68580" marR="68580"/>
                </a:tc>
                <a:tc>
                  <a:txBody>
                    <a:bodyPr/>
                    <a:lstStyle/>
                    <a:p>
                      <a:pPr algn="ctr"/>
                      <a:r>
                        <a:rPr lang="en-US" sz="3200" dirty="0" smtClean="0"/>
                        <a:t>39</a:t>
                      </a:r>
                      <a:endParaRPr lang="en-US" sz="3200" dirty="0"/>
                    </a:p>
                  </a:txBody>
                  <a:tcPr marL="68580" marR="68580"/>
                </a:tc>
                <a:tc>
                  <a:txBody>
                    <a:bodyPr/>
                    <a:lstStyle/>
                    <a:p>
                      <a:pPr algn="ctr"/>
                      <a:r>
                        <a:rPr lang="en-US" sz="3200" dirty="0" smtClean="0"/>
                        <a:t>3</a:t>
                      </a:r>
                      <a:endParaRPr lang="en-US" sz="3200" dirty="0"/>
                    </a:p>
                  </a:txBody>
                  <a:tcPr marL="68580" marR="68580"/>
                </a:tc>
                <a:tc>
                  <a:txBody>
                    <a:bodyPr/>
                    <a:lstStyle/>
                    <a:p>
                      <a:pPr algn="ctr"/>
                      <a:r>
                        <a:rPr lang="en-US" sz="3200" dirty="0" smtClean="0"/>
                        <a:t>12,722</a:t>
                      </a:r>
                      <a:endParaRPr lang="en-US" sz="3200" dirty="0"/>
                    </a:p>
                  </a:txBody>
                  <a:tcPr marL="68580" marR="68580"/>
                </a:tc>
                <a:tc>
                  <a:txBody>
                    <a:bodyPr/>
                    <a:lstStyle/>
                    <a:p>
                      <a:pPr algn="ctr"/>
                      <a:r>
                        <a:rPr lang="en-US" sz="3200" dirty="0" smtClean="0"/>
                        <a:t>8%</a:t>
                      </a:r>
                      <a:endParaRPr lang="en-US" sz="3200" dirty="0"/>
                    </a:p>
                  </a:txBody>
                  <a:tcPr marL="68580" marR="68580"/>
                </a:tc>
              </a:tr>
            </a:tbl>
          </a:graphicData>
        </a:graphic>
      </p:graphicFrame>
      <p:sp>
        <p:nvSpPr>
          <p:cNvPr id="9" name="Title 1"/>
          <p:cNvSpPr>
            <a:spLocks noGrp="1"/>
          </p:cNvSpPr>
          <p:nvPr>
            <p:ph type="title"/>
          </p:nvPr>
        </p:nvSpPr>
        <p:spPr>
          <a:xfrm>
            <a:off x="381000" y="838200"/>
            <a:ext cx="8229600" cy="533400"/>
          </a:xfrm>
        </p:spPr>
        <p:txBody>
          <a:bodyPr>
            <a:noAutofit/>
          </a:bodyPr>
          <a:lstStyle/>
          <a:p>
            <a:pPr algn="ctr"/>
            <a:r>
              <a:rPr lang="en-US" sz="8000" b="1" dirty="0" smtClean="0">
                <a:solidFill>
                  <a:schemeClr val="tx2"/>
                </a:solidFill>
                <a:ea typeface="ＭＳ Ｐゴシック" pitchFamily="34" charset="-128"/>
              </a:rPr>
              <a:t>AF Expansion Plan</a:t>
            </a:r>
          </a:p>
        </p:txBody>
      </p:sp>
    </p:spTree>
    <p:extLst>
      <p:ext uri="{BB962C8B-B14F-4D97-AF65-F5344CB8AC3E}">
        <p14:creationId xmlns:p14="http://schemas.microsoft.com/office/powerpoint/2010/main" val="336261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152400"/>
            <a:ext cx="9021651" cy="533400"/>
          </a:xfrm>
        </p:spPr>
        <p:txBody>
          <a:bodyPr>
            <a:noAutofit/>
          </a:bodyPr>
          <a:lstStyle/>
          <a:p>
            <a:r>
              <a:rPr lang="en-US" sz="4600" b="1" dirty="0" smtClean="0">
                <a:solidFill>
                  <a:schemeClr val="tx2"/>
                </a:solidFill>
                <a:ea typeface="ＭＳ Ｐゴシック" pitchFamily="34" charset="-128"/>
              </a:rPr>
              <a:t>Our criteria for “green-lighting”</a:t>
            </a:r>
          </a:p>
        </p:txBody>
      </p:sp>
      <p:pic>
        <p:nvPicPr>
          <p:cNvPr id="1026" name="Picture 2" descr="https://encrypted-tbn1.gstatic.com/images?q=tbn:ANd9GcSUF4LsQv7d-ZzpldUShVJhk1PL7ZM-g9OTp3tYj6iHJr4xgDW7ig"/>
          <p:cNvPicPr>
            <a:picLocks noChangeAspect="1" noChangeArrowheads="1"/>
          </p:cNvPicPr>
          <p:nvPr/>
        </p:nvPicPr>
        <p:blipFill>
          <a:blip r:embed="rId3">
            <a:extLst>
              <a:ext uri="{28A0092B-C50C-407E-A947-70E740481C1C}">
                <a14:useLocalDpi xmlns:a14="http://schemas.microsoft.com/office/drawing/2010/main" val="0"/>
              </a:ext>
            </a:extLst>
          </a:blip>
          <a:srcRect l="28041" t="7413" r="24950" b="7953"/>
          <a:stretch>
            <a:fillRect/>
          </a:stretch>
        </p:blipFill>
        <p:spPr bwMode="auto">
          <a:xfrm>
            <a:off x="8275638" y="2789238"/>
            <a:ext cx="8683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9"/>
          <p:cNvSpPr>
            <a:spLocks noChangeArrowheads="1"/>
          </p:cNvSpPr>
          <p:nvPr/>
        </p:nvSpPr>
        <p:spPr bwMode="auto">
          <a:xfrm>
            <a:off x="914400" y="914402"/>
            <a:ext cx="7361238"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Freeform 10"/>
          <p:cNvSpPr/>
          <p:nvPr/>
        </p:nvSpPr>
        <p:spPr>
          <a:xfrm>
            <a:off x="917576" y="914402"/>
            <a:ext cx="1387475" cy="290036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alpha val="17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300" tIns="580137" rIns="113793" bIns="580136" spcCol="1270" anchor="ctr"/>
          <a:lstStyle/>
          <a:p>
            <a:pPr algn="ctr" defTabSz="800100">
              <a:lnSpc>
                <a:spcPct val="90000"/>
              </a:lnSpc>
              <a:spcAft>
                <a:spcPct val="35000"/>
              </a:spcAft>
              <a:defRPr/>
            </a:pPr>
            <a:r>
              <a:rPr lang="en-US" dirty="0">
                <a:solidFill>
                  <a:schemeClr val="tx1"/>
                </a:solidFill>
              </a:rPr>
              <a:t>Growth in schools or students won’t exceed 20% annually </a:t>
            </a:r>
          </a:p>
        </p:txBody>
      </p:sp>
      <p:sp>
        <p:nvSpPr>
          <p:cNvPr id="12" name="Freeform 11"/>
          <p:cNvSpPr/>
          <p:nvPr/>
        </p:nvSpPr>
        <p:spPr>
          <a:xfrm>
            <a:off x="2409826" y="914402"/>
            <a:ext cx="1387475" cy="290036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alpha val="26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300" tIns="580137" rIns="113793" bIns="580136" spcCol="1270" anchor="ctr"/>
          <a:lstStyle/>
          <a:p>
            <a:pPr algn="ctr" defTabSz="800100">
              <a:lnSpc>
                <a:spcPct val="90000"/>
              </a:lnSpc>
              <a:spcAft>
                <a:spcPct val="35000"/>
              </a:spcAft>
              <a:defRPr/>
            </a:pPr>
            <a:r>
              <a:rPr lang="en-US" dirty="0">
                <a:solidFill>
                  <a:schemeClr val="tx1"/>
                </a:solidFill>
              </a:rPr>
              <a:t>Strong PIR identified one year in advance, preferably two years</a:t>
            </a:r>
          </a:p>
        </p:txBody>
      </p:sp>
      <p:sp>
        <p:nvSpPr>
          <p:cNvPr id="13" name="Freeform 12"/>
          <p:cNvSpPr/>
          <p:nvPr/>
        </p:nvSpPr>
        <p:spPr>
          <a:xfrm>
            <a:off x="3900489" y="914402"/>
            <a:ext cx="1387475" cy="290036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alpha val="49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300" tIns="580137" rIns="113793" bIns="580136" spcCol="1270" anchor="ctr"/>
          <a:lstStyle/>
          <a:p>
            <a:pPr algn="ctr" defTabSz="800100">
              <a:lnSpc>
                <a:spcPct val="90000"/>
              </a:lnSpc>
              <a:spcAft>
                <a:spcPct val="35000"/>
              </a:spcAft>
              <a:defRPr/>
            </a:pPr>
            <a:r>
              <a:rPr lang="en-US" dirty="0">
                <a:solidFill>
                  <a:schemeClr val="tx1"/>
                </a:solidFill>
              </a:rPr>
              <a:t>Achieved sufficient progress on key AF org-wide measures</a:t>
            </a:r>
          </a:p>
        </p:txBody>
      </p:sp>
      <p:sp>
        <p:nvSpPr>
          <p:cNvPr id="14" name="Freeform 13"/>
          <p:cNvSpPr/>
          <p:nvPr/>
        </p:nvSpPr>
        <p:spPr>
          <a:xfrm>
            <a:off x="5392739" y="914402"/>
            <a:ext cx="1387475" cy="290036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300" tIns="580137" rIns="113793" bIns="580136" spcCol="1270" anchor="ctr"/>
          <a:lstStyle/>
          <a:p>
            <a:pPr algn="ctr" defTabSz="800100">
              <a:lnSpc>
                <a:spcPct val="90000"/>
              </a:lnSpc>
              <a:spcAft>
                <a:spcPct val="35000"/>
              </a:spcAft>
              <a:defRPr/>
            </a:pPr>
            <a:r>
              <a:rPr lang="en-US" dirty="0">
                <a:solidFill>
                  <a:schemeClr val="tx1"/>
                </a:solidFill>
              </a:rPr>
              <a:t>Teacher and school leader retention 85+%</a:t>
            </a:r>
          </a:p>
        </p:txBody>
      </p:sp>
      <p:sp>
        <p:nvSpPr>
          <p:cNvPr id="15" name="Freeform 14"/>
          <p:cNvSpPr/>
          <p:nvPr/>
        </p:nvSpPr>
        <p:spPr>
          <a:xfrm>
            <a:off x="6883401" y="914402"/>
            <a:ext cx="1387475" cy="290036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4300" tIns="580137" rIns="113793" bIns="580136" spcCol="1270" anchor="ctr"/>
          <a:lstStyle/>
          <a:p>
            <a:pPr algn="ctr" defTabSz="800100">
              <a:lnSpc>
                <a:spcPct val="90000"/>
              </a:lnSpc>
              <a:spcAft>
                <a:spcPct val="35000"/>
              </a:spcAft>
              <a:defRPr/>
            </a:pPr>
            <a:r>
              <a:rPr lang="en-US" dirty="0">
                <a:solidFill>
                  <a:schemeClr val="tx1"/>
                </a:solidFill>
              </a:rPr>
              <a:t>Regional sup identified 1 year in advance</a:t>
            </a:r>
          </a:p>
        </p:txBody>
      </p:sp>
      <p:sp>
        <p:nvSpPr>
          <p:cNvPr id="27659" name="Rectangle 16"/>
          <p:cNvSpPr>
            <a:spLocks noChangeArrowheads="1"/>
          </p:cNvSpPr>
          <p:nvPr/>
        </p:nvSpPr>
        <p:spPr bwMode="auto">
          <a:xfrm>
            <a:off x="914400" y="3957638"/>
            <a:ext cx="7361238"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17"/>
          <p:cNvSpPr/>
          <p:nvPr/>
        </p:nvSpPr>
        <p:spPr>
          <a:xfrm>
            <a:off x="915989" y="3957638"/>
            <a:ext cx="1741487" cy="29003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alpha val="26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7000" tIns="580136" rIns="127465" bIns="580136" spcCol="1270" anchor="ctr"/>
          <a:lstStyle/>
          <a:p>
            <a:pPr algn="ctr" defTabSz="889000">
              <a:lnSpc>
                <a:spcPct val="90000"/>
              </a:lnSpc>
              <a:spcAft>
                <a:spcPct val="35000"/>
              </a:spcAft>
              <a:defRPr/>
            </a:pPr>
            <a:r>
              <a:rPr lang="en-US" sz="2000" dirty="0">
                <a:solidFill>
                  <a:schemeClr val="tx1"/>
                </a:solidFill>
              </a:rPr>
              <a:t>Per pupil within 90% of what traditional district schools get</a:t>
            </a:r>
          </a:p>
        </p:txBody>
      </p:sp>
      <p:sp>
        <p:nvSpPr>
          <p:cNvPr id="19" name="Freeform 18"/>
          <p:cNvSpPr/>
          <p:nvPr/>
        </p:nvSpPr>
        <p:spPr>
          <a:xfrm>
            <a:off x="2787650" y="3957638"/>
            <a:ext cx="1741488" cy="29003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alpha val="49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7000" tIns="580136" rIns="127465" bIns="580136" spcCol="1270" anchor="ctr"/>
          <a:lstStyle/>
          <a:p>
            <a:pPr algn="ctr" defTabSz="889000">
              <a:lnSpc>
                <a:spcPct val="90000"/>
              </a:lnSpc>
              <a:spcAft>
                <a:spcPct val="35000"/>
              </a:spcAft>
              <a:defRPr/>
            </a:pPr>
            <a:r>
              <a:rPr lang="en-US" sz="2000" dirty="0">
                <a:solidFill>
                  <a:schemeClr val="tx1"/>
                </a:solidFill>
              </a:rPr>
              <a:t>Free or strong funding of facilities with adequate space</a:t>
            </a:r>
          </a:p>
        </p:txBody>
      </p:sp>
      <p:sp>
        <p:nvSpPr>
          <p:cNvPr id="20" name="Freeform 19"/>
          <p:cNvSpPr/>
          <p:nvPr/>
        </p:nvSpPr>
        <p:spPr>
          <a:xfrm>
            <a:off x="4660900" y="3957638"/>
            <a:ext cx="1739900" cy="29003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alpha val="75000"/>
            </a:srgb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7000" tIns="580136" rIns="127465" bIns="580136" spcCol="1270" anchor="ctr"/>
          <a:lstStyle/>
          <a:p>
            <a:pPr algn="ctr" defTabSz="889000">
              <a:lnSpc>
                <a:spcPct val="90000"/>
              </a:lnSpc>
              <a:spcAft>
                <a:spcPct val="35000"/>
              </a:spcAft>
              <a:defRPr/>
            </a:pPr>
            <a:r>
              <a:rPr lang="en-US" sz="2000" dirty="0">
                <a:solidFill>
                  <a:schemeClr val="tx1"/>
                </a:solidFill>
              </a:rPr>
              <a:t>Power to lead is sufficient – AF has control over key variables</a:t>
            </a:r>
          </a:p>
        </p:txBody>
      </p:sp>
      <p:sp>
        <p:nvSpPr>
          <p:cNvPr id="21" name="Freeform 20"/>
          <p:cNvSpPr/>
          <p:nvPr/>
        </p:nvSpPr>
        <p:spPr>
          <a:xfrm>
            <a:off x="6532564" y="3957638"/>
            <a:ext cx="1741487" cy="29003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7000" tIns="580136" rIns="127465" bIns="580136" spcCol="1270" anchor="ctr"/>
          <a:lstStyle/>
          <a:p>
            <a:pPr algn="ctr" defTabSz="889000">
              <a:lnSpc>
                <a:spcPct val="90000"/>
              </a:lnSpc>
              <a:spcAft>
                <a:spcPct val="35000"/>
              </a:spcAft>
              <a:defRPr/>
            </a:pPr>
            <a:r>
              <a:rPr lang="en-US" sz="2000" dirty="0">
                <a:solidFill>
                  <a:schemeClr val="tx1"/>
                </a:solidFill>
              </a:rPr>
              <a:t>Political and regulatory environment is supportive</a:t>
            </a:r>
          </a:p>
        </p:txBody>
      </p:sp>
      <p:sp>
        <p:nvSpPr>
          <p:cNvPr id="5" name="TextBox 4"/>
          <p:cNvSpPr txBox="1">
            <a:spLocks noChangeArrowheads="1"/>
          </p:cNvSpPr>
          <p:nvPr/>
        </p:nvSpPr>
        <p:spPr bwMode="auto">
          <a:xfrm rot="-5400000">
            <a:off x="-950117" y="2141073"/>
            <a:ext cx="2814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800" b="1">
                <a:solidFill>
                  <a:srgbClr val="FF0000"/>
                </a:solidFill>
              </a:rPr>
              <a:t>Internal</a:t>
            </a:r>
            <a:r>
              <a:rPr lang="en-US" sz="2800" b="1"/>
              <a:t> criteria</a:t>
            </a:r>
          </a:p>
        </p:txBody>
      </p:sp>
      <p:sp>
        <p:nvSpPr>
          <p:cNvPr id="9" name="TextBox 8"/>
          <p:cNvSpPr txBox="1">
            <a:spLocks noChangeArrowheads="1"/>
          </p:cNvSpPr>
          <p:nvPr/>
        </p:nvSpPr>
        <p:spPr bwMode="auto">
          <a:xfrm rot="-5400000">
            <a:off x="-999941" y="5067080"/>
            <a:ext cx="2967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800" b="1" dirty="0">
                <a:solidFill>
                  <a:srgbClr val="FF0000"/>
                </a:solidFill>
              </a:rPr>
              <a:t>External </a:t>
            </a:r>
            <a:r>
              <a:rPr lang="en-US" sz="2800" b="1" dirty="0"/>
              <a:t>criteria</a:t>
            </a:r>
          </a:p>
        </p:txBody>
      </p:sp>
    </p:spTree>
    <p:extLst>
      <p:ext uri="{BB962C8B-B14F-4D97-AF65-F5344CB8AC3E}">
        <p14:creationId xmlns:p14="http://schemas.microsoft.com/office/powerpoint/2010/main" val="190530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animBg="1"/>
      <p:bldP spid="19" grpId="0" animBg="1"/>
      <p:bldP spid="20" grpId="0" animBg="1"/>
      <p:bldP spid="21" grpId="0" animBg="1"/>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4953001"/>
            <a:ext cx="1905000" cy="1200329"/>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E</a:t>
            </a:r>
            <a:r>
              <a:rPr lang="en-US" sz="2400" b="1" dirty="0" smtClean="0"/>
              <a:t>xcellence </a:t>
            </a:r>
            <a:r>
              <a:rPr lang="en-US" sz="2400" b="1" dirty="0"/>
              <a:t>and </a:t>
            </a:r>
            <a:r>
              <a:rPr lang="en-US" sz="2400" b="1" dirty="0" smtClean="0"/>
              <a:t>Equity Exemplar</a:t>
            </a:r>
            <a:endParaRPr lang="en-US" sz="2400" b="1" dirty="0"/>
          </a:p>
        </p:txBody>
      </p:sp>
      <p:pic>
        <p:nvPicPr>
          <p:cNvPr id="5" name="Picture 2" descr="https://encrypted-tbn1.gstatic.com/images?q=tbn:ANd9GcRh-szegg9RYEaGSkbnx3yAaVnRrZ-Sa1oxFW-gSklhDy7vMoVkKg"/>
          <p:cNvPicPr>
            <a:picLocks noChangeAspect="1" noChangeArrowheads="1"/>
          </p:cNvPicPr>
          <p:nvPr/>
        </p:nvPicPr>
        <p:blipFill>
          <a:blip r:embed="rId2">
            <a:extLst>
              <a:ext uri="{28A0092B-C50C-407E-A947-70E740481C1C}">
                <a14:useLocalDpi xmlns:a14="http://schemas.microsoft.com/office/drawing/2010/main" val="0"/>
              </a:ext>
            </a:extLst>
          </a:blip>
          <a:srcRect l="18285" r="17143"/>
          <a:stretch>
            <a:fillRect/>
          </a:stretch>
        </p:blipFill>
        <p:spPr>
          <a:xfrm>
            <a:off x="185494" y="1828802"/>
            <a:ext cx="1572968" cy="2727325"/>
          </a:xfrm>
          <a:prstGeom prst="rect">
            <a:avLst/>
          </a:prstGeom>
          <a:solidFill>
            <a:schemeClr val="accent1">
              <a:lumMod val="40000"/>
              <a:lumOff val="60000"/>
            </a:schemeClr>
          </a:solidFill>
        </p:spPr>
      </p:pic>
      <p:grpSp>
        <p:nvGrpSpPr>
          <p:cNvPr id="7" name="Group 6"/>
          <p:cNvGrpSpPr>
            <a:grpSpLocks/>
          </p:cNvGrpSpPr>
          <p:nvPr/>
        </p:nvGrpSpPr>
        <p:grpSpPr bwMode="auto">
          <a:xfrm>
            <a:off x="6858000" y="2286000"/>
            <a:ext cx="2179028" cy="4387397"/>
            <a:chOff x="4283650" y="2705117"/>
            <a:chExt cx="2381250" cy="4028076"/>
          </a:xfrm>
        </p:grpSpPr>
        <p:pic>
          <p:nvPicPr>
            <p:cNvPr id="8" name="Picture 8" descr="https://encrypted-tbn3.gstatic.com/images?q=tbn:ANd9GcTdTsmzhmLf15oZj1VHkQd2WzPIGyN_EfXOjnKiyRQ8G4_EGRFC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650" y="2705117"/>
              <a:ext cx="238125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9718" y="4953001"/>
              <a:ext cx="1947282" cy="17801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Sharing with and </a:t>
              </a:r>
              <a:r>
                <a:rPr lang="en-US" sz="2400" b="1" dirty="0" smtClean="0"/>
                <a:t>learning from </a:t>
              </a:r>
              <a:r>
                <a:rPr lang="en-US" sz="2400" b="1" dirty="0"/>
                <a:t>others</a:t>
              </a:r>
            </a:p>
          </p:txBody>
        </p:sp>
      </p:grpSp>
      <p:grpSp>
        <p:nvGrpSpPr>
          <p:cNvPr id="10" name="Group 9"/>
          <p:cNvGrpSpPr>
            <a:grpSpLocks/>
          </p:cNvGrpSpPr>
          <p:nvPr/>
        </p:nvGrpSpPr>
        <p:grpSpPr bwMode="auto">
          <a:xfrm>
            <a:off x="2133598" y="1268045"/>
            <a:ext cx="2125388" cy="5208864"/>
            <a:chOff x="1905000" y="1092488"/>
            <a:chExt cx="2590800" cy="5208534"/>
          </a:xfrm>
        </p:grpSpPr>
        <p:sp>
          <p:nvSpPr>
            <p:cNvPr id="11" name="TextBox 8"/>
            <p:cNvSpPr txBox="1">
              <a:spLocks noChangeArrowheads="1"/>
            </p:cNvSpPr>
            <p:nvPr/>
          </p:nvSpPr>
          <p:spPr bwMode="auto">
            <a:xfrm>
              <a:off x="2117847" y="4731462"/>
              <a:ext cx="1828800" cy="1569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More gap-closing </a:t>
              </a:r>
              <a:r>
                <a:rPr lang="en-US" sz="2400" b="1" dirty="0"/>
                <a:t>schools</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5462" t="16458" r="51978" b="37335"/>
            <a:stretch>
              <a:fillRect/>
            </a:stretch>
          </p:blipFill>
          <p:spPr bwMode="auto">
            <a:xfrm>
              <a:off x="2341256" y="3048000"/>
              <a:ext cx="1658652" cy="132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49767" t="16666" r="21536" b="32085"/>
            <a:stretch>
              <a:fillRect/>
            </a:stretch>
          </p:blipFill>
          <p:spPr bwMode="auto">
            <a:xfrm>
              <a:off x="2893399" y="1981200"/>
              <a:ext cx="1602401" cy="160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16032" t="20416" r="52460" b="22501"/>
            <a:stretch>
              <a:fillRect/>
            </a:stretch>
          </p:blipFill>
          <p:spPr bwMode="auto">
            <a:xfrm>
              <a:off x="1905000" y="1905000"/>
              <a:ext cx="1209685" cy="12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l="49765" t="26250" r="15681" b="42917"/>
            <a:stretch>
              <a:fillRect/>
            </a:stretch>
          </p:blipFill>
          <p:spPr bwMode="auto">
            <a:xfrm>
              <a:off x="2034109" y="1092488"/>
              <a:ext cx="1996279" cy="100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a:grpSpLocks/>
          </p:cNvGrpSpPr>
          <p:nvPr/>
        </p:nvGrpSpPr>
        <p:grpSpPr bwMode="auto">
          <a:xfrm>
            <a:off x="4544035" y="2327277"/>
            <a:ext cx="2313965" cy="3551846"/>
            <a:chOff x="6628120" y="2232031"/>
            <a:chExt cx="2815416" cy="3552002"/>
          </a:xfrm>
        </p:grpSpPr>
        <p:sp>
          <p:nvSpPr>
            <p:cNvPr id="17" name="TextBox 6"/>
            <p:cNvSpPr txBox="1">
              <a:spLocks noChangeArrowheads="1"/>
            </p:cNvSpPr>
            <p:nvPr/>
          </p:nvSpPr>
          <p:spPr bwMode="auto">
            <a:xfrm>
              <a:off x="6705600" y="4953000"/>
              <a:ext cx="2737936" cy="8310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Geographic Concentration</a:t>
              </a:r>
              <a:endParaRPr lang="en-US" sz="2400" b="1" dirty="0"/>
            </a:p>
          </p:txBody>
        </p:sp>
        <p:pic>
          <p:nvPicPr>
            <p:cNvPr id="18" name="Picture 10" descr="https://encrypted-tbn3.gstatic.com/images?q=tbn:ANd9GcQe-2DgMFaUKL8iJx_JZDinNzPmjDTwfFaSwFP0MI7i-eCWJNT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120" y="2232031"/>
              <a:ext cx="2515880" cy="192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tle 1"/>
          <p:cNvSpPr>
            <a:spLocks noGrp="1"/>
          </p:cNvSpPr>
          <p:nvPr>
            <p:ph type="title"/>
          </p:nvPr>
        </p:nvSpPr>
        <p:spPr>
          <a:xfrm>
            <a:off x="-43106" y="457200"/>
            <a:ext cx="10787306" cy="533400"/>
          </a:xfrm>
        </p:spPr>
        <p:txBody>
          <a:bodyPr>
            <a:noAutofit/>
          </a:bodyPr>
          <a:lstStyle/>
          <a:p>
            <a:r>
              <a:rPr lang="en-US" sz="6000" b="1" dirty="0" smtClean="0">
                <a:solidFill>
                  <a:schemeClr val="tx2"/>
                </a:solidFill>
                <a:ea typeface="ＭＳ Ｐゴシック" pitchFamily="34" charset="-128"/>
              </a:rPr>
              <a:t>AF’s 4-part Theory of Change</a:t>
            </a:r>
          </a:p>
        </p:txBody>
      </p:sp>
      <p:sp>
        <p:nvSpPr>
          <p:cNvPr id="20" name="Rectangle 19"/>
          <p:cNvSpPr/>
          <p:nvPr/>
        </p:nvSpPr>
        <p:spPr>
          <a:xfrm>
            <a:off x="4390577" y="980506"/>
            <a:ext cx="2374694" cy="5809743"/>
          </a:xfrm>
          <a:prstGeom prst="rect">
            <a:avLst/>
          </a:prstGeom>
          <a:noFill/>
          <a:ln w="444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13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81000"/>
            <a:ext cx="9127973" cy="808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simply-san-juan.com/images/amtrak-train-san-juan-islands-washingt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6233"/>
            <a:ext cx="6659824"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70408" y="-1905000"/>
            <a:ext cx="782392" cy="9325630"/>
          </a:xfrm>
          <a:prstGeom prst="rect">
            <a:avLst/>
          </a:prstGeom>
          <a:noFill/>
        </p:spPr>
        <p:txBody>
          <a:bodyPr wrap="square" rtlCol="0">
            <a:spAutoFit/>
          </a:bodyPr>
          <a:lstStyle/>
          <a:p>
            <a:r>
              <a:rPr lang="en-US" sz="60000" dirty="0" smtClean="0">
                <a:solidFill>
                  <a:schemeClr val="bg1"/>
                </a:solidFill>
              </a:rPr>
              <a:t>&gt;</a:t>
            </a:r>
            <a:endParaRPr lang="en-US" sz="60000" dirty="0">
              <a:solidFill>
                <a:schemeClr val="bg1"/>
              </a:solidFill>
            </a:endParaRPr>
          </a:p>
        </p:txBody>
      </p:sp>
    </p:spTree>
    <p:extLst>
      <p:ext uri="{BB962C8B-B14F-4D97-AF65-F5344CB8AC3E}">
        <p14:creationId xmlns:p14="http://schemas.microsoft.com/office/powerpoint/2010/main" val="978636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4238824230"/>
              </p:ext>
            </p:extLst>
          </p:nvPr>
        </p:nvGraphicFramePr>
        <p:xfrm>
          <a:off x="76200" y="685800"/>
          <a:ext cx="8915400" cy="6167622"/>
        </p:xfrm>
        <a:graphic>
          <a:graphicData uri="http://schemas.openxmlformats.org/drawingml/2006/table">
            <a:tbl>
              <a:tblPr firstRow="1" firstCol="1" bandRow="1">
                <a:tableStyleId>{5C22544A-7EE6-4342-B048-85BDC9FD1C3A}</a:tableStyleId>
              </a:tblPr>
              <a:tblGrid>
                <a:gridCol w="1905000"/>
                <a:gridCol w="609600"/>
                <a:gridCol w="1447800"/>
                <a:gridCol w="1447800"/>
                <a:gridCol w="1752600"/>
                <a:gridCol w="1752600"/>
              </a:tblGrid>
              <a:tr h="1571926">
                <a:tc>
                  <a:txBody>
                    <a:bodyPr/>
                    <a:lstStyle/>
                    <a:p>
                      <a:pPr marL="0" marR="0" algn="ctr">
                        <a:lnSpc>
                          <a:spcPct val="115000"/>
                        </a:lnSpc>
                        <a:spcBef>
                          <a:spcPts val="0"/>
                        </a:spcBef>
                        <a:spcAft>
                          <a:spcPts val="0"/>
                        </a:spcAft>
                      </a:pPr>
                      <a:endParaRPr lang="en-US" sz="2600" dirty="0" smtClean="0">
                        <a:solidFill>
                          <a:schemeClr val="tx1"/>
                        </a:solidFill>
                        <a:effectLst/>
                      </a:endParaRPr>
                    </a:p>
                    <a:p>
                      <a:pPr marL="0" marR="0" algn="ctr">
                        <a:lnSpc>
                          <a:spcPct val="115000"/>
                        </a:lnSpc>
                        <a:spcBef>
                          <a:spcPts val="0"/>
                        </a:spcBef>
                        <a:spcAft>
                          <a:spcPts val="0"/>
                        </a:spcAft>
                      </a:pPr>
                      <a:r>
                        <a:rPr lang="en-US" sz="2600" dirty="0" smtClean="0">
                          <a:solidFill>
                            <a:schemeClr val="tx1"/>
                          </a:solidFill>
                          <a:effectLst/>
                        </a:rPr>
                        <a:t>City</a:t>
                      </a:r>
                      <a:endParaRPr lang="en-US" sz="26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600" dirty="0" smtClean="0">
                          <a:solidFill>
                            <a:schemeClr val="tx1"/>
                          </a:solidFill>
                          <a:effectLst/>
                        </a:rPr>
                        <a:t>#</a:t>
                      </a:r>
                    </a:p>
                    <a:p>
                      <a:pPr marL="0" marR="0" algn="ctr">
                        <a:lnSpc>
                          <a:spcPct val="115000"/>
                        </a:lnSpc>
                        <a:spcBef>
                          <a:spcPts val="0"/>
                        </a:spcBef>
                        <a:spcAft>
                          <a:spcPts val="0"/>
                        </a:spcAft>
                      </a:pPr>
                      <a:r>
                        <a:rPr lang="en-US" sz="2600" dirty="0" err="1" smtClean="0">
                          <a:solidFill>
                            <a:schemeClr val="tx1"/>
                          </a:solidFill>
                          <a:effectLst/>
                        </a:rPr>
                        <a:t>Sch</a:t>
                      </a:r>
                      <a:endParaRPr lang="en-US" sz="26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600" dirty="0" smtClean="0">
                          <a:solidFill>
                            <a:schemeClr val="tx1"/>
                          </a:solidFill>
                          <a:effectLst/>
                        </a:rPr>
                        <a:t>#of Students</a:t>
                      </a:r>
                      <a:endParaRPr lang="en-US" sz="26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600" dirty="0">
                          <a:solidFill>
                            <a:schemeClr val="tx1"/>
                          </a:solidFill>
                          <a:effectLst/>
                        </a:rPr>
                        <a:t>% AF </a:t>
                      </a:r>
                      <a:r>
                        <a:rPr lang="en-US" sz="2600" dirty="0" smtClean="0">
                          <a:solidFill>
                            <a:schemeClr val="tx1"/>
                          </a:solidFill>
                          <a:effectLst/>
                        </a:rPr>
                        <a:t>2</a:t>
                      </a:r>
                      <a:r>
                        <a:rPr lang="en-US" sz="2600" baseline="0" dirty="0" smtClean="0">
                          <a:solidFill>
                            <a:schemeClr val="tx1"/>
                          </a:solidFill>
                          <a:effectLst/>
                        </a:rPr>
                        <a:t> E / 2 M / 2 H </a:t>
                      </a:r>
                      <a:r>
                        <a:rPr lang="en-US" sz="2600" dirty="0" smtClean="0">
                          <a:solidFill>
                            <a:schemeClr val="tx1"/>
                          </a:solidFill>
                          <a:effectLst/>
                        </a:rPr>
                        <a:t>(1930 students) </a:t>
                      </a:r>
                      <a:endParaRPr lang="en-US" sz="2600" dirty="0">
                        <a:solidFill>
                          <a:schemeClr val="tx1"/>
                        </a:solidFill>
                        <a:effectLst/>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600" dirty="0" smtClean="0">
                          <a:solidFill>
                            <a:schemeClr val="bg1"/>
                          </a:solidFill>
                          <a:effectLst/>
                        </a:rPr>
                        <a:t>% AF + Friends if 6 E / 6 M / 3 H  (5,790 students)</a:t>
                      </a:r>
                      <a:endParaRPr lang="en-US" sz="2600" dirty="0">
                        <a:solidFill>
                          <a:schemeClr val="bg1"/>
                        </a:solidFill>
                        <a:effectLst/>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600" dirty="0" smtClean="0">
                          <a:solidFill>
                            <a:schemeClr val="tx1"/>
                          </a:solidFill>
                          <a:effectLst/>
                        </a:rPr>
                        <a:t>% AF + Friends if 10 E, 10 M, 5</a:t>
                      </a:r>
                      <a:r>
                        <a:rPr lang="en-US" sz="2600" baseline="0" dirty="0" smtClean="0">
                          <a:solidFill>
                            <a:schemeClr val="tx1"/>
                          </a:solidFill>
                          <a:effectLst/>
                        </a:rPr>
                        <a:t> H </a:t>
                      </a:r>
                      <a:r>
                        <a:rPr lang="en-US" sz="2600" dirty="0" smtClean="0">
                          <a:solidFill>
                            <a:schemeClr val="tx1"/>
                          </a:solidFill>
                          <a:effectLst/>
                        </a:rPr>
                        <a:t>(9,650 students)</a:t>
                      </a:r>
                      <a:endParaRPr lang="en-US" sz="2600" dirty="0">
                        <a:solidFill>
                          <a:schemeClr val="tx1"/>
                        </a:solidFill>
                        <a:effectLst/>
                        <a:latin typeface="Calibri"/>
                        <a:ea typeface="Calibri"/>
                        <a:cs typeface="Times New Roman"/>
                      </a:endParaRPr>
                    </a:p>
                  </a:txBody>
                  <a:tcPr marL="51435" marR="51435" marT="0" marB="0"/>
                </a:tc>
              </a:tr>
              <a:tr h="571609">
                <a:tc>
                  <a:txBody>
                    <a:bodyPr/>
                    <a:lstStyle/>
                    <a:p>
                      <a:pPr marL="0" marR="0">
                        <a:lnSpc>
                          <a:spcPct val="115000"/>
                        </a:lnSpc>
                        <a:spcBef>
                          <a:spcPts val="0"/>
                        </a:spcBef>
                        <a:spcAft>
                          <a:spcPts val="0"/>
                        </a:spcAft>
                      </a:pPr>
                      <a:r>
                        <a:rPr lang="en-US" sz="2200" dirty="0">
                          <a:solidFill>
                            <a:schemeClr val="tx1"/>
                          </a:solidFill>
                          <a:effectLst/>
                        </a:rPr>
                        <a:t>New Haven, CT</a:t>
                      </a:r>
                      <a:endParaRPr lang="en-US" sz="22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45</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21,300</a:t>
                      </a:r>
                      <a:endParaRPr lang="en-US" sz="280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9.06%</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b="1" dirty="0">
                          <a:solidFill>
                            <a:srgbClr val="FF0000"/>
                          </a:solidFill>
                          <a:effectLst/>
                        </a:rPr>
                        <a:t>27.18%</a:t>
                      </a:r>
                      <a:endParaRPr lang="en-US" sz="2800" b="1" dirty="0">
                        <a:solidFill>
                          <a:srgbClr val="FF0000"/>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45.31%</a:t>
                      </a:r>
                      <a:endParaRPr lang="en-US" sz="2800">
                        <a:solidFill>
                          <a:schemeClr val="tx1"/>
                        </a:solidFill>
                        <a:effectLst/>
                        <a:latin typeface="Calibri"/>
                        <a:ea typeface="Calibri"/>
                        <a:cs typeface="Times New Roman"/>
                      </a:endParaRPr>
                    </a:p>
                  </a:txBody>
                  <a:tcPr marL="51435" marR="51435" marT="0" marB="0"/>
                </a:tc>
              </a:tr>
              <a:tr h="571609">
                <a:tc>
                  <a:txBody>
                    <a:bodyPr/>
                    <a:lstStyle/>
                    <a:p>
                      <a:pPr marL="0" marR="0">
                        <a:lnSpc>
                          <a:spcPct val="115000"/>
                        </a:lnSpc>
                        <a:spcBef>
                          <a:spcPts val="0"/>
                        </a:spcBef>
                        <a:spcAft>
                          <a:spcPts val="0"/>
                        </a:spcAft>
                      </a:pPr>
                      <a:r>
                        <a:rPr lang="en-US" sz="2200" dirty="0">
                          <a:solidFill>
                            <a:schemeClr val="tx1"/>
                          </a:solidFill>
                          <a:effectLst/>
                        </a:rPr>
                        <a:t>Bridgeport, CT</a:t>
                      </a:r>
                      <a:endParaRPr lang="en-US" sz="22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37</a:t>
                      </a:r>
                      <a:endParaRPr lang="en-US" sz="280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21,000</a:t>
                      </a:r>
                      <a:endParaRPr lang="en-US" sz="280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9.19%</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b="1" dirty="0">
                          <a:solidFill>
                            <a:srgbClr val="FF0000"/>
                          </a:solidFill>
                          <a:effectLst/>
                        </a:rPr>
                        <a:t>27.57%</a:t>
                      </a:r>
                      <a:endParaRPr lang="en-US" sz="2800" b="1" dirty="0">
                        <a:solidFill>
                          <a:srgbClr val="FF0000"/>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45.95%</a:t>
                      </a:r>
                      <a:endParaRPr lang="en-US" sz="2800">
                        <a:solidFill>
                          <a:schemeClr val="tx1"/>
                        </a:solidFill>
                        <a:effectLst/>
                        <a:latin typeface="Calibri"/>
                        <a:ea typeface="Calibri"/>
                        <a:cs typeface="Times New Roman"/>
                      </a:endParaRPr>
                    </a:p>
                  </a:txBody>
                  <a:tcPr marL="51435" marR="51435" marT="0" marB="0"/>
                </a:tc>
              </a:tr>
              <a:tr h="571609">
                <a:tc>
                  <a:txBody>
                    <a:bodyPr/>
                    <a:lstStyle/>
                    <a:p>
                      <a:pPr marL="0" marR="0">
                        <a:lnSpc>
                          <a:spcPct val="115000"/>
                        </a:lnSpc>
                        <a:spcBef>
                          <a:spcPts val="0"/>
                        </a:spcBef>
                        <a:spcAft>
                          <a:spcPts val="0"/>
                        </a:spcAft>
                      </a:pPr>
                      <a:r>
                        <a:rPr lang="en-US" sz="2200" dirty="0">
                          <a:solidFill>
                            <a:schemeClr val="tx1"/>
                          </a:solidFill>
                          <a:effectLst/>
                        </a:rPr>
                        <a:t>Hartford, CT</a:t>
                      </a:r>
                      <a:endParaRPr lang="en-US" sz="22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44</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21,600</a:t>
                      </a:r>
                      <a:endParaRPr lang="en-US" sz="280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8.94%</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b="1" dirty="0">
                          <a:solidFill>
                            <a:srgbClr val="FF0000"/>
                          </a:solidFill>
                          <a:effectLst/>
                        </a:rPr>
                        <a:t>26.81%</a:t>
                      </a:r>
                      <a:endParaRPr lang="en-US" sz="2800" b="1" dirty="0">
                        <a:solidFill>
                          <a:srgbClr val="FF0000"/>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44.68%</a:t>
                      </a:r>
                      <a:endParaRPr lang="en-US" sz="2800">
                        <a:solidFill>
                          <a:schemeClr val="tx1"/>
                        </a:solidFill>
                        <a:effectLst/>
                        <a:latin typeface="Calibri"/>
                        <a:ea typeface="Calibri"/>
                        <a:cs typeface="Times New Roman"/>
                      </a:endParaRPr>
                    </a:p>
                  </a:txBody>
                  <a:tcPr marL="51435" marR="51435" marT="0" marB="0"/>
                </a:tc>
              </a:tr>
              <a:tr h="571609">
                <a:tc>
                  <a:txBody>
                    <a:bodyPr/>
                    <a:lstStyle/>
                    <a:p>
                      <a:pPr marL="0" marR="0">
                        <a:lnSpc>
                          <a:spcPct val="115000"/>
                        </a:lnSpc>
                        <a:spcBef>
                          <a:spcPts val="0"/>
                        </a:spcBef>
                        <a:spcAft>
                          <a:spcPts val="0"/>
                        </a:spcAft>
                      </a:pPr>
                      <a:r>
                        <a:rPr lang="en-US" sz="2200" dirty="0">
                          <a:solidFill>
                            <a:schemeClr val="tx1"/>
                          </a:solidFill>
                          <a:effectLst/>
                        </a:rPr>
                        <a:t>Providence, RI</a:t>
                      </a:r>
                      <a:endParaRPr lang="en-US" sz="22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44</a:t>
                      </a:r>
                      <a:endParaRPr lang="en-US" sz="280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23,600</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8.18%</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b="1" dirty="0">
                          <a:solidFill>
                            <a:srgbClr val="FF0000"/>
                          </a:solidFill>
                          <a:effectLst/>
                        </a:rPr>
                        <a:t>24.53%</a:t>
                      </a:r>
                      <a:endParaRPr lang="en-US" sz="2800" b="1" dirty="0">
                        <a:solidFill>
                          <a:srgbClr val="FF0000"/>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40.89%</a:t>
                      </a:r>
                      <a:endParaRPr lang="en-US" sz="2800" dirty="0">
                        <a:solidFill>
                          <a:schemeClr val="tx1"/>
                        </a:solidFill>
                        <a:effectLst/>
                        <a:latin typeface="Calibri"/>
                        <a:ea typeface="Calibri"/>
                        <a:cs typeface="Times New Roman"/>
                      </a:endParaRPr>
                    </a:p>
                  </a:txBody>
                  <a:tcPr marL="51435" marR="51435" marT="0" marB="0"/>
                </a:tc>
              </a:tr>
              <a:tr h="831662">
                <a:tc>
                  <a:txBody>
                    <a:bodyPr/>
                    <a:lstStyle/>
                    <a:p>
                      <a:pPr marL="0" marR="0">
                        <a:lnSpc>
                          <a:spcPct val="115000"/>
                        </a:lnSpc>
                        <a:spcBef>
                          <a:spcPts val="0"/>
                        </a:spcBef>
                        <a:spcAft>
                          <a:spcPts val="0"/>
                        </a:spcAft>
                      </a:pPr>
                      <a:r>
                        <a:rPr lang="en-US" sz="2200" dirty="0">
                          <a:solidFill>
                            <a:schemeClr val="tx1"/>
                          </a:solidFill>
                          <a:effectLst/>
                        </a:rPr>
                        <a:t>NYC Distr. 17 (</a:t>
                      </a:r>
                      <a:r>
                        <a:rPr lang="en-US" sz="2200" dirty="0" err="1" smtClean="0">
                          <a:solidFill>
                            <a:schemeClr val="tx1"/>
                          </a:solidFill>
                          <a:effectLst/>
                        </a:rPr>
                        <a:t>Bushwick</a:t>
                      </a:r>
                      <a:r>
                        <a:rPr lang="en-US" sz="2200" dirty="0" smtClean="0">
                          <a:solidFill>
                            <a:schemeClr val="tx1"/>
                          </a:solidFill>
                          <a:effectLst/>
                        </a:rPr>
                        <a:t>)</a:t>
                      </a:r>
                      <a:endParaRPr lang="en-US" sz="22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29</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15,145</a:t>
                      </a:r>
                      <a:endParaRPr lang="en-US" sz="280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12.74%</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b="1" dirty="0">
                          <a:solidFill>
                            <a:srgbClr val="FF0000"/>
                          </a:solidFill>
                          <a:effectLst/>
                        </a:rPr>
                        <a:t>38.23%</a:t>
                      </a:r>
                      <a:endParaRPr lang="en-US" sz="2800" b="1" dirty="0">
                        <a:solidFill>
                          <a:srgbClr val="FF0000"/>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63.72%</a:t>
                      </a:r>
                      <a:endParaRPr lang="en-US" sz="2800" dirty="0">
                        <a:solidFill>
                          <a:schemeClr val="tx1"/>
                        </a:solidFill>
                        <a:effectLst/>
                        <a:latin typeface="Calibri"/>
                        <a:ea typeface="Calibri"/>
                        <a:cs typeface="Times New Roman"/>
                      </a:endParaRPr>
                    </a:p>
                  </a:txBody>
                  <a:tcPr marL="51435" marR="51435" marT="0" marB="0"/>
                </a:tc>
              </a:tr>
              <a:tr h="755341">
                <a:tc>
                  <a:txBody>
                    <a:bodyPr/>
                    <a:lstStyle/>
                    <a:p>
                      <a:pPr marL="0" marR="0">
                        <a:lnSpc>
                          <a:spcPct val="115000"/>
                        </a:lnSpc>
                        <a:spcBef>
                          <a:spcPts val="0"/>
                        </a:spcBef>
                        <a:spcAft>
                          <a:spcPts val="0"/>
                        </a:spcAft>
                      </a:pPr>
                      <a:r>
                        <a:rPr lang="en-US" sz="2200" dirty="0">
                          <a:solidFill>
                            <a:schemeClr val="tx1"/>
                          </a:solidFill>
                          <a:effectLst/>
                        </a:rPr>
                        <a:t>NYC Distr. 23 (</a:t>
                      </a:r>
                      <a:r>
                        <a:rPr lang="en-US" sz="2200" dirty="0" smtClean="0">
                          <a:solidFill>
                            <a:schemeClr val="tx1"/>
                          </a:solidFill>
                          <a:effectLst/>
                        </a:rPr>
                        <a:t>Brownsville)</a:t>
                      </a:r>
                      <a:endParaRPr lang="en-US" sz="22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37</a:t>
                      </a:r>
                      <a:endParaRPr lang="en-US" sz="280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a:solidFill>
                            <a:schemeClr val="tx1"/>
                          </a:solidFill>
                          <a:effectLst/>
                        </a:rPr>
                        <a:t>11,750</a:t>
                      </a:r>
                      <a:endParaRPr lang="en-US" sz="280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16.43%</a:t>
                      </a:r>
                      <a:endParaRPr lang="en-US" sz="2800" dirty="0">
                        <a:solidFill>
                          <a:schemeClr val="tx1"/>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b="1" dirty="0">
                          <a:solidFill>
                            <a:srgbClr val="FF0000"/>
                          </a:solidFill>
                          <a:effectLst/>
                        </a:rPr>
                        <a:t>49.28%</a:t>
                      </a:r>
                      <a:endParaRPr lang="en-US" sz="2800" b="1" dirty="0">
                        <a:solidFill>
                          <a:srgbClr val="FF0000"/>
                        </a:solidFill>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800" dirty="0">
                          <a:solidFill>
                            <a:schemeClr val="tx1"/>
                          </a:solidFill>
                          <a:effectLst/>
                        </a:rPr>
                        <a:t>82.13%</a:t>
                      </a:r>
                      <a:endParaRPr lang="en-US" sz="2800" dirty="0">
                        <a:solidFill>
                          <a:schemeClr val="tx1"/>
                        </a:solidFill>
                        <a:effectLst/>
                        <a:latin typeface="Calibri"/>
                        <a:ea typeface="Calibri"/>
                        <a:cs typeface="Times New Roman"/>
                      </a:endParaRPr>
                    </a:p>
                  </a:txBody>
                  <a:tcPr marL="51435" marR="51435" marT="0" marB="0"/>
                </a:tc>
              </a:tr>
            </a:tbl>
          </a:graphicData>
        </a:graphic>
      </p:graphicFrame>
      <p:sp>
        <p:nvSpPr>
          <p:cNvPr id="6" name="Title 1"/>
          <p:cNvSpPr>
            <a:spLocks noGrp="1"/>
          </p:cNvSpPr>
          <p:nvPr>
            <p:ph type="title"/>
          </p:nvPr>
        </p:nvSpPr>
        <p:spPr>
          <a:xfrm>
            <a:off x="228600" y="228600"/>
            <a:ext cx="9677400" cy="533400"/>
          </a:xfrm>
        </p:spPr>
        <p:txBody>
          <a:bodyPr>
            <a:noAutofit/>
          </a:bodyPr>
          <a:lstStyle/>
          <a:p>
            <a:r>
              <a:rPr lang="en-US" sz="6000" b="1" dirty="0" smtClean="0">
                <a:solidFill>
                  <a:schemeClr val="tx2"/>
                </a:solidFill>
                <a:ea typeface="ＭＳ Ｐゴシック" pitchFamily="34" charset="-128"/>
              </a:rPr>
              <a:t>Geographic Concentration</a:t>
            </a:r>
          </a:p>
        </p:txBody>
      </p:sp>
    </p:spTree>
    <p:extLst>
      <p:ext uri="{BB962C8B-B14F-4D97-AF65-F5344CB8AC3E}">
        <p14:creationId xmlns:p14="http://schemas.microsoft.com/office/powerpoint/2010/main" val="1119618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4953001"/>
            <a:ext cx="1905000" cy="1200329"/>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E</a:t>
            </a:r>
            <a:r>
              <a:rPr lang="en-US" sz="2400" b="1" dirty="0" smtClean="0"/>
              <a:t>xcellence </a:t>
            </a:r>
            <a:r>
              <a:rPr lang="en-US" sz="2400" b="1" dirty="0"/>
              <a:t>and </a:t>
            </a:r>
            <a:r>
              <a:rPr lang="en-US" sz="2400" b="1" dirty="0" smtClean="0"/>
              <a:t>Equity Exemplar</a:t>
            </a:r>
            <a:endParaRPr lang="en-US" sz="2400" b="1" dirty="0"/>
          </a:p>
        </p:txBody>
      </p:sp>
      <p:pic>
        <p:nvPicPr>
          <p:cNvPr id="5" name="Picture 2" descr="https://encrypted-tbn1.gstatic.com/images?q=tbn:ANd9GcRh-szegg9RYEaGSkbnx3yAaVnRrZ-Sa1oxFW-gSklhDy7vMoVkKg"/>
          <p:cNvPicPr>
            <a:picLocks noChangeAspect="1" noChangeArrowheads="1"/>
          </p:cNvPicPr>
          <p:nvPr/>
        </p:nvPicPr>
        <p:blipFill>
          <a:blip r:embed="rId2">
            <a:extLst>
              <a:ext uri="{28A0092B-C50C-407E-A947-70E740481C1C}">
                <a14:useLocalDpi xmlns:a14="http://schemas.microsoft.com/office/drawing/2010/main" val="0"/>
              </a:ext>
            </a:extLst>
          </a:blip>
          <a:srcRect l="18285" r="17143"/>
          <a:stretch>
            <a:fillRect/>
          </a:stretch>
        </p:blipFill>
        <p:spPr>
          <a:xfrm>
            <a:off x="185494" y="1828802"/>
            <a:ext cx="1572968" cy="2727325"/>
          </a:xfrm>
          <a:prstGeom prst="rect">
            <a:avLst/>
          </a:prstGeom>
          <a:solidFill>
            <a:schemeClr val="accent1">
              <a:lumMod val="40000"/>
              <a:lumOff val="60000"/>
            </a:schemeClr>
          </a:solidFill>
        </p:spPr>
      </p:pic>
      <p:grpSp>
        <p:nvGrpSpPr>
          <p:cNvPr id="7" name="Group 6"/>
          <p:cNvGrpSpPr>
            <a:grpSpLocks/>
          </p:cNvGrpSpPr>
          <p:nvPr/>
        </p:nvGrpSpPr>
        <p:grpSpPr bwMode="auto">
          <a:xfrm>
            <a:off x="6858000" y="2286000"/>
            <a:ext cx="2179028" cy="4387397"/>
            <a:chOff x="4283650" y="2705117"/>
            <a:chExt cx="2381250" cy="4028076"/>
          </a:xfrm>
        </p:grpSpPr>
        <p:pic>
          <p:nvPicPr>
            <p:cNvPr id="8" name="Picture 8" descr="https://encrypted-tbn3.gstatic.com/images?q=tbn:ANd9GcTdTsmzhmLf15oZj1VHkQd2WzPIGyN_EfXOjnKiyRQ8G4_EGRFC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650" y="2705117"/>
              <a:ext cx="238125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9718" y="4953001"/>
              <a:ext cx="1947282" cy="17801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Sharing with and </a:t>
              </a:r>
              <a:r>
                <a:rPr lang="en-US" sz="2400" b="1" dirty="0" smtClean="0"/>
                <a:t>learning from </a:t>
              </a:r>
              <a:r>
                <a:rPr lang="en-US" sz="2400" b="1" dirty="0"/>
                <a:t>others</a:t>
              </a:r>
            </a:p>
          </p:txBody>
        </p:sp>
      </p:grpSp>
      <p:grpSp>
        <p:nvGrpSpPr>
          <p:cNvPr id="10" name="Group 9"/>
          <p:cNvGrpSpPr>
            <a:grpSpLocks/>
          </p:cNvGrpSpPr>
          <p:nvPr/>
        </p:nvGrpSpPr>
        <p:grpSpPr bwMode="auto">
          <a:xfrm>
            <a:off x="2133598" y="1268045"/>
            <a:ext cx="2125388" cy="5208864"/>
            <a:chOff x="1905000" y="1092488"/>
            <a:chExt cx="2590800" cy="5208534"/>
          </a:xfrm>
        </p:grpSpPr>
        <p:sp>
          <p:nvSpPr>
            <p:cNvPr id="11" name="TextBox 8"/>
            <p:cNvSpPr txBox="1">
              <a:spLocks noChangeArrowheads="1"/>
            </p:cNvSpPr>
            <p:nvPr/>
          </p:nvSpPr>
          <p:spPr bwMode="auto">
            <a:xfrm>
              <a:off x="2117847" y="4731462"/>
              <a:ext cx="1828800" cy="1569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More gap-closing </a:t>
              </a:r>
              <a:r>
                <a:rPr lang="en-US" sz="2400" b="1" dirty="0"/>
                <a:t>schools</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5462" t="16458" r="51978" b="37335"/>
            <a:stretch>
              <a:fillRect/>
            </a:stretch>
          </p:blipFill>
          <p:spPr bwMode="auto">
            <a:xfrm>
              <a:off x="2341256" y="3048000"/>
              <a:ext cx="1658652" cy="132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49767" t="16666" r="21536" b="32085"/>
            <a:stretch>
              <a:fillRect/>
            </a:stretch>
          </p:blipFill>
          <p:spPr bwMode="auto">
            <a:xfrm>
              <a:off x="2893399" y="1981200"/>
              <a:ext cx="1602401" cy="160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16032" t="20416" r="52460" b="22501"/>
            <a:stretch>
              <a:fillRect/>
            </a:stretch>
          </p:blipFill>
          <p:spPr bwMode="auto">
            <a:xfrm>
              <a:off x="1905000" y="1905000"/>
              <a:ext cx="1209685" cy="12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l="49765" t="26250" r="15681" b="42917"/>
            <a:stretch>
              <a:fillRect/>
            </a:stretch>
          </p:blipFill>
          <p:spPr bwMode="auto">
            <a:xfrm>
              <a:off x="2034109" y="1092488"/>
              <a:ext cx="1996279" cy="100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a:grpSpLocks/>
          </p:cNvGrpSpPr>
          <p:nvPr/>
        </p:nvGrpSpPr>
        <p:grpSpPr bwMode="auto">
          <a:xfrm>
            <a:off x="4544035" y="2327277"/>
            <a:ext cx="2313965" cy="3551846"/>
            <a:chOff x="6628120" y="2232031"/>
            <a:chExt cx="2815416" cy="3552002"/>
          </a:xfrm>
        </p:grpSpPr>
        <p:sp>
          <p:nvSpPr>
            <p:cNvPr id="17" name="TextBox 6"/>
            <p:cNvSpPr txBox="1">
              <a:spLocks noChangeArrowheads="1"/>
            </p:cNvSpPr>
            <p:nvPr/>
          </p:nvSpPr>
          <p:spPr bwMode="auto">
            <a:xfrm>
              <a:off x="6705600" y="4953000"/>
              <a:ext cx="2737936" cy="8310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Geographic Concentration</a:t>
              </a:r>
              <a:endParaRPr lang="en-US" sz="2400" b="1" dirty="0"/>
            </a:p>
          </p:txBody>
        </p:sp>
        <p:pic>
          <p:nvPicPr>
            <p:cNvPr id="18" name="Picture 10" descr="https://encrypted-tbn3.gstatic.com/images?q=tbn:ANd9GcQe-2DgMFaUKL8iJx_JZDinNzPmjDTwfFaSwFP0MI7i-eCWJNT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120" y="2232031"/>
              <a:ext cx="2515880" cy="192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tle 1"/>
          <p:cNvSpPr>
            <a:spLocks noGrp="1"/>
          </p:cNvSpPr>
          <p:nvPr>
            <p:ph type="title"/>
          </p:nvPr>
        </p:nvSpPr>
        <p:spPr>
          <a:xfrm>
            <a:off x="-43106" y="457200"/>
            <a:ext cx="10787306" cy="533400"/>
          </a:xfrm>
        </p:spPr>
        <p:txBody>
          <a:bodyPr>
            <a:noAutofit/>
          </a:bodyPr>
          <a:lstStyle/>
          <a:p>
            <a:r>
              <a:rPr lang="en-US" sz="6000" b="1" dirty="0" smtClean="0">
                <a:solidFill>
                  <a:schemeClr val="tx2"/>
                </a:solidFill>
                <a:ea typeface="ＭＳ Ｐゴシック" pitchFamily="34" charset="-128"/>
              </a:rPr>
              <a:t>AF’s 4-part Theory of Change</a:t>
            </a:r>
          </a:p>
        </p:txBody>
      </p:sp>
      <p:sp>
        <p:nvSpPr>
          <p:cNvPr id="20" name="Rectangle 19"/>
          <p:cNvSpPr/>
          <p:nvPr/>
        </p:nvSpPr>
        <p:spPr>
          <a:xfrm>
            <a:off x="6712012" y="1007462"/>
            <a:ext cx="2374694" cy="5809743"/>
          </a:xfrm>
          <a:prstGeom prst="rect">
            <a:avLst/>
          </a:prstGeom>
          <a:noFill/>
          <a:ln w="444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4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3931" y="90202"/>
            <a:ext cx="6172200" cy="533400"/>
          </a:xfrm>
        </p:spPr>
        <p:txBody>
          <a:bodyPr>
            <a:noAutofit/>
          </a:bodyPr>
          <a:lstStyle/>
          <a:p>
            <a:r>
              <a:rPr lang="en-US" sz="2800" dirty="0" smtClean="0">
                <a:ea typeface="ＭＳ Ｐゴシック" pitchFamily="34" charset="-128"/>
              </a:rPr>
              <a:t>Partnerships</a:t>
            </a: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l="12636" t="17084" r="44730" b="33910"/>
          <a:stretch>
            <a:fillRect/>
          </a:stretch>
        </p:blipFill>
        <p:spPr bwMode="auto">
          <a:xfrm>
            <a:off x="2590800" y="2397149"/>
            <a:ext cx="2571751" cy="221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3"/>
          <p:cNvSpPr txBox="1">
            <a:spLocks noChangeArrowheads="1"/>
          </p:cNvSpPr>
          <p:nvPr/>
        </p:nvSpPr>
        <p:spPr bwMode="auto">
          <a:xfrm>
            <a:off x="5195887" y="2801793"/>
            <a:ext cx="3871913" cy="120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3600" b="1" dirty="0"/>
              <a:t>Other CMOs and charter schools</a:t>
            </a:r>
          </a:p>
        </p:txBody>
      </p:sp>
      <p:cxnSp>
        <p:nvCxnSpPr>
          <p:cNvPr id="9" name="Straight Connector 8"/>
          <p:cNvCxnSpPr/>
          <p:nvPr/>
        </p:nvCxnSpPr>
        <p:spPr bwMode="auto">
          <a:xfrm>
            <a:off x="136922" y="4683327"/>
            <a:ext cx="62865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4"/>
          <p:cNvSpPr txBox="1">
            <a:spLocks noChangeArrowheads="1"/>
          </p:cNvSpPr>
          <p:nvPr/>
        </p:nvSpPr>
        <p:spPr bwMode="auto">
          <a:xfrm>
            <a:off x="0" y="4932582"/>
            <a:ext cx="350622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dirty="0"/>
              <a:t>Others in our </a:t>
            </a:r>
          </a:p>
          <a:p>
            <a:pPr eaLnBrk="1" hangingPunct="1"/>
            <a:r>
              <a:rPr lang="en-US" sz="3600" b="1" dirty="0"/>
              <a:t>local communities</a:t>
            </a:r>
          </a:p>
        </p:txBody>
      </p:sp>
      <p:pic>
        <p:nvPicPr>
          <p:cNvPr id="14" name="Picture 12" descr="https://encrypted-tbn1.gstatic.com/images?q=tbn:ANd9GcQPYlIAffN1k9oKjwKVbH40Sh1gTc2dgwYHDx4x-J8fcGuS4U4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519" y="5105400"/>
            <a:ext cx="1250518" cy="170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ttps://encrypted-tbn0.gstatic.com/images?q=tbn:ANd9GcQHHpNa_4Y6IAyMw-cHv2bEUyM7UFHAyQMzHvcSf0JmVBX_oY0pB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312" y="5820143"/>
            <a:ext cx="1450035" cy="9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https://encrypted-tbn3.gstatic.com/images?q=tbn:ANd9GcQV4lMZxSqIlzdrhN48xUoKqHrdi1G9rcjFHfE97QdAfOrGw5Kuh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833" y="4683327"/>
            <a:ext cx="1432533" cy="97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townmapsusa.com/images/maps/map_of_providence_r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5105400"/>
            <a:ext cx="148215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6182" y="748788"/>
            <a:ext cx="1198892" cy="126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8">
            <a:extLst>
              <a:ext uri="{28A0092B-C50C-407E-A947-70E740481C1C}">
                <a14:useLocalDpi xmlns:a14="http://schemas.microsoft.com/office/drawing/2010/main" val="0"/>
              </a:ext>
            </a:extLst>
          </a:blip>
          <a:srcRect l="43221" t="11874" r="44479" b="71666"/>
          <a:stretch>
            <a:fillRect/>
          </a:stretch>
        </p:blipFill>
        <p:spPr bwMode="auto">
          <a:xfrm>
            <a:off x="4166720" y="748788"/>
            <a:ext cx="1299003" cy="152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descr="http://www.bridgeportedu.com/images/BptSeal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330" y="913017"/>
            <a:ext cx="812255" cy="12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http://www.nhps.net/sites/default/files/logo_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0995" y="1213847"/>
            <a:ext cx="2227114" cy="6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5"/>
          <p:cNvSpPr txBox="1">
            <a:spLocks noChangeArrowheads="1"/>
          </p:cNvSpPr>
          <p:nvPr/>
        </p:nvSpPr>
        <p:spPr bwMode="auto">
          <a:xfrm>
            <a:off x="225156" y="1380303"/>
            <a:ext cx="24639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3600" b="1" dirty="0"/>
              <a:t>Districts</a:t>
            </a:r>
          </a:p>
        </p:txBody>
      </p:sp>
      <p:cxnSp>
        <p:nvCxnSpPr>
          <p:cNvPr id="21" name="Straight Connector 20"/>
          <p:cNvCxnSpPr/>
          <p:nvPr/>
        </p:nvCxnSpPr>
        <p:spPr bwMode="auto">
          <a:xfrm>
            <a:off x="264504" y="2303492"/>
            <a:ext cx="631608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002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766" y="1450601"/>
            <a:ext cx="8867105" cy="9149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300"/>
              </a:spcBef>
              <a:buFont typeface="Arial" pitchFamily="34" charset="0"/>
              <a:buNone/>
              <a:defRPr sz="14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285750" indent="-285750">
              <a:spcBef>
                <a:spcPts val="400"/>
              </a:spcBef>
              <a:buFont typeface="Arial" pitchFamily="34" charset="0"/>
              <a:buChar char="•"/>
            </a:pPr>
            <a:r>
              <a:rPr lang="en-US" sz="3400" b="1" dirty="0" smtClean="0">
                <a:solidFill>
                  <a:schemeClr val="tx1"/>
                </a:solidFill>
              </a:rPr>
              <a:t>Why do we exist? What is our </a:t>
            </a:r>
            <a:r>
              <a:rPr lang="en-US" sz="3400" b="1" dirty="0" smtClean="0">
                <a:solidFill>
                  <a:srgbClr val="FF0000"/>
                </a:solidFill>
              </a:rPr>
              <a:t>mission</a:t>
            </a:r>
            <a:r>
              <a:rPr lang="en-US" sz="3400" b="1" dirty="0" smtClean="0">
                <a:solidFill>
                  <a:schemeClr val="tx1"/>
                </a:solidFill>
              </a:rPr>
              <a:t>?</a:t>
            </a:r>
          </a:p>
          <a:p>
            <a:pPr marL="285750" indent="-285750">
              <a:spcBef>
                <a:spcPts val="400"/>
              </a:spcBef>
              <a:buFont typeface="Arial" pitchFamily="34" charset="0"/>
              <a:buChar char="•"/>
            </a:pPr>
            <a:r>
              <a:rPr lang="en-US" sz="3400" b="1" dirty="0" smtClean="0">
                <a:solidFill>
                  <a:schemeClr val="tx1"/>
                </a:solidFill>
              </a:rPr>
              <a:t>How do we get there? What is our </a:t>
            </a:r>
            <a:r>
              <a:rPr lang="en-US" sz="3400" b="1" dirty="0" smtClean="0">
                <a:solidFill>
                  <a:srgbClr val="FF0000"/>
                </a:solidFill>
              </a:rPr>
              <a:t>theory of change</a:t>
            </a:r>
            <a:r>
              <a:rPr lang="en-US" sz="3400" b="1" dirty="0" smtClean="0">
                <a:solidFill>
                  <a:schemeClr val="tx1"/>
                </a:solidFill>
              </a:rPr>
              <a:t>?</a:t>
            </a:r>
          </a:p>
          <a:p>
            <a:pPr marL="285750" indent="-285750">
              <a:spcBef>
                <a:spcPts val="400"/>
              </a:spcBef>
              <a:buFont typeface="Arial" pitchFamily="34" charset="0"/>
              <a:buChar char="•"/>
            </a:pPr>
            <a:r>
              <a:rPr lang="en-US" sz="3400" b="1" dirty="0" smtClean="0">
                <a:solidFill>
                  <a:srgbClr val="FF0000"/>
                </a:solidFill>
              </a:rPr>
              <a:t>How are we doing </a:t>
            </a:r>
            <a:r>
              <a:rPr lang="en-US" sz="3400" b="1" dirty="0" smtClean="0">
                <a:solidFill>
                  <a:schemeClr val="tx1"/>
                </a:solidFill>
              </a:rPr>
              <a:t>relative to this mission/vision?</a:t>
            </a:r>
          </a:p>
          <a:p>
            <a:pPr marL="285750" indent="-285750">
              <a:spcBef>
                <a:spcPts val="400"/>
              </a:spcBef>
              <a:buFont typeface="Arial" pitchFamily="34" charset="0"/>
              <a:buChar char="•"/>
            </a:pPr>
            <a:r>
              <a:rPr lang="en-US" sz="3400" b="1" dirty="0" smtClean="0">
                <a:solidFill>
                  <a:schemeClr val="tx1"/>
                </a:solidFill>
              </a:rPr>
              <a:t>How will we </a:t>
            </a:r>
            <a:r>
              <a:rPr lang="en-US" sz="3400" b="1" dirty="0" smtClean="0">
                <a:solidFill>
                  <a:srgbClr val="FF0000"/>
                </a:solidFill>
              </a:rPr>
              <a:t>measure our success</a:t>
            </a:r>
            <a:r>
              <a:rPr lang="en-US" sz="3400" b="1" dirty="0" smtClean="0">
                <a:solidFill>
                  <a:schemeClr val="tx1"/>
                </a:solidFill>
              </a:rPr>
              <a:t>?</a:t>
            </a:r>
          </a:p>
          <a:p>
            <a:pPr marL="285750" indent="-285750">
              <a:spcBef>
                <a:spcPts val="400"/>
              </a:spcBef>
              <a:buFont typeface="Arial" pitchFamily="34" charset="0"/>
              <a:buChar char="•"/>
            </a:pPr>
            <a:r>
              <a:rPr lang="en-US" sz="3400" b="1" dirty="0" smtClean="0">
                <a:solidFill>
                  <a:schemeClr val="tx1"/>
                </a:solidFill>
              </a:rPr>
              <a:t>What are our </a:t>
            </a:r>
            <a:r>
              <a:rPr lang="en-US" sz="3400" b="1" dirty="0" smtClean="0">
                <a:solidFill>
                  <a:srgbClr val="FF0000"/>
                </a:solidFill>
              </a:rPr>
              <a:t>core strategies </a:t>
            </a:r>
            <a:r>
              <a:rPr lang="en-US" sz="3400" b="1" dirty="0" smtClean="0">
                <a:solidFill>
                  <a:schemeClr val="tx1"/>
                </a:solidFill>
              </a:rPr>
              <a:t>to get there?</a:t>
            </a:r>
          </a:p>
          <a:p>
            <a:pPr marL="285750" indent="-285750">
              <a:spcBef>
                <a:spcPts val="400"/>
              </a:spcBef>
              <a:buFont typeface="Arial" pitchFamily="34" charset="0"/>
              <a:buChar char="•"/>
            </a:pPr>
            <a:r>
              <a:rPr lang="en-US" sz="3400" b="1" dirty="0">
                <a:solidFill>
                  <a:schemeClr val="tx1"/>
                </a:solidFill>
              </a:rPr>
              <a:t>What are our </a:t>
            </a:r>
            <a:r>
              <a:rPr lang="en-US" sz="3400" b="1" dirty="0">
                <a:solidFill>
                  <a:srgbClr val="FF0000"/>
                </a:solidFill>
              </a:rPr>
              <a:t>priorities this year</a:t>
            </a:r>
            <a:r>
              <a:rPr lang="en-US" sz="3400" b="1" dirty="0">
                <a:solidFill>
                  <a:schemeClr val="tx1"/>
                </a:solidFill>
              </a:rPr>
              <a:t>?</a:t>
            </a:r>
          </a:p>
          <a:p>
            <a:pPr>
              <a:spcBef>
                <a:spcPts val="400"/>
              </a:spcBef>
            </a:pPr>
            <a:endParaRPr lang="en-US" sz="3400" b="1" dirty="0">
              <a:solidFill>
                <a:schemeClr val="tx1"/>
              </a:solidFill>
            </a:endParaRPr>
          </a:p>
          <a:p>
            <a:pPr marL="342900" indent="-342900">
              <a:buFont typeface="Arial" panose="020B0604020202020204" pitchFamily="34" charset="0"/>
              <a:buChar char="•"/>
            </a:pPr>
            <a:endParaRPr lang="en-US" sz="3400" b="1" dirty="0">
              <a:solidFill>
                <a:schemeClr val="tx1"/>
              </a:solidFill>
            </a:endParaRPr>
          </a:p>
          <a:p>
            <a:pPr marL="285750" indent="-285750">
              <a:spcBef>
                <a:spcPts val="400"/>
              </a:spcBef>
              <a:buFont typeface="Arial" pitchFamily="34" charset="0"/>
              <a:buChar char="•"/>
            </a:pPr>
            <a:endParaRPr lang="en-US" sz="3400" b="1" dirty="0" smtClean="0">
              <a:solidFill>
                <a:schemeClr val="tx1"/>
              </a:solidFill>
            </a:endParaRPr>
          </a:p>
          <a:p>
            <a:pPr lvl="1">
              <a:spcBef>
                <a:spcPts val="400"/>
              </a:spcBef>
            </a:pPr>
            <a:endParaRPr lang="en-US" sz="1800" dirty="0">
              <a:solidFill>
                <a:schemeClr val="tx1"/>
              </a:solidFill>
            </a:endParaRPr>
          </a:p>
        </p:txBody>
      </p:sp>
      <p:sp>
        <p:nvSpPr>
          <p:cNvPr id="7" name="Title 1"/>
          <p:cNvSpPr>
            <a:spLocks noGrp="1"/>
          </p:cNvSpPr>
          <p:nvPr>
            <p:ph type="title"/>
          </p:nvPr>
        </p:nvSpPr>
        <p:spPr>
          <a:xfrm>
            <a:off x="120737" y="354505"/>
            <a:ext cx="8085582" cy="788495"/>
          </a:xfrm>
        </p:spPr>
        <p:txBody>
          <a:bodyPr>
            <a:noAutofit/>
          </a:bodyPr>
          <a:lstStyle/>
          <a:p>
            <a:pPr marL="0" indent="0"/>
            <a:r>
              <a:rPr lang="en-US" sz="6000" b="1" dirty="0" smtClean="0">
                <a:ea typeface="ＭＳ Ｐゴシック" pitchFamily="34" charset="-128"/>
              </a:rPr>
              <a:t>Organizational Clarity</a:t>
            </a:r>
            <a:endParaRPr lang="en-US" sz="6000" b="1" dirty="0"/>
          </a:p>
        </p:txBody>
      </p:sp>
      <p:sp>
        <p:nvSpPr>
          <p:cNvPr id="3" name="Rectangle 2"/>
          <p:cNvSpPr/>
          <p:nvPr/>
        </p:nvSpPr>
        <p:spPr>
          <a:xfrm>
            <a:off x="97221" y="1371600"/>
            <a:ext cx="7548638" cy="683804"/>
          </a:xfrm>
          <a:prstGeom prst="rect">
            <a:avLst/>
          </a:prstGeom>
          <a:solidFill>
            <a:schemeClr val="bg1">
              <a:lumMod val="85000"/>
              <a:alpha val="39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282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image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549" y="-2971800"/>
            <a:ext cx="13239549" cy="998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33535" y="5334000"/>
            <a:ext cx="10382065" cy="5334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200" b="0" kern="1200" spc="-120" baseline="0">
                <a:solidFill>
                  <a:srgbClr val="FFFFFF"/>
                </a:solidFill>
                <a:latin typeface="+mj-lt"/>
                <a:ea typeface="+mj-ea"/>
                <a:cs typeface="+mj-cs"/>
              </a:defRPr>
            </a:lvl1pPr>
          </a:lstStyle>
          <a:p>
            <a:r>
              <a:rPr lang="en-US" sz="8000" b="1" dirty="0" smtClean="0">
                <a:solidFill>
                  <a:schemeClr val="bg1"/>
                </a:solidFill>
                <a:ea typeface="ＭＳ Ｐゴシック" pitchFamily="34" charset="-128"/>
              </a:rPr>
              <a:t>CMO Accelerator</a:t>
            </a:r>
          </a:p>
          <a:p>
            <a:r>
              <a:rPr lang="en-US" sz="8000" b="1" dirty="0" smtClean="0">
                <a:solidFill>
                  <a:schemeClr val="bg1"/>
                </a:solidFill>
                <a:ea typeface="ＭＳ Ｐゴシック" pitchFamily="34" charset="-128"/>
              </a:rPr>
              <a:t>District Principal Training</a:t>
            </a:r>
          </a:p>
          <a:p>
            <a:r>
              <a:rPr lang="en-US" sz="8000" b="1" dirty="0" smtClean="0">
                <a:solidFill>
                  <a:schemeClr val="bg1"/>
                </a:solidFill>
                <a:ea typeface="ＭＳ Ｐゴシック" pitchFamily="34" charset="-128"/>
              </a:rPr>
              <a:t>Open Source Sharing</a:t>
            </a:r>
          </a:p>
        </p:txBody>
      </p:sp>
      <p:sp>
        <p:nvSpPr>
          <p:cNvPr id="13" name="Slide Number Placeholder 12"/>
          <p:cNvSpPr>
            <a:spLocks noGrp="1"/>
          </p:cNvSpPr>
          <p:nvPr>
            <p:ph type="sldNum" sz="quarter" idx="12"/>
          </p:nvPr>
        </p:nvSpPr>
        <p:spPr>
          <a:xfrm>
            <a:off x="6797040" y="5486400"/>
            <a:ext cx="2194560" cy="1397039"/>
          </a:xfrm>
        </p:spPr>
        <p:txBody>
          <a:bodyPr/>
          <a:lstStyle/>
          <a:p>
            <a:fld id="{4FAB73BC-B049-4115-A692-8D63A059BFB8}" type="slidenum">
              <a:rPr lang="en-US" sz="2100" smtClean="0"/>
              <a:pPr/>
              <a:t>20</a:t>
            </a:fld>
            <a:endParaRPr lang="en-US" sz="2100" dirty="0"/>
          </a:p>
        </p:txBody>
      </p:sp>
    </p:spTree>
    <p:extLst>
      <p:ext uri="{BB962C8B-B14F-4D97-AF65-F5344CB8AC3E}">
        <p14:creationId xmlns:p14="http://schemas.microsoft.com/office/powerpoint/2010/main" val="216659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40438" y="76200"/>
            <a:ext cx="8539793" cy="533400"/>
          </a:xfrm>
        </p:spPr>
        <p:txBody>
          <a:bodyPr>
            <a:noAutofit/>
          </a:bodyPr>
          <a:lstStyle/>
          <a:p>
            <a:r>
              <a:rPr lang="en-US" sz="3600" b="1" dirty="0"/>
              <a:t>The </a:t>
            </a:r>
            <a:r>
              <a:rPr lang="en-US" sz="3600" b="1" dirty="0">
                <a:solidFill>
                  <a:srgbClr val="FF0000"/>
                </a:solidFill>
              </a:rPr>
              <a:t>mission</a:t>
            </a:r>
            <a:r>
              <a:rPr lang="en-US" sz="3600" b="1" dirty="0"/>
              <a:t> of Achievement First is to deliver on the promise of equal educational opportunity for all of America's children. We believe that all children, regardless of race or economic status, can succeed if they have access to a great education. Achievement First schools provide all of our students with the academic and character skills they need to graduate from top colleges, to succeed in a competitive </a:t>
            </a:r>
            <a:r>
              <a:rPr lang="en-US" sz="3600" b="1" dirty="0" smtClean="0"/>
              <a:t>world, </a:t>
            </a:r>
            <a:r>
              <a:rPr lang="en-US" sz="3600" b="1" dirty="0"/>
              <a:t>and to serve as the next generation of leaders in our communities.</a:t>
            </a:r>
            <a:endParaRPr lang="en-US" sz="3600" b="1" dirty="0">
              <a:ea typeface="ＭＳ Ｐゴシック" pitchFamily="34" charset="-128"/>
            </a:endParaRPr>
          </a:p>
          <a:p>
            <a:endParaRPr lang="en-US" sz="3600" dirty="0"/>
          </a:p>
        </p:txBody>
      </p:sp>
    </p:spTree>
    <p:extLst>
      <p:ext uri="{BB962C8B-B14F-4D97-AF65-F5344CB8AC3E}">
        <p14:creationId xmlns:p14="http://schemas.microsoft.com/office/powerpoint/2010/main" val="3338580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15766" y="1450601"/>
            <a:ext cx="8867105" cy="9149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300"/>
              </a:spcBef>
              <a:buFont typeface="Arial" pitchFamily="34" charset="0"/>
              <a:buNone/>
              <a:defRPr sz="1400" kern="1200">
                <a:solidFill>
                  <a:srgbClr val="262626"/>
                </a:solidFill>
                <a:latin typeface="+mn-lt"/>
                <a:ea typeface="+mn-ea"/>
                <a:cs typeface="+mn-cs"/>
              </a:defRPr>
            </a:lvl1pPr>
            <a:lvl2pPr marL="457200" indent="0" algn="l" defTabSz="914400" rtl="0" eaLnBrk="1" latinLnBrk="0" hangingPunct="1">
              <a:lnSpc>
                <a:spcPct val="85000"/>
              </a:lnSpc>
              <a:spcBef>
                <a:spcPts val="600"/>
              </a:spcBef>
              <a:buFont typeface="Arial" pitchFamily="34" charset="0"/>
              <a:buNone/>
              <a:defRPr sz="1200" kern="1200">
                <a:solidFill>
                  <a:schemeClr val="tx1">
                    <a:lumMod val="85000"/>
                    <a:lumOff val="1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000" i="1" kern="1200">
                <a:solidFill>
                  <a:schemeClr val="tx1">
                    <a:lumMod val="85000"/>
                    <a:lumOff val="1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900" kern="1200">
                <a:solidFill>
                  <a:schemeClr val="tx1">
                    <a:lumMod val="85000"/>
                    <a:lumOff val="15000"/>
                  </a:schemeClr>
                </a:solidFill>
                <a:latin typeface="+mn-lt"/>
                <a:ea typeface="+mn-ea"/>
                <a:cs typeface="+mn-cs"/>
              </a:defRPr>
            </a:lvl9pPr>
          </a:lstStyle>
          <a:p>
            <a:pPr marL="285750" indent="-285750">
              <a:spcBef>
                <a:spcPts val="400"/>
              </a:spcBef>
              <a:buFont typeface="Arial" pitchFamily="34" charset="0"/>
              <a:buChar char="•"/>
            </a:pPr>
            <a:r>
              <a:rPr lang="en-US" sz="3400" b="1" dirty="0" smtClean="0">
                <a:solidFill>
                  <a:schemeClr val="tx1"/>
                </a:solidFill>
              </a:rPr>
              <a:t>Why do we exist? What is our </a:t>
            </a:r>
            <a:r>
              <a:rPr lang="en-US" sz="3400" b="1" dirty="0" smtClean="0">
                <a:solidFill>
                  <a:srgbClr val="FF0000"/>
                </a:solidFill>
              </a:rPr>
              <a:t>mission</a:t>
            </a:r>
            <a:r>
              <a:rPr lang="en-US" sz="3400" b="1" dirty="0" smtClean="0">
                <a:solidFill>
                  <a:schemeClr val="tx1"/>
                </a:solidFill>
              </a:rPr>
              <a:t>?</a:t>
            </a:r>
          </a:p>
          <a:p>
            <a:pPr marL="285750" indent="-285750">
              <a:spcBef>
                <a:spcPts val="400"/>
              </a:spcBef>
              <a:buFont typeface="Arial" pitchFamily="34" charset="0"/>
              <a:buChar char="•"/>
            </a:pPr>
            <a:r>
              <a:rPr lang="en-US" sz="3400" b="1" dirty="0" smtClean="0">
                <a:solidFill>
                  <a:schemeClr val="tx1"/>
                </a:solidFill>
              </a:rPr>
              <a:t>How do we get there? What is our </a:t>
            </a:r>
            <a:r>
              <a:rPr lang="en-US" sz="3400" b="1" dirty="0" smtClean="0">
                <a:solidFill>
                  <a:srgbClr val="FF0000"/>
                </a:solidFill>
              </a:rPr>
              <a:t>theory of change</a:t>
            </a:r>
            <a:r>
              <a:rPr lang="en-US" sz="3400" b="1" dirty="0" smtClean="0">
                <a:solidFill>
                  <a:schemeClr val="tx1"/>
                </a:solidFill>
              </a:rPr>
              <a:t>?</a:t>
            </a:r>
          </a:p>
          <a:p>
            <a:pPr marL="285750" indent="-285750">
              <a:spcBef>
                <a:spcPts val="400"/>
              </a:spcBef>
              <a:buFont typeface="Arial" pitchFamily="34" charset="0"/>
              <a:buChar char="•"/>
            </a:pPr>
            <a:r>
              <a:rPr lang="en-US" sz="3400" b="1" dirty="0" smtClean="0">
                <a:solidFill>
                  <a:srgbClr val="FF0000"/>
                </a:solidFill>
              </a:rPr>
              <a:t>How are we doing </a:t>
            </a:r>
            <a:r>
              <a:rPr lang="en-US" sz="3400" b="1" dirty="0" smtClean="0">
                <a:solidFill>
                  <a:schemeClr val="tx1"/>
                </a:solidFill>
              </a:rPr>
              <a:t>relative to this mission/vision?</a:t>
            </a:r>
          </a:p>
          <a:p>
            <a:pPr marL="285750" indent="-285750">
              <a:spcBef>
                <a:spcPts val="400"/>
              </a:spcBef>
              <a:buFont typeface="Arial" pitchFamily="34" charset="0"/>
              <a:buChar char="•"/>
            </a:pPr>
            <a:r>
              <a:rPr lang="en-US" sz="3400" b="1" dirty="0" smtClean="0">
                <a:solidFill>
                  <a:schemeClr val="tx1"/>
                </a:solidFill>
              </a:rPr>
              <a:t>How will we </a:t>
            </a:r>
            <a:r>
              <a:rPr lang="en-US" sz="3400" b="1" dirty="0" smtClean="0">
                <a:solidFill>
                  <a:srgbClr val="FF0000"/>
                </a:solidFill>
              </a:rPr>
              <a:t>measure our success</a:t>
            </a:r>
            <a:r>
              <a:rPr lang="en-US" sz="3400" b="1" dirty="0" smtClean="0">
                <a:solidFill>
                  <a:schemeClr val="tx1"/>
                </a:solidFill>
              </a:rPr>
              <a:t>?</a:t>
            </a:r>
          </a:p>
          <a:p>
            <a:pPr marL="285750" indent="-285750">
              <a:spcBef>
                <a:spcPts val="400"/>
              </a:spcBef>
              <a:buFont typeface="Arial" pitchFamily="34" charset="0"/>
              <a:buChar char="•"/>
            </a:pPr>
            <a:r>
              <a:rPr lang="en-US" sz="3400" b="1" dirty="0" smtClean="0">
                <a:solidFill>
                  <a:schemeClr val="tx1"/>
                </a:solidFill>
              </a:rPr>
              <a:t>What are our </a:t>
            </a:r>
            <a:r>
              <a:rPr lang="en-US" sz="3400" b="1" dirty="0" smtClean="0">
                <a:solidFill>
                  <a:srgbClr val="FF0000"/>
                </a:solidFill>
              </a:rPr>
              <a:t>core strategies </a:t>
            </a:r>
            <a:r>
              <a:rPr lang="en-US" sz="3400" b="1" dirty="0" smtClean="0">
                <a:solidFill>
                  <a:schemeClr val="tx1"/>
                </a:solidFill>
              </a:rPr>
              <a:t>to get there?</a:t>
            </a:r>
          </a:p>
          <a:p>
            <a:pPr marL="285750" indent="-285750">
              <a:spcBef>
                <a:spcPts val="400"/>
              </a:spcBef>
              <a:buFont typeface="Arial" pitchFamily="34" charset="0"/>
              <a:buChar char="•"/>
            </a:pPr>
            <a:r>
              <a:rPr lang="en-US" sz="3400" b="1" dirty="0">
                <a:solidFill>
                  <a:schemeClr val="tx1"/>
                </a:solidFill>
              </a:rPr>
              <a:t>What are our </a:t>
            </a:r>
            <a:r>
              <a:rPr lang="en-US" sz="3400" b="1" dirty="0">
                <a:solidFill>
                  <a:srgbClr val="FF0000"/>
                </a:solidFill>
              </a:rPr>
              <a:t>priorities this year</a:t>
            </a:r>
            <a:r>
              <a:rPr lang="en-US" sz="3400" b="1" dirty="0">
                <a:solidFill>
                  <a:schemeClr val="tx1"/>
                </a:solidFill>
              </a:rPr>
              <a:t>?</a:t>
            </a:r>
          </a:p>
          <a:p>
            <a:pPr>
              <a:spcBef>
                <a:spcPts val="400"/>
              </a:spcBef>
            </a:pPr>
            <a:endParaRPr lang="en-US" sz="3400" b="1" dirty="0">
              <a:solidFill>
                <a:schemeClr val="tx1"/>
              </a:solidFill>
            </a:endParaRPr>
          </a:p>
          <a:p>
            <a:pPr marL="342900" indent="-342900">
              <a:buFont typeface="Arial" panose="020B0604020202020204" pitchFamily="34" charset="0"/>
              <a:buChar char="•"/>
            </a:pPr>
            <a:endParaRPr lang="en-US" sz="3400" b="1" dirty="0">
              <a:solidFill>
                <a:schemeClr val="tx1"/>
              </a:solidFill>
            </a:endParaRPr>
          </a:p>
          <a:p>
            <a:pPr marL="285750" indent="-285750">
              <a:spcBef>
                <a:spcPts val="400"/>
              </a:spcBef>
              <a:buFont typeface="Arial" pitchFamily="34" charset="0"/>
              <a:buChar char="•"/>
            </a:pPr>
            <a:endParaRPr lang="en-US" sz="3400" b="1" dirty="0" smtClean="0">
              <a:solidFill>
                <a:schemeClr val="tx1"/>
              </a:solidFill>
            </a:endParaRPr>
          </a:p>
          <a:p>
            <a:pPr lvl="1">
              <a:spcBef>
                <a:spcPts val="400"/>
              </a:spcBef>
            </a:pPr>
            <a:endParaRPr lang="en-US" sz="1800" dirty="0">
              <a:solidFill>
                <a:schemeClr val="tx1"/>
              </a:solidFill>
            </a:endParaRPr>
          </a:p>
        </p:txBody>
      </p:sp>
      <p:sp>
        <p:nvSpPr>
          <p:cNvPr id="7" name="Title 1"/>
          <p:cNvSpPr>
            <a:spLocks noGrp="1"/>
          </p:cNvSpPr>
          <p:nvPr>
            <p:ph type="title"/>
          </p:nvPr>
        </p:nvSpPr>
        <p:spPr>
          <a:xfrm>
            <a:off x="120737" y="354505"/>
            <a:ext cx="8085582" cy="788495"/>
          </a:xfrm>
        </p:spPr>
        <p:txBody>
          <a:bodyPr>
            <a:noAutofit/>
          </a:bodyPr>
          <a:lstStyle/>
          <a:p>
            <a:pPr marL="0" indent="0"/>
            <a:r>
              <a:rPr lang="en-US" sz="6000" b="1" dirty="0" smtClean="0">
                <a:ea typeface="ＭＳ Ｐゴシック" pitchFamily="34" charset="-128"/>
              </a:rPr>
              <a:t>Organizational Clarity</a:t>
            </a:r>
            <a:endParaRPr lang="en-US" sz="6000" b="1" dirty="0"/>
          </a:p>
        </p:txBody>
      </p:sp>
      <p:sp>
        <p:nvSpPr>
          <p:cNvPr id="3" name="Rectangle 2"/>
          <p:cNvSpPr/>
          <p:nvPr/>
        </p:nvSpPr>
        <p:spPr>
          <a:xfrm>
            <a:off x="18394" y="2023636"/>
            <a:ext cx="8439806" cy="948164"/>
          </a:xfrm>
          <a:prstGeom prst="rect">
            <a:avLst/>
          </a:prstGeom>
          <a:solidFill>
            <a:schemeClr val="bg1">
              <a:lumMod val="85000"/>
              <a:alpha val="39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02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4953001"/>
            <a:ext cx="1905000" cy="1200329"/>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E</a:t>
            </a:r>
            <a:r>
              <a:rPr lang="en-US" sz="2400" b="1" dirty="0" smtClean="0"/>
              <a:t>xcellence </a:t>
            </a:r>
            <a:r>
              <a:rPr lang="en-US" sz="2400" b="1" dirty="0"/>
              <a:t>and </a:t>
            </a:r>
            <a:r>
              <a:rPr lang="en-US" sz="2400" b="1" dirty="0" smtClean="0"/>
              <a:t>Equity Exemplar</a:t>
            </a:r>
            <a:endParaRPr lang="en-US" sz="2400" b="1" dirty="0"/>
          </a:p>
        </p:txBody>
      </p:sp>
      <p:pic>
        <p:nvPicPr>
          <p:cNvPr id="5" name="Picture 2" descr="https://encrypted-tbn1.gstatic.com/images?q=tbn:ANd9GcRh-szegg9RYEaGSkbnx3yAaVnRrZ-Sa1oxFW-gSklhDy7vMoVkKg"/>
          <p:cNvPicPr>
            <a:picLocks noChangeAspect="1" noChangeArrowheads="1"/>
          </p:cNvPicPr>
          <p:nvPr/>
        </p:nvPicPr>
        <p:blipFill>
          <a:blip r:embed="rId2">
            <a:extLst>
              <a:ext uri="{28A0092B-C50C-407E-A947-70E740481C1C}">
                <a14:useLocalDpi xmlns:a14="http://schemas.microsoft.com/office/drawing/2010/main" val="0"/>
              </a:ext>
            </a:extLst>
          </a:blip>
          <a:srcRect l="18285" r="17143"/>
          <a:stretch>
            <a:fillRect/>
          </a:stretch>
        </p:blipFill>
        <p:spPr>
          <a:xfrm>
            <a:off x="185494" y="1828802"/>
            <a:ext cx="1572968" cy="2727325"/>
          </a:xfrm>
          <a:prstGeom prst="rect">
            <a:avLst/>
          </a:prstGeom>
          <a:solidFill>
            <a:schemeClr val="accent1">
              <a:lumMod val="40000"/>
              <a:lumOff val="60000"/>
            </a:schemeClr>
          </a:solidFill>
        </p:spPr>
      </p:pic>
      <p:grpSp>
        <p:nvGrpSpPr>
          <p:cNvPr id="7" name="Group 6"/>
          <p:cNvGrpSpPr>
            <a:grpSpLocks/>
          </p:cNvGrpSpPr>
          <p:nvPr/>
        </p:nvGrpSpPr>
        <p:grpSpPr bwMode="auto">
          <a:xfrm>
            <a:off x="6858000" y="2286000"/>
            <a:ext cx="2179028" cy="4387397"/>
            <a:chOff x="4283650" y="2705117"/>
            <a:chExt cx="2381250" cy="4028076"/>
          </a:xfrm>
        </p:grpSpPr>
        <p:pic>
          <p:nvPicPr>
            <p:cNvPr id="8" name="Picture 8" descr="https://encrypted-tbn3.gstatic.com/images?q=tbn:ANd9GcTdTsmzhmLf15oZj1VHkQd2WzPIGyN_EfXOjnKiyRQ8G4_EGRFC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650" y="2705117"/>
              <a:ext cx="238125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9718" y="4953001"/>
              <a:ext cx="1947282" cy="17801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Sharing with and </a:t>
              </a:r>
              <a:r>
                <a:rPr lang="en-US" sz="2400" b="1" dirty="0" smtClean="0"/>
                <a:t>learning from </a:t>
              </a:r>
              <a:r>
                <a:rPr lang="en-US" sz="2400" b="1" dirty="0"/>
                <a:t>others</a:t>
              </a:r>
            </a:p>
          </p:txBody>
        </p:sp>
      </p:grpSp>
      <p:grpSp>
        <p:nvGrpSpPr>
          <p:cNvPr id="10" name="Group 9"/>
          <p:cNvGrpSpPr>
            <a:grpSpLocks/>
          </p:cNvGrpSpPr>
          <p:nvPr/>
        </p:nvGrpSpPr>
        <p:grpSpPr bwMode="auto">
          <a:xfrm>
            <a:off x="2133598" y="1268045"/>
            <a:ext cx="2125388" cy="5208864"/>
            <a:chOff x="1905000" y="1092488"/>
            <a:chExt cx="2590800" cy="5208534"/>
          </a:xfrm>
        </p:grpSpPr>
        <p:sp>
          <p:nvSpPr>
            <p:cNvPr id="11" name="TextBox 8"/>
            <p:cNvSpPr txBox="1">
              <a:spLocks noChangeArrowheads="1"/>
            </p:cNvSpPr>
            <p:nvPr/>
          </p:nvSpPr>
          <p:spPr bwMode="auto">
            <a:xfrm>
              <a:off x="2117847" y="4731462"/>
              <a:ext cx="1828800" cy="1569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More gap-closing </a:t>
              </a:r>
              <a:r>
                <a:rPr lang="en-US" sz="2400" b="1" dirty="0"/>
                <a:t>schools</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5462" t="16458" r="51978" b="37335"/>
            <a:stretch>
              <a:fillRect/>
            </a:stretch>
          </p:blipFill>
          <p:spPr bwMode="auto">
            <a:xfrm>
              <a:off x="2341256" y="3048000"/>
              <a:ext cx="1658652" cy="132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49767" t="16666" r="21536" b="32085"/>
            <a:stretch>
              <a:fillRect/>
            </a:stretch>
          </p:blipFill>
          <p:spPr bwMode="auto">
            <a:xfrm>
              <a:off x="2893399" y="1981200"/>
              <a:ext cx="1602401" cy="160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16032" t="20416" r="52460" b="22501"/>
            <a:stretch>
              <a:fillRect/>
            </a:stretch>
          </p:blipFill>
          <p:spPr bwMode="auto">
            <a:xfrm>
              <a:off x="1905000" y="1905000"/>
              <a:ext cx="1209685" cy="12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l="49765" t="26250" r="15681" b="42917"/>
            <a:stretch>
              <a:fillRect/>
            </a:stretch>
          </p:blipFill>
          <p:spPr bwMode="auto">
            <a:xfrm>
              <a:off x="2034109" y="1092488"/>
              <a:ext cx="1996279" cy="100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a:grpSpLocks/>
          </p:cNvGrpSpPr>
          <p:nvPr/>
        </p:nvGrpSpPr>
        <p:grpSpPr bwMode="auto">
          <a:xfrm>
            <a:off x="4544035" y="2327277"/>
            <a:ext cx="2313965" cy="3551846"/>
            <a:chOff x="6628120" y="2232031"/>
            <a:chExt cx="2815416" cy="3552002"/>
          </a:xfrm>
        </p:grpSpPr>
        <p:sp>
          <p:nvSpPr>
            <p:cNvPr id="17" name="TextBox 6"/>
            <p:cNvSpPr txBox="1">
              <a:spLocks noChangeArrowheads="1"/>
            </p:cNvSpPr>
            <p:nvPr/>
          </p:nvSpPr>
          <p:spPr bwMode="auto">
            <a:xfrm>
              <a:off x="6705600" y="4953000"/>
              <a:ext cx="2737936" cy="8310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Geographic Concentration</a:t>
              </a:r>
              <a:endParaRPr lang="en-US" sz="2400" b="1" dirty="0"/>
            </a:p>
          </p:txBody>
        </p:sp>
        <p:pic>
          <p:nvPicPr>
            <p:cNvPr id="18" name="Picture 10" descr="https://encrypted-tbn3.gstatic.com/images?q=tbn:ANd9GcQe-2DgMFaUKL8iJx_JZDinNzPmjDTwfFaSwFP0MI7i-eCWJNT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120" y="2232031"/>
              <a:ext cx="2515880" cy="192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tle 1"/>
          <p:cNvSpPr>
            <a:spLocks noGrp="1"/>
          </p:cNvSpPr>
          <p:nvPr>
            <p:ph type="title"/>
          </p:nvPr>
        </p:nvSpPr>
        <p:spPr>
          <a:xfrm>
            <a:off x="-43106" y="457200"/>
            <a:ext cx="10787306" cy="533400"/>
          </a:xfrm>
        </p:spPr>
        <p:txBody>
          <a:bodyPr>
            <a:noAutofit/>
          </a:bodyPr>
          <a:lstStyle/>
          <a:p>
            <a:r>
              <a:rPr lang="en-US" sz="6000" b="1" dirty="0" smtClean="0">
                <a:solidFill>
                  <a:schemeClr val="tx2"/>
                </a:solidFill>
                <a:ea typeface="ＭＳ Ｐゴシック" pitchFamily="34" charset="-128"/>
              </a:rPr>
              <a:t>AF’s 4-part Theory of Change</a:t>
            </a:r>
          </a:p>
        </p:txBody>
      </p:sp>
    </p:spTree>
    <p:extLst>
      <p:ext uri="{BB962C8B-B14F-4D97-AF65-F5344CB8AC3E}">
        <p14:creationId xmlns:p14="http://schemas.microsoft.com/office/powerpoint/2010/main" val="38227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4953001"/>
            <a:ext cx="1905000" cy="1200329"/>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E</a:t>
            </a:r>
            <a:r>
              <a:rPr lang="en-US" sz="2400" b="1" dirty="0" smtClean="0"/>
              <a:t>xcellence </a:t>
            </a:r>
            <a:r>
              <a:rPr lang="en-US" sz="2400" b="1" dirty="0"/>
              <a:t>and </a:t>
            </a:r>
            <a:r>
              <a:rPr lang="en-US" sz="2400" b="1" dirty="0" smtClean="0"/>
              <a:t>Equity Exemplar</a:t>
            </a:r>
            <a:endParaRPr lang="en-US" sz="2400" b="1" dirty="0"/>
          </a:p>
        </p:txBody>
      </p:sp>
      <p:pic>
        <p:nvPicPr>
          <p:cNvPr id="5" name="Picture 2" descr="https://encrypted-tbn1.gstatic.com/images?q=tbn:ANd9GcRh-szegg9RYEaGSkbnx3yAaVnRrZ-Sa1oxFW-gSklhDy7vMoVkKg"/>
          <p:cNvPicPr>
            <a:picLocks noChangeAspect="1" noChangeArrowheads="1"/>
          </p:cNvPicPr>
          <p:nvPr/>
        </p:nvPicPr>
        <p:blipFill>
          <a:blip r:embed="rId2">
            <a:extLst>
              <a:ext uri="{28A0092B-C50C-407E-A947-70E740481C1C}">
                <a14:useLocalDpi xmlns:a14="http://schemas.microsoft.com/office/drawing/2010/main" val="0"/>
              </a:ext>
            </a:extLst>
          </a:blip>
          <a:srcRect l="18285" r="17143"/>
          <a:stretch>
            <a:fillRect/>
          </a:stretch>
        </p:blipFill>
        <p:spPr>
          <a:xfrm>
            <a:off x="185494" y="1828802"/>
            <a:ext cx="1572968" cy="2727325"/>
          </a:xfrm>
          <a:prstGeom prst="rect">
            <a:avLst/>
          </a:prstGeom>
          <a:solidFill>
            <a:schemeClr val="accent1">
              <a:lumMod val="40000"/>
              <a:lumOff val="60000"/>
            </a:schemeClr>
          </a:solidFill>
        </p:spPr>
      </p:pic>
      <p:grpSp>
        <p:nvGrpSpPr>
          <p:cNvPr id="7" name="Group 6"/>
          <p:cNvGrpSpPr>
            <a:grpSpLocks/>
          </p:cNvGrpSpPr>
          <p:nvPr/>
        </p:nvGrpSpPr>
        <p:grpSpPr bwMode="auto">
          <a:xfrm>
            <a:off x="6858000" y="2286000"/>
            <a:ext cx="2179028" cy="4387397"/>
            <a:chOff x="4283650" y="2705117"/>
            <a:chExt cx="2381250" cy="4028076"/>
          </a:xfrm>
        </p:grpSpPr>
        <p:pic>
          <p:nvPicPr>
            <p:cNvPr id="8" name="Picture 8" descr="https://encrypted-tbn3.gstatic.com/images?q=tbn:ANd9GcTdTsmzhmLf15oZj1VHkQd2WzPIGyN_EfXOjnKiyRQ8G4_EGRFC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650" y="2705117"/>
              <a:ext cx="238125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9718" y="4953001"/>
              <a:ext cx="1947282" cy="17801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Sharing with and </a:t>
              </a:r>
              <a:r>
                <a:rPr lang="en-US" sz="2400" b="1" dirty="0" smtClean="0"/>
                <a:t>learning from </a:t>
              </a:r>
              <a:r>
                <a:rPr lang="en-US" sz="2400" b="1" dirty="0"/>
                <a:t>others</a:t>
              </a:r>
            </a:p>
          </p:txBody>
        </p:sp>
      </p:grpSp>
      <p:grpSp>
        <p:nvGrpSpPr>
          <p:cNvPr id="10" name="Group 9"/>
          <p:cNvGrpSpPr>
            <a:grpSpLocks/>
          </p:cNvGrpSpPr>
          <p:nvPr/>
        </p:nvGrpSpPr>
        <p:grpSpPr bwMode="auto">
          <a:xfrm>
            <a:off x="2133598" y="1268045"/>
            <a:ext cx="2125388" cy="5208864"/>
            <a:chOff x="1905000" y="1092488"/>
            <a:chExt cx="2590800" cy="5208534"/>
          </a:xfrm>
        </p:grpSpPr>
        <p:sp>
          <p:nvSpPr>
            <p:cNvPr id="11" name="TextBox 8"/>
            <p:cNvSpPr txBox="1">
              <a:spLocks noChangeArrowheads="1"/>
            </p:cNvSpPr>
            <p:nvPr/>
          </p:nvSpPr>
          <p:spPr bwMode="auto">
            <a:xfrm>
              <a:off x="2117847" y="4731462"/>
              <a:ext cx="1828800" cy="1569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More gap-closing </a:t>
              </a:r>
              <a:r>
                <a:rPr lang="en-US" sz="2400" b="1" dirty="0"/>
                <a:t>schools</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5462" t="16458" r="51978" b="37335"/>
            <a:stretch>
              <a:fillRect/>
            </a:stretch>
          </p:blipFill>
          <p:spPr bwMode="auto">
            <a:xfrm>
              <a:off x="2341256" y="3048000"/>
              <a:ext cx="1658652" cy="132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49767" t="16666" r="21536" b="32085"/>
            <a:stretch>
              <a:fillRect/>
            </a:stretch>
          </p:blipFill>
          <p:spPr bwMode="auto">
            <a:xfrm>
              <a:off x="2893399" y="1981200"/>
              <a:ext cx="1602401" cy="160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16032" t="20416" r="52460" b="22501"/>
            <a:stretch>
              <a:fillRect/>
            </a:stretch>
          </p:blipFill>
          <p:spPr bwMode="auto">
            <a:xfrm>
              <a:off x="1905000" y="1905000"/>
              <a:ext cx="1209685" cy="12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l="49765" t="26250" r="15681" b="42917"/>
            <a:stretch>
              <a:fillRect/>
            </a:stretch>
          </p:blipFill>
          <p:spPr bwMode="auto">
            <a:xfrm>
              <a:off x="2034109" y="1092488"/>
              <a:ext cx="1996279" cy="100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a:grpSpLocks/>
          </p:cNvGrpSpPr>
          <p:nvPr/>
        </p:nvGrpSpPr>
        <p:grpSpPr bwMode="auto">
          <a:xfrm>
            <a:off x="4544035" y="2327277"/>
            <a:ext cx="2313965" cy="3551846"/>
            <a:chOff x="6628120" y="2232031"/>
            <a:chExt cx="2815416" cy="3552002"/>
          </a:xfrm>
        </p:grpSpPr>
        <p:sp>
          <p:nvSpPr>
            <p:cNvPr id="17" name="TextBox 6"/>
            <p:cNvSpPr txBox="1">
              <a:spLocks noChangeArrowheads="1"/>
            </p:cNvSpPr>
            <p:nvPr/>
          </p:nvSpPr>
          <p:spPr bwMode="auto">
            <a:xfrm>
              <a:off x="6705600" y="4953000"/>
              <a:ext cx="2737936" cy="8310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Geographic Concentration</a:t>
              </a:r>
              <a:endParaRPr lang="en-US" sz="2400" b="1" dirty="0"/>
            </a:p>
          </p:txBody>
        </p:sp>
        <p:pic>
          <p:nvPicPr>
            <p:cNvPr id="18" name="Picture 10" descr="https://encrypted-tbn3.gstatic.com/images?q=tbn:ANd9GcQe-2DgMFaUKL8iJx_JZDinNzPmjDTwfFaSwFP0MI7i-eCWJNT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120" y="2232031"/>
              <a:ext cx="2515880" cy="192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tle 1"/>
          <p:cNvSpPr>
            <a:spLocks noGrp="1"/>
          </p:cNvSpPr>
          <p:nvPr>
            <p:ph type="title"/>
          </p:nvPr>
        </p:nvSpPr>
        <p:spPr>
          <a:xfrm>
            <a:off x="-43106" y="457200"/>
            <a:ext cx="10787306" cy="533400"/>
          </a:xfrm>
        </p:spPr>
        <p:txBody>
          <a:bodyPr>
            <a:noAutofit/>
          </a:bodyPr>
          <a:lstStyle/>
          <a:p>
            <a:r>
              <a:rPr lang="en-US" sz="6000" b="1" dirty="0" smtClean="0">
                <a:solidFill>
                  <a:schemeClr val="tx2"/>
                </a:solidFill>
                <a:ea typeface="ＭＳ Ｐゴシック" pitchFamily="34" charset="-128"/>
              </a:rPr>
              <a:t>AF’s 4-part Theory of Change</a:t>
            </a:r>
          </a:p>
        </p:txBody>
      </p:sp>
      <p:sp>
        <p:nvSpPr>
          <p:cNvPr id="20" name="Rectangle 19"/>
          <p:cNvSpPr/>
          <p:nvPr/>
        </p:nvSpPr>
        <p:spPr>
          <a:xfrm>
            <a:off x="76200" y="1121018"/>
            <a:ext cx="2026882" cy="5289676"/>
          </a:xfrm>
          <a:prstGeom prst="rect">
            <a:avLst/>
          </a:prstGeom>
          <a:noFill/>
          <a:ln w="444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67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53096" y="838200"/>
            <a:ext cx="5611767" cy="2836625"/>
            <a:chOff x="1905013" y="228593"/>
            <a:chExt cx="5472684" cy="2221148"/>
          </a:xfrm>
        </p:grpSpPr>
        <p:sp>
          <p:nvSpPr>
            <p:cNvPr id="11" name="Pentagon 10"/>
            <p:cNvSpPr/>
            <p:nvPr/>
          </p:nvSpPr>
          <p:spPr>
            <a:xfrm rot="10800000">
              <a:off x="1905013" y="228593"/>
              <a:ext cx="5472684" cy="222114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Pentagon 4"/>
            <p:cNvSpPr/>
            <p:nvPr/>
          </p:nvSpPr>
          <p:spPr>
            <a:xfrm rot="21600000">
              <a:off x="2460300" y="228593"/>
              <a:ext cx="4917397" cy="2221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79465"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smtClean="0">
                  <a:solidFill>
                    <a:schemeClr val="bg1"/>
                  </a:solidFill>
                  <a:latin typeface="Calibri" pitchFamily="34" charset="0"/>
                  <a:cs typeface="Calibri" pitchFamily="34" charset="0"/>
                </a:rPr>
                <a:t>High levels of student achievement against Common Core and college-ready standards</a:t>
              </a:r>
              <a:endParaRPr lang="en-US" sz="3000" kern="1200" dirty="0">
                <a:solidFill>
                  <a:schemeClr val="bg1"/>
                </a:solidFill>
                <a:latin typeface="Calibri" pitchFamily="34" charset="0"/>
                <a:cs typeface="Calibri" pitchFamily="34" charset="0"/>
              </a:endParaRPr>
            </a:p>
          </p:txBody>
        </p:sp>
      </p:grpSp>
      <p:grpSp>
        <p:nvGrpSpPr>
          <p:cNvPr id="7" name="Group 6"/>
          <p:cNvGrpSpPr/>
          <p:nvPr/>
        </p:nvGrpSpPr>
        <p:grpSpPr>
          <a:xfrm>
            <a:off x="2819399" y="3897580"/>
            <a:ext cx="6245463" cy="2655620"/>
            <a:chOff x="1933745" y="2884214"/>
            <a:chExt cx="5472684" cy="2221148"/>
          </a:xfrm>
        </p:grpSpPr>
        <p:sp>
          <p:nvSpPr>
            <p:cNvPr id="9" name="Pentagon 8"/>
            <p:cNvSpPr/>
            <p:nvPr/>
          </p:nvSpPr>
          <p:spPr>
            <a:xfrm rot="10800000">
              <a:off x="1933745" y="2884214"/>
              <a:ext cx="5472684" cy="2221148"/>
            </a:xfrm>
            <a:prstGeom prst="homePlate">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7"/>
            <p:cNvSpPr/>
            <p:nvPr/>
          </p:nvSpPr>
          <p:spPr>
            <a:xfrm rot="21600000">
              <a:off x="2489032" y="2884214"/>
              <a:ext cx="4917397" cy="2221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79465"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smtClean="0">
                  <a:solidFill>
                    <a:schemeClr val="bg1"/>
                  </a:solidFill>
                  <a:latin typeface="Calibri" pitchFamily="34" charset="0"/>
                  <a:cs typeface="Calibri" pitchFamily="34" charset="0"/>
                </a:rPr>
                <a:t>Low attrition while serving high-needs students: free-reduced lunch, special education, ELL, first gen. college</a:t>
              </a:r>
              <a:endParaRPr lang="en-US" sz="3000" kern="1200" dirty="0"/>
            </a:p>
          </p:txBody>
        </p:sp>
      </p:grpSp>
      <p:sp>
        <p:nvSpPr>
          <p:cNvPr id="13" name="TextBox 12"/>
          <p:cNvSpPr txBox="1"/>
          <p:nvPr/>
        </p:nvSpPr>
        <p:spPr>
          <a:xfrm>
            <a:off x="87921" y="1814474"/>
            <a:ext cx="4560277" cy="1631216"/>
          </a:xfrm>
          <a:prstGeom prst="rect">
            <a:avLst/>
          </a:prstGeom>
          <a:noFill/>
        </p:spPr>
        <p:txBody>
          <a:bodyPr wrap="square" rtlCol="0">
            <a:spAutoFit/>
          </a:bodyPr>
          <a:lstStyle/>
          <a:p>
            <a:r>
              <a:rPr lang="en-US" sz="5000" dirty="0" smtClean="0">
                <a:solidFill>
                  <a:srgbClr val="EF4135"/>
                </a:solidFill>
                <a:latin typeface="+mj-lt"/>
              </a:rPr>
              <a:t>Excellence</a:t>
            </a:r>
          </a:p>
          <a:p>
            <a:endParaRPr lang="en-US" sz="5000" dirty="0">
              <a:solidFill>
                <a:srgbClr val="EF4135"/>
              </a:solidFill>
              <a:latin typeface="+mj-lt"/>
            </a:endParaRPr>
          </a:p>
        </p:txBody>
      </p:sp>
      <p:sp>
        <p:nvSpPr>
          <p:cNvPr id="14" name="TextBox 13"/>
          <p:cNvSpPr txBox="1"/>
          <p:nvPr/>
        </p:nvSpPr>
        <p:spPr>
          <a:xfrm>
            <a:off x="457200" y="4724400"/>
            <a:ext cx="3138854" cy="1631216"/>
          </a:xfrm>
          <a:prstGeom prst="rect">
            <a:avLst/>
          </a:prstGeom>
          <a:noFill/>
        </p:spPr>
        <p:txBody>
          <a:bodyPr wrap="square" rtlCol="0">
            <a:spAutoFit/>
          </a:bodyPr>
          <a:lstStyle/>
          <a:p>
            <a:r>
              <a:rPr lang="en-US" sz="5000" dirty="0" smtClean="0">
                <a:solidFill>
                  <a:srgbClr val="EF4135"/>
                </a:solidFill>
                <a:latin typeface="+mj-lt"/>
              </a:rPr>
              <a:t>Equity</a:t>
            </a:r>
          </a:p>
          <a:p>
            <a:endParaRPr lang="en-US" sz="5000" dirty="0">
              <a:solidFill>
                <a:srgbClr val="EF4135"/>
              </a:solidFill>
              <a:latin typeface="+mj-lt"/>
            </a:endParaRPr>
          </a:p>
        </p:txBody>
      </p:sp>
      <p:sp>
        <p:nvSpPr>
          <p:cNvPr id="15" name="TextBox 14"/>
          <p:cNvSpPr txBox="1"/>
          <p:nvPr/>
        </p:nvSpPr>
        <p:spPr>
          <a:xfrm>
            <a:off x="2504230" y="2451789"/>
            <a:ext cx="704962" cy="1877437"/>
          </a:xfrm>
          <a:prstGeom prst="rect">
            <a:avLst/>
          </a:prstGeom>
          <a:noFill/>
        </p:spPr>
        <p:txBody>
          <a:bodyPr wrap="square" rtlCol="0">
            <a:spAutoFit/>
          </a:bodyPr>
          <a:lstStyle/>
          <a:p>
            <a:r>
              <a:rPr lang="en-US" sz="8000" dirty="0" smtClean="0">
                <a:solidFill>
                  <a:schemeClr val="bg1"/>
                </a:solidFill>
                <a:latin typeface="+mj-lt"/>
              </a:rPr>
              <a:t>&amp;</a:t>
            </a:r>
          </a:p>
          <a:p>
            <a:endParaRPr lang="en-US" sz="3600" dirty="0">
              <a:solidFill>
                <a:schemeClr val="bg1"/>
              </a:solidFill>
              <a:latin typeface="+mj-lt"/>
            </a:endParaRPr>
          </a:p>
        </p:txBody>
      </p:sp>
      <p:sp>
        <p:nvSpPr>
          <p:cNvPr id="16" name="Title 1"/>
          <p:cNvSpPr>
            <a:spLocks noGrp="1"/>
          </p:cNvSpPr>
          <p:nvPr>
            <p:ph type="title"/>
          </p:nvPr>
        </p:nvSpPr>
        <p:spPr>
          <a:xfrm>
            <a:off x="304800" y="152400"/>
            <a:ext cx="8229600" cy="533400"/>
          </a:xfrm>
        </p:spPr>
        <p:txBody>
          <a:bodyPr>
            <a:noAutofit/>
          </a:bodyPr>
          <a:lstStyle/>
          <a:p>
            <a:r>
              <a:rPr lang="en-US" sz="2800" b="1" dirty="0" smtClean="0">
                <a:solidFill>
                  <a:schemeClr val="bg1"/>
                </a:solidFill>
                <a:ea typeface="ＭＳ Ｐゴシック" pitchFamily="34" charset="-128"/>
              </a:rPr>
              <a:t>Excellence &amp; Equity</a:t>
            </a:r>
          </a:p>
        </p:txBody>
      </p:sp>
    </p:spTree>
    <p:extLst>
      <p:ext uri="{BB962C8B-B14F-4D97-AF65-F5344CB8AC3E}">
        <p14:creationId xmlns:p14="http://schemas.microsoft.com/office/powerpoint/2010/main" val="3143320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4953001"/>
            <a:ext cx="1905000" cy="1200329"/>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E</a:t>
            </a:r>
            <a:r>
              <a:rPr lang="en-US" sz="2400" b="1" dirty="0" smtClean="0"/>
              <a:t>xcellence </a:t>
            </a:r>
            <a:r>
              <a:rPr lang="en-US" sz="2400" b="1" dirty="0"/>
              <a:t>and </a:t>
            </a:r>
            <a:r>
              <a:rPr lang="en-US" sz="2400" b="1" dirty="0" smtClean="0"/>
              <a:t>Equity Exemplar</a:t>
            </a:r>
            <a:endParaRPr lang="en-US" sz="2400" b="1" dirty="0"/>
          </a:p>
        </p:txBody>
      </p:sp>
      <p:pic>
        <p:nvPicPr>
          <p:cNvPr id="5" name="Picture 2" descr="https://encrypted-tbn1.gstatic.com/images?q=tbn:ANd9GcRh-szegg9RYEaGSkbnx3yAaVnRrZ-Sa1oxFW-gSklhDy7vMoVkKg"/>
          <p:cNvPicPr>
            <a:picLocks noChangeAspect="1" noChangeArrowheads="1"/>
          </p:cNvPicPr>
          <p:nvPr/>
        </p:nvPicPr>
        <p:blipFill>
          <a:blip r:embed="rId2">
            <a:extLst>
              <a:ext uri="{28A0092B-C50C-407E-A947-70E740481C1C}">
                <a14:useLocalDpi xmlns:a14="http://schemas.microsoft.com/office/drawing/2010/main" val="0"/>
              </a:ext>
            </a:extLst>
          </a:blip>
          <a:srcRect l="18285" r="17143"/>
          <a:stretch>
            <a:fillRect/>
          </a:stretch>
        </p:blipFill>
        <p:spPr>
          <a:xfrm>
            <a:off x="185494" y="1828802"/>
            <a:ext cx="1572968" cy="2727325"/>
          </a:xfrm>
          <a:prstGeom prst="rect">
            <a:avLst/>
          </a:prstGeom>
          <a:solidFill>
            <a:schemeClr val="accent1">
              <a:lumMod val="40000"/>
              <a:lumOff val="60000"/>
            </a:schemeClr>
          </a:solidFill>
        </p:spPr>
      </p:pic>
      <p:grpSp>
        <p:nvGrpSpPr>
          <p:cNvPr id="7" name="Group 6"/>
          <p:cNvGrpSpPr>
            <a:grpSpLocks/>
          </p:cNvGrpSpPr>
          <p:nvPr/>
        </p:nvGrpSpPr>
        <p:grpSpPr bwMode="auto">
          <a:xfrm>
            <a:off x="6858000" y="2286000"/>
            <a:ext cx="2179028" cy="4387397"/>
            <a:chOff x="4283650" y="2705117"/>
            <a:chExt cx="2381250" cy="4028076"/>
          </a:xfrm>
        </p:grpSpPr>
        <p:pic>
          <p:nvPicPr>
            <p:cNvPr id="8" name="Picture 8" descr="https://encrypted-tbn3.gstatic.com/images?q=tbn:ANd9GcTdTsmzhmLf15oZj1VHkQd2WzPIGyN_EfXOjnKiyRQ8G4_EGRFCr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650" y="2705117"/>
              <a:ext cx="238125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9718" y="4953001"/>
              <a:ext cx="1947282" cy="178019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a:t>Sharing with and </a:t>
              </a:r>
              <a:r>
                <a:rPr lang="en-US" sz="2400" b="1" dirty="0" smtClean="0"/>
                <a:t>learning from </a:t>
              </a:r>
              <a:r>
                <a:rPr lang="en-US" sz="2400" b="1" dirty="0"/>
                <a:t>others</a:t>
              </a:r>
            </a:p>
          </p:txBody>
        </p:sp>
      </p:grpSp>
      <p:grpSp>
        <p:nvGrpSpPr>
          <p:cNvPr id="10" name="Group 9"/>
          <p:cNvGrpSpPr>
            <a:grpSpLocks/>
          </p:cNvGrpSpPr>
          <p:nvPr/>
        </p:nvGrpSpPr>
        <p:grpSpPr bwMode="auto">
          <a:xfrm>
            <a:off x="2133598" y="1268045"/>
            <a:ext cx="2125388" cy="5208864"/>
            <a:chOff x="1905000" y="1092488"/>
            <a:chExt cx="2590800" cy="5208534"/>
          </a:xfrm>
        </p:grpSpPr>
        <p:sp>
          <p:nvSpPr>
            <p:cNvPr id="11" name="TextBox 8"/>
            <p:cNvSpPr txBox="1">
              <a:spLocks noChangeArrowheads="1"/>
            </p:cNvSpPr>
            <p:nvPr/>
          </p:nvSpPr>
          <p:spPr bwMode="auto">
            <a:xfrm>
              <a:off x="2117847" y="4731462"/>
              <a:ext cx="1828800" cy="1569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More gap-closing </a:t>
              </a:r>
              <a:r>
                <a:rPr lang="en-US" sz="2400" b="1" dirty="0"/>
                <a:t>schools</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5462" t="16458" r="51978" b="37335"/>
            <a:stretch>
              <a:fillRect/>
            </a:stretch>
          </p:blipFill>
          <p:spPr bwMode="auto">
            <a:xfrm>
              <a:off x="2341256" y="3048000"/>
              <a:ext cx="1658652" cy="132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49767" t="16666" r="21536" b="32085"/>
            <a:stretch>
              <a:fillRect/>
            </a:stretch>
          </p:blipFill>
          <p:spPr bwMode="auto">
            <a:xfrm>
              <a:off x="2893399" y="1981200"/>
              <a:ext cx="1602401" cy="160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l="16032" t="20416" r="52460" b="22501"/>
            <a:stretch>
              <a:fillRect/>
            </a:stretch>
          </p:blipFill>
          <p:spPr bwMode="auto">
            <a:xfrm>
              <a:off x="1905000" y="1905000"/>
              <a:ext cx="1209685" cy="123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l="49765" t="26250" r="15681" b="42917"/>
            <a:stretch>
              <a:fillRect/>
            </a:stretch>
          </p:blipFill>
          <p:spPr bwMode="auto">
            <a:xfrm>
              <a:off x="2034109" y="1092488"/>
              <a:ext cx="1996279" cy="100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a:grpSpLocks/>
          </p:cNvGrpSpPr>
          <p:nvPr/>
        </p:nvGrpSpPr>
        <p:grpSpPr bwMode="auto">
          <a:xfrm>
            <a:off x="4544035" y="2327277"/>
            <a:ext cx="2313965" cy="3551846"/>
            <a:chOff x="6628120" y="2232031"/>
            <a:chExt cx="2815416" cy="3552002"/>
          </a:xfrm>
        </p:grpSpPr>
        <p:sp>
          <p:nvSpPr>
            <p:cNvPr id="17" name="TextBox 6"/>
            <p:cNvSpPr txBox="1">
              <a:spLocks noChangeArrowheads="1"/>
            </p:cNvSpPr>
            <p:nvPr/>
          </p:nvSpPr>
          <p:spPr bwMode="auto">
            <a:xfrm>
              <a:off x="6705600" y="4953000"/>
              <a:ext cx="2737936" cy="8310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400" b="1" dirty="0" smtClean="0"/>
                <a:t>Geographic Concentration</a:t>
              </a:r>
              <a:endParaRPr lang="en-US" sz="2400" b="1" dirty="0"/>
            </a:p>
          </p:txBody>
        </p:sp>
        <p:pic>
          <p:nvPicPr>
            <p:cNvPr id="18" name="Picture 10" descr="https://encrypted-tbn3.gstatic.com/images?q=tbn:ANd9GcQe-2DgMFaUKL8iJx_JZDinNzPmjDTwfFaSwFP0MI7i-eCWJNT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120" y="2232031"/>
              <a:ext cx="2515880" cy="192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itle 1"/>
          <p:cNvSpPr>
            <a:spLocks noGrp="1"/>
          </p:cNvSpPr>
          <p:nvPr>
            <p:ph type="title"/>
          </p:nvPr>
        </p:nvSpPr>
        <p:spPr>
          <a:xfrm>
            <a:off x="-43106" y="457200"/>
            <a:ext cx="10787306" cy="533400"/>
          </a:xfrm>
        </p:spPr>
        <p:txBody>
          <a:bodyPr>
            <a:noAutofit/>
          </a:bodyPr>
          <a:lstStyle/>
          <a:p>
            <a:r>
              <a:rPr lang="en-US" sz="6000" b="1" dirty="0" smtClean="0">
                <a:solidFill>
                  <a:schemeClr val="tx2"/>
                </a:solidFill>
                <a:ea typeface="ＭＳ Ｐゴシック" pitchFamily="34" charset="-128"/>
              </a:rPr>
              <a:t>AF’s 4-part Theory of Change</a:t>
            </a:r>
          </a:p>
        </p:txBody>
      </p:sp>
      <p:sp>
        <p:nvSpPr>
          <p:cNvPr id="20" name="Rectangle 19"/>
          <p:cNvSpPr/>
          <p:nvPr/>
        </p:nvSpPr>
        <p:spPr>
          <a:xfrm>
            <a:off x="2044906" y="863653"/>
            <a:ext cx="2374694" cy="5809743"/>
          </a:xfrm>
          <a:prstGeom prst="rect">
            <a:avLst/>
          </a:prstGeom>
          <a:noFill/>
          <a:ln w="444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3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2C13649C-DABE-4123-B5A1-12E2182B0F72}" type="slidenum">
              <a:rPr lang="en-US" smtClean="0"/>
              <a:pPr>
                <a:defRPr/>
              </a:pPr>
              <a:t>9</a:t>
            </a:fld>
            <a:endParaRPr lang="en-US" dirty="0"/>
          </a:p>
        </p:txBody>
      </p:sp>
      <p:pic>
        <p:nvPicPr>
          <p:cNvPr id="6" name="Picture 7" descr="http://achievementfirst.smugmug.com/School/AF-Bushwick-Elementary/i-7LMhL2G/0/M/IMG_9704-M.jpg">
            <a:hlinkClick r:id=""/>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40" b="17207"/>
          <a:stretch/>
        </p:blipFill>
        <p:spPr bwMode="auto">
          <a:xfrm>
            <a:off x="-1920626" y="2133600"/>
            <a:ext cx="1312161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96056" y="296056"/>
            <a:ext cx="8771744" cy="1761344"/>
          </a:xfrm>
        </p:spPr>
        <p:txBody>
          <a:bodyPr>
            <a:normAutofit/>
          </a:bodyPr>
          <a:lstStyle/>
          <a:p>
            <a:pPr marL="0" indent="0"/>
            <a:r>
              <a:rPr lang="en-US" sz="4000" b="1" dirty="0" smtClean="0">
                <a:solidFill>
                  <a:schemeClr val="tx1"/>
                </a:solidFill>
                <a:latin typeface="+mn-lt"/>
                <a:ea typeface="ＭＳ Ｐゴシック" pitchFamily="34" charset="-128"/>
              </a:rPr>
              <a:t>Help More Scholars</a:t>
            </a:r>
            <a:r>
              <a:rPr lang="en-US" sz="4000" b="1" dirty="0" smtClean="0">
                <a:solidFill>
                  <a:schemeClr val="tx1"/>
                </a:solidFill>
                <a:latin typeface="+mn-lt"/>
              </a:rPr>
              <a:t/>
            </a:r>
            <a:br>
              <a:rPr lang="en-US" sz="4000" b="1" dirty="0" smtClean="0">
                <a:solidFill>
                  <a:schemeClr val="tx1"/>
                </a:solidFill>
                <a:latin typeface="+mn-lt"/>
              </a:rPr>
            </a:br>
            <a:r>
              <a:rPr lang="en-US" b="1" dirty="0" smtClean="0">
                <a:solidFill>
                  <a:schemeClr val="tx1"/>
                </a:solidFill>
                <a:latin typeface="+mn-lt"/>
              </a:rPr>
              <a:t>Moral imperative … real kids’ lives are at stake, long waiting lists, reform-minded superintendents and districts need us to grow</a:t>
            </a:r>
            <a:endParaRPr lang="en-US" b="1" dirty="0">
              <a:solidFill>
                <a:schemeClr val="tx1"/>
              </a:solidFill>
              <a:latin typeface="+mn-lt"/>
            </a:endParaRPr>
          </a:p>
        </p:txBody>
      </p:sp>
      <p:sp>
        <p:nvSpPr>
          <p:cNvPr id="8" name="Title 1"/>
          <p:cNvSpPr txBox="1">
            <a:spLocks/>
          </p:cNvSpPr>
          <p:nvPr/>
        </p:nvSpPr>
        <p:spPr bwMode="auto">
          <a:xfrm>
            <a:off x="304800" y="152400"/>
            <a:ext cx="82296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20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2pPr>
            <a:lvl3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3pPr>
            <a:lvl4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4pPr>
            <a:lvl5pPr algn="l" rtl="0" eaLnBrk="0" fontAlgn="base" hangingPunct="0">
              <a:spcBef>
                <a:spcPct val="0"/>
              </a:spcBef>
              <a:spcAft>
                <a:spcPct val="0"/>
              </a:spcAft>
              <a:defRPr sz="2800">
                <a:solidFill>
                  <a:schemeClr val="bg1"/>
                </a:solidFill>
                <a:latin typeface="Rockwell" charset="0"/>
                <a:ea typeface="ＭＳ Ｐゴシック" charset="-128"/>
                <a:cs typeface="ＭＳ Ｐゴシック" charset="-128"/>
              </a:defRPr>
            </a:lvl5pPr>
            <a:lvl6pPr marL="457200" algn="l" rtl="0" fontAlgn="base">
              <a:spcBef>
                <a:spcPct val="0"/>
              </a:spcBef>
              <a:spcAft>
                <a:spcPct val="0"/>
              </a:spcAft>
              <a:defRPr sz="2800">
                <a:solidFill>
                  <a:schemeClr val="bg1"/>
                </a:solidFill>
                <a:latin typeface="Rockwell" charset="0"/>
              </a:defRPr>
            </a:lvl6pPr>
            <a:lvl7pPr marL="914400" algn="l" rtl="0" fontAlgn="base">
              <a:spcBef>
                <a:spcPct val="0"/>
              </a:spcBef>
              <a:spcAft>
                <a:spcPct val="0"/>
              </a:spcAft>
              <a:defRPr sz="2800">
                <a:solidFill>
                  <a:schemeClr val="bg1"/>
                </a:solidFill>
                <a:latin typeface="Rockwell" charset="0"/>
              </a:defRPr>
            </a:lvl7pPr>
            <a:lvl8pPr marL="1371600" algn="l" rtl="0" fontAlgn="base">
              <a:spcBef>
                <a:spcPct val="0"/>
              </a:spcBef>
              <a:spcAft>
                <a:spcPct val="0"/>
              </a:spcAft>
              <a:defRPr sz="2800">
                <a:solidFill>
                  <a:schemeClr val="bg1"/>
                </a:solidFill>
                <a:latin typeface="Rockwell" charset="0"/>
              </a:defRPr>
            </a:lvl8pPr>
            <a:lvl9pPr marL="1828800" algn="l" rtl="0" fontAlgn="base">
              <a:spcBef>
                <a:spcPct val="0"/>
              </a:spcBef>
              <a:spcAft>
                <a:spcPct val="0"/>
              </a:spcAft>
              <a:defRPr sz="2800">
                <a:solidFill>
                  <a:schemeClr val="bg1"/>
                </a:solidFill>
                <a:latin typeface="Rockwell" charset="0"/>
              </a:defRPr>
            </a:lvl9pPr>
          </a:lstStyle>
          <a:p>
            <a:r>
              <a:rPr lang="en-US" sz="2800" kern="0" dirty="0" smtClean="0">
                <a:ea typeface="ＭＳ Ｐゴシック" pitchFamily="34" charset="-128"/>
              </a:rPr>
              <a:t>Why Grow?</a:t>
            </a:r>
          </a:p>
        </p:txBody>
      </p:sp>
    </p:spTree>
    <p:extLst>
      <p:ext uri="{BB962C8B-B14F-4D97-AF65-F5344CB8AC3E}">
        <p14:creationId xmlns:p14="http://schemas.microsoft.com/office/powerpoint/2010/main" val="3150310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870d16f4-8048-4199-b7c0-9cbff46dc78c">YRZUPVWUHWXA-68-188</_dlc_DocId>
    <_dlc_DocIdUrl xmlns="870d16f4-8048-4199-b7c0-9cbff46dc78c">
      <Url>https://manyminds.achievementfirst.org/PartnerExternal/_layouts/15/DocIdRedir.aspx?ID=YRZUPVWUHWXA-68-188</Url>
      <Description>YRZUPVWUHWXA-68-188</Description>
    </_dlc_DocIdUrl>
    <Sub_x0020_Folder xmlns="4e057819-0b9e-4654-ba9e-3dca848d228a">Theory of Action, Vision and Mission</Sub_x0020_Folder>
    <Key_x0020_Area xmlns="4e057819-0b9e-4654-ba9e-3dca848d228a">Long Term Strategic Planning</Key_x0020_Area>
    <Description0 xmlns="4e057819-0b9e-4654-ba9e-3dca848d228a" xsi:nil="true"/>
    <Sub_x0020_Folder_x0020_2 xmlns="4e057819-0b9e-4654-ba9e-3dca848d228a" xsi:nil="true"/>
  </documentManagement>
</p:properties>
</file>

<file path=customXml/item4.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2278fae-5401-4c09-b6db-839636dfd8a7">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formula id="Microsoft.Office.RecordsManagement.PolicyFeatures.Expiration.Formula.BuiltIn">
                  <number>13</number>
                  <property>Modified</property>
                  <propertyId>28cf69c5-fa48-462a-b5cd-27b6f9d2bd5f</propertyId>
                  <period>months</period>
                </formula>
                <action type="workflow" id="58090069-307c-4613-adbd-b3a63e008c8f"/>
              </data>
            </stages>
          </Schedule>
          <Schedule type="Record">
            <stages/>
          </Schedule>
        </Schedules>
      </p:CustomData>
    </p:PolicyItem>
  </p:PolicyItems>
</p:Policy>
</file>

<file path=customXml/item5.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6.xml><?xml version="1.0" encoding="utf-8"?>
<ct:contentTypeSchema xmlns:ct="http://schemas.microsoft.com/office/2006/metadata/contentType" xmlns:ma="http://schemas.microsoft.com/office/2006/metadata/properties/metaAttributes" ct:_="" ma:_="" ma:contentTypeName="Document" ma:contentTypeID="0x01010039AE7DCC0BC8E345A0B63004E3D9771B" ma:contentTypeVersion="4" ma:contentTypeDescription="Create a new document." ma:contentTypeScope="" ma:versionID="0664dea18d67cf2aa826b03ec1d79aa1">
  <xsd:schema xmlns:xsd="http://www.w3.org/2001/XMLSchema" xmlns:xs="http://www.w3.org/2001/XMLSchema" xmlns:p="http://schemas.microsoft.com/office/2006/metadata/properties" xmlns:ns2="870d16f4-8048-4199-b7c0-9cbff46dc78c" xmlns:ns3="4e057819-0b9e-4654-ba9e-3dca848d228a" targetNamespace="http://schemas.microsoft.com/office/2006/metadata/properties" ma:root="true" ma:fieldsID="4c14568f36dfba4ee9fb520732b28a5a" ns2:_="" ns3:_="">
    <xsd:import namespace="870d16f4-8048-4199-b7c0-9cbff46dc78c"/>
    <xsd:import namespace="4e057819-0b9e-4654-ba9e-3dca848d228a"/>
    <xsd:element name="properties">
      <xsd:complexType>
        <xsd:sequence>
          <xsd:element name="documentManagement">
            <xsd:complexType>
              <xsd:all>
                <xsd:element ref="ns2:_dlc_DocId" minOccurs="0"/>
                <xsd:element ref="ns2:_dlc_DocIdUrl" minOccurs="0"/>
                <xsd:element ref="ns2:_dlc_DocIdPersistId" minOccurs="0"/>
                <xsd:element ref="ns3:Key_x0020_Area"/>
                <xsd:element ref="ns3:Description0" minOccurs="0"/>
                <xsd:element ref="ns3:Sub_x0020_Folder" minOccurs="0"/>
                <xsd:element ref="ns3:Sub_x0020_Folder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d16f4-8048-4199-b7c0-9cbff46dc7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057819-0b9e-4654-ba9e-3dca848d228a" elementFormDefault="qualified">
    <xsd:import namespace="http://schemas.microsoft.com/office/2006/documentManagement/types"/>
    <xsd:import namespace="http://schemas.microsoft.com/office/infopath/2007/PartnerControls"/>
    <xsd:element name="Key_x0020_Area" ma:index="11" ma:displayName="Key Area" ma:default="Decision Making Processes and Network-Schools Relationship" ma:format="Dropdown" ma:internalName="Key_x0020_Area">
      <xsd:simpleType>
        <xsd:restriction base="dms:Choice">
          <xsd:enumeration value="Decision Making Processes and Network-Schools Relationship"/>
          <xsd:enumeration value="Diversity and Inclusiveness"/>
          <xsd:enumeration value="Expansion Plan"/>
          <xsd:enumeration value="Internal Communications"/>
          <xsd:enumeration value="Knowledge Management"/>
          <xsd:enumeration value="Long Term Strategic Planning"/>
          <xsd:enumeration value="Operations"/>
          <xsd:enumeration value="Org Culture and Core Values"/>
          <xsd:enumeration value="Talent Strategy and Practices"/>
        </xsd:restriction>
      </xsd:simpleType>
    </xsd:element>
    <xsd:element name="Description0" ma:index="12" nillable="true" ma:displayName="Description" ma:internalName="Description0">
      <xsd:simpleType>
        <xsd:restriction base="dms:Note">
          <xsd:maxLength value="255"/>
        </xsd:restriction>
      </xsd:simpleType>
    </xsd:element>
    <xsd:element name="Sub_x0020_Folder" ma:index="13" nillable="true" ma:displayName="Sub Folder" ma:internalName="Sub_x0020_Folder">
      <xsd:simpleType>
        <xsd:restriction base="dms:Text">
          <xsd:maxLength value="255"/>
        </xsd:restriction>
      </xsd:simpleType>
    </xsd:element>
    <xsd:element name="Sub_x0020_Folder_x0020_2" ma:index="14" nillable="true" ma:displayName="Sub Folder 2" ma:internalName="Sub_x0020_Folder_x0020_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080FC9-4C5A-4EAA-857F-24CB44DDA12C}"/>
</file>

<file path=customXml/itemProps2.xml><?xml version="1.0" encoding="utf-8"?>
<ds:datastoreItem xmlns:ds="http://schemas.openxmlformats.org/officeDocument/2006/customXml" ds:itemID="{FD6D08F1-40EE-4546-8294-B9932C6D8D5B}"/>
</file>

<file path=customXml/itemProps3.xml><?xml version="1.0" encoding="utf-8"?>
<ds:datastoreItem xmlns:ds="http://schemas.openxmlformats.org/officeDocument/2006/customXml" ds:itemID="{64AEEA08-DBD2-421B-9BD0-51A1EF3AA612}"/>
</file>

<file path=customXml/itemProps4.xml><?xml version="1.0" encoding="utf-8"?>
<ds:datastoreItem xmlns:ds="http://schemas.openxmlformats.org/officeDocument/2006/customXml" ds:itemID="{00A1BCDE-A96B-41FA-8D66-4467F9642A90}">
  <ds:schemaRefs>
    <ds:schemaRef ds:uri="office.server.policy"/>
  </ds:schemaRefs>
</ds:datastoreItem>
</file>

<file path=customXml/itemProps5.xml><?xml version="1.0" encoding="utf-8"?>
<ds:datastoreItem xmlns:ds="http://schemas.openxmlformats.org/officeDocument/2006/customXml" ds:itemID="{9D3054C8-718F-4CE7-88EF-E295F279DAF0}">
  <ds:schemaRefs>
    <ds:schemaRef ds:uri="http://schemas.microsoft.com/office/2006/metadata/customXsn"/>
  </ds:schemaRefs>
</ds:datastoreItem>
</file>

<file path=customXml/itemProps6.xml><?xml version="1.0" encoding="utf-8"?>
<ds:datastoreItem xmlns:ds="http://schemas.openxmlformats.org/officeDocument/2006/customXml" ds:itemID="{49BEE570-0D88-4AB1-8D58-6608A2694237}"/>
</file>

<file path=docProps/app.xml><?xml version="1.0" encoding="utf-8"?>
<Properties xmlns="http://schemas.openxmlformats.org/officeDocument/2006/extended-properties" xmlns:vt="http://schemas.openxmlformats.org/officeDocument/2006/docPropsVTypes">
  <TotalTime>20348</TotalTime>
  <Words>1000</Words>
  <Application>Microsoft Office PowerPoint</Application>
  <PresentationFormat>On-screen Show (4:3)</PresentationFormat>
  <Paragraphs>191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Organizational Clarity</vt:lpstr>
      <vt:lpstr>Organizational Clarity</vt:lpstr>
      <vt:lpstr>PowerPoint Presentation</vt:lpstr>
      <vt:lpstr>Organizational Clarity</vt:lpstr>
      <vt:lpstr>AF’s 4-part Theory of Change</vt:lpstr>
      <vt:lpstr>AF’s 4-part Theory of Change</vt:lpstr>
      <vt:lpstr>Excellence &amp; Equity</vt:lpstr>
      <vt:lpstr>AF’s 4-part Theory of Change</vt:lpstr>
      <vt:lpstr>Help More Scholars Moral imperative … real kids’ lives are at stake, long waiting lists, reform-minded superintendents and districts need us to grow</vt:lpstr>
      <vt:lpstr>Leadership Talent Without the right level of growth and opportunities, we would have a harder time recruiting and retaining teacher-leaders and school leaders. </vt:lpstr>
      <vt:lpstr>Invest in Key Support Regional Superintendents, Leadership Development, Strong Operations, Recruitment, Teaching &amp; Learning, Character Development, Special Education / ELL, etc. </vt:lpstr>
      <vt:lpstr>Right Pace of Growth</vt:lpstr>
      <vt:lpstr>AF Expansion Plan</vt:lpstr>
      <vt:lpstr>Our criteria for “green-lighting”</vt:lpstr>
      <vt:lpstr>AF’s 4-part Theory of Change</vt:lpstr>
      <vt:lpstr>PowerPoint Presentation</vt:lpstr>
      <vt:lpstr>Geographic Concentration</vt:lpstr>
      <vt:lpstr>AF’s 4-part Theory of Change</vt:lpstr>
      <vt:lpstr>Partnerships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Clarity</dc:title>
  <dc:creator>Windows User</dc:creator>
  <cp:lastModifiedBy>Dacia</cp:lastModifiedBy>
  <cp:revision>192</cp:revision>
  <cp:lastPrinted>2014-04-09T14:54:44Z</cp:lastPrinted>
  <dcterms:created xsi:type="dcterms:W3CDTF">2014-03-25T11:08:53Z</dcterms:created>
  <dcterms:modified xsi:type="dcterms:W3CDTF">2014-07-02T00:58:10Z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0x01010039AE7DCC0BC8E345A0B63004E3D9771B</vt:lpwstr>
  </property>
  <property fmtid="{D5CDD505-2E9C-101B-9397-08002B2CF9AE}" pid="3" name="_dlc_policyId">
    <vt:lpwstr>0x010100F05A691F7F882644BE96F06D9D88F8E1|2088864059</vt:lpwstr>
  </property>
  <property fmtid="{D5CDD505-2E9C-101B-9397-08002B2CF9AE}" pid="4" name="ItemRetentionFormula">
    <vt:lpwstr>&lt;formula id="Microsoft.Office.RecordsManagement.PolicyFeatures.Expiration.Formula.BuiltIn"&gt;&lt;number&gt;12&lt;/number&gt;&lt;property&gt;Modified&lt;/property&gt;&lt;propertyId&gt;28cf69c5-fa48-462a-b5cd-27b6f9d2bd5f&lt;/propertyId&gt;&lt;period&gt;months&lt;/period&gt;&lt;/formula&gt;</vt:lpwstr>
  </property>
  <property fmtid="{D5CDD505-2E9C-101B-9397-08002B2CF9AE}" pid="5" name="_dlc_DocIdItemGuid">
    <vt:lpwstr>bdb9f2da-f87b-4e03-9be1-5992eff4d10b</vt:lpwstr>
  </property>
  <property fmtid="{D5CDD505-2E9C-101B-9397-08002B2CF9AE}" pid="6" name="Geography">
    <vt:lpwstr/>
  </property>
  <property fmtid="{D5CDD505-2E9C-101B-9397-08002B2CF9AE}" pid="7" name="School">
    <vt:lpwstr/>
  </property>
  <property fmtid="{D5CDD505-2E9C-101B-9397-08002B2CF9AE}" pid="8" name="Team">
    <vt:lpwstr/>
  </property>
  <property fmtid="{D5CDD505-2E9C-101B-9397-08002B2CF9AE}" pid="9" name="School_x0020_Year">
    <vt:lpwstr/>
  </property>
  <property fmtid="{D5CDD505-2E9C-101B-9397-08002B2CF9AE}" pid="10" name="Project0">
    <vt:lpwstr/>
  </property>
  <property fmtid="{D5CDD505-2E9C-101B-9397-08002B2CF9AE}" pid="11" name="School Year">
    <vt:lpwstr/>
  </property>
</Properties>
</file>