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1.xml" ContentType="application/vnd.openxmlformats-officedocument.presentationml.notesSlide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3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2" r:id="rId5"/>
    <p:sldMasterId id="2147483661" r:id="rId6"/>
  </p:sldMasterIdLst>
  <p:notesMasterIdLst>
    <p:notesMasterId r:id="rId8"/>
  </p:notesMasterIdLst>
  <p:handoutMasterIdLst>
    <p:handoutMasterId r:id="rId9"/>
  </p:handoutMasterIdLst>
  <p:sldIdLst>
    <p:sldId id="827" r:id="rId7"/>
  </p:sldIdLst>
  <p:sldSz cx="9144000" cy="6858000" type="screen4x3"/>
  <p:notesSz cx="7010400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81">
          <p15:clr>
            <a:srgbClr val="A4A3A4"/>
          </p15:clr>
        </p15:guide>
        <p15:guide id="2" pos="2876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06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eeta Nayak" initials="PN" lastIdx="19" clrIdx="0"/>
  <p:cmAuthor id="1" name="Jacquelyn Hadley" initials="~JH" lastIdx="11" clrIdx="1"/>
  <p:cmAuthor id="2" name="Mala Batra" initials="MB" lastIdx="54" clrIdx="2"/>
  <p:cmAuthor id="3" name="Ryan Dick" initials="RD" lastIdx="2" clrIdx="3"/>
  <p:cmAuthor id="4" name="Meera Chary" initials="MC" lastIdx="1" clrIdx="4"/>
  <p:cmAuthor id="5" name="JWillcox" initials="JRW" lastIdx="3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7064"/>
    <a:srgbClr val="A09A8A"/>
    <a:srgbClr val="F1E7F5"/>
    <a:srgbClr val="FFFFCC"/>
    <a:srgbClr val="FFFF99"/>
    <a:srgbClr val="647636"/>
    <a:srgbClr val="5F2E72"/>
    <a:srgbClr val="CC00CC"/>
    <a:srgbClr val="FF6600"/>
    <a:srgbClr val="8198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8372" autoAdjust="0"/>
  </p:normalViewPr>
  <p:slideViewPr>
    <p:cSldViewPr snapToGrid="0">
      <p:cViewPr varScale="1">
        <p:scale>
          <a:sx n="63" d="100"/>
          <a:sy n="63" d="100"/>
        </p:scale>
        <p:origin x="-672" y="-96"/>
      </p:cViewPr>
      <p:guideLst>
        <p:guide orient="horz" pos="2281"/>
        <p:guide pos="28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8568"/>
    </p:cViewPr>
  </p:sorterViewPr>
  <p:notesViewPr>
    <p:cSldViewPr snapToGrid="0">
      <p:cViewPr varScale="1">
        <p:scale>
          <a:sx n="50" d="100"/>
          <a:sy n="50" d="100"/>
        </p:scale>
        <p:origin x="-2934" y="-90"/>
      </p:cViewPr>
      <p:guideLst>
        <p:guide orient="horz" pos="2906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customXml" Target="../customXml/item4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37412" cy="461169"/>
          </a:xfrm>
          <a:prstGeom prst="rect">
            <a:avLst/>
          </a:prstGeom>
        </p:spPr>
        <p:txBody>
          <a:bodyPr vert="horz" lIns="91913" tIns="45956" rIns="91913" bIns="4595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389" y="3"/>
            <a:ext cx="3037412" cy="461169"/>
          </a:xfrm>
          <a:prstGeom prst="rect">
            <a:avLst/>
          </a:prstGeom>
        </p:spPr>
        <p:txBody>
          <a:bodyPr vert="horz" lIns="91913" tIns="45956" rIns="91913" bIns="45956" rtlCol="0"/>
          <a:lstStyle>
            <a:lvl1pPr algn="r">
              <a:defRPr sz="1200"/>
            </a:lvl1pPr>
          </a:lstStyle>
          <a:p>
            <a:fld id="{3DFCF1F3-1FFC-452C-AF0F-CA98D57505E2}" type="datetimeFigureOut">
              <a:rPr lang="en-US" smtClean="0"/>
              <a:pPr/>
              <a:t>7/9/2014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760630"/>
            <a:ext cx="3037412" cy="461169"/>
          </a:xfrm>
          <a:prstGeom prst="rect">
            <a:avLst/>
          </a:prstGeom>
        </p:spPr>
        <p:txBody>
          <a:bodyPr vert="horz" lIns="91913" tIns="45956" rIns="91913" bIns="4595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389" y="8760630"/>
            <a:ext cx="3037412" cy="461169"/>
          </a:xfrm>
          <a:prstGeom prst="rect">
            <a:avLst/>
          </a:prstGeom>
        </p:spPr>
        <p:txBody>
          <a:bodyPr vert="horz" lIns="91913" tIns="45956" rIns="91913" bIns="45956" rtlCol="0" anchor="b"/>
          <a:lstStyle>
            <a:lvl1pPr algn="r">
              <a:defRPr sz="1200"/>
            </a:lvl1pPr>
          </a:lstStyle>
          <a:p>
            <a:fld id="{50BA060D-3C70-411E-B99E-8972297B86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0510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37840" cy="461169"/>
          </a:xfrm>
          <a:prstGeom prst="rect">
            <a:avLst/>
          </a:prstGeom>
        </p:spPr>
        <p:txBody>
          <a:bodyPr vert="horz" lIns="93144" tIns="46571" rIns="93144" bIns="4657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3"/>
            <a:ext cx="3037840" cy="461169"/>
          </a:xfrm>
          <a:prstGeom prst="rect">
            <a:avLst/>
          </a:prstGeom>
        </p:spPr>
        <p:txBody>
          <a:bodyPr vert="horz" lIns="93144" tIns="46571" rIns="93144" bIns="46571" rtlCol="0"/>
          <a:lstStyle>
            <a:lvl1pPr algn="r">
              <a:defRPr sz="1200"/>
            </a:lvl1pPr>
          </a:lstStyle>
          <a:p>
            <a:fld id="{6AF6642A-203A-4638-B6AB-50B6FF7766AB}" type="datetimeFigureOut">
              <a:rPr lang="en-US" smtClean="0"/>
              <a:pPr/>
              <a:t>7/9/2014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1738" y="692150"/>
            <a:ext cx="4606925" cy="3455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44" tIns="46571" rIns="93144" bIns="4657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381105"/>
            <a:ext cx="5608320" cy="4150519"/>
          </a:xfrm>
          <a:prstGeom prst="rect">
            <a:avLst/>
          </a:prstGeom>
        </p:spPr>
        <p:txBody>
          <a:bodyPr vert="horz" lIns="93144" tIns="46571" rIns="93144" bIns="4657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760608"/>
            <a:ext cx="3037840" cy="461169"/>
          </a:xfrm>
          <a:prstGeom prst="rect">
            <a:avLst/>
          </a:prstGeom>
        </p:spPr>
        <p:txBody>
          <a:bodyPr vert="horz" lIns="93144" tIns="46571" rIns="93144" bIns="4657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760608"/>
            <a:ext cx="3037840" cy="461169"/>
          </a:xfrm>
          <a:prstGeom prst="rect">
            <a:avLst/>
          </a:prstGeom>
        </p:spPr>
        <p:txBody>
          <a:bodyPr vert="horz" lIns="93144" tIns="46571" rIns="93144" bIns="46571" rtlCol="0" anchor="b"/>
          <a:lstStyle>
            <a:lvl1pPr algn="r">
              <a:defRPr sz="1200"/>
            </a:lvl1pPr>
          </a:lstStyle>
          <a:p>
            <a:fld id="{B7D0B2D6-2C99-42F6-BA83-D8B08D0F59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578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0B2D6-2C99-42F6-BA83-D8B08D0F596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267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57200" y="1143000"/>
            <a:ext cx="8153400" cy="5029200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z="10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5253A464-132F-496A-9D79-8A04559898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 sz="1000"/>
            </a:lvl1pPr>
          </a:lstStyle>
          <a:p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838200"/>
          </a:xfrm>
          <a:prstGeom prst="rect">
            <a:avLst/>
          </a:prstGeom>
        </p:spPr>
        <p:txBody>
          <a:bodyPr anchor="ctr"/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spire 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62200" y="4419600"/>
            <a:ext cx="6324600" cy="381000"/>
          </a:xfrm>
          <a:prstGeom prst="rect">
            <a:avLst/>
          </a:prstGeom>
        </p:spPr>
        <p:txBody>
          <a:bodyPr lIns="0"/>
          <a:lstStyle>
            <a:lvl1pPr algn="l">
              <a:defRPr sz="2400" b="1" cap="all" baseline="0">
                <a:solidFill>
                  <a:srgbClr val="5F2E7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2200" y="4800600"/>
            <a:ext cx="6324600" cy="304800"/>
          </a:xfrm>
          <a:prstGeom prst="rect">
            <a:avLst/>
          </a:prstGeom>
        </p:spPr>
        <p:txBody>
          <a:bodyPr lIns="0"/>
          <a:lstStyle>
            <a:lvl1pPr>
              <a:buNone/>
              <a:defRPr sz="1800">
                <a:solidFill>
                  <a:srgbClr val="5F2E7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Subtitle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spire 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392151" y="2152935"/>
            <a:ext cx="4587240" cy="381000"/>
          </a:xfrm>
          <a:prstGeom prst="rect">
            <a:avLst/>
          </a:prstGeom>
        </p:spPr>
        <p:txBody>
          <a:bodyPr lIns="0"/>
          <a:lstStyle>
            <a:lvl1pPr algn="l">
              <a:defRPr sz="2400" b="1" cap="all" baseline="0">
                <a:solidFill>
                  <a:srgbClr val="5F2E7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263100" y="4253550"/>
            <a:ext cx="7648887" cy="673291"/>
          </a:xfrm>
          <a:prstGeom prst="rect">
            <a:avLst/>
          </a:prstGeom>
        </p:spPr>
        <p:txBody>
          <a:bodyPr lIns="0"/>
          <a:lstStyle>
            <a:lvl1pPr algn="l">
              <a:buNone/>
              <a:defRPr sz="1800">
                <a:solidFill>
                  <a:srgbClr val="5F2E7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Subtitle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rt N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hart Placeholder 12"/>
          <p:cNvSpPr>
            <a:spLocks noGrp="1"/>
          </p:cNvSpPr>
          <p:nvPr>
            <p:ph type="chart" sz="quarter" idx="14"/>
          </p:nvPr>
        </p:nvSpPr>
        <p:spPr>
          <a:xfrm>
            <a:off x="228600" y="1143000"/>
            <a:ext cx="8686800" cy="51816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838200"/>
          </a:xfrm>
          <a:prstGeom prst="rect">
            <a:avLst/>
          </a:prstGeom>
        </p:spPr>
        <p:txBody>
          <a:bodyPr anchor="ctr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6"/>
          </p:nvPr>
        </p:nvSpPr>
        <p:spPr>
          <a:xfrm>
            <a:off x="228600" y="6475821"/>
            <a:ext cx="2133600" cy="229780"/>
          </a:xfrm>
          <a:prstGeom prst="rect">
            <a:avLst/>
          </a:prstGeom>
        </p:spPr>
        <p:txBody>
          <a:bodyPr/>
          <a:lstStyle/>
          <a:p>
            <a:fld id="{68EA5FD4-C26D-4832-AA24-C839A682C885}" type="datetimeFigureOut">
              <a:rPr lang="en-US" smtClean="0"/>
              <a:pPr/>
              <a:t>7/9/2014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6774180" y="6475821"/>
            <a:ext cx="2133600" cy="229780"/>
          </a:xfrm>
          <a:prstGeom prst="rect">
            <a:avLst/>
          </a:prstGeom>
        </p:spPr>
        <p:txBody>
          <a:bodyPr/>
          <a:lstStyle/>
          <a:p>
            <a:fld id="{5253A464-132F-496A-9D79-8A04559898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8"/>
          </p:nvPr>
        </p:nvSpPr>
        <p:spPr>
          <a:xfrm>
            <a:off x="3124200" y="6475821"/>
            <a:ext cx="2895600" cy="22978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003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28600" y="6475821"/>
            <a:ext cx="2133600" cy="22978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5821"/>
            <a:ext cx="2895600" cy="22978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74180" y="6475821"/>
            <a:ext cx="2133600" cy="22978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8DE6AE60-C382-4EE7-BA93-759D0D4D36E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53869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sic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57200" y="1143000"/>
            <a:ext cx="8153400" cy="50292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>
          <a:xfrm>
            <a:off x="228600" y="6475821"/>
            <a:ext cx="2133600" cy="229780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68EA5FD4-C26D-4832-AA24-C839A682C885}" type="datetimeFigureOut">
              <a:rPr lang="en-US" smtClean="0"/>
              <a:pPr/>
              <a:t>7/9/2014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74180" y="6475821"/>
            <a:ext cx="2133600" cy="229780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5253A464-132F-496A-9D79-8A04559898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>
          <a:xfrm>
            <a:off x="3124200" y="6475821"/>
            <a:ext cx="2895600" cy="229780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838200"/>
          </a:xfrm>
          <a:prstGeom prst="rect">
            <a:avLst/>
          </a:prstGeom>
        </p:spPr>
        <p:txBody>
          <a:bodyPr anchor="ctr"/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462627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228600" y="1143000"/>
            <a:ext cx="4267200" cy="5181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5"/>
          </p:nvPr>
        </p:nvSpPr>
        <p:spPr>
          <a:xfrm>
            <a:off x="4648200" y="1143000"/>
            <a:ext cx="4267200" cy="5181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838200"/>
          </a:xfrm>
          <a:prstGeom prst="rect">
            <a:avLst/>
          </a:prstGeom>
        </p:spPr>
        <p:txBody>
          <a:bodyPr anchor="ctr"/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6"/>
          </p:nvPr>
        </p:nvSpPr>
        <p:spPr>
          <a:xfrm>
            <a:off x="228600" y="6475821"/>
            <a:ext cx="2133600" cy="229780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6774180" y="6475821"/>
            <a:ext cx="2133600" cy="229780"/>
          </a:xfrm>
          <a:prstGeom prst="rect">
            <a:avLst/>
          </a:prstGeom>
        </p:spPr>
        <p:txBody>
          <a:bodyPr/>
          <a:lstStyle/>
          <a:p>
            <a:fld id="{5253A464-132F-496A-9D79-8A04559898E0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8"/>
          </p:nvPr>
        </p:nvSpPr>
        <p:spPr>
          <a:xfrm>
            <a:off x="3124200" y="6475821"/>
            <a:ext cx="2895600" cy="229780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2350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228600" y="1143000"/>
            <a:ext cx="4267200" cy="5181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5"/>
          </p:nvPr>
        </p:nvSpPr>
        <p:spPr>
          <a:xfrm>
            <a:off x="4648200" y="1143000"/>
            <a:ext cx="4267200" cy="5181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838200"/>
          </a:xfrm>
          <a:prstGeom prst="rect">
            <a:avLst/>
          </a:prstGeom>
        </p:spPr>
        <p:txBody>
          <a:bodyPr anchor="ctr"/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253A464-132F-496A-9D79-8A04559898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228600" y="1146627"/>
            <a:ext cx="4191000" cy="24384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4724400" y="1146627"/>
            <a:ext cx="4191000" cy="24384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8600" y="3733800"/>
            <a:ext cx="86868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838200"/>
          </a:xfrm>
          <a:prstGeom prst="rect">
            <a:avLst/>
          </a:prstGeom>
        </p:spPr>
        <p:txBody>
          <a:bodyPr anchor="ctr"/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253A464-132F-496A-9D79-8A04559898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8600" y="3733800"/>
            <a:ext cx="86868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hart Placeholder 12"/>
          <p:cNvSpPr>
            <a:spLocks noGrp="1"/>
          </p:cNvSpPr>
          <p:nvPr>
            <p:ph type="chart" sz="quarter" idx="13"/>
          </p:nvPr>
        </p:nvSpPr>
        <p:spPr>
          <a:xfrm>
            <a:off x="228600" y="1153884"/>
            <a:ext cx="4191000" cy="2438400"/>
          </a:xfrm>
        </p:spPr>
        <p:txBody>
          <a:bodyPr/>
          <a:lstStyle/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15" name="Chart Placeholder 12"/>
          <p:cNvSpPr>
            <a:spLocks noGrp="1"/>
          </p:cNvSpPr>
          <p:nvPr>
            <p:ph type="chart" sz="quarter" idx="14"/>
          </p:nvPr>
        </p:nvSpPr>
        <p:spPr>
          <a:xfrm>
            <a:off x="4724400" y="1153884"/>
            <a:ext cx="4191000" cy="2438400"/>
          </a:xfrm>
        </p:spPr>
        <p:txBody>
          <a:bodyPr/>
          <a:lstStyle/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838200"/>
          </a:xfrm>
          <a:prstGeom prst="rect">
            <a:avLst/>
          </a:prstGeom>
        </p:spPr>
        <p:txBody>
          <a:bodyPr anchor="ctr"/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253A464-132F-496A-9D79-8A04559898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5"/>
          </p:nvPr>
        </p:nvSpPr>
        <p:spPr>
          <a:xfrm>
            <a:off x="228600" y="1839684"/>
            <a:ext cx="4114800" cy="4191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Content Placeholder 6"/>
          <p:cNvSpPr>
            <a:spLocks noGrp="1"/>
          </p:cNvSpPr>
          <p:nvPr>
            <p:ph sz="quarter" idx="16"/>
          </p:nvPr>
        </p:nvSpPr>
        <p:spPr>
          <a:xfrm>
            <a:off x="4724400" y="1839684"/>
            <a:ext cx="4191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228600" y="1153884"/>
            <a:ext cx="4114800" cy="457200"/>
          </a:xfrm>
        </p:spPr>
        <p:txBody>
          <a:bodyPr>
            <a:normAutofit/>
          </a:bodyPr>
          <a:lstStyle>
            <a:lvl1pPr>
              <a:buNone/>
              <a:defRPr sz="2400">
                <a:latin typeface="+mn-lt"/>
              </a:defRPr>
            </a:lvl1pPr>
            <a:lvl4pPr algn="l">
              <a:buNone/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8"/>
          </p:nvPr>
        </p:nvSpPr>
        <p:spPr>
          <a:xfrm>
            <a:off x="4724400" y="1153884"/>
            <a:ext cx="4191000" cy="457200"/>
          </a:xfrm>
        </p:spPr>
        <p:txBody>
          <a:bodyPr>
            <a:normAutofit/>
          </a:bodyPr>
          <a:lstStyle>
            <a:lvl1pPr>
              <a:buNone/>
              <a:defRPr sz="2400"/>
            </a:lvl1pPr>
            <a:lvl4pPr algn="l">
              <a:buNone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838200"/>
          </a:xfrm>
          <a:prstGeom prst="rect">
            <a:avLst/>
          </a:prstGeom>
        </p:spPr>
        <p:txBody>
          <a:bodyPr anchor="ctr"/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5253A464-132F-496A-9D79-8A04559898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5"/>
          </p:nvPr>
        </p:nvSpPr>
        <p:spPr>
          <a:xfrm>
            <a:off x="228600" y="1828800"/>
            <a:ext cx="3124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6"/>
          <p:cNvSpPr>
            <a:spLocks noGrp="1"/>
          </p:cNvSpPr>
          <p:nvPr>
            <p:ph sz="quarter" idx="16"/>
          </p:nvPr>
        </p:nvSpPr>
        <p:spPr>
          <a:xfrm>
            <a:off x="3505200" y="1143000"/>
            <a:ext cx="54102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228600" y="1143000"/>
            <a:ext cx="3124200" cy="457200"/>
          </a:xfrm>
        </p:spPr>
        <p:txBody>
          <a:bodyPr>
            <a:normAutofit/>
          </a:bodyPr>
          <a:lstStyle>
            <a:lvl1pPr>
              <a:buNone/>
              <a:defRPr sz="2400"/>
            </a:lvl1pPr>
            <a:lvl4pPr algn="l">
              <a:buNone/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838200"/>
          </a:xfrm>
          <a:prstGeom prst="rect">
            <a:avLst/>
          </a:prstGeom>
        </p:spPr>
        <p:txBody>
          <a:bodyPr anchor="ctr"/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5253A464-132F-496A-9D79-8A04559898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381000" y="3886200"/>
            <a:ext cx="8305800" cy="2438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Chart Placeholder 12"/>
          <p:cNvSpPr>
            <a:spLocks noGrp="1"/>
          </p:cNvSpPr>
          <p:nvPr>
            <p:ph type="chart" sz="quarter" idx="14"/>
          </p:nvPr>
        </p:nvSpPr>
        <p:spPr>
          <a:xfrm>
            <a:off x="381000" y="1143000"/>
            <a:ext cx="8305800" cy="2743200"/>
          </a:xfrm>
        </p:spPr>
        <p:txBody>
          <a:bodyPr/>
          <a:lstStyle/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838200"/>
          </a:xfrm>
          <a:prstGeom prst="rect">
            <a:avLst/>
          </a:prstGeom>
        </p:spPr>
        <p:txBody>
          <a:bodyPr anchor="ctr"/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253A464-132F-496A-9D79-8A04559898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N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hart Placeholder 12"/>
          <p:cNvSpPr>
            <a:spLocks noGrp="1"/>
          </p:cNvSpPr>
          <p:nvPr>
            <p:ph type="chart" sz="quarter" idx="14"/>
          </p:nvPr>
        </p:nvSpPr>
        <p:spPr>
          <a:xfrm>
            <a:off x="228600" y="1143000"/>
            <a:ext cx="8686800" cy="5181600"/>
          </a:xfrm>
        </p:spPr>
        <p:txBody>
          <a:bodyPr/>
          <a:lstStyle/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838200"/>
          </a:xfrm>
          <a:prstGeom prst="rect">
            <a:avLst/>
          </a:prstGeom>
        </p:spPr>
        <p:txBody>
          <a:bodyPr anchor="ctr"/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253A464-132F-496A-9D79-8A04559898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spire 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392151" y="2152935"/>
            <a:ext cx="4587240" cy="381000"/>
          </a:xfrm>
          <a:prstGeom prst="rect">
            <a:avLst/>
          </a:prstGeom>
        </p:spPr>
        <p:txBody>
          <a:bodyPr lIns="0"/>
          <a:lstStyle>
            <a:lvl1pPr algn="l">
              <a:defRPr sz="2400" b="1" cap="all" baseline="0">
                <a:solidFill>
                  <a:srgbClr val="5F2E7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263100" y="4253550"/>
            <a:ext cx="7648887" cy="673291"/>
          </a:xfrm>
          <a:prstGeom prst="rect">
            <a:avLst/>
          </a:prstGeom>
        </p:spPr>
        <p:txBody>
          <a:bodyPr lIns="0"/>
          <a:lstStyle>
            <a:lvl1pPr algn="l">
              <a:buNone/>
              <a:defRPr sz="1800">
                <a:solidFill>
                  <a:srgbClr val="5F2E7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04400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2.gif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28600" y="228600"/>
            <a:ext cx="8686800" cy="841248"/>
          </a:xfrm>
          <a:prstGeom prst="rect">
            <a:avLst/>
          </a:prstGeom>
          <a:solidFill>
            <a:srgbClr val="819845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3600" b="1" dirty="0">
              <a:latin typeface="+mn-lt"/>
              <a:cs typeface="Arial" pitchFamily="34" charset="0"/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228600" y="6477000"/>
            <a:ext cx="8686800" cy="228600"/>
          </a:xfrm>
          <a:prstGeom prst="rect">
            <a:avLst/>
          </a:prstGeom>
          <a:solidFill>
            <a:srgbClr val="819845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1534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228600" y="6475821"/>
            <a:ext cx="2133600" cy="2297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3124200" y="6475821"/>
            <a:ext cx="2895600" cy="2297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774180" y="6475821"/>
            <a:ext cx="2133600" cy="2297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16386" name="AutoShape 2" descr="https://myaspire.aspirepublicschools.org/adenin/Editor2/images/shared/Identity/Aspire%20logo_color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88" name="AutoShape 4" descr="https://myaspire.aspirepublicschools.org/adenin/Editor2/images/shared/Identity/Aspire%20logo_color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6" name="Picture 15" descr="horiz1inchnotag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7315200" y="5943600"/>
            <a:ext cx="1615440" cy="44500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50" r:id="rId2"/>
    <p:sldLayoutId id="2147483654" r:id="rId3"/>
    <p:sldLayoutId id="2147483655" r:id="rId4"/>
    <p:sldLayoutId id="2147483658" r:id="rId5"/>
    <p:sldLayoutId id="2147483659" r:id="rId6"/>
    <p:sldLayoutId id="2147483656" r:id="rId7"/>
    <p:sldLayoutId id="2147483657" r:id="rId8"/>
    <p:sldLayoutId id="2147483664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0" eaLnBrk="1" latinLnBrk="0" hangingPunct="1">
        <a:spcBef>
          <a:spcPct val="0"/>
        </a:spcBef>
        <a:buNone/>
        <a:defRPr sz="1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S:\Projects\Aspire Identity\visual_identity\logo_elements\aspire logo gif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444180"/>
            <a:ext cx="1903744" cy="206102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6705600" y="1219200"/>
            <a:ext cx="1981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b="1" dirty="0" smtClean="0">
                <a:solidFill>
                  <a:srgbClr val="5F2E72"/>
                </a:solidFill>
                <a:latin typeface="Arial" pitchFamily="34" charset="0"/>
                <a:cs typeface="Arial" pitchFamily="34" charset="0"/>
              </a:rPr>
              <a:t>www.aspirepublicschools.org</a:t>
            </a:r>
            <a:endParaRPr lang="en-US" sz="1000" b="1" dirty="0">
              <a:solidFill>
                <a:srgbClr val="5F2E7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359152" y="1524000"/>
            <a:ext cx="6327648" cy="2667000"/>
            <a:chOff x="1981200" y="1524000"/>
            <a:chExt cx="6327648" cy="2667000"/>
          </a:xfrm>
        </p:grpSpPr>
        <p:pic>
          <p:nvPicPr>
            <p:cNvPr id="8" name="Picture 7" descr="S:\Photos\ID Video\Students\CHA1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054600" y="1524000"/>
              <a:ext cx="3251200" cy="2438400"/>
            </a:xfrm>
            <a:prstGeom prst="rect">
              <a:avLst/>
            </a:prstGeom>
            <a:noFill/>
          </p:spPr>
        </p:pic>
        <p:pic>
          <p:nvPicPr>
            <p:cNvPr id="9" name="Picture 3" descr="S:\Photos\ID Video\Students\AMLA2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981200" y="1524000"/>
              <a:ext cx="3251200" cy="2438400"/>
            </a:xfrm>
            <a:prstGeom prst="rect">
              <a:avLst/>
            </a:prstGeom>
            <a:noFill/>
          </p:spPr>
        </p:pic>
        <p:sp>
          <p:nvSpPr>
            <p:cNvPr id="11" name="Rectangle 10"/>
            <p:cNvSpPr/>
            <p:nvPr/>
          </p:nvSpPr>
          <p:spPr>
            <a:xfrm>
              <a:off x="1996440" y="4114800"/>
              <a:ext cx="1069848" cy="76200"/>
            </a:xfrm>
            <a:prstGeom prst="rect">
              <a:avLst/>
            </a:prstGeom>
            <a:solidFill>
              <a:srgbClr val="5F2E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987040" y="4114800"/>
              <a:ext cx="1069848" cy="76200"/>
            </a:xfrm>
            <a:prstGeom prst="rect">
              <a:avLst/>
            </a:prstGeom>
            <a:solidFill>
              <a:srgbClr val="8198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044696" y="4114800"/>
              <a:ext cx="1069848" cy="76200"/>
            </a:xfrm>
            <a:prstGeom prst="rect">
              <a:avLst/>
            </a:prstGeom>
            <a:solidFill>
              <a:srgbClr val="DEB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102352" y="4114800"/>
              <a:ext cx="1069848" cy="76200"/>
            </a:xfrm>
            <a:prstGeom prst="rect">
              <a:avLst/>
            </a:prstGeom>
            <a:solidFill>
              <a:srgbClr val="A09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239000" y="4114800"/>
              <a:ext cx="1069848" cy="76200"/>
            </a:xfrm>
            <a:prstGeom prst="rect">
              <a:avLst/>
            </a:prstGeom>
            <a:solidFill>
              <a:srgbClr val="647C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172200" y="4114800"/>
              <a:ext cx="1069848" cy="76200"/>
            </a:xfrm>
            <a:prstGeom prst="rect">
              <a:avLst/>
            </a:prstGeom>
            <a:solidFill>
              <a:srgbClr val="A81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S:\Projects\Aspire Identity\visual_identity\logo_elements\aspire logo gif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19200" y="1828800"/>
            <a:ext cx="1903744" cy="206102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6" r:id="rId2"/>
    <p:sldLayoutId id="2147483667" r:id="rId3"/>
    <p:sldLayoutId id="2147483668" r:id="rId4"/>
    <p:sldLayoutId id="2147483669" r:id="rId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UPDATED for 2014-15 – Strategies &amp; </a:t>
            </a:r>
            <a:r>
              <a:rPr lang="en-US" dirty="0" smtClean="0"/>
              <a:t>Priorities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942980" y="1155935"/>
            <a:ext cx="1985710" cy="52020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>
                <a:latin typeface="+mj-lt"/>
              </a:rPr>
              <a:t>College Readiness</a:t>
            </a:r>
          </a:p>
          <a:p>
            <a:pPr lvl="0" algn="ctr"/>
            <a:r>
              <a:rPr lang="en-US" sz="1300" i="1" dirty="0" smtClean="0">
                <a:latin typeface="+mj-lt"/>
              </a:rPr>
              <a:t>Increase </a:t>
            </a:r>
            <a:r>
              <a:rPr lang="en-US" sz="1300" i="1" dirty="0">
                <a:latin typeface="+mj-lt"/>
              </a:rPr>
              <a:t>the number of college-ready Aspire </a:t>
            </a:r>
            <a:r>
              <a:rPr lang="en-US" sz="1300" i="1" dirty="0" smtClean="0">
                <a:latin typeface="+mj-lt"/>
              </a:rPr>
              <a:t>graduates.</a:t>
            </a:r>
            <a:endParaRPr lang="en-US" sz="1300" b="1" i="1" dirty="0" smtClean="0">
              <a:latin typeface="+mj-lt"/>
            </a:endParaRPr>
          </a:p>
          <a:p>
            <a:pPr algn="ctr"/>
            <a:endParaRPr lang="en-US" b="1" dirty="0">
              <a:latin typeface="+mj-lt"/>
            </a:endParaRPr>
          </a:p>
          <a:p>
            <a:pPr algn="ctr"/>
            <a:endParaRPr lang="en-US" dirty="0">
              <a:latin typeface="+mj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988234" y="1155935"/>
            <a:ext cx="1985710" cy="520200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  <a:latin typeface="+mj-lt"/>
              </a:rPr>
              <a:t>People</a:t>
            </a:r>
          </a:p>
          <a:p>
            <a:pPr lvl="0" algn="ctr"/>
            <a:r>
              <a:rPr lang="en-US" sz="1400" i="1" dirty="0" smtClean="0">
                <a:solidFill>
                  <a:sysClr val="windowText" lastClr="000000"/>
                </a:solidFill>
                <a:latin typeface="+mj-lt"/>
              </a:rPr>
              <a:t>Develop </a:t>
            </a:r>
            <a:r>
              <a:rPr lang="en-US" sz="1400" i="1" dirty="0">
                <a:solidFill>
                  <a:sysClr val="windowText" lastClr="000000"/>
                </a:solidFill>
                <a:latin typeface="+mj-lt"/>
              </a:rPr>
              <a:t>highly effective educators in every </a:t>
            </a:r>
            <a:r>
              <a:rPr lang="en-US" sz="1400" i="1" dirty="0" smtClean="0">
                <a:solidFill>
                  <a:sysClr val="windowText" lastClr="000000"/>
                </a:solidFill>
                <a:latin typeface="+mj-lt"/>
              </a:rPr>
              <a:t>classroom.</a:t>
            </a:r>
          </a:p>
          <a:p>
            <a:pPr lvl="0" algn="ctr"/>
            <a:r>
              <a:rPr lang="en-US" sz="1400" i="1" dirty="0" smtClean="0">
                <a:solidFill>
                  <a:sysClr val="windowText" lastClr="000000"/>
                </a:solidFill>
                <a:latin typeface="+mj-lt"/>
              </a:rPr>
              <a:t>Ensure </a:t>
            </a:r>
            <a:r>
              <a:rPr lang="en-US" sz="1400" i="1" dirty="0">
                <a:solidFill>
                  <a:sysClr val="windowText" lastClr="000000"/>
                </a:solidFill>
                <a:latin typeface="+mj-lt"/>
              </a:rPr>
              <a:t>Aspire is a destination for top </a:t>
            </a:r>
            <a:r>
              <a:rPr lang="en-US" sz="1400" i="1" dirty="0" smtClean="0">
                <a:solidFill>
                  <a:sysClr val="windowText" lastClr="000000"/>
                </a:solidFill>
                <a:latin typeface="+mj-lt"/>
              </a:rPr>
              <a:t>talent.</a:t>
            </a:r>
            <a:endParaRPr lang="en-US" sz="1400" i="1" dirty="0">
              <a:solidFill>
                <a:sysClr val="windowText" lastClr="000000"/>
              </a:solidFill>
              <a:latin typeface="+mj-lt"/>
            </a:endParaRPr>
          </a:p>
          <a:p>
            <a:pPr algn="ctr"/>
            <a:endParaRPr lang="en-US" b="1" dirty="0">
              <a:solidFill>
                <a:sysClr val="windowText" lastClr="000000"/>
              </a:solidFill>
              <a:latin typeface="+mj-lt"/>
            </a:endParaRPr>
          </a:p>
          <a:p>
            <a:pPr algn="ctr"/>
            <a:endParaRPr lang="en-US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019301" y="1155935"/>
            <a:ext cx="1985710" cy="520200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r>
              <a:rPr lang="en-US" b="1" dirty="0" smtClean="0">
                <a:latin typeface="+mj-lt"/>
              </a:rPr>
              <a:t>Financial Stewardship</a:t>
            </a:r>
          </a:p>
          <a:p>
            <a:pPr lvl="0" algn="ctr"/>
            <a:r>
              <a:rPr lang="en-US" sz="1400" i="1" dirty="0">
                <a:solidFill>
                  <a:schemeClr val="bg1"/>
                </a:solidFill>
                <a:latin typeface="+mj-lt"/>
              </a:rPr>
              <a:t>Secure and manage reliable and renewable financial resources to achieve our strategies.</a:t>
            </a:r>
          </a:p>
          <a:p>
            <a:pPr algn="ctr"/>
            <a:endParaRPr lang="en-US" b="1" dirty="0">
              <a:latin typeface="+mj-lt"/>
            </a:endParaRPr>
          </a:p>
          <a:p>
            <a:pPr algn="ctr"/>
            <a:endParaRPr lang="en-US" dirty="0">
              <a:latin typeface="+mj-l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050196" y="1155935"/>
            <a:ext cx="1985710" cy="5202003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+mj-lt"/>
              </a:rPr>
              <a:t>Catalyze Change</a:t>
            </a:r>
          </a:p>
          <a:p>
            <a:pPr lvl="0" algn="ctr"/>
            <a:endParaRPr lang="en-US" sz="1400" i="1" dirty="0" smtClean="0">
              <a:solidFill>
                <a:schemeClr val="bg1"/>
              </a:solidFill>
              <a:latin typeface="+mj-lt"/>
            </a:endParaRPr>
          </a:p>
          <a:p>
            <a:pPr lvl="0" algn="ctr"/>
            <a:r>
              <a:rPr lang="en-US" sz="1400" i="1" dirty="0" smtClean="0">
                <a:solidFill>
                  <a:schemeClr val="bg1"/>
                </a:solidFill>
                <a:latin typeface="+mj-lt"/>
              </a:rPr>
              <a:t>Further </a:t>
            </a:r>
            <a:r>
              <a:rPr lang="en-US" sz="1400" i="1" dirty="0">
                <a:solidFill>
                  <a:schemeClr val="bg1"/>
                </a:solidFill>
                <a:latin typeface="+mj-lt"/>
              </a:rPr>
              <a:t>our impact by opening new schools where the opportunity for catalytic impact is greatest.  Support </a:t>
            </a:r>
            <a:r>
              <a:rPr lang="en-US" sz="1400" i="1" dirty="0" smtClean="0">
                <a:solidFill>
                  <a:schemeClr val="bg1"/>
                </a:solidFill>
                <a:latin typeface="+mj-lt"/>
              </a:rPr>
              <a:t>scalable opportunities </a:t>
            </a:r>
            <a:r>
              <a:rPr lang="en-US" sz="1400" i="1" dirty="0">
                <a:solidFill>
                  <a:schemeClr val="bg1"/>
                </a:solidFill>
                <a:latin typeface="+mj-lt"/>
              </a:rPr>
              <a:t>to share successful </a:t>
            </a:r>
            <a:r>
              <a:rPr lang="en-US" sz="1400" i="1" dirty="0" smtClean="0">
                <a:solidFill>
                  <a:schemeClr val="bg1"/>
                </a:solidFill>
                <a:latin typeface="+mj-lt"/>
              </a:rPr>
              <a:t>practices.</a:t>
            </a:r>
            <a:endParaRPr lang="en-US" sz="1400" b="1" i="1" dirty="0">
              <a:solidFill>
                <a:schemeClr val="bg1"/>
              </a:solidFill>
              <a:latin typeface="+mj-lt"/>
            </a:endParaRPr>
          </a:p>
          <a:p>
            <a:pPr algn="ctr"/>
            <a:endParaRPr lang="en-US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071582" y="2518347"/>
            <a:ext cx="1700212" cy="1628997"/>
          </a:xfrm>
          <a:prstGeom prst="roundRect">
            <a:avLst/>
          </a:prstGeom>
          <a:ln w="28575">
            <a:solidFill>
              <a:srgbClr val="FFFF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dirty="0">
                <a:latin typeface="+mj-lt"/>
              </a:rPr>
              <a:t>Achieve meaningful gains in our students’ college readiness levels by aligning our instruction with the Common Core State Standards (CCSS) &amp;</a:t>
            </a:r>
            <a:r>
              <a:rPr lang="en-US" sz="1100" dirty="0" smtClean="0">
                <a:latin typeface="+mj-lt"/>
              </a:rPr>
              <a:t> </a:t>
            </a:r>
            <a:r>
              <a:rPr lang="en-US" sz="1100" dirty="0">
                <a:latin typeface="+mj-lt"/>
              </a:rPr>
              <a:t>Next Generation Science Standards (NGSS).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071582" y="4213788"/>
            <a:ext cx="1700212" cy="750418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latin typeface="+mj-lt"/>
              </a:rPr>
              <a:t>Increase the percentage of 9</a:t>
            </a:r>
            <a:r>
              <a:rPr lang="en-US" sz="1100" baseline="30000" dirty="0" smtClean="0">
                <a:latin typeface="+mj-lt"/>
              </a:rPr>
              <a:t>th</a:t>
            </a:r>
            <a:r>
              <a:rPr lang="en-US" sz="1100" dirty="0" smtClean="0">
                <a:latin typeface="+mj-lt"/>
              </a:rPr>
              <a:t> grade cohort  that graduates from our schools.</a:t>
            </a:r>
            <a:endParaRPr lang="en-US" sz="1100" dirty="0">
              <a:latin typeface="+mj-lt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071582" y="5038351"/>
            <a:ext cx="1700212" cy="1283123"/>
          </a:xfrm>
          <a:prstGeom prst="roundRect">
            <a:avLst/>
          </a:prstGeom>
          <a:ln w="28575">
            <a:solidFill>
              <a:srgbClr val="FFFF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+mj-lt"/>
              </a:rPr>
              <a:t>Use an equity lens to examine our policies, practices, and systems at Aspire to strive for all groups to </a:t>
            </a:r>
            <a:r>
              <a:rPr lang="en-US" sz="1100" dirty="0" smtClean="0">
                <a:latin typeface="+mj-lt"/>
              </a:rPr>
              <a:t>increase access </a:t>
            </a:r>
            <a:r>
              <a:rPr lang="en-US" sz="1100" dirty="0">
                <a:latin typeface="+mj-lt"/>
              </a:rPr>
              <a:t>and benefit from our </a:t>
            </a:r>
            <a:r>
              <a:rPr lang="en-US" sz="1100" dirty="0" smtClean="0">
                <a:latin typeface="+mj-lt"/>
              </a:rPr>
              <a:t>work.</a:t>
            </a:r>
            <a:endParaRPr lang="en-US" sz="1100" dirty="0">
              <a:latin typeface="+mj-lt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131799" y="2905041"/>
            <a:ext cx="1700212" cy="1011505"/>
          </a:xfrm>
          <a:prstGeom prst="roundRect">
            <a:avLst/>
          </a:prstGeom>
          <a:ln w="28575">
            <a:solidFill>
              <a:srgbClr val="FFFF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+mj-lt"/>
              </a:rPr>
              <a:t>Recruit, retain and promote a high-caliber workforce that is more reflective of the communities that we serve.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131799" y="4007828"/>
            <a:ext cx="1700212" cy="766473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latin typeface="+mj-lt"/>
              </a:rPr>
              <a:t>Support and challenge all teammates with evaluation and career pathway systems.</a:t>
            </a:r>
            <a:endParaRPr lang="en-US" sz="1100" dirty="0">
              <a:latin typeface="+mj-lt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131799" y="5670348"/>
            <a:ext cx="1700212" cy="570559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latin typeface="+mj-lt"/>
              </a:rPr>
              <a:t>Achieve high levels of affiliation.</a:t>
            </a:r>
            <a:endParaRPr lang="en-US" sz="1100" dirty="0">
              <a:latin typeface="+mj-lt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162866" y="2976140"/>
            <a:ext cx="1700212" cy="750418"/>
          </a:xfrm>
          <a:prstGeom prst="round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latin typeface="+mj-lt"/>
              </a:rPr>
              <a:t>Ensure </a:t>
            </a:r>
            <a:r>
              <a:rPr lang="en-US" sz="1100" dirty="0">
                <a:latin typeface="+mj-lt"/>
              </a:rPr>
              <a:t>that</a:t>
            </a:r>
            <a:r>
              <a:rPr lang="en-US" sz="1100" dirty="0" smtClean="0">
                <a:latin typeface="+mj-lt"/>
              </a:rPr>
              <a:t> every school has a </a:t>
            </a:r>
            <a:r>
              <a:rPr lang="en-US" sz="1100" dirty="0">
                <a:latin typeface="+mj-lt"/>
              </a:rPr>
              <a:t>balanced</a:t>
            </a:r>
            <a:r>
              <a:rPr lang="en-US" sz="1100" dirty="0" smtClean="0">
                <a:latin typeface="+mj-lt"/>
              </a:rPr>
              <a:t>, multi-year budget.</a:t>
            </a:r>
            <a:endParaRPr lang="en-US" sz="1100" dirty="0">
              <a:latin typeface="+mj-lt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162866" y="3842938"/>
            <a:ext cx="1700212" cy="1105447"/>
          </a:xfrm>
          <a:prstGeom prst="roundRect">
            <a:avLst/>
          </a:prstGeom>
          <a:ln>
            <a:solidFill>
              <a:srgbClr val="747064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latin typeface="+mj-lt"/>
              </a:rPr>
              <a:t>Meet the Annual Fund milestones to ensure ou</a:t>
            </a:r>
            <a:r>
              <a:rPr lang="en-US" sz="1100" dirty="0">
                <a:latin typeface="+mj-lt"/>
              </a:rPr>
              <a:t>r</a:t>
            </a:r>
            <a:r>
              <a:rPr lang="en-US" sz="1100" dirty="0" smtClean="0">
                <a:latin typeface="+mj-lt"/>
              </a:rPr>
              <a:t> committed, multi-year grants from national funders.</a:t>
            </a:r>
            <a:endParaRPr lang="en-US" sz="1100" dirty="0">
              <a:latin typeface="+mj-lt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162866" y="5064765"/>
            <a:ext cx="1700212" cy="1061839"/>
          </a:xfrm>
          <a:prstGeom prst="roundRect">
            <a:avLst/>
          </a:prstGeom>
          <a:ln>
            <a:solidFill>
              <a:srgbClr val="747064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latin typeface="+mj-lt"/>
              </a:rPr>
              <a:t>Reduce the Home Office deficit and evolve Home Office into a national support </a:t>
            </a:r>
            <a:r>
              <a:rPr lang="en-US" sz="1100" dirty="0">
                <a:latin typeface="+mj-lt"/>
              </a:rPr>
              <a:t>system</a:t>
            </a:r>
            <a:r>
              <a:rPr lang="en-US" sz="1100" dirty="0" smtClean="0">
                <a:latin typeface="+mj-lt"/>
              </a:rPr>
              <a:t>.</a:t>
            </a:r>
            <a:endParaRPr lang="en-US" sz="1100" dirty="0">
              <a:latin typeface="+mj-lt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192945" y="4286910"/>
            <a:ext cx="1700212" cy="750418"/>
          </a:xfrm>
          <a:prstGeom prst="roundRect">
            <a:avLst/>
          </a:prstGeom>
          <a:ln w="28575">
            <a:solidFill>
              <a:srgbClr val="FFFF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+mj-lt"/>
              </a:rPr>
              <a:t>Grow the Memphis region in partnership with the city.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193761" y="5165811"/>
            <a:ext cx="1700212" cy="1095703"/>
          </a:xfrm>
          <a:prstGeom prst="roundRect">
            <a:avLst/>
          </a:prstGeom>
          <a:ln>
            <a:solidFill>
              <a:srgbClr val="747064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+mj-lt"/>
              </a:rPr>
              <a:t>Develop and support strategic partnerships to more widely share practices, processes and systems.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179" y="1731386"/>
            <a:ext cx="9429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Strategy</a:t>
            </a:r>
            <a:endParaRPr lang="en-US" sz="1400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12179" y="2614614"/>
            <a:ext cx="9429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Priorities</a:t>
            </a:r>
            <a:endParaRPr lang="en-US" sz="1400" i="1" dirty="0"/>
          </a:p>
        </p:txBody>
      </p:sp>
      <p:sp>
        <p:nvSpPr>
          <p:cNvPr id="24" name="Rounded Rectangle 23"/>
          <p:cNvSpPr/>
          <p:nvPr/>
        </p:nvSpPr>
        <p:spPr>
          <a:xfrm>
            <a:off x="3130983" y="4881105"/>
            <a:ext cx="1700212" cy="672212"/>
          </a:xfrm>
          <a:prstGeom prst="roundRect">
            <a:avLst/>
          </a:prstGeom>
          <a:ln w="28575">
            <a:solidFill>
              <a:srgbClr val="FFFF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+mj-lt"/>
              </a:rPr>
              <a:t>Build and maintain a leadership pipeline at all levels of the </a:t>
            </a:r>
            <a:r>
              <a:rPr lang="en-US" sz="1100" dirty="0" smtClean="0">
                <a:latin typeface="+mj-lt"/>
              </a:rPr>
              <a:t>organization.</a:t>
            </a:r>
            <a:endParaRPr lang="en-US" sz="1100" dirty="0"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92945" y="1963711"/>
            <a:ext cx="1700212" cy="22585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5077639" y="1230963"/>
            <a:ext cx="1829808" cy="15138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18493" y="6449378"/>
            <a:ext cx="39565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/>
              <a:t>Yellow indicates high priority for School Leaders/Staff</a:t>
            </a:r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17126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spire Templat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F2E72"/>
      </a:accent1>
      <a:accent2>
        <a:srgbClr val="DEB02E"/>
      </a:accent2>
      <a:accent3>
        <a:srgbClr val="819845"/>
      </a:accent3>
      <a:accent4>
        <a:srgbClr val="A09A8A"/>
      </a:accent4>
      <a:accent5>
        <a:srgbClr val="A81933"/>
      </a:accent5>
      <a:accent6>
        <a:srgbClr val="647CBB"/>
      </a:accent6>
      <a:hlink>
        <a:srgbClr val="548DD4"/>
      </a:hlink>
      <a:folHlink>
        <a:srgbClr val="0C0C0C"/>
      </a:folHlink>
    </a:clrScheme>
    <a:fontScheme name="Aspire PPT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spire Cover Page with Pho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ire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spire Cover No Pho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>
  <documentManagement>
    <Sub_x0020_Folder xmlns="4e057819-0b9e-4654-ba9e-3dca848d228a">Priority Setting</Sub_x0020_Folder>
    <Key_x0020_Area xmlns="4e057819-0b9e-4654-ba9e-3dca848d228a">Long Term Strategic Planning</Key_x0020_Area>
    <Description0 xmlns="4e057819-0b9e-4654-ba9e-3dca848d228a" xsi:nil="true"/>
    <Sub_x0020_Folder_x0020_2 xmlns="4e057819-0b9e-4654-ba9e-3dca848d228a" xsi:nil="true"/>
    <_dlc_DocId xmlns="870d16f4-8048-4199-b7c0-9cbff46dc78c">YRZUPVWUHWXA-68-172</_dlc_DocId>
    <_dlc_DocIdUrl xmlns="870d16f4-8048-4199-b7c0-9cbff46dc78c">
      <Url>https://manyminds.achievementfirst.org/PartnerExternal/_layouts/15/DocIdRedir.aspx?ID=YRZUPVWUHWXA-68-172</Url>
      <Description>YRZUPVWUHWXA-68-172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AE7DCC0BC8E345A0B63004E3D9771B" ma:contentTypeVersion="4" ma:contentTypeDescription="Create a new document." ma:contentTypeScope="" ma:versionID="0664dea18d67cf2aa826b03ec1d79aa1">
  <xsd:schema xmlns:xsd="http://www.w3.org/2001/XMLSchema" xmlns:xs="http://www.w3.org/2001/XMLSchema" xmlns:p="http://schemas.microsoft.com/office/2006/metadata/properties" xmlns:ns2="870d16f4-8048-4199-b7c0-9cbff46dc78c" xmlns:ns3="4e057819-0b9e-4654-ba9e-3dca848d228a" targetNamespace="http://schemas.microsoft.com/office/2006/metadata/properties" ma:root="true" ma:fieldsID="4c14568f36dfba4ee9fb520732b28a5a" ns2:_="" ns3:_="">
    <xsd:import namespace="870d16f4-8048-4199-b7c0-9cbff46dc78c"/>
    <xsd:import namespace="4e057819-0b9e-4654-ba9e-3dca848d228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Key_x0020_Area"/>
                <xsd:element ref="ns3:Description0" minOccurs="0"/>
                <xsd:element ref="ns3:Sub_x0020_Folder" minOccurs="0"/>
                <xsd:element ref="ns3:Sub_x0020_Folder_x0020_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0d16f4-8048-4199-b7c0-9cbff46dc78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057819-0b9e-4654-ba9e-3dca848d228a" elementFormDefault="qualified">
    <xsd:import namespace="http://schemas.microsoft.com/office/2006/documentManagement/types"/>
    <xsd:import namespace="http://schemas.microsoft.com/office/infopath/2007/PartnerControls"/>
    <xsd:element name="Key_x0020_Area" ma:index="11" ma:displayName="Key Area" ma:default="Decision Making Processes and Network-Schools Relationship" ma:format="Dropdown" ma:internalName="Key_x0020_Area">
      <xsd:simpleType>
        <xsd:restriction base="dms:Choice">
          <xsd:enumeration value="Decision Making Processes and Network-Schools Relationship"/>
          <xsd:enumeration value="Diversity and Inclusiveness"/>
          <xsd:enumeration value="Expansion Plan"/>
          <xsd:enumeration value="Internal Communications"/>
          <xsd:enumeration value="Knowledge Management"/>
          <xsd:enumeration value="Long Term Strategic Planning"/>
          <xsd:enumeration value="Operations"/>
          <xsd:enumeration value="Org Culture and Core Values"/>
          <xsd:enumeration value="Talent Strategy and Practices"/>
        </xsd:restriction>
      </xsd:simpleType>
    </xsd:element>
    <xsd:element name="Description0" ma:index="12" nillable="true" ma:displayName="Description" ma:internalName="Description0">
      <xsd:simpleType>
        <xsd:restriction base="dms:Note">
          <xsd:maxLength value="255"/>
        </xsd:restriction>
      </xsd:simpleType>
    </xsd:element>
    <xsd:element name="Sub_x0020_Folder" ma:index="13" nillable="true" ma:displayName="Sub Folder" ma:internalName="Sub_x0020_Folder">
      <xsd:simpleType>
        <xsd:restriction base="dms:Text">
          <xsd:maxLength value="255"/>
        </xsd:restriction>
      </xsd:simpleType>
    </xsd:element>
    <xsd:element name="Sub_x0020_Folder_x0020_2" ma:index="14" nillable="true" ma:displayName="Sub Folder 2" ma:internalName="Sub_x0020_Folder_x0020_2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044EB2-8459-4112-B893-31F5F1191CCE}"/>
</file>

<file path=customXml/itemProps2.xml><?xml version="1.0" encoding="utf-8"?>
<ds:datastoreItem xmlns:ds="http://schemas.openxmlformats.org/officeDocument/2006/customXml" ds:itemID="{DE657099-0E61-4648-8511-114C58D4BE93}"/>
</file>

<file path=customXml/itemProps3.xml><?xml version="1.0" encoding="utf-8"?>
<ds:datastoreItem xmlns:ds="http://schemas.openxmlformats.org/officeDocument/2006/customXml" ds:itemID="{34F2F086-3323-4384-BBF7-008927DD499A}"/>
</file>

<file path=customXml/itemProps4.xml><?xml version="1.0" encoding="utf-8"?>
<ds:datastoreItem xmlns:ds="http://schemas.openxmlformats.org/officeDocument/2006/customXml" ds:itemID="{23FA9BE5-8395-496E-8AB8-3CBD8F94BDD5}"/>
</file>

<file path=docProps/app.xml><?xml version="1.0" encoding="utf-8"?>
<Properties xmlns="http://schemas.openxmlformats.org/officeDocument/2006/extended-properties" xmlns:vt="http://schemas.openxmlformats.org/officeDocument/2006/docPropsVTypes">
  <TotalTime>12522</TotalTime>
  <Words>276</Words>
  <Application>Microsoft Office PowerPoint</Application>
  <PresentationFormat>On-screen Show (4:3)</PresentationFormat>
  <Paragraphs>27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Aspire Template</vt:lpstr>
      <vt:lpstr>Aspire Cover Page with Photo</vt:lpstr>
      <vt:lpstr>Aspire Cover No Photo</vt:lpstr>
      <vt:lpstr>UPDATED for 2014-15 – Strategies &amp; Priorities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Interim Update on aspire EDGE</dc:title>
  <dc:creator>Mala Batra</dc:creator>
  <cp:lastModifiedBy>Aspire IT</cp:lastModifiedBy>
  <cp:revision>737</cp:revision>
  <cp:lastPrinted>2013-05-14T18:21:39Z</cp:lastPrinted>
  <dcterms:modified xsi:type="dcterms:W3CDTF">2014-07-10T00:47:35Z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0x01010039AE7DCC0BC8E345A0B63004E3D9771B</vt:lpwstr>
  </property>
  <property fmtid="{D5CDD505-2E9C-101B-9397-08002B2CF9AE}" pid="3" name="Audience1">
    <vt:lpwstr>2;#All Staff|9d44e799-3605-49f7-a8de-6e47455c6588</vt:lpwstr>
  </property>
  <property fmtid="{D5CDD505-2E9C-101B-9397-08002B2CF9AE}" pid="4" name="Tool Type">
    <vt:lpwstr>32;#Template|41ca7fa2-184a-465e-a1f5-5713433bd3b2</vt:lpwstr>
  </property>
  <property fmtid="{D5CDD505-2E9C-101B-9397-08002B2CF9AE}" pid="5" name="Team">
    <vt:lpwstr>98;#Operations|c98dd200-13e9-417c-b3d9-4958b83d89ba</vt:lpwstr>
  </property>
  <property fmtid="{D5CDD505-2E9C-101B-9397-08002B2CF9AE}" pid="6" name="Wiki Page Categories">
    <vt:lpwstr/>
  </property>
  <property fmtid="{D5CDD505-2E9C-101B-9397-08002B2CF9AE}" pid="7" name="WorkflowCreationPath">
    <vt:lpwstr>bcab53d9-d97a-4eca-807a-2e90b265a504,3;</vt:lpwstr>
  </property>
  <property fmtid="{D5CDD505-2E9C-101B-9397-08002B2CF9AE}" pid="8" name="Order">
    <vt:r8>119700</vt:r8>
  </property>
  <property fmtid="{D5CDD505-2E9C-101B-9397-08002B2CF9AE}" pid="9" name="_dlc_DocIdItemGuid">
    <vt:lpwstr>6bbd35fc-1612-421e-a1e0-5a5c5d309d2a</vt:lpwstr>
  </property>
</Properties>
</file>