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20"/>
  </p:notesMasterIdLst>
  <p:handoutMasterIdLst>
    <p:handoutMasterId r:id="rId21"/>
  </p:handoutMasterIdLst>
  <p:sldIdLst>
    <p:sldId id="604" r:id="rId8"/>
    <p:sldId id="352" r:id="rId9"/>
    <p:sldId id="605" r:id="rId10"/>
    <p:sldId id="606" r:id="rId11"/>
    <p:sldId id="607" r:id="rId12"/>
    <p:sldId id="608" r:id="rId13"/>
    <p:sldId id="609" r:id="rId14"/>
    <p:sldId id="610" r:id="rId15"/>
    <p:sldId id="611" r:id="rId16"/>
    <p:sldId id="612" r:id="rId17"/>
    <p:sldId id="613" r:id="rId18"/>
    <p:sldId id="614" r:id="rId19"/>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89A"/>
    <a:srgbClr val="25A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42" autoAdjust="0"/>
  </p:normalViewPr>
  <p:slideViewPr>
    <p:cSldViewPr>
      <p:cViewPr>
        <p:scale>
          <a:sx n="60" d="100"/>
          <a:sy n="60" d="100"/>
        </p:scale>
        <p:origin x="-1572" y="6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viewProps" Target="viewProps.xml"/><Relationship Id="rId23" Type="http://schemas.openxmlformats.org/officeDocument/2006/relationships/presProps" Target="presProps.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slide" Target="slides/slide12.xml"/><Relationship Id="rId22" Type="http://schemas.openxmlformats.org/officeDocument/2006/relationships/commentAuthors" Target="commentAuthors.xml"/><Relationship Id="rId9" Type="http://schemas.openxmlformats.org/officeDocument/2006/relationships/slide" Target="slides/slide2.xml"/><Relationship Id="rId1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4" tIns="46966" rIns="93934" bIns="46966" rtlCol="0"/>
          <a:lstStyle>
            <a:lvl1pPr algn="l">
              <a:defRPr sz="1200"/>
            </a:lvl1pPr>
          </a:lstStyle>
          <a:p>
            <a:endParaRPr lang="en-US"/>
          </a:p>
        </p:txBody>
      </p:sp>
      <p:sp>
        <p:nvSpPr>
          <p:cNvPr id="3" name="Date Placeholder 2"/>
          <p:cNvSpPr>
            <a:spLocks noGrp="1"/>
          </p:cNvSpPr>
          <p:nvPr>
            <p:ph type="dt" sz="quarter" idx="1"/>
          </p:nvPr>
        </p:nvSpPr>
        <p:spPr>
          <a:xfrm>
            <a:off x="4008704" y="0"/>
            <a:ext cx="3066733" cy="468154"/>
          </a:xfrm>
          <a:prstGeom prst="rect">
            <a:avLst/>
          </a:prstGeom>
        </p:spPr>
        <p:txBody>
          <a:bodyPr vert="horz" lIns="93934" tIns="46966" rIns="93934" bIns="46966" rtlCol="0"/>
          <a:lstStyle>
            <a:lvl1pPr algn="r">
              <a:defRPr sz="1200"/>
            </a:lvl1pPr>
          </a:lstStyle>
          <a:p>
            <a:fld id="{2E6E0C2C-0D76-47CC-A5F5-0FDF9C3F3E17}" type="datetimeFigureOut">
              <a:rPr lang="en-US" smtClean="0"/>
              <a:t>7/1/2014</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4" tIns="46966" rIns="93934" bIns="46966" rtlCol="0" anchor="b"/>
          <a:lstStyle>
            <a:lvl1pPr algn="l">
              <a:defRPr sz="1200"/>
            </a:lvl1pPr>
          </a:lstStyle>
          <a:p>
            <a:endParaRPr lang="en-US"/>
          </a:p>
        </p:txBody>
      </p:sp>
      <p:sp>
        <p:nvSpPr>
          <p:cNvPr id="5" name="Slide Number Placeholder 4"/>
          <p:cNvSpPr>
            <a:spLocks noGrp="1"/>
          </p:cNvSpPr>
          <p:nvPr>
            <p:ph type="sldNum" sz="quarter" idx="3"/>
          </p:nvPr>
        </p:nvSpPr>
        <p:spPr>
          <a:xfrm>
            <a:off x="4008704" y="8893296"/>
            <a:ext cx="3066733" cy="468154"/>
          </a:xfrm>
          <a:prstGeom prst="rect">
            <a:avLst/>
          </a:prstGeom>
        </p:spPr>
        <p:txBody>
          <a:bodyPr vert="horz" lIns="93934" tIns="46966" rIns="93934" bIns="46966" rtlCol="0" anchor="b"/>
          <a:lstStyle>
            <a:lvl1pPr algn="r">
              <a:defRPr sz="1200"/>
            </a:lvl1pPr>
          </a:lstStyle>
          <a:p>
            <a:fld id="{AB249D53-F3FC-4230-AB93-B21F0432621D}" type="slidenum">
              <a:rPr lang="en-US" smtClean="0"/>
              <a:t>‹#›</a:t>
            </a:fld>
            <a:endParaRPr lang="en-US"/>
          </a:p>
        </p:txBody>
      </p:sp>
    </p:spTree>
    <p:extLst>
      <p:ext uri="{BB962C8B-B14F-4D97-AF65-F5344CB8AC3E}">
        <p14:creationId xmlns:p14="http://schemas.microsoft.com/office/powerpoint/2010/main" val="4223571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4" tIns="46966" rIns="93934" bIns="46966" rtlCol="0"/>
          <a:lstStyle>
            <a:lvl1pPr algn="l">
              <a:defRPr sz="1200"/>
            </a:lvl1pPr>
          </a:lstStyle>
          <a:p>
            <a:endParaRPr lang="en-US"/>
          </a:p>
        </p:txBody>
      </p:sp>
      <p:sp>
        <p:nvSpPr>
          <p:cNvPr id="3" name="Date Placeholder 2"/>
          <p:cNvSpPr>
            <a:spLocks noGrp="1"/>
          </p:cNvSpPr>
          <p:nvPr>
            <p:ph type="dt" idx="1"/>
          </p:nvPr>
        </p:nvSpPr>
        <p:spPr>
          <a:xfrm>
            <a:off x="4008704" y="0"/>
            <a:ext cx="3066733" cy="468154"/>
          </a:xfrm>
          <a:prstGeom prst="rect">
            <a:avLst/>
          </a:prstGeom>
        </p:spPr>
        <p:txBody>
          <a:bodyPr vert="horz" lIns="93934" tIns="46966" rIns="93934" bIns="46966" rtlCol="0"/>
          <a:lstStyle>
            <a:lvl1pPr algn="r">
              <a:defRPr sz="1200"/>
            </a:lvl1pPr>
          </a:lstStyle>
          <a:p>
            <a:fld id="{57C8EF96-CB78-490D-99F8-90CB82281658}" type="datetimeFigureOut">
              <a:rPr lang="en-US" smtClean="0"/>
              <a:t>7/1/2014</a:t>
            </a:fld>
            <a:endParaRPr lang="en-US"/>
          </a:p>
        </p:txBody>
      </p:sp>
      <p:sp>
        <p:nvSpPr>
          <p:cNvPr id="4" name="Slide Image Placeholder 3"/>
          <p:cNvSpPr>
            <a:spLocks noGrp="1" noRot="1" noChangeAspect="1"/>
          </p:cNvSpPr>
          <p:nvPr>
            <p:ph type="sldImg" idx="2"/>
          </p:nvPr>
        </p:nvSpPr>
        <p:spPr>
          <a:xfrm>
            <a:off x="1196975" y="703263"/>
            <a:ext cx="4683125" cy="3511550"/>
          </a:xfrm>
          <a:prstGeom prst="rect">
            <a:avLst/>
          </a:prstGeom>
          <a:noFill/>
          <a:ln w="12700">
            <a:solidFill>
              <a:prstClr val="black"/>
            </a:solidFill>
          </a:ln>
        </p:spPr>
        <p:txBody>
          <a:bodyPr vert="horz" lIns="93934" tIns="46966" rIns="93934" bIns="46966"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4" tIns="46966" rIns="93934" bIns="4696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4" tIns="46966" rIns="93934" bIns="46966" rtlCol="0" anchor="b"/>
          <a:lstStyle>
            <a:lvl1pPr algn="l">
              <a:defRPr sz="1200"/>
            </a:lvl1pPr>
          </a:lstStyle>
          <a:p>
            <a:endParaRPr lang="en-US"/>
          </a:p>
        </p:txBody>
      </p:sp>
      <p:sp>
        <p:nvSpPr>
          <p:cNvPr id="7" name="Slide Number Placeholder 6"/>
          <p:cNvSpPr>
            <a:spLocks noGrp="1"/>
          </p:cNvSpPr>
          <p:nvPr>
            <p:ph type="sldNum" sz="quarter" idx="5"/>
          </p:nvPr>
        </p:nvSpPr>
        <p:spPr>
          <a:xfrm>
            <a:off x="4008704" y="8893296"/>
            <a:ext cx="3066733" cy="468154"/>
          </a:xfrm>
          <a:prstGeom prst="rect">
            <a:avLst/>
          </a:prstGeom>
        </p:spPr>
        <p:txBody>
          <a:bodyPr vert="horz" lIns="93934" tIns="46966" rIns="93934" bIns="46966" rtlCol="0" anchor="b"/>
          <a:lstStyle>
            <a:lvl1pPr algn="r">
              <a:defRPr sz="1200"/>
            </a:lvl1pPr>
          </a:lstStyle>
          <a:p>
            <a:fld id="{03D9ECAF-B3E8-47C1-BA73-9BD1A6B467AA}" type="slidenum">
              <a:rPr lang="en-US" smtClean="0"/>
              <a:t>‹#›</a:t>
            </a:fld>
            <a:endParaRPr lang="en-US"/>
          </a:p>
        </p:txBody>
      </p:sp>
    </p:spTree>
    <p:extLst>
      <p:ext uri="{BB962C8B-B14F-4D97-AF65-F5344CB8AC3E}">
        <p14:creationId xmlns:p14="http://schemas.microsoft.com/office/powerpoint/2010/main" val="3723325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pushed this all staff meeting back in part because we wanted to have really rigorous debate on our org priorities for next year. They matter and we change how we do our day to day work. This is our current 80% thinking. We might prioritize them differently or change the wording, once we get even more deep into the tactics.</a:t>
            </a:r>
            <a:endParaRPr lang="en-US" dirty="0"/>
          </a:p>
        </p:txBody>
      </p:sp>
      <p:sp>
        <p:nvSpPr>
          <p:cNvPr id="4" name="Slide Number Placeholder 3"/>
          <p:cNvSpPr>
            <a:spLocks noGrp="1"/>
          </p:cNvSpPr>
          <p:nvPr>
            <p:ph type="sldNum" sz="quarter" idx="10"/>
          </p:nvPr>
        </p:nvSpPr>
        <p:spPr/>
        <p:txBody>
          <a:bodyPr/>
          <a:lstStyle/>
          <a:p>
            <a:fld id="{C7B39874-33B8-47DF-AE5B-E4695ED74DCB}"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759532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D9ECAF-B3E8-47C1-BA73-9BD1A6B467AA}" type="slidenum">
              <a:rPr lang="en-US" smtClean="0"/>
              <a:t>10</a:t>
            </a:fld>
            <a:endParaRPr lang="en-US"/>
          </a:p>
        </p:txBody>
      </p:sp>
    </p:spTree>
    <p:extLst>
      <p:ext uri="{BB962C8B-B14F-4D97-AF65-F5344CB8AC3E}">
        <p14:creationId xmlns:p14="http://schemas.microsoft.com/office/powerpoint/2010/main" val="811443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5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49ECC3-AA06-4CC6-8A66-C9B31E918684}" type="datetimeFigureOut">
              <a:rPr lang="en-US" smtClean="0"/>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104286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9ECC3-AA06-4CC6-8A66-C9B31E918684}" type="datetimeFigureOut">
              <a:rPr lang="en-US" smtClean="0"/>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358028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9ECC3-AA06-4CC6-8A66-C9B31E918684}" type="datetimeFigureOut">
              <a:rPr lang="en-US" smtClean="0"/>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373323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9ECC3-AA06-4CC6-8A66-C9B31E918684}" type="datetimeFigureOut">
              <a:rPr lang="en-US" smtClean="0"/>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883083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9ECC3-AA06-4CC6-8A66-C9B31E918684}" type="datetimeFigureOut">
              <a:rPr lang="en-US" smtClean="0"/>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86437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49ECC3-AA06-4CC6-8A66-C9B31E918684}" type="datetimeFigureOut">
              <a:rPr lang="en-US" smtClean="0"/>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3641471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42"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42"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49ECC3-AA06-4CC6-8A66-C9B31E918684}" type="datetimeFigureOut">
              <a:rPr lang="en-US" smtClean="0"/>
              <a:t>7/1/2014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3618761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49ECC3-AA06-4CC6-8A66-C9B31E918684}" type="datetimeFigureOut">
              <a:rPr lang="en-US" smtClean="0"/>
              <a:t>7/1/2014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147037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9ECC3-AA06-4CC6-8A66-C9B31E918684}" type="datetimeFigureOut">
              <a:rPr lang="en-US" smtClean="0"/>
              <a:t>7/1/2014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197181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9ECC3-AA06-4CC6-8A66-C9B31E918684}" type="datetimeFigureOut">
              <a:rPr lang="en-US" smtClean="0"/>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4046300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9ECC3-AA06-4CC6-8A66-C9B31E918684}" type="datetimeFigureOut">
              <a:rPr lang="en-US" smtClean="0"/>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1D884-A8DC-43BF-AC4F-0840CAE5B06E}" type="slidenum">
              <a:rPr lang="en-US" smtClean="0"/>
              <a:t>‹#›</a:t>
            </a:fld>
            <a:endParaRPr lang="en-US"/>
          </a:p>
        </p:txBody>
      </p:sp>
    </p:spTree>
    <p:extLst>
      <p:ext uri="{BB962C8B-B14F-4D97-AF65-F5344CB8AC3E}">
        <p14:creationId xmlns:p14="http://schemas.microsoft.com/office/powerpoint/2010/main" val="223547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8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9ECC3-AA06-4CC6-8A66-C9B31E918684}" type="datetimeFigureOut">
              <a:rPr lang="en-US" smtClean="0"/>
              <a:t>7/1/2014</a:t>
            </a:fld>
            <a:endParaRPr lang="en-US"/>
          </a:p>
        </p:txBody>
      </p:sp>
      <p:sp>
        <p:nvSpPr>
          <p:cNvPr id="5" name="Footer Placeholder 4"/>
          <p:cNvSpPr>
            <a:spLocks noGrp="1"/>
          </p:cNvSpPr>
          <p:nvPr>
            <p:ph type="ftr" sz="quarter" idx="3"/>
          </p:nvPr>
        </p:nvSpPr>
        <p:spPr>
          <a:xfrm>
            <a:off x="3124200" y="635638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8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1D884-A8DC-43BF-AC4F-0840CAE5B06E}" type="slidenum">
              <a:rPr lang="en-US" smtClean="0"/>
              <a:t>‹#›</a:t>
            </a:fld>
            <a:endParaRPr lang="en-US"/>
          </a:p>
        </p:txBody>
      </p:sp>
    </p:spTree>
    <p:extLst>
      <p:ext uri="{BB962C8B-B14F-4D97-AF65-F5344CB8AC3E}">
        <p14:creationId xmlns:p14="http://schemas.microsoft.com/office/powerpoint/2010/main" val="286704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1219200" y="841213"/>
            <a:ext cx="10210800" cy="6166172"/>
            <a:chOff x="-1219200" y="841213"/>
            <a:chExt cx="10210800" cy="6166172"/>
          </a:xfrm>
        </p:grpSpPr>
        <p:sp>
          <p:nvSpPr>
            <p:cNvPr id="19" name="Straight Connector 18"/>
            <p:cNvSpPr/>
            <p:nvPr/>
          </p:nvSpPr>
          <p:spPr>
            <a:xfrm>
              <a:off x="76200" y="841213"/>
              <a:ext cx="89154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19"/>
            <p:cNvSpPr/>
            <p:nvPr/>
          </p:nvSpPr>
          <p:spPr>
            <a:xfrm>
              <a:off x="-1219200" y="841213"/>
              <a:ext cx="2042160" cy="6166172"/>
            </a:xfrm>
            <a:custGeom>
              <a:avLst/>
              <a:gdLst>
                <a:gd name="connsiteX0" fmla="*/ 0 w 2042160"/>
                <a:gd name="connsiteY0" fmla="*/ 0 h 6166172"/>
                <a:gd name="connsiteX1" fmla="*/ 2042160 w 2042160"/>
                <a:gd name="connsiteY1" fmla="*/ 0 h 6166172"/>
                <a:gd name="connsiteX2" fmla="*/ 2042160 w 2042160"/>
                <a:gd name="connsiteY2" fmla="*/ 6166172 h 6166172"/>
                <a:gd name="connsiteX3" fmla="*/ 0 w 2042160"/>
                <a:gd name="connsiteY3" fmla="*/ 6166172 h 6166172"/>
                <a:gd name="connsiteX4" fmla="*/ 0 w 2042160"/>
                <a:gd name="connsiteY4" fmla="*/ 0 h 6166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2160" h="6166172">
                  <a:moveTo>
                    <a:pt x="0" y="0"/>
                  </a:moveTo>
                  <a:lnTo>
                    <a:pt x="2042160" y="0"/>
                  </a:lnTo>
                  <a:lnTo>
                    <a:pt x="2042160" y="6166172"/>
                  </a:lnTo>
                  <a:lnTo>
                    <a:pt x="0" y="616617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en-US" sz="2800" b="1" dirty="0" smtClean="0">
                  <a:solidFill>
                    <a:prstClr val="white"/>
                  </a:solidFill>
                </a:rPr>
                <a:t>  </a:t>
              </a:r>
              <a:endParaRPr lang="en-US" sz="2800" b="1" dirty="0">
                <a:solidFill>
                  <a:prstClr val="white"/>
                </a:solidFill>
              </a:endParaRPr>
            </a:p>
          </p:txBody>
        </p:sp>
        <p:sp>
          <p:nvSpPr>
            <p:cNvPr id="21" name="Freeform 20"/>
            <p:cNvSpPr/>
            <p:nvPr/>
          </p:nvSpPr>
          <p:spPr>
            <a:xfrm>
              <a:off x="976122" y="1010209"/>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b="1" dirty="0" smtClean="0">
                  <a:solidFill>
                    <a:prstClr val="black"/>
                  </a:solidFill>
                </a:rPr>
                <a:t>College Ready Bar</a:t>
              </a:r>
              <a:endParaRPr lang="en-US" sz="3200" b="1" dirty="0">
                <a:solidFill>
                  <a:prstClr val="black"/>
                </a:solidFill>
              </a:endParaRPr>
            </a:p>
          </p:txBody>
        </p:sp>
        <p:sp>
          <p:nvSpPr>
            <p:cNvPr id="22" name="Straight Connector 21"/>
            <p:cNvSpPr/>
            <p:nvPr/>
          </p:nvSpPr>
          <p:spPr>
            <a:xfrm>
              <a:off x="822960" y="1860754"/>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3" name="Freeform 22"/>
            <p:cNvSpPr/>
            <p:nvPr/>
          </p:nvSpPr>
          <p:spPr>
            <a:xfrm>
              <a:off x="976122" y="1828800"/>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b="1" dirty="0" smtClean="0">
                  <a:solidFill>
                    <a:prstClr val="black"/>
                  </a:solidFill>
                </a:rPr>
                <a:t>Intellectual Engagement in                        Planning and Instruction</a:t>
              </a:r>
              <a:endParaRPr lang="en-US" sz="3200" b="1" dirty="0">
                <a:solidFill>
                  <a:prstClr val="black"/>
                </a:solidFill>
              </a:endParaRPr>
            </a:p>
          </p:txBody>
        </p:sp>
        <p:sp>
          <p:nvSpPr>
            <p:cNvPr id="24" name="Straight Connector 23"/>
            <p:cNvSpPr/>
            <p:nvPr/>
          </p:nvSpPr>
          <p:spPr>
            <a:xfrm>
              <a:off x="822960" y="2880295"/>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5" name="Freeform 24"/>
            <p:cNvSpPr/>
            <p:nvPr/>
          </p:nvSpPr>
          <p:spPr>
            <a:xfrm>
              <a:off x="976122" y="3067609"/>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b="1" dirty="0" smtClean="0">
                  <a:solidFill>
                    <a:prstClr val="black"/>
                  </a:solidFill>
                </a:rPr>
                <a:t>Vibrant School Cultures</a:t>
              </a:r>
              <a:endParaRPr lang="en-US" sz="3200" b="1" dirty="0">
                <a:solidFill>
                  <a:prstClr val="black"/>
                </a:solidFill>
              </a:endParaRPr>
            </a:p>
          </p:txBody>
        </p:sp>
        <p:sp>
          <p:nvSpPr>
            <p:cNvPr id="26" name="Straight Connector 25"/>
            <p:cNvSpPr/>
            <p:nvPr/>
          </p:nvSpPr>
          <p:spPr>
            <a:xfrm>
              <a:off x="822960" y="3899837"/>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7" name="Freeform 26"/>
            <p:cNvSpPr/>
            <p:nvPr/>
          </p:nvSpPr>
          <p:spPr>
            <a:xfrm>
              <a:off x="976122" y="3948386"/>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dirty="0" smtClean="0">
                  <a:solidFill>
                    <a:prstClr val="black"/>
                  </a:solidFill>
                </a:rPr>
                <a:t>Supporting All Scholars to Reach a High Bar</a:t>
              </a:r>
            </a:p>
          </p:txBody>
        </p:sp>
        <p:sp>
          <p:nvSpPr>
            <p:cNvPr id="28" name="Straight Connector 27"/>
            <p:cNvSpPr/>
            <p:nvPr/>
          </p:nvSpPr>
          <p:spPr>
            <a:xfrm>
              <a:off x="822960" y="4919378"/>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29" name="Freeform 28"/>
            <p:cNvSpPr/>
            <p:nvPr/>
          </p:nvSpPr>
          <p:spPr>
            <a:xfrm>
              <a:off x="976122" y="4967927"/>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dirty="0" smtClean="0">
                  <a:solidFill>
                    <a:prstClr val="black"/>
                  </a:solidFill>
                </a:rPr>
                <a:t>Diversity &amp; Inclusiveness</a:t>
              </a:r>
              <a:endParaRPr lang="en-US" sz="3200" dirty="0">
                <a:solidFill>
                  <a:prstClr val="black"/>
                </a:solidFill>
              </a:endParaRPr>
            </a:p>
          </p:txBody>
        </p:sp>
        <p:sp>
          <p:nvSpPr>
            <p:cNvPr id="30" name="Straight Connector 29"/>
            <p:cNvSpPr/>
            <p:nvPr/>
          </p:nvSpPr>
          <p:spPr>
            <a:xfrm>
              <a:off x="822960" y="5938919"/>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31" name="Freeform 30"/>
            <p:cNvSpPr/>
            <p:nvPr/>
          </p:nvSpPr>
          <p:spPr>
            <a:xfrm>
              <a:off x="976122" y="5987468"/>
              <a:ext cx="8015478" cy="970991"/>
            </a:xfrm>
            <a:custGeom>
              <a:avLst/>
              <a:gdLst>
                <a:gd name="connsiteX0" fmla="*/ 0 w 8015478"/>
                <a:gd name="connsiteY0" fmla="*/ 0 h 970991"/>
                <a:gd name="connsiteX1" fmla="*/ 8015478 w 8015478"/>
                <a:gd name="connsiteY1" fmla="*/ 0 h 970991"/>
                <a:gd name="connsiteX2" fmla="*/ 8015478 w 8015478"/>
                <a:gd name="connsiteY2" fmla="*/ 970991 h 970991"/>
                <a:gd name="connsiteX3" fmla="*/ 0 w 8015478"/>
                <a:gd name="connsiteY3" fmla="*/ 970991 h 970991"/>
                <a:gd name="connsiteX4" fmla="*/ 0 w 8015478"/>
                <a:gd name="connsiteY4" fmla="*/ 0 h 970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5478" h="970991">
                  <a:moveTo>
                    <a:pt x="0" y="0"/>
                  </a:moveTo>
                  <a:lnTo>
                    <a:pt x="8015478" y="0"/>
                  </a:lnTo>
                  <a:lnTo>
                    <a:pt x="8015478" y="970991"/>
                  </a:lnTo>
                  <a:lnTo>
                    <a:pt x="0" y="970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defTabSz="1422400">
                <a:lnSpc>
                  <a:spcPct val="90000"/>
                </a:lnSpc>
                <a:spcBef>
                  <a:spcPct val="0"/>
                </a:spcBef>
                <a:spcAft>
                  <a:spcPct val="35000"/>
                </a:spcAft>
              </a:pPr>
              <a:r>
                <a:rPr lang="en-US" sz="3200" dirty="0" smtClean="0">
                  <a:solidFill>
                    <a:prstClr val="black"/>
                  </a:solidFill>
                </a:rPr>
                <a:t>Building for Scale</a:t>
              </a:r>
              <a:endParaRPr lang="en-US" sz="3200" dirty="0">
                <a:solidFill>
                  <a:prstClr val="black"/>
                </a:solidFill>
              </a:endParaRPr>
            </a:p>
          </p:txBody>
        </p:sp>
        <p:sp>
          <p:nvSpPr>
            <p:cNvPr id="32" name="Straight Connector 31"/>
            <p:cNvSpPr/>
            <p:nvPr/>
          </p:nvSpPr>
          <p:spPr>
            <a:xfrm>
              <a:off x="822960" y="6958460"/>
              <a:ext cx="8168640"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grpSp>
      <p:sp>
        <p:nvSpPr>
          <p:cNvPr id="9" name="Oval 8"/>
          <p:cNvSpPr/>
          <p:nvPr/>
        </p:nvSpPr>
        <p:spPr>
          <a:xfrm>
            <a:off x="306161" y="1111067"/>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1</a:t>
            </a:r>
            <a:endParaRPr lang="en-US" sz="2800" dirty="0">
              <a:solidFill>
                <a:prstClr val="white"/>
              </a:solidFill>
            </a:endParaRPr>
          </a:p>
        </p:txBody>
      </p:sp>
      <p:sp>
        <p:nvSpPr>
          <p:cNvPr id="10" name="Oval 9"/>
          <p:cNvSpPr/>
          <p:nvPr/>
        </p:nvSpPr>
        <p:spPr>
          <a:xfrm>
            <a:off x="306161" y="6118538"/>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6</a:t>
            </a:r>
            <a:endParaRPr lang="en-US" sz="2800" dirty="0">
              <a:solidFill>
                <a:prstClr val="white"/>
              </a:solidFill>
            </a:endParaRPr>
          </a:p>
        </p:txBody>
      </p:sp>
      <p:sp>
        <p:nvSpPr>
          <p:cNvPr id="11" name="Oval 10"/>
          <p:cNvSpPr/>
          <p:nvPr/>
        </p:nvSpPr>
        <p:spPr>
          <a:xfrm>
            <a:off x="306161" y="5127938"/>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5</a:t>
            </a:r>
            <a:endParaRPr lang="en-US" sz="2800" dirty="0">
              <a:solidFill>
                <a:prstClr val="white"/>
              </a:solidFill>
            </a:endParaRPr>
          </a:p>
        </p:txBody>
      </p:sp>
      <p:sp>
        <p:nvSpPr>
          <p:cNvPr id="12" name="Oval 11"/>
          <p:cNvSpPr/>
          <p:nvPr/>
        </p:nvSpPr>
        <p:spPr>
          <a:xfrm>
            <a:off x="306161" y="4137338"/>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4</a:t>
            </a:r>
            <a:endParaRPr lang="en-US" sz="2800" dirty="0">
              <a:solidFill>
                <a:prstClr val="white"/>
              </a:solidFill>
            </a:endParaRPr>
          </a:p>
        </p:txBody>
      </p:sp>
      <p:sp>
        <p:nvSpPr>
          <p:cNvPr id="13" name="Oval 12"/>
          <p:cNvSpPr/>
          <p:nvPr/>
        </p:nvSpPr>
        <p:spPr>
          <a:xfrm>
            <a:off x="306161" y="3146738"/>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3</a:t>
            </a:r>
            <a:endParaRPr lang="en-US" sz="2800" dirty="0">
              <a:solidFill>
                <a:prstClr val="white"/>
              </a:solidFill>
            </a:endParaRPr>
          </a:p>
        </p:txBody>
      </p:sp>
      <p:sp>
        <p:nvSpPr>
          <p:cNvPr id="14" name="Oval 13"/>
          <p:cNvSpPr/>
          <p:nvPr/>
        </p:nvSpPr>
        <p:spPr>
          <a:xfrm>
            <a:off x="228600" y="2133600"/>
            <a:ext cx="455839" cy="4346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prstClr val="white"/>
                </a:solidFill>
              </a:rPr>
              <a:t>2</a:t>
            </a:r>
            <a:endParaRPr lang="en-US" sz="2800" dirty="0">
              <a:solidFill>
                <a:prstClr val="white"/>
              </a:solidFill>
            </a:endParaRPr>
          </a:p>
        </p:txBody>
      </p:sp>
      <p:sp>
        <p:nvSpPr>
          <p:cNvPr id="15" name="Slide Number Placeholder 14"/>
          <p:cNvSpPr>
            <a:spLocks noGrp="1"/>
          </p:cNvSpPr>
          <p:nvPr>
            <p:ph type="sldNum" sz="quarter" idx="12"/>
          </p:nvPr>
        </p:nvSpPr>
        <p:spPr/>
        <p:txBody>
          <a:bodyPr/>
          <a:lstStyle/>
          <a:p>
            <a:fld id="{4FAB73BC-B049-4115-A692-8D63A059BFB8}" type="slidenum">
              <a:rPr lang="en-US" smtClean="0">
                <a:solidFill>
                  <a:srgbClr val="4F81BD">
                    <a:alpha val="25000"/>
                  </a:srgbClr>
                </a:solidFill>
              </a:rPr>
              <a:pPr/>
              <a:t>1</a:t>
            </a:fld>
            <a:endParaRPr lang="en-US" dirty="0">
              <a:solidFill>
                <a:srgbClr val="4F81BD">
                  <a:alpha val="25000"/>
                </a:srgbClr>
              </a:solidFill>
            </a:endParaRPr>
          </a:p>
        </p:txBody>
      </p:sp>
      <p:sp>
        <p:nvSpPr>
          <p:cNvPr id="16" name="Title 1"/>
          <p:cNvSpPr>
            <a:spLocks noGrp="1"/>
          </p:cNvSpPr>
          <p:nvPr>
            <p:ph type="title"/>
          </p:nvPr>
        </p:nvSpPr>
        <p:spPr>
          <a:xfrm>
            <a:off x="0" y="98425"/>
            <a:ext cx="8686800" cy="533400"/>
          </a:xfrm>
        </p:spPr>
        <p:txBody>
          <a:bodyPr>
            <a:noAutofit/>
          </a:bodyPr>
          <a:lstStyle/>
          <a:p>
            <a:r>
              <a:rPr lang="en-US" sz="4000" b="1" dirty="0" smtClean="0">
                <a:latin typeface="Cambria" panose="02040503050406030204" pitchFamily="18" charset="0"/>
              </a:rPr>
              <a:t>What’s most important for 2014-15?</a:t>
            </a:r>
            <a:endParaRPr lang="en-US" sz="4000" b="1" dirty="0">
              <a:latin typeface="Cambria" panose="02040503050406030204" pitchFamily="18" charset="0"/>
            </a:endParaRPr>
          </a:p>
        </p:txBody>
      </p:sp>
      <p:sp>
        <p:nvSpPr>
          <p:cNvPr id="3" name="Isosceles Triangle 2"/>
          <p:cNvSpPr/>
          <p:nvPr/>
        </p:nvSpPr>
        <p:spPr>
          <a:xfrm rot="16200000">
            <a:off x="4574782" y="2102511"/>
            <a:ext cx="3013744" cy="580906"/>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6372106" y="889763"/>
            <a:ext cx="2619494" cy="301007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solidFill>
                  <a:prstClr val="white"/>
                </a:solidFill>
              </a:rPr>
              <a:t>Big steps</a:t>
            </a:r>
            <a:endParaRPr lang="en-US" sz="5400" dirty="0">
              <a:solidFill>
                <a:prstClr val="white"/>
              </a:solidFill>
            </a:endParaRPr>
          </a:p>
        </p:txBody>
      </p:sp>
    </p:spTree>
    <p:extLst>
      <p:ext uri="{BB962C8B-B14F-4D97-AF65-F5344CB8AC3E}">
        <p14:creationId xmlns:p14="http://schemas.microsoft.com/office/powerpoint/2010/main" val="7969717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609600"/>
            <a:ext cx="8229600" cy="1143000"/>
          </a:xfrm>
        </p:spPr>
        <p:txBody>
          <a:bodyPr/>
          <a:lstStyle/>
          <a:p>
            <a:r>
              <a:rPr lang="en-US" b="1" dirty="0" smtClean="0"/>
              <a:t>Supporting All Scholars</a:t>
            </a:r>
            <a:endParaRPr lang="en-US" b="1" dirty="0"/>
          </a:p>
        </p:txBody>
      </p:sp>
      <p:sp>
        <p:nvSpPr>
          <p:cNvPr id="3" name="Content Placeholder 2"/>
          <p:cNvSpPr>
            <a:spLocks noGrp="1"/>
          </p:cNvSpPr>
          <p:nvPr>
            <p:ph idx="1"/>
          </p:nvPr>
        </p:nvSpPr>
        <p:spPr>
          <a:xfrm>
            <a:off x="-76200" y="1570037"/>
            <a:ext cx="8915400" cy="4525963"/>
          </a:xfrm>
        </p:spPr>
        <p:txBody>
          <a:bodyPr>
            <a:noAutofit/>
          </a:bodyPr>
          <a:lstStyle/>
          <a:p>
            <a:pPr lvl="1">
              <a:spcBef>
                <a:spcPts val="0"/>
              </a:spcBef>
              <a:buFont typeface="Arial" panose="020B0604020202020204" pitchFamily="34" charset="0"/>
              <a:buChar char="•"/>
            </a:pPr>
            <a:r>
              <a:rPr lang="en-US" sz="1800" b="1" dirty="0" smtClean="0"/>
              <a:t>Systematic Behavior Supports: </a:t>
            </a:r>
            <a:r>
              <a:rPr lang="en-US" sz="1800" dirty="0" smtClean="0"/>
              <a:t>Train and support schools in having systems and structures for Tier 2 and 3 behavior interventions, including strong Child Study Teams; provide guidance and support around alternative consequences and intensive supports for our most struggling scholars.</a:t>
            </a:r>
            <a:endParaRPr lang="en-US" sz="1800" b="1" dirty="0" smtClean="0"/>
          </a:p>
          <a:p>
            <a:pPr lvl="1">
              <a:spcBef>
                <a:spcPts val="0"/>
              </a:spcBef>
              <a:buFont typeface="Arial" panose="020B0604020202020204" pitchFamily="34" charset="0"/>
              <a:buChar char="•"/>
            </a:pPr>
            <a:r>
              <a:rPr lang="en-US" sz="1800" b="1" dirty="0" smtClean="0"/>
              <a:t>Data Tracking: </a:t>
            </a:r>
            <a:r>
              <a:rPr lang="en-US" sz="1800" dirty="0" smtClean="0"/>
              <a:t>Track </a:t>
            </a:r>
            <a:r>
              <a:rPr lang="en-US" sz="1800" dirty="0"/>
              <a:t>and report on data using equity lens, focusing on  the performance of special </a:t>
            </a:r>
            <a:r>
              <a:rPr lang="en-US" sz="1800" dirty="0" smtClean="0"/>
              <a:t>populations; upgrade systems (especially the RAT tracker) for 2014-15 and define long-term data needs</a:t>
            </a:r>
            <a:endParaRPr lang="en-US" sz="1800" dirty="0"/>
          </a:p>
          <a:p>
            <a:pPr lvl="1" fontAlgn="base">
              <a:buFont typeface="Arial" panose="020B0604020202020204" pitchFamily="34" charset="0"/>
              <a:buChar char="•"/>
            </a:pPr>
            <a:r>
              <a:rPr lang="en-US" sz="1800" b="1" dirty="0" smtClean="0"/>
              <a:t>Authentic Compliance: </a:t>
            </a:r>
            <a:r>
              <a:rPr lang="en-US" sz="1800" dirty="0" smtClean="0"/>
              <a:t>Ensure </a:t>
            </a:r>
            <a:r>
              <a:rPr lang="en-US" sz="1800" dirty="0"/>
              <a:t>AF core special education manuals/policies are revised/affirmed to be in full compliance with all federal, state, and local law/regulation – and that school leaders are prepared for compliance with both the spirit and letter of the </a:t>
            </a:r>
            <a:r>
              <a:rPr lang="en-US" sz="1800" dirty="0" smtClean="0"/>
              <a:t>law; regular school reviews to ensure authentic compliance.</a:t>
            </a:r>
            <a:endParaRPr lang="en-US" sz="1800" dirty="0"/>
          </a:p>
          <a:p>
            <a:pPr lvl="1" fontAlgn="base">
              <a:buFont typeface="Arial" panose="020B0604020202020204" pitchFamily="34" charset="0"/>
              <a:buChar char="•"/>
            </a:pPr>
            <a:r>
              <a:rPr lang="en-US" sz="1800" b="1" dirty="0" smtClean="0"/>
              <a:t>Effective co-teaching: </a:t>
            </a:r>
            <a:r>
              <a:rPr lang="en-US" sz="1800" dirty="0" smtClean="0"/>
              <a:t>Maximize </a:t>
            </a:r>
            <a:r>
              <a:rPr lang="en-US" sz="1800" dirty="0"/>
              <a:t>the quality and reach of our co-teaching </a:t>
            </a:r>
            <a:r>
              <a:rPr lang="en-US" sz="1800" dirty="0" smtClean="0"/>
              <a:t>model through clear guidance, strong training, and a middle school writing bright spot.</a:t>
            </a:r>
          </a:p>
          <a:p>
            <a:pPr lvl="1" fontAlgn="base">
              <a:buFont typeface="Arial" panose="020B0604020202020204" pitchFamily="34" charset="0"/>
              <a:buChar char="•"/>
            </a:pPr>
            <a:r>
              <a:rPr lang="en-US" sz="1800" b="1" dirty="0" smtClean="0"/>
              <a:t>Reading Fluency: </a:t>
            </a:r>
            <a:r>
              <a:rPr lang="en-US" sz="1800" dirty="0" smtClean="0"/>
              <a:t>Define fluency as rate, accuracy, and prosody, and ensure all schools have every student hitting clear triggers in reading interventions run by teachers deeply trained in structured interventions.</a:t>
            </a:r>
            <a:endParaRPr lang="en-US" sz="1800" b="1" dirty="0"/>
          </a:p>
          <a:p>
            <a:endParaRPr lang="en-US" sz="1800" dirty="0"/>
          </a:p>
        </p:txBody>
      </p:sp>
      <p:sp>
        <p:nvSpPr>
          <p:cNvPr id="4" name="Slide Number Placeholder 3"/>
          <p:cNvSpPr>
            <a:spLocks noGrp="1"/>
          </p:cNvSpPr>
          <p:nvPr>
            <p:ph type="sldNum" sz="quarter" idx="12"/>
          </p:nvPr>
        </p:nvSpPr>
        <p:spPr/>
        <p:txBody>
          <a:bodyPr/>
          <a:lstStyle/>
          <a:p>
            <a:fld id="{3701D884-A8DC-43BF-AC4F-0840CAE5B06E}" type="slidenum">
              <a:rPr lang="en-US" smtClean="0"/>
              <a:t>10</a:t>
            </a:fld>
            <a:endParaRPr lang="en-US"/>
          </a:p>
        </p:txBody>
      </p:sp>
      <p:pic>
        <p:nvPicPr>
          <p:cNvPr id="5" name="Picture 4" descr="C:\Users\dougmccurry\AppData\Local\Microsoft\Windows\Temporary Internet Files\Content.Outlook\KQN2EM9P\AchievementFirst_Logo_SMALL_.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76199"/>
            <a:ext cx="2133600" cy="1398657"/>
          </a:xfrm>
          <a:prstGeom prst="rect">
            <a:avLst/>
          </a:prstGeom>
          <a:noFill/>
          <a:ln>
            <a:noFill/>
          </a:ln>
        </p:spPr>
      </p:pic>
    </p:spTree>
    <p:extLst>
      <p:ext uri="{BB962C8B-B14F-4D97-AF65-F5344CB8AC3E}">
        <p14:creationId xmlns:p14="http://schemas.microsoft.com/office/powerpoint/2010/main" val="4185299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8037"/>
            <a:ext cx="8229600" cy="1143000"/>
          </a:xfrm>
        </p:spPr>
        <p:txBody>
          <a:bodyPr/>
          <a:lstStyle/>
          <a:p>
            <a:r>
              <a:rPr lang="en-US" b="1" dirty="0" smtClean="0"/>
              <a:t>Diversity &amp; Inclusiveness</a:t>
            </a:r>
            <a:endParaRPr lang="en-US" b="1" dirty="0"/>
          </a:p>
        </p:txBody>
      </p:sp>
      <p:sp>
        <p:nvSpPr>
          <p:cNvPr id="3" name="Content Placeholder 2"/>
          <p:cNvSpPr>
            <a:spLocks noGrp="1"/>
          </p:cNvSpPr>
          <p:nvPr>
            <p:ph idx="1"/>
          </p:nvPr>
        </p:nvSpPr>
        <p:spPr>
          <a:xfrm>
            <a:off x="228600" y="1722437"/>
            <a:ext cx="8229600" cy="4525963"/>
          </a:xfrm>
        </p:spPr>
        <p:txBody>
          <a:bodyPr>
            <a:noAutofit/>
          </a:bodyPr>
          <a:lstStyle/>
          <a:p>
            <a:pPr marL="285750" indent="-285750">
              <a:lnSpc>
                <a:spcPct val="115000"/>
              </a:lnSpc>
            </a:pPr>
            <a:r>
              <a:rPr lang="en-US" sz="2000" b="1" dirty="0" smtClean="0"/>
              <a:t>D &amp; I Lens: </a:t>
            </a:r>
            <a:r>
              <a:rPr lang="en-US" sz="2000" dirty="0" smtClean="0"/>
              <a:t>Articulate </a:t>
            </a:r>
            <a:r>
              <a:rPr lang="en-US" sz="2000" dirty="0"/>
              <a:t>&amp; Communicate D&amp;I lens in concrete terms (most likely as set of Essential Questions with clear guidance on when &amp; how to use the Questions); pilot use of Essential Questions in 3-5 areas for 14-15 – use with major curriculum and PD </a:t>
            </a:r>
            <a:r>
              <a:rPr lang="en-US" sz="2000" dirty="0" smtClean="0"/>
              <a:t>shifts; quarterly Cabinet step-backs and regular team discussions using D &amp; I lens.</a:t>
            </a:r>
            <a:endParaRPr lang="en-US" sz="2000" dirty="0"/>
          </a:p>
          <a:p>
            <a:pPr marL="285750" indent="-285750">
              <a:lnSpc>
                <a:spcPct val="115000"/>
              </a:lnSpc>
            </a:pPr>
            <a:r>
              <a:rPr lang="en-US" sz="2000" b="1" dirty="0" smtClean="0"/>
              <a:t>Strong School Training: </a:t>
            </a:r>
            <a:r>
              <a:rPr lang="en-US" sz="2000" dirty="0" smtClean="0"/>
              <a:t>Ensure </a:t>
            </a:r>
            <a:r>
              <a:rPr lang="en-US" sz="2000" dirty="0"/>
              <a:t>all school staff have 4-6 hours of family engagement PD (as part of vibrant school culture org priority) and 2-4 hours of explicit D&amp;I training/year per school; these trainings will focus heavily on family relationships, investment and/or student identity</a:t>
            </a:r>
          </a:p>
          <a:p>
            <a:pPr marL="285750" indent="-285750">
              <a:lnSpc>
                <a:spcPct val="115000"/>
              </a:lnSpc>
            </a:pPr>
            <a:r>
              <a:rPr lang="en-US" sz="2000" b="1" dirty="0" smtClean="0"/>
              <a:t>Bake D &amp; I structures into AF fabric: </a:t>
            </a:r>
            <a:r>
              <a:rPr lang="en-US" sz="2000" dirty="0" smtClean="0"/>
              <a:t>Maintain</a:t>
            </a:r>
            <a:r>
              <a:rPr lang="en-US" sz="2000" dirty="0"/>
              <a:t>, expand, refine, and document current D&amp;I talent practices </a:t>
            </a:r>
            <a:r>
              <a:rPr lang="en-US" sz="2000" dirty="0" smtClean="0"/>
              <a:t>(e.g. mentoring, community groups, dean/DSO dinners, recruitment practices, disaggregated data reviews, core network support trainings) so </a:t>
            </a:r>
            <a:r>
              <a:rPr lang="en-US" sz="2000" dirty="0"/>
              <a:t>that they are baked into </a:t>
            </a:r>
            <a:r>
              <a:rPr lang="en-US" sz="2000" dirty="0" smtClean="0"/>
              <a:t>AF. </a:t>
            </a:r>
            <a:endParaRPr lang="en-US" sz="1600" dirty="0"/>
          </a:p>
          <a:p>
            <a:endParaRPr lang="en-US" sz="2000" dirty="0"/>
          </a:p>
        </p:txBody>
      </p:sp>
      <p:sp>
        <p:nvSpPr>
          <p:cNvPr id="4" name="Slide Number Placeholder 3"/>
          <p:cNvSpPr>
            <a:spLocks noGrp="1"/>
          </p:cNvSpPr>
          <p:nvPr>
            <p:ph type="sldNum" sz="quarter" idx="12"/>
          </p:nvPr>
        </p:nvSpPr>
        <p:spPr/>
        <p:txBody>
          <a:bodyPr/>
          <a:lstStyle/>
          <a:p>
            <a:fld id="{3701D884-A8DC-43BF-AC4F-0840CAE5B06E}" type="slidenum">
              <a:rPr lang="en-US" smtClean="0"/>
              <a:t>11</a:t>
            </a:fld>
            <a:endParaRPr lang="en-US"/>
          </a:p>
        </p:txBody>
      </p:sp>
      <p:pic>
        <p:nvPicPr>
          <p:cNvPr id="5" name="Picture 4" descr="C:\Users\dougmccurry\AppData\Local\Microsoft\Windows\Temporary Internet Files\Content.Outlook\KQN2EM9P\AchievementFirst_Logo_SMALL_.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76199"/>
            <a:ext cx="2133600" cy="1398657"/>
          </a:xfrm>
          <a:prstGeom prst="rect">
            <a:avLst/>
          </a:prstGeom>
          <a:noFill/>
          <a:ln>
            <a:noFill/>
          </a:ln>
        </p:spPr>
      </p:pic>
    </p:spTree>
    <p:extLst>
      <p:ext uri="{BB962C8B-B14F-4D97-AF65-F5344CB8AC3E}">
        <p14:creationId xmlns:p14="http://schemas.microsoft.com/office/powerpoint/2010/main" val="2538874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b="1" dirty="0" smtClean="0"/>
              <a:t>Scaling with excellence</a:t>
            </a:r>
            <a:endParaRPr lang="en-US" b="1" dirty="0"/>
          </a:p>
        </p:txBody>
      </p:sp>
      <p:sp>
        <p:nvSpPr>
          <p:cNvPr id="3" name="Content Placeholder 2"/>
          <p:cNvSpPr>
            <a:spLocks noGrp="1"/>
          </p:cNvSpPr>
          <p:nvPr>
            <p:ph idx="1"/>
          </p:nvPr>
        </p:nvSpPr>
        <p:spPr>
          <a:xfrm>
            <a:off x="76200" y="1219200"/>
            <a:ext cx="9067800" cy="5181600"/>
          </a:xfrm>
        </p:spPr>
        <p:txBody>
          <a:bodyPr>
            <a:noAutofit/>
          </a:bodyPr>
          <a:lstStyle/>
          <a:p>
            <a:pPr marL="285750" indent="-285750">
              <a:lnSpc>
                <a:spcPct val="115000"/>
              </a:lnSpc>
            </a:pPr>
            <a:r>
              <a:rPr lang="en-US" sz="1400" b="1" dirty="0" smtClean="0">
                <a:latin typeface="+mj-lt"/>
              </a:rPr>
              <a:t>Organizational Clarity: </a:t>
            </a:r>
            <a:r>
              <a:rPr lang="en-US" sz="1400" dirty="0" smtClean="0">
                <a:latin typeface="+mj-lt"/>
              </a:rPr>
              <a:t>Drive organizational clarity through a 1-page version of AF’s mission, values/beliefs, vision/theory of change, and core strategies … and through multiple venues for all school and network employees to practice communicating this clarity.</a:t>
            </a:r>
          </a:p>
          <a:p>
            <a:pPr marL="285750" indent="-285750">
              <a:lnSpc>
                <a:spcPct val="115000"/>
              </a:lnSpc>
            </a:pPr>
            <a:r>
              <a:rPr lang="en-US" sz="1400" b="1" dirty="0" smtClean="0">
                <a:latin typeface="+mj-lt"/>
              </a:rPr>
              <a:t>Internal Communications: </a:t>
            </a:r>
            <a:r>
              <a:rPr lang="en-US" sz="1400" dirty="0" smtClean="0">
                <a:latin typeface="+mj-lt"/>
              </a:rPr>
              <a:t>Significantly improve internal </a:t>
            </a:r>
            <a:r>
              <a:rPr lang="en-US" sz="1400" dirty="0">
                <a:latin typeface="+mj-lt"/>
              </a:rPr>
              <a:t>communications – with a focus on information getting to schools with ample lead time if school action is </a:t>
            </a:r>
            <a:r>
              <a:rPr lang="en-US" sz="1400" dirty="0" smtClean="0">
                <a:latin typeface="+mj-lt"/>
              </a:rPr>
              <a:t>necessary, clarity and brevity of key messages, strong use of Many Minds for trains-on-time and best practice management,  and creating </a:t>
            </a:r>
            <a:r>
              <a:rPr lang="en-US" sz="1400" dirty="0">
                <a:latin typeface="+mj-lt"/>
              </a:rPr>
              <a:t>genuine two-way </a:t>
            </a:r>
            <a:r>
              <a:rPr lang="en-US" sz="1400" dirty="0" smtClean="0">
                <a:latin typeface="+mj-lt"/>
              </a:rPr>
              <a:t>dialogue and clear school input mechanisms</a:t>
            </a:r>
          </a:p>
          <a:p>
            <a:pPr marL="285750" indent="-285750">
              <a:lnSpc>
                <a:spcPct val="115000"/>
              </a:lnSpc>
            </a:pPr>
            <a:r>
              <a:rPr lang="en-US" sz="1400" b="1" dirty="0" smtClean="0">
                <a:latin typeface="+mj-lt"/>
              </a:rPr>
              <a:t>Strong Cross-Team Processes: </a:t>
            </a:r>
            <a:r>
              <a:rPr lang="en-US" sz="1400" dirty="0" smtClean="0">
                <a:latin typeface="+mj-lt"/>
              </a:rPr>
              <a:t>Establish </a:t>
            </a:r>
            <a:r>
              <a:rPr lang="en-US" sz="1400" dirty="0" err="1" smtClean="0">
                <a:latin typeface="+mj-lt"/>
              </a:rPr>
              <a:t>carity</a:t>
            </a:r>
            <a:r>
              <a:rPr lang="en-US" sz="1400" dirty="0" smtClean="0">
                <a:latin typeface="+mj-lt"/>
              </a:rPr>
              <a:t> on the outcomes and process/timelines for key cross-team planning functions</a:t>
            </a:r>
            <a:r>
              <a:rPr lang="en-US" sz="1400" dirty="0">
                <a:latin typeface="+mj-lt"/>
              </a:rPr>
              <a:t> </a:t>
            </a:r>
            <a:r>
              <a:rPr lang="en-US" sz="1400" dirty="0" smtClean="0">
                <a:latin typeface="+mj-lt"/>
              </a:rPr>
              <a:t>(School Leader/Ops Calendars</a:t>
            </a:r>
            <a:r>
              <a:rPr lang="en-US" sz="1400" dirty="0">
                <a:latin typeface="+mj-lt"/>
              </a:rPr>
              <a:t>, </a:t>
            </a:r>
            <a:r>
              <a:rPr lang="en-US" sz="1400" dirty="0" smtClean="0">
                <a:latin typeface="+mj-lt"/>
              </a:rPr>
              <a:t>Staffing, Budgeting</a:t>
            </a:r>
            <a:r>
              <a:rPr lang="en-US" sz="1400" dirty="0">
                <a:latin typeface="+mj-lt"/>
              </a:rPr>
              <a:t>, Expansion Planning, Talent Planning, </a:t>
            </a:r>
            <a:r>
              <a:rPr lang="en-US" sz="1400" dirty="0" smtClean="0">
                <a:latin typeface="+mj-lt"/>
              </a:rPr>
              <a:t>School Start-up, Key Data Analysis, Team First Class Plans: Reflections/Goals,/Big Wins/Small Wins) … and ensure strong processes</a:t>
            </a:r>
          </a:p>
          <a:p>
            <a:pPr marL="285750" lvl="0" indent="-285750">
              <a:lnSpc>
                <a:spcPct val="115000"/>
              </a:lnSpc>
            </a:pPr>
            <a:r>
              <a:rPr lang="en-US" sz="1400" b="1" dirty="0" smtClean="0">
                <a:latin typeface="+mj-lt"/>
              </a:rPr>
              <a:t>Decision-making: </a:t>
            </a:r>
            <a:r>
              <a:rPr lang="en-US" sz="1400" dirty="0" smtClean="0">
                <a:latin typeface="+mj-lt"/>
              </a:rPr>
              <a:t>Tighten </a:t>
            </a:r>
            <a:r>
              <a:rPr lang="en-US" sz="1400" dirty="0">
                <a:latin typeface="+mj-lt"/>
              </a:rPr>
              <a:t>and clarify decision-making / OAPICS across school-facing teams, especially the decision-making and communication between Teams T &amp; L, Leadership Development, Special Services, and </a:t>
            </a:r>
            <a:r>
              <a:rPr lang="en-US" sz="1400" dirty="0" smtClean="0">
                <a:latin typeface="+mj-lt"/>
              </a:rPr>
              <a:t>Superintendent</a:t>
            </a:r>
          </a:p>
          <a:p>
            <a:pPr marL="285750" lvl="0" indent="-285750">
              <a:lnSpc>
                <a:spcPct val="115000"/>
              </a:lnSpc>
            </a:pPr>
            <a:r>
              <a:rPr lang="en-US" sz="1400" b="1" dirty="0" smtClean="0">
                <a:solidFill>
                  <a:srgbClr val="000000"/>
                </a:solidFill>
                <a:latin typeface="+mj-lt"/>
              </a:rPr>
              <a:t>Knowledge Management: </a:t>
            </a:r>
            <a:r>
              <a:rPr lang="en-US" sz="1400" dirty="0" smtClean="0">
                <a:solidFill>
                  <a:srgbClr val="000000"/>
                </a:solidFill>
                <a:latin typeface="+mj-lt"/>
              </a:rPr>
              <a:t>Ensure that </a:t>
            </a:r>
            <a:r>
              <a:rPr lang="en-US" sz="1400" dirty="0">
                <a:latin typeface="+mj-lt"/>
              </a:rPr>
              <a:t>Ensure that all key systems, processes, and structures have clear Knowledge Management owners to create an “evergreen” knowledge culture leveraging Many </a:t>
            </a:r>
            <a:r>
              <a:rPr lang="en-US" sz="1400" dirty="0" smtClean="0">
                <a:latin typeface="+mj-lt"/>
              </a:rPr>
              <a:t>Minds; ensure </a:t>
            </a:r>
            <a:r>
              <a:rPr lang="en-US" sz="1400" dirty="0">
                <a:latin typeface="+mj-lt"/>
              </a:rPr>
              <a:t>that Many Minds is structured in a clear and intuitive so that people can easily find the information they need </a:t>
            </a:r>
            <a:endParaRPr lang="en-US" sz="1400" dirty="0" smtClean="0">
              <a:latin typeface="+mj-lt"/>
            </a:endParaRPr>
          </a:p>
          <a:p>
            <a:pPr marL="285750" indent="-285750">
              <a:lnSpc>
                <a:spcPct val="115000"/>
              </a:lnSpc>
            </a:pPr>
            <a:r>
              <a:rPr lang="en-US" sz="1400" b="1" dirty="0" smtClean="0">
                <a:latin typeface="+mj-lt"/>
              </a:rPr>
              <a:t>Data Democratization: </a:t>
            </a:r>
            <a:r>
              <a:rPr lang="en-US" sz="1400" dirty="0" smtClean="0">
                <a:latin typeface="+mj-lt"/>
              </a:rPr>
              <a:t>Ensure </a:t>
            </a:r>
            <a:r>
              <a:rPr lang="en-US" sz="1400" dirty="0">
                <a:latin typeface="+mj-lt"/>
              </a:rPr>
              <a:t>the democratization of data by </a:t>
            </a:r>
            <a:r>
              <a:rPr lang="en-US" sz="1400" dirty="0" smtClean="0">
                <a:latin typeface="+mj-lt"/>
              </a:rPr>
              <a:t>pointing many more data sets (Xx, xx, xxx) to our data warehouse and by training </a:t>
            </a:r>
            <a:r>
              <a:rPr lang="en-US" sz="1400" dirty="0">
                <a:latin typeface="+mj-lt"/>
              </a:rPr>
              <a:t>Data Heroes on Network Support and at schools and having the following data sets available for Data </a:t>
            </a:r>
            <a:r>
              <a:rPr lang="en-US" sz="1400" dirty="0" smtClean="0">
                <a:latin typeface="+mj-lt"/>
              </a:rPr>
              <a:t>Heroes</a:t>
            </a:r>
            <a:endParaRPr lang="en-US" sz="1400" dirty="0">
              <a:latin typeface="+mj-lt"/>
            </a:endParaRPr>
          </a:p>
          <a:p>
            <a:pPr marL="285750" indent="-285750">
              <a:lnSpc>
                <a:spcPct val="115000"/>
              </a:lnSpc>
            </a:pPr>
            <a:r>
              <a:rPr lang="en-US" sz="1400" b="1" dirty="0" smtClean="0">
                <a:latin typeface="+mj-lt"/>
              </a:rPr>
              <a:t>Greenfield: </a:t>
            </a:r>
            <a:r>
              <a:rPr lang="en-US" sz="1400" dirty="0" smtClean="0">
                <a:latin typeface="+mj-lt"/>
              </a:rPr>
              <a:t>Create a world-class school model capable of significant breakthroughs … and prepare for a strong launch of two new Greenfield schools in 2015-16</a:t>
            </a:r>
            <a:endParaRPr lang="en-US" sz="1400" dirty="0">
              <a:latin typeface="+mj-lt"/>
            </a:endParaRPr>
          </a:p>
          <a:p>
            <a:endParaRPr lang="en-US" sz="1600" dirty="0"/>
          </a:p>
        </p:txBody>
      </p:sp>
      <p:sp>
        <p:nvSpPr>
          <p:cNvPr id="4" name="Slide Number Placeholder 3"/>
          <p:cNvSpPr>
            <a:spLocks noGrp="1"/>
          </p:cNvSpPr>
          <p:nvPr>
            <p:ph type="sldNum" sz="quarter" idx="12"/>
          </p:nvPr>
        </p:nvSpPr>
        <p:spPr/>
        <p:txBody>
          <a:bodyPr/>
          <a:lstStyle/>
          <a:p>
            <a:fld id="{3701D884-A8DC-43BF-AC4F-0840CAE5B06E}" type="slidenum">
              <a:rPr lang="en-US" smtClean="0"/>
              <a:t>12</a:t>
            </a:fld>
            <a:endParaRPr lang="en-US"/>
          </a:p>
        </p:txBody>
      </p:sp>
      <p:pic>
        <p:nvPicPr>
          <p:cNvPr id="5" name="Picture 4" descr="C:\Users\dougmccurry\AppData\Local\Microsoft\Windows\Temporary Internet Files\Content.Outlook\KQN2EM9P\AchievementFirst_Logo_SMALL_.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76200"/>
            <a:ext cx="2133600" cy="1398657"/>
          </a:xfrm>
          <a:prstGeom prst="rect">
            <a:avLst/>
          </a:prstGeom>
          <a:noFill/>
          <a:ln>
            <a:noFill/>
          </a:ln>
        </p:spPr>
      </p:pic>
    </p:spTree>
    <p:extLst>
      <p:ext uri="{BB962C8B-B14F-4D97-AF65-F5344CB8AC3E}">
        <p14:creationId xmlns:p14="http://schemas.microsoft.com/office/powerpoint/2010/main" val="180371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352578" y="-76200"/>
            <a:ext cx="5426200" cy="3011214"/>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sp>
        <p:nvSpPr>
          <p:cNvPr id="16" name="Rectangle 15"/>
          <p:cNvSpPr/>
          <p:nvPr/>
        </p:nvSpPr>
        <p:spPr>
          <a:xfrm>
            <a:off x="381000" y="3055864"/>
            <a:ext cx="8153400" cy="9144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5943600" y="2438383"/>
            <a:ext cx="2514600" cy="6096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6019800" y="1523983"/>
            <a:ext cx="2057400" cy="1524000"/>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6019800" y="914384"/>
            <a:ext cx="1447800" cy="20863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5943600" y="228600"/>
            <a:ext cx="914400" cy="2840619"/>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165516" y="3349347"/>
            <a:ext cx="8826084" cy="3323987"/>
          </a:xfrm>
          <a:prstGeom prst="rect">
            <a:avLst/>
          </a:prstGeom>
        </p:spPr>
        <p:txBody>
          <a:bodyPr wrap="square">
            <a:spAutoFit/>
          </a:bodyPr>
          <a:lstStyle/>
          <a:p>
            <a:r>
              <a:rPr lang="en-US" sz="4200" dirty="0" smtClean="0"/>
              <a:t>What would it take to enter 2014-15 with the program quality and teacher &amp; leader training necessary to </a:t>
            </a:r>
            <a:r>
              <a:rPr lang="en-US" sz="4200" b="1" dirty="0" smtClean="0">
                <a:solidFill>
                  <a:srgbClr val="FF0000"/>
                </a:solidFill>
              </a:rPr>
              <a:t>dramatically increase joyful rigor </a:t>
            </a:r>
            <a:r>
              <a:rPr lang="en-US" sz="4200" dirty="0" smtClean="0"/>
              <a:t>and student achievement?</a:t>
            </a:r>
          </a:p>
        </p:txBody>
      </p:sp>
    </p:spTree>
    <p:extLst>
      <p:ext uri="{BB962C8B-B14F-4D97-AF65-F5344CB8AC3E}">
        <p14:creationId xmlns:p14="http://schemas.microsoft.com/office/powerpoint/2010/main" val="76261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533400" y="391779"/>
            <a:ext cx="5426200" cy="3011214"/>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266699" y="3680704"/>
            <a:ext cx="8382001" cy="3127414"/>
            <a:chOff x="457200" y="4800586"/>
            <a:chExt cx="8382001" cy="3127414"/>
          </a:xfrm>
        </p:grpSpPr>
        <p:sp>
          <p:nvSpPr>
            <p:cNvPr id="24" name="TextBox 23"/>
            <p:cNvSpPr txBox="1"/>
            <p:nvPr/>
          </p:nvSpPr>
          <p:spPr>
            <a:xfrm>
              <a:off x="2362200" y="4800586"/>
              <a:ext cx="2383196" cy="3108543"/>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Intellectual Engagement in Planning &amp; Instruction</a:t>
              </a:r>
              <a:r>
                <a:rPr lang="en-US" sz="2800"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Focus on Teacher &amp; Leader PD</a:t>
              </a:r>
              <a:endPar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26" name="TextBox 25"/>
            <p:cNvSpPr txBox="1"/>
            <p:nvPr/>
          </p:nvSpPr>
          <p:spPr>
            <a:xfrm>
              <a:off x="7048501" y="4816713"/>
              <a:ext cx="1790700" cy="2246769"/>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Cultivate Excellence </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Develop Bright </a:t>
              </a: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Spots</a:t>
              </a:r>
            </a:p>
          </p:txBody>
        </p:sp>
        <p:sp>
          <p:nvSpPr>
            <p:cNvPr id="27" name="TextBox 26"/>
            <p:cNvSpPr txBox="1"/>
            <p:nvPr/>
          </p:nvSpPr>
          <p:spPr>
            <a:xfrm>
              <a:off x="457200" y="4800600"/>
              <a:ext cx="2133600" cy="1815882"/>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College </a:t>
              </a:r>
            </a:p>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Ready Bar</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Core Curriculum</a:t>
              </a:r>
            </a:p>
          </p:txBody>
        </p:sp>
        <p:sp>
          <p:nvSpPr>
            <p:cNvPr id="28" name="TextBox 27"/>
            <p:cNvSpPr txBox="1"/>
            <p:nvPr/>
          </p:nvSpPr>
          <p:spPr>
            <a:xfrm>
              <a:off x="4935897" y="4819457"/>
              <a:ext cx="2188804" cy="3108543"/>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Vibrant School Cultures</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Solidify the Core and Build the Symphony</a:t>
              </a:r>
              <a:endPar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cxnSp>
          <p:nvCxnSpPr>
            <p:cNvPr id="30" name="Straight Connector 29"/>
            <p:cNvCxnSpPr/>
            <p:nvPr/>
          </p:nvCxnSpPr>
          <p:spPr>
            <a:xfrm>
              <a:off x="6743701" y="4904794"/>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628517" y="4933265"/>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2304839" y="4933265"/>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grpSp>
      <p:sp>
        <p:nvSpPr>
          <p:cNvPr id="16" name="Rectangle 15"/>
          <p:cNvSpPr/>
          <p:nvPr/>
        </p:nvSpPr>
        <p:spPr>
          <a:xfrm>
            <a:off x="381000" y="3489960"/>
            <a:ext cx="8153400" cy="9144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5943600" y="2872479"/>
            <a:ext cx="2514600" cy="6096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6019800" y="1958079"/>
            <a:ext cx="2057400" cy="1524000"/>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6019800" y="1348480"/>
            <a:ext cx="1447800" cy="20863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5943600" y="685816"/>
            <a:ext cx="914400" cy="2840619"/>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266698" y="3657601"/>
            <a:ext cx="1847639" cy="2057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3701D884-A8DC-43BF-AC4F-0840CAE5B06E}" type="slidenum">
              <a:rPr lang="en-US" smtClean="0"/>
              <a:t>3</a:t>
            </a:fld>
            <a:endParaRPr lang="en-US"/>
          </a:p>
        </p:txBody>
      </p:sp>
    </p:spTree>
    <p:extLst>
      <p:ext uri="{BB962C8B-B14F-4D97-AF65-F5344CB8AC3E}">
        <p14:creationId xmlns:p14="http://schemas.microsoft.com/office/powerpoint/2010/main" val="3901476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76200" y="-304800"/>
            <a:ext cx="4267200" cy="2368039"/>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52401" y="2286000"/>
            <a:ext cx="2133600" cy="1815882"/>
            <a:chOff x="457200" y="4800600"/>
            <a:chExt cx="2133600" cy="1815882"/>
          </a:xfrm>
        </p:grpSpPr>
        <p:sp>
          <p:nvSpPr>
            <p:cNvPr id="27" name="TextBox 26"/>
            <p:cNvSpPr txBox="1"/>
            <p:nvPr/>
          </p:nvSpPr>
          <p:spPr>
            <a:xfrm>
              <a:off x="457200" y="4800600"/>
              <a:ext cx="2133600" cy="1815882"/>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College </a:t>
              </a:r>
            </a:p>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Ready Bar</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Core Curriculum</a:t>
              </a:r>
            </a:p>
          </p:txBody>
        </p:sp>
        <p:cxnSp>
          <p:nvCxnSpPr>
            <p:cNvPr id="34" name="Straight Connector 33"/>
            <p:cNvCxnSpPr/>
            <p:nvPr/>
          </p:nvCxnSpPr>
          <p:spPr>
            <a:xfrm>
              <a:off x="2304839" y="4933265"/>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grpSp>
      <p:sp>
        <p:nvSpPr>
          <p:cNvPr id="16" name="Rectangle 15"/>
          <p:cNvSpPr/>
          <p:nvPr/>
        </p:nvSpPr>
        <p:spPr>
          <a:xfrm>
            <a:off x="76200" y="2133600"/>
            <a:ext cx="5771940" cy="9144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3752850" y="1683742"/>
            <a:ext cx="1600200" cy="3048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3829050" y="833498"/>
            <a:ext cx="1828800" cy="1155044"/>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3829050" y="563879"/>
            <a:ext cx="1295400" cy="1377366"/>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3752850" y="106679"/>
            <a:ext cx="800100" cy="2026921"/>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152400" y="2286000"/>
            <a:ext cx="1847639" cy="2057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600200" y="2210574"/>
            <a:ext cx="7391400" cy="4647426"/>
          </a:xfrm>
          <a:prstGeom prst="rect">
            <a:avLst/>
          </a:prstGeom>
        </p:spPr>
        <p:txBody>
          <a:bodyPr wrap="square">
            <a:spAutoFit/>
          </a:bodyPr>
          <a:lstStyle/>
          <a:p>
            <a:pPr marL="800100" lvl="1" indent="-342900">
              <a:spcBef>
                <a:spcPts val="0"/>
              </a:spcBef>
              <a:buFontTx/>
              <a:buChar char="-"/>
            </a:pPr>
            <a:r>
              <a:rPr lang="en-US" sz="2600" dirty="0"/>
              <a:t>Scopes and Sequences, IAs, and units aligned to college-ready bar; review processes for all courses with more intensive internal and external review for capstone and priority courses to under </a:t>
            </a:r>
          </a:p>
          <a:p>
            <a:pPr marL="800100" lvl="1" indent="-342900">
              <a:spcBef>
                <a:spcPts val="0"/>
              </a:spcBef>
              <a:buFontTx/>
              <a:buChar char="-"/>
            </a:pPr>
            <a:endParaRPr lang="en-US" sz="1200" dirty="0" smtClean="0"/>
          </a:p>
          <a:p>
            <a:pPr marL="800100" lvl="1" indent="-342900">
              <a:spcBef>
                <a:spcPts val="0"/>
              </a:spcBef>
              <a:buFontTx/>
              <a:buChar char="-"/>
            </a:pPr>
            <a:r>
              <a:rPr lang="en-US" sz="2600" dirty="0" smtClean="0"/>
              <a:t>All </a:t>
            </a:r>
            <a:r>
              <a:rPr lang="en-US" sz="2600" dirty="0"/>
              <a:t>teachers &amp; school leaders clearly know the college-ready bar</a:t>
            </a:r>
          </a:p>
          <a:p>
            <a:pPr lvl="1">
              <a:spcBef>
                <a:spcPts val="0"/>
              </a:spcBef>
            </a:pPr>
            <a:endParaRPr lang="en-US" sz="1200" dirty="0" smtClean="0"/>
          </a:p>
          <a:p>
            <a:pPr marL="800100" lvl="1" indent="-342900">
              <a:spcBef>
                <a:spcPts val="0"/>
              </a:spcBef>
              <a:buFontTx/>
              <a:buChar char="-"/>
            </a:pPr>
            <a:r>
              <a:rPr lang="en-US" sz="2600" dirty="0" smtClean="0"/>
              <a:t>All </a:t>
            </a:r>
            <a:r>
              <a:rPr lang="en-US" sz="2600" dirty="0"/>
              <a:t>teachers &amp; school leaders give quality, actionable feedback to student work</a:t>
            </a:r>
          </a:p>
          <a:p>
            <a:pPr marL="800100" lvl="1" indent="-342900">
              <a:spcBef>
                <a:spcPts val="0"/>
              </a:spcBef>
              <a:buFontTx/>
              <a:buChar char="-"/>
            </a:pPr>
            <a:endParaRPr lang="en-US" sz="1200" dirty="0" smtClean="0"/>
          </a:p>
          <a:p>
            <a:pPr marL="800100" lvl="1" indent="-342900">
              <a:spcBef>
                <a:spcPts val="0"/>
              </a:spcBef>
              <a:buFontTx/>
              <a:buChar char="-"/>
            </a:pPr>
            <a:r>
              <a:rPr lang="en-US" sz="2600" dirty="0" smtClean="0"/>
              <a:t>A </a:t>
            </a:r>
            <a:r>
              <a:rPr lang="en-US" sz="2600" dirty="0"/>
              <a:t>culture of redo is created and sustained </a:t>
            </a:r>
          </a:p>
        </p:txBody>
      </p:sp>
      <p:sp>
        <p:nvSpPr>
          <p:cNvPr id="4" name="Slide Number Placeholder 3"/>
          <p:cNvSpPr>
            <a:spLocks noGrp="1"/>
          </p:cNvSpPr>
          <p:nvPr>
            <p:ph type="sldNum" sz="quarter" idx="12"/>
          </p:nvPr>
        </p:nvSpPr>
        <p:spPr/>
        <p:txBody>
          <a:bodyPr/>
          <a:lstStyle/>
          <a:p>
            <a:fld id="{3701D884-A8DC-43BF-AC4F-0840CAE5B06E}" type="slidenum">
              <a:rPr lang="en-US" smtClean="0"/>
              <a:t>4</a:t>
            </a:fld>
            <a:endParaRPr lang="en-US"/>
          </a:p>
        </p:txBody>
      </p:sp>
      <p:pic>
        <p:nvPicPr>
          <p:cNvPr id="14" name="Picture 13" descr="C:\Users\dougmccurry\AppData\Local\Microsoft\Windows\Temporary Internet Files\Content.Outlook\KQN2EM9P\AchievementFirst_Logo_SMALL_.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119896"/>
            <a:ext cx="1981200" cy="1130557"/>
          </a:xfrm>
          <a:prstGeom prst="rect">
            <a:avLst/>
          </a:prstGeom>
          <a:noFill/>
          <a:ln>
            <a:noFill/>
          </a:ln>
        </p:spPr>
      </p:pic>
    </p:spTree>
    <p:extLst>
      <p:ext uri="{BB962C8B-B14F-4D97-AF65-F5344CB8AC3E}">
        <p14:creationId xmlns:p14="http://schemas.microsoft.com/office/powerpoint/2010/main" val="2840186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228600" y="-133544"/>
            <a:ext cx="3124200" cy="1733743"/>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sp>
        <p:nvSpPr>
          <p:cNvPr id="16" name="Rectangle 15"/>
          <p:cNvSpPr/>
          <p:nvPr/>
        </p:nvSpPr>
        <p:spPr>
          <a:xfrm>
            <a:off x="76200" y="1554480"/>
            <a:ext cx="4953000" cy="4572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3048000" y="1150342"/>
            <a:ext cx="1600200" cy="3048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3124200" y="580040"/>
            <a:ext cx="1524000" cy="8751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3124200" y="300098"/>
            <a:ext cx="1066800" cy="1107748"/>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3048000" y="30479"/>
            <a:ext cx="723900" cy="1569722"/>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1600200" y="1600200"/>
            <a:ext cx="7696200" cy="5355312"/>
          </a:xfrm>
          <a:prstGeom prst="rect">
            <a:avLst/>
          </a:prstGeom>
        </p:spPr>
        <p:txBody>
          <a:bodyPr wrap="square">
            <a:spAutoFit/>
          </a:bodyPr>
          <a:lstStyle/>
          <a:p>
            <a:pPr marL="800100" lvl="1" indent="-342900">
              <a:spcBef>
                <a:spcPts val="0"/>
              </a:spcBef>
              <a:buFontTx/>
              <a:buChar char="-"/>
            </a:pPr>
            <a:r>
              <a:rPr lang="en-US" sz="2200" b="1" dirty="0" smtClean="0"/>
              <a:t> </a:t>
            </a:r>
            <a:r>
              <a:rPr lang="en-US" sz="2800" b="1" dirty="0"/>
              <a:t>Intellectual Preparation</a:t>
            </a:r>
          </a:p>
          <a:p>
            <a:pPr marL="1257300" lvl="2" indent="-342900">
              <a:buFontTx/>
              <a:buChar char="-"/>
            </a:pPr>
            <a:r>
              <a:rPr lang="en-US" sz="2600" dirty="0"/>
              <a:t>All teachers enter every class deeply intellectually engaged: big idea clearly named, strong question(s)/task(s), exemplar response with clear annotated criteria, potential student misconceptions (and teacher responses) named</a:t>
            </a:r>
          </a:p>
          <a:p>
            <a:pPr marL="800100" lvl="1" indent="-342900">
              <a:spcBef>
                <a:spcPts val="0"/>
              </a:spcBef>
              <a:buFontTx/>
              <a:buChar char="-"/>
            </a:pPr>
            <a:r>
              <a:rPr lang="en-US" sz="2800" b="1" dirty="0"/>
              <a:t>Discussion &amp; Engagement (Instruction)</a:t>
            </a:r>
          </a:p>
          <a:p>
            <a:pPr marL="1257300" lvl="2" indent="-342900">
              <a:buFontTx/>
              <a:buChar char="-"/>
            </a:pPr>
            <a:r>
              <a:rPr lang="en-US" sz="2600" dirty="0"/>
              <a:t>All teachers facilitate rich discussions that lead to the </a:t>
            </a:r>
            <a:r>
              <a:rPr lang="en-US" sz="2600" dirty="0" smtClean="0"/>
              <a:t>big idea, including deftly responding </a:t>
            </a:r>
            <a:r>
              <a:rPr lang="en-US" sz="2600" dirty="0"/>
              <a:t>to student misconception</a:t>
            </a:r>
          </a:p>
          <a:p>
            <a:pPr marL="1257300" lvl="2" indent="-342900">
              <a:buFontTx/>
              <a:buChar char="-"/>
            </a:pPr>
            <a:r>
              <a:rPr lang="en-US" sz="2600" dirty="0"/>
              <a:t>All teachers leverage a strong core set of engagement moves</a:t>
            </a:r>
          </a:p>
        </p:txBody>
      </p:sp>
      <p:sp>
        <p:nvSpPr>
          <p:cNvPr id="13" name="TextBox 12"/>
          <p:cNvSpPr txBox="1"/>
          <p:nvPr/>
        </p:nvSpPr>
        <p:spPr>
          <a:xfrm>
            <a:off x="76201" y="1828800"/>
            <a:ext cx="1953598" cy="4247317"/>
          </a:xfrm>
          <a:prstGeom prst="rect">
            <a:avLst/>
          </a:prstGeom>
          <a:noFill/>
          <a:ln w="28575">
            <a:solidFill>
              <a:srgbClr val="FF0000"/>
            </a:solidFill>
          </a:ln>
        </p:spPr>
        <p:txBody>
          <a:bodyPr wrap="square" rtlCol="0">
            <a:spAutoFit/>
          </a:bodyPr>
          <a:lstStyle/>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a:p>
            <a:pPr fontAlgn="base">
              <a:spcBef>
                <a:spcPct val="0"/>
              </a:spcBef>
              <a:spcAft>
                <a:spcPct val="0"/>
              </a:spcAft>
            </a:pPr>
            <a:endParaRPr lang="en-US"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14" name="TextBox 13"/>
          <p:cNvSpPr txBox="1"/>
          <p:nvPr/>
        </p:nvSpPr>
        <p:spPr>
          <a:xfrm>
            <a:off x="0" y="1932022"/>
            <a:ext cx="2029798" cy="3539430"/>
          </a:xfrm>
          <a:prstGeom prst="rect">
            <a:avLst/>
          </a:prstGeom>
          <a:noFill/>
        </p:spPr>
        <p:txBody>
          <a:bodyPr wrap="square" rtlCol="0">
            <a:spAutoFit/>
          </a:bodyPr>
          <a:lstStyle/>
          <a:p>
            <a:pPr algn="ct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Intellectual Engagement in Planning &amp; Instruction</a:t>
            </a:r>
            <a:r>
              <a:rPr lang="en-US" sz="2800"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Focus on Teacher &amp; Leader PD</a:t>
            </a:r>
            <a:endPar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701D884-A8DC-43BF-AC4F-0840CAE5B06E}" type="slidenum">
              <a:rPr lang="en-US" smtClean="0"/>
              <a:t>5</a:t>
            </a:fld>
            <a:endParaRPr lang="en-US"/>
          </a:p>
        </p:txBody>
      </p:sp>
      <p:pic>
        <p:nvPicPr>
          <p:cNvPr id="12" name="Picture 11" descr="C:\Users\dougmccurry\AppData\Local\Microsoft\Windows\Temporary Internet Files\Content.Outlook\KQN2EM9P\AchievementFirst_Logo_SMALL_.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0"/>
            <a:ext cx="1981200" cy="1130557"/>
          </a:xfrm>
          <a:prstGeom prst="rect">
            <a:avLst/>
          </a:prstGeom>
          <a:noFill/>
          <a:ln>
            <a:noFill/>
          </a:ln>
        </p:spPr>
      </p:pic>
    </p:spTree>
    <p:extLst>
      <p:ext uri="{BB962C8B-B14F-4D97-AF65-F5344CB8AC3E}">
        <p14:creationId xmlns:p14="http://schemas.microsoft.com/office/powerpoint/2010/main" val="2255928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067800" cy="1143000"/>
          </a:xfrm>
        </p:spPr>
        <p:txBody>
          <a:bodyPr>
            <a:normAutofit fontScale="90000"/>
          </a:bodyPr>
          <a:lstStyle/>
          <a:p>
            <a:r>
              <a:rPr lang="en-US" b="1" dirty="0" smtClean="0">
                <a:solidFill>
                  <a:srgbClr val="FF0000"/>
                </a:solidFill>
              </a:rPr>
              <a:t>Align all PD Efforts to Focus on 4 Key Wins</a:t>
            </a:r>
            <a:endParaRPr lang="en-US" b="1" dirty="0">
              <a:solidFill>
                <a:srgbClr val="FF0000"/>
              </a:solidFill>
            </a:endParaRPr>
          </a:p>
        </p:txBody>
      </p:sp>
      <p:sp>
        <p:nvSpPr>
          <p:cNvPr id="3" name="Content Placeholder 2"/>
          <p:cNvSpPr>
            <a:spLocks noGrp="1"/>
          </p:cNvSpPr>
          <p:nvPr>
            <p:ph idx="1"/>
          </p:nvPr>
        </p:nvSpPr>
        <p:spPr>
          <a:xfrm>
            <a:off x="0" y="731837"/>
            <a:ext cx="9144000" cy="4525963"/>
          </a:xfrm>
        </p:spPr>
        <p:txBody>
          <a:bodyPr>
            <a:noAutofit/>
          </a:bodyPr>
          <a:lstStyle/>
          <a:p>
            <a:pPr>
              <a:spcBef>
                <a:spcPts val="0"/>
              </a:spcBef>
            </a:pPr>
            <a:r>
              <a:rPr lang="en-US" sz="2400" b="1" dirty="0" smtClean="0"/>
              <a:t>College Ready Bar: </a:t>
            </a:r>
          </a:p>
          <a:p>
            <a:pPr lvl="1">
              <a:spcBef>
                <a:spcPts val="0"/>
              </a:spcBef>
            </a:pPr>
            <a:r>
              <a:rPr lang="en-US" sz="1800" dirty="0" smtClean="0"/>
              <a:t>All teachers &amp; school leaders clearly know the college-ready bar for their grade/subject</a:t>
            </a:r>
          </a:p>
          <a:p>
            <a:pPr lvl="1">
              <a:spcBef>
                <a:spcPts val="0"/>
              </a:spcBef>
            </a:pPr>
            <a:r>
              <a:rPr lang="en-US" sz="1800" dirty="0" smtClean="0"/>
              <a:t>All teachers &amp; school leaders can and do give </a:t>
            </a:r>
            <a:r>
              <a:rPr lang="en-US" sz="1800" dirty="0"/>
              <a:t>quality, actionable feedback to </a:t>
            </a:r>
            <a:r>
              <a:rPr lang="en-US" sz="1800" dirty="0" err="1" smtClean="0"/>
              <a:t>st.</a:t>
            </a:r>
            <a:r>
              <a:rPr lang="en-US" sz="1800" dirty="0" smtClean="0"/>
              <a:t> work</a:t>
            </a:r>
            <a:endParaRPr lang="en-US" sz="1800" dirty="0"/>
          </a:p>
          <a:p>
            <a:pPr>
              <a:spcBef>
                <a:spcPts val="0"/>
              </a:spcBef>
            </a:pPr>
            <a:r>
              <a:rPr lang="en-US" sz="2400" b="1" dirty="0"/>
              <a:t>Intellectual Preparation: </a:t>
            </a:r>
          </a:p>
          <a:p>
            <a:pPr lvl="1">
              <a:spcBef>
                <a:spcPts val="0"/>
              </a:spcBef>
            </a:pPr>
            <a:r>
              <a:rPr lang="en-US" sz="2000" dirty="0"/>
              <a:t>All teachers enter every class deeply intellectually engaged</a:t>
            </a:r>
          </a:p>
          <a:p>
            <a:pPr lvl="2">
              <a:spcBef>
                <a:spcPts val="0"/>
              </a:spcBef>
            </a:pPr>
            <a:r>
              <a:rPr lang="en-US" sz="2000" dirty="0"/>
              <a:t>Big </a:t>
            </a:r>
            <a:r>
              <a:rPr lang="en-US" sz="2000" dirty="0" smtClean="0"/>
              <a:t>ideas </a:t>
            </a:r>
            <a:r>
              <a:rPr lang="en-US" sz="2000" dirty="0"/>
              <a:t>clearly named</a:t>
            </a:r>
          </a:p>
          <a:p>
            <a:pPr lvl="2">
              <a:spcBef>
                <a:spcPts val="0"/>
              </a:spcBef>
            </a:pPr>
            <a:r>
              <a:rPr lang="en-US" sz="2000" dirty="0"/>
              <a:t>Strong question/task to get at the big </a:t>
            </a:r>
            <a:r>
              <a:rPr lang="en-US" sz="2000" dirty="0" smtClean="0"/>
              <a:t>ideas</a:t>
            </a:r>
            <a:endParaRPr lang="en-US" sz="2000" dirty="0"/>
          </a:p>
          <a:p>
            <a:pPr lvl="2">
              <a:spcBef>
                <a:spcPts val="0"/>
              </a:spcBef>
            </a:pPr>
            <a:r>
              <a:rPr lang="en-US" sz="2000" dirty="0"/>
              <a:t>Exemplar response created – annotated to  clear criteria</a:t>
            </a:r>
          </a:p>
          <a:p>
            <a:pPr lvl="2">
              <a:spcBef>
                <a:spcPts val="0"/>
              </a:spcBef>
            </a:pPr>
            <a:r>
              <a:rPr lang="en-US" sz="2000" dirty="0"/>
              <a:t>Potential student misconceptions (and teacher response) named</a:t>
            </a:r>
          </a:p>
          <a:p>
            <a:pPr>
              <a:spcBef>
                <a:spcPts val="0"/>
              </a:spcBef>
            </a:pPr>
            <a:r>
              <a:rPr lang="en-US" sz="2400" b="1" dirty="0"/>
              <a:t>Discussion &amp; Engagement</a:t>
            </a:r>
          </a:p>
          <a:p>
            <a:pPr lvl="1">
              <a:spcBef>
                <a:spcPts val="0"/>
              </a:spcBef>
            </a:pPr>
            <a:r>
              <a:rPr lang="en-US" sz="2000" dirty="0"/>
              <a:t>All teachers facilitate rich discussions that lead to the big idea of the lesson </a:t>
            </a:r>
          </a:p>
          <a:p>
            <a:pPr lvl="1">
              <a:spcBef>
                <a:spcPts val="0"/>
              </a:spcBef>
            </a:pPr>
            <a:r>
              <a:rPr lang="en-US" sz="2000" dirty="0"/>
              <a:t>All teachers can deftly respond to student misconception</a:t>
            </a:r>
          </a:p>
          <a:p>
            <a:pPr lvl="1">
              <a:spcBef>
                <a:spcPts val="0"/>
              </a:spcBef>
            </a:pPr>
            <a:r>
              <a:rPr lang="en-US" sz="2000" dirty="0"/>
              <a:t>All teachers leverage a strong, core set of engagement moves (e.g. challenge, turn-and-talks, show calls, competition) </a:t>
            </a:r>
          </a:p>
          <a:p>
            <a:pPr>
              <a:spcBef>
                <a:spcPts val="0"/>
              </a:spcBef>
            </a:pPr>
            <a:r>
              <a:rPr lang="en-US" sz="2400" b="1" dirty="0" smtClean="0"/>
              <a:t>Core Routines &amp; Expectations Automatic/Habit by Week 8</a:t>
            </a:r>
          </a:p>
          <a:p>
            <a:pPr lvl="1">
              <a:spcBef>
                <a:spcPts val="0"/>
              </a:spcBef>
            </a:pPr>
            <a:r>
              <a:rPr lang="en-US" sz="2000" dirty="0" smtClean="0"/>
              <a:t>All teachers have proficient skill at Core Taxonomy Moves (100%, Strong Voice, Positive Framing, What to Do, Warm/Demanding)</a:t>
            </a:r>
          </a:p>
          <a:p>
            <a:pPr lvl="1">
              <a:spcBef>
                <a:spcPts val="0"/>
              </a:spcBef>
            </a:pPr>
            <a:r>
              <a:rPr lang="en-US" sz="2000" dirty="0" smtClean="0"/>
              <a:t>Through robust practice at school-sites, all schools have air-tight </a:t>
            </a:r>
            <a:r>
              <a:rPr lang="en-US" sz="2000" dirty="0"/>
              <a:t>Power Routines and </a:t>
            </a:r>
            <a:r>
              <a:rPr lang="en-US" sz="2000" dirty="0" smtClean="0"/>
              <a:t>strong common times </a:t>
            </a:r>
            <a:r>
              <a:rPr lang="en-US" sz="2000" dirty="0"/>
              <a:t>of day (e.g. entry, dismissal, lunch</a:t>
            </a:r>
            <a:r>
              <a:rPr lang="en-US" sz="2000" dirty="0" smtClean="0"/>
              <a:t>)</a:t>
            </a:r>
          </a:p>
          <a:p>
            <a:pPr lvl="2"/>
            <a:endParaRPr lang="en-US" b="1" dirty="0"/>
          </a:p>
          <a:p>
            <a:pPr lvl="2"/>
            <a:endParaRPr lang="en-US" b="1" dirty="0" smtClean="0"/>
          </a:p>
          <a:p>
            <a:pPr lvl="2"/>
            <a:endParaRPr lang="en-US" b="1" dirty="0" smtClean="0"/>
          </a:p>
          <a:p>
            <a:pPr lvl="1"/>
            <a:endParaRPr lang="en-US" sz="2400" b="1" dirty="0"/>
          </a:p>
          <a:p>
            <a:endParaRPr lang="en-US" sz="2400" b="1" dirty="0" smtClean="0"/>
          </a:p>
          <a:p>
            <a:r>
              <a:rPr lang="en-US" sz="2400" dirty="0" smtClean="0"/>
              <a:t>Does </a:t>
            </a:r>
            <a:r>
              <a:rPr lang="en-US" sz="2400" dirty="0"/>
              <a:t>every single teacher in your building have the skills to deeply intellectually engage in the planning process? On a daily basis, do they do the intellectual lift so that their plans name the big idea/concept of the lesson, what a strong ending question/task is to get at that lesson, what an exemplar answer to that question would be (and what criteria the exemplar meets), and what the potential student misconceptions will be?</a:t>
            </a:r>
          </a:p>
          <a:p>
            <a:r>
              <a:rPr lang="en-US" sz="2400" dirty="0"/>
              <a:t> </a:t>
            </a:r>
          </a:p>
          <a:p>
            <a:r>
              <a:rPr lang="en-US" sz="2400" b="1" dirty="0"/>
              <a:t>Discussion and Engagement: </a:t>
            </a:r>
            <a:r>
              <a:rPr lang="en-US" sz="2400" dirty="0"/>
              <a:t>Can every single teacher in your building set up and facilitate rich discussions that lead to the big idea of the lesson and deftly respond to student misconception? Do they all have a strong, core set of engagement moves (e.g. challenge, great turn-and-talks, show calls) that accelerate joyful rigor?</a:t>
            </a:r>
          </a:p>
          <a:p>
            <a:r>
              <a:rPr lang="en-US" sz="2400" dirty="0"/>
              <a:t> </a:t>
            </a:r>
          </a:p>
        </p:txBody>
      </p:sp>
      <p:sp>
        <p:nvSpPr>
          <p:cNvPr id="5" name="Rectangle 4"/>
          <p:cNvSpPr/>
          <p:nvPr/>
        </p:nvSpPr>
        <p:spPr>
          <a:xfrm>
            <a:off x="76200" y="1752600"/>
            <a:ext cx="8991600" cy="3581400"/>
          </a:xfrm>
          <a:prstGeom prst="rect">
            <a:avLst/>
          </a:prstGeom>
          <a:solidFill>
            <a:schemeClr val="bg1">
              <a:lumMod val="75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3701D884-A8DC-43BF-AC4F-0840CAE5B06E}" type="slidenum">
              <a:rPr lang="en-US" smtClean="0"/>
              <a:t>6</a:t>
            </a:fld>
            <a:endParaRPr lang="en-US"/>
          </a:p>
        </p:txBody>
      </p:sp>
    </p:spTree>
    <p:extLst>
      <p:ext uri="{BB962C8B-B14F-4D97-AF65-F5344CB8AC3E}">
        <p14:creationId xmlns:p14="http://schemas.microsoft.com/office/powerpoint/2010/main" val="4161326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533400" y="391779"/>
            <a:ext cx="5426200" cy="3011214"/>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266699" y="3680704"/>
            <a:ext cx="8382001" cy="3127414"/>
            <a:chOff x="457200" y="4800586"/>
            <a:chExt cx="8382001" cy="3127414"/>
          </a:xfrm>
        </p:grpSpPr>
        <p:sp>
          <p:nvSpPr>
            <p:cNvPr id="24" name="TextBox 23"/>
            <p:cNvSpPr txBox="1"/>
            <p:nvPr/>
          </p:nvSpPr>
          <p:spPr>
            <a:xfrm>
              <a:off x="2362200" y="4800586"/>
              <a:ext cx="2383196" cy="3108543"/>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Intellectual Engagement in Planning &amp; Instruction</a:t>
              </a:r>
              <a:r>
                <a:rPr lang="en-US" sz="2800"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Focus on Teacher &amp; Leader PD</a:t>
              </a:r>
              <a:endPar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26" name="TextBox 25"/>
            <p:cNvSpPr txBox="1"/>
            <p:nvPr/>
          </p:nvSpPr>
          <p:spPr>
            <a:xfrm>
              <a:off x="7048501" y="4800600"/>
              <a:ext cx="1790700" cy="2246769"/>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Cultivate Excellence </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Develop Bright </a:t>
              </a: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Spots</a:t>
              </a:r>
            </a:p>
          </p:txBody>
        </p:sp>
        <p:sp>
          <p:nvSpPr>
            <p:cNvPr id="27" name="TextBox 26"/>
            <p:cNvSpPr txBox="1"/>
            <p:nvPr/>
          </p:nvSpPr>
          <p:spPr>
            <a:xfrm>
              <a:off x="457200" y="4800600"/>
              <a:ext cx="2133600" cy="1815882"/>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College </a:t>
              </a:r>
            </a:p>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Ready Bar</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Core Curriculum</a:t>
              </a:r>
            </a:p>
          </p:txBody>
        </p:sp>
        <p:sp>
          <p:nvSpPr>
            <p:cNvPr id="28" name="TextBox 27"/>
            <p:cNvSpPr txBox="1"/>
            <p:nvPr/>
          </p:nvSpPr>
          <p:spPr>
            <a:xfrm>
              <a:off x="4935897" y="4819457"/>
              <a:ext cx="2188804" cy="3108543"/>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Vibrant School Cultures</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Solidify the Core and Build the Symphony</a:t>
              </a:r>
              <a:endPar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cxnSp>
          <p:nvCxnSpPr>
            <p:cNvPr id="30" name="Straight Connector 29"/>
            <p:cNvCxnSpPr/>
            <p:nvPr/>
          </p:nvCxnSpPr>
          <p:spPr>
            <a:xfrm>
              <a:off x="6743701" y="4904794"/>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628517" y="4933265"/>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2304839" y="4933265"/>
              <a:ext cx="0" cy="381000"/>
            </a:xfrm>
            <a:prstGeom prst="line">
              <a:avLst/>
            </a:prstGeom>
            <a:ln w="3175">
              <a:solidFill>
                <a:srgbClr val="0081C6"/>
              </a:solidFill>
            </a:ln>
            <a:effectLst/>
          </p:spPr>
          <p:style>
            <a:lnRef idx="2">
              <a:schemeClr val="accent1"/>
            </a:lnRef>
            <a:fillRef idx="0">
              <a:schemeClr val="accent1"/>
            </a:fillRef>
            <a:effectRef idx="1">
              <a:schemeClr val="accent1"/>
            </a:effectRef>
            <a:fontRef idx="minor">
              <a:schemeClr val="tx1"/>
            </a:fontRef>
          </p:style>
        </p:cxnSp>
      </p:grpSp>
      <p:sp>
        <p:nvSpPr>
          <p:cNvPr id="16" name="Rectangle 15"/>
          <p:cNvSpPr/>
          <p:nvPr/>
        </p:nvSpPr>
        <p:spPr>
          <a:xfrm>
            <a:off x="381000" y="3489960"/>
            <a:ext cx="8153400" cy="9144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5943600" y="2872479"/>
            <a:ext cx="2514600" cy="6096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6019800" y="1958079"/>
            <a:ext cx="2057400" cy="1524000"/>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6019800" y="1348480"/>
            <a:ext cx="1447800" cy="20863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5943600" y="685816"/>
            <a:ext cx="914400" cy="2840619"/>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495800" y="3657600"/>
            <a:ext cx="2119125" cy="3131647"/>
          </a:xfrm>
          <a:prstGeom prst="rect">
            <a:avLst/>
          </a:prstGeom>
          <a:noFill/>
          <a:ln w="28575">
            <a:solidFill>
              <a:srgbClr val="FF0000"/>
            </a:solidFill>
          </a:ln>
        </p:spPr>
        <p:txBody>
          <a:bodyPr wrap="square" rtlCol="0">
            <a:spAutoFit/>
          </a:bodyPr>
          <a:lstStyle/>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701D884-A8DC-43BF-AC4F-0840CAE5B06E}" type="slidenum">
              <a:rPr lang="en-US" smtClean="0"/>
              <a:t>7</a:t>
            </a:fld>
            <a:endParaRPr lang="en-US"/>
          </a:p>
        </p:txBody>
      </p:sp>
    </p:spTree>
    <p:extLst>
      <p:ext uri="{BB962C8B-B14F-4D97-AF65-F5344CB8AC3E}">
        <p14:creationId xmlns:p14="http://schemas.microsoft.com/office/powerpoint/2010/main" val="3804116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228600" y="-133544"/>
            <a:ext cx="3124200" cy="1733743"/>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sp>
        <p:nvSpPr>
          <p:cNvPr id="16" name="Rectangle 15"/>
          <p:cNvSpPr/>
          <p:nvPr/>
        </p:nvSpPr>
        <p:spPr>
          <a:xfrm>
            <a:off x="76200" y="1554480"/>
            <a:ext cx="4953000" cy="4572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3048000" y="1150342"/>
            <a:ext cx="1600200" cy="3048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3124200" y="580040"/>
            <a:ext cx="1524000" cy="8751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3124200" y="300098"/>
            <a:ext cx="1066800" cy="1107748"/>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3048000" y="30479"/>
            <a:ext cx="723900" cy="1569722"/>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1143000" y="1524000"/>
            <a:ext cx="8001000" cy="5693866"/>
          </a:xfrm>
          <a:prstGeom prst="rect">
            <a:avLst/>
          </a:prstGeom>
        </p:spPr>
        <p:txBody>
          <a:bodyPr wrap="square">
            <a:spAutoFit/>
          </a:bodyPr>
          <a:lstStyle/>
          <a:p>
            <a:pPr marL="800100" lvl="1" indent="-342900">
              <a:spcBef>
                <a:spcPts val="0"/>
              </a:spcBef>
              <a:buFontTx/>
              <a:buChar char="-"/>
            </a:pPr>
            <a:r>
              <a:rPr lang="en-US" sz="2200" b="1" dirty="0"/>
              <a:t>Core Routines &amp; Expectations HABIT by Week </a:t>
            </a:r>
            <a:r>
              <a:rPr lang="en-US" sz="2200" b="1" dirty="0" smtClean="0"/>
              <a:t>8</a:t>
            </a:r>
            <a:endParaRPr lang="en-US" sz="2200" b="1" dirty="0"/>
          </a:p>
          <a:p>
            <a:pPr marL="1257300" lvl="2" indent="-342900">
              <a:buFontTx/>
              <a:buChar char="-"/>
            </a:pPr>
            <a:r>
              <a:rPr lang="en-US" sz="2000" dirty="0" smtClean="0"/>
              <a:t>All </a:t>
            </a:r>
            <a:r>
              <a:rPr lang="en-US" sz="2000" dirty="0"/>
              <a:t>teachers have proficient skill at Core Taxonomy Moves </a:t>
            </a:r>
            <a:r>
              <a:rPr lang="en-US" sz="1600" dirty="0"/>
              <a:t>(100%, Strong Voice, Positive Framing, What to Do, </a:t>
            </a:r>
            <a:r>
              <a:rPr lang="en-US" sz="1600" dirty="0" smtClean="0"/>
              <a:t>Warm/Demanding)</a:t>
            </a:r>
          </a:p>
          <a:p>
            <a:pPr marL="1257300" lvl="2" indent="-342900">
              <a:buFontTx/>
              <a:buChar char="-"/>
            </a:pPr>
            <a:r>
              <a:rPr lang="en-US" sz="2000" dirty="0" smtClean="0"/>
              <a:t>Through </a:t>
            </a:r>
            <a:r>
              <a:rPr lang="en-US" sz="2000" dirty="0"/>
              <a:t>robust practice at school-sites, all schools have air-tight Power Routines and strong common times of </a:t>
            </a:r>
            <a:r>
              <a:rPr lang="en-US" sz="2000" dirty="0" smtClean="0"/>
              <a:t>day</a:t>
            </a:r>
            <a:endParaRPr lang="en-US" sz="2000" dirty="0"/>
          </a:p>
          <a:p>
            <a:pPr marL="800100" lvl="1" indent="-342900">
              <a:buFontTx/>
              <a:buChar char="-"/>
            </a:pPr>
            <a:r>
              <a:rPr lang="en-US" sz="2200" b="1" dirty="0" smtClean="0"/>
              <a:t>Ritual </a:t>
            </a:r>
            <a:r>
              <a:rPr lang="en-US" sz="2200" b="1" dirty="0"/>
              <a:t>&amp; Tradition: </a:t>
            </a:r>
            <a:endParaRPr lang="en-US" sz="2200" b="1" dirty="0" smtClean="0"/>
          </a:p>
          <a:p>
            <a:pPr marL="1257300" lvl="2" indent="-342900">
              <a:buFontTx/>
              <a:buChar char="-"/>
            </a:pPr>
            <a:r>
              <a:rPr lang="en-US" sz="2000" dirty="0" smtClean="0"/>
              <a:t>All schools executing a </a:t>
            </a:r>
            <a:r>
              <a:rPr lang="en-US" sz="2000" dirty="0"/>
              <a:t>strong, proactive student </a:t>
            </a:r>
            <a:r>
              <a:rPr lang="en-US" sz="2000" dirty="0" err="1" smtClean="0"/>
              <a:t>eng.</a:t>
            </a:r>
            <a:r>
              <a:rPr lang="en-US" sz="2000" dirty="0" smtClean="0"/>
              <a:t> calendar</a:t>
            </a:r>
          </a:p>
          <a:p>
            <a:pPr marL="1257300" lvl="2" indent="-342900">
              <a:buFontTx/>
              <a:buChar char="-"/>
            </a:pPr>
            <a:r>
              <a:rPr lang="en-US" sz="2000" dirty="0" smtClean="0"/>
              <a:t>All schools have 1-3 </a:t>
            </a:r>
            <a:r>
              <a:rPr lang="en-US" sz="2000" dirty="0"/>
              <a:t>rituals </a:t>
            </a:r>
            <a:r>
              <a:rPr lang="en-US" sz="2000" dirty="0" smtClean="0"/>
              <a:t>very strong</a:t>
            </a:r>
            <a:endParaRPr lang="en-US" sz="2000" dirty="0"/>
          </a:p>
          <a:p>
            <a:pPr marL="800100" lvl="1" indent="-342900">
              <a:buFontTx/>
              <a:buChar char="-"/>
            </a:pPr>
            <a:r>
              <a:rPr lang="en-US" sz="2200" b="1" dirty="0"/>
              <a:t>Parent Engagement: </a:t>
            </a:r>
            <a:endParaRPr lang="en-US" sz="2200" b="1" dirty="0" smtClean="0"/>
          </a:p>
          <a:p>
            <a:pPr marL="1257300" lvl="2" indent="-342900">
              <a:buFontTx/>
              <a:buChar char="-"/>
            </a:pPr>
            <a:r>
              <a:rPr lang="en-US" sz="2000" dirty="0" smtClean="0"/>
              <a:t>All teachers make effective phone calls home, call at least five families a week, and track phone calls</a:t>
            </a:r>
          </a:p>
          <a:p>
            <a:pPr marL="1257300" lvl="2" indent="-342900">
              <a:buFontTx/>
              <a:buChar char="-"/>
            </a:pPr>
            <a:r>
              <a:rPr lang="en-US" sz="2000" dirty="0"/>
              <a:t>S</a:t>
            </a:r>
            <a:r>
              <a:rPr lang="en-US" sz="2000" dirty="0" smtClean="0"/>
              <a:t>trong </a:t>
            </a:r>
            <a:r>
              <a:rPr lang="en-US" sz="2000" dirty="0"/>
              <a:t>execution of </a:t>
            </a:r>
            <a:r>
              <a:rPr lang="en-US" sz="2000" dirty="0" err="1" smtClean="0"/>
              <a:t>curr</a:t>
            </a:r>
            <a:r>
              <a:rPr lang="en-US" sz="2000" dirty="0" smtClean="0"/>
              <a:t>. family </a:t>
            </a:r>
            <a:r>
              <a:rPr lang="en-US" sz="2000" dirty="0" err="1" smtClean="0"/>
              <a:t>eng.</a:t>
            </a:r>
            <a:r>
              <a:rPr lang="en-US" sz="2000" dirty="0" smtClean="0"/>
              <a:t> practices </a:t>
            </a:r>
            <a:r>
              <a:rPr lang="en-US" sz="2000" dirty="0"/>
              <a:t>(e.g. RC night)</a:t>
            </a:r>
          </a:p>
          <a:p>
            <a:pPr marL="800100" lvl="1" indent="-342900">
              <a:buFontTx/>
              <a:buChar char="-"/>
            </a:pPr>
            <a:r>
              <a:rPr lang="en-US" sz="2200" b="1" dirty="0"/>
              <a:t>Student Engagement: </a:t>
            </a:r>
          </a:p>
          <a:p>
            <a:pPr marL="1257300" lvl="2" indent="-342900">
              <a:buFontTx/>
              <a:buChar char="-"/>
            </a:pPr>
            <a:r>
              <a:rPr lang="en-US" sz="2000" dirty="0" smtClean="0"/>
              <a:t>All </a:t>
            </a:r>
            <a:r>
              <a:rPr lang="en-US" sz="2000" dirty="0"/>
              <a:t>teachers leverage a strong, core set of engagement moves (e.g. challenge, turn-and-talks, show calls, competition</a:t>
            </a:r>
            <a:r>
              <a:rPr lang="en-US" sz="2000" dirty="0" smtClean="0"/>
              <a:t>)</a:t>
            </a:r>
          </a:p>
          <a:p>
            <a:pPr marL="1257300" lvl="2" indent="-342900">
              <a:buFontTx/>
              <a:buChar char="-"/>
            </a:pPr>
            <a:r>
              <a:rPr lang="en-US" sz="2000" dirty="0" smtClean="0"/>
              <a:t>Small-but-easy joy and engagement moves (e.g. </a:t>
            </a:r>
            <a:r>
              <a:rPr lang="en-US" sz="2000" dirty="0" err="1" smtClean="0"/>
              <a:t>posi</a:t>
            </a:r>
            <a:r>
              <a:rPr lang="en-US" sz="2000" dirty="0" smtClean="0"/>
              <a:t>-notes</a:t>
            </a:r>
            <a:r>
              <a:rPr lang="en-US" sz="2000" dirty="0"/>
              <a:t>, smile/laugh/joke, quick relationship times</a:t>
            </a:r>
            <a:r>
              <a:rPr lang="en-US" sz="2000" dirty="0" smtClean="0"/>
              <a:t>) deep in culture</a:t>
            </a:r>
            <a:endParaRPr lang="en-US" sz="2000" dirty="0"/>
          </a:p>
          <a:p>
            <a:pPr marL="1257300" lvl="2" indent="-342900">
              <a:buFontTx/>
              <a:buChar char="-"/>
            </a:pPr>
            <a:endParaRPr lang="en-US" sz="2000" dirty="0"/>
          </a:p>
        </p:txBody>
      </p:sp>
      <p:sp>
        <p:nvSpPr>
          <p:cNvPr id="11" name="TextBox 10"/>
          <p:cNvSpPr txBox="1"/>
          <p:nvPr/>
        </p:nvSpPr>
        <p:spPr>
          <a:xfrm>
            <a:off x="173396" y="1905000"/>
            <a:ext cx="1503004" cy="3293209"/>
          </a:xfrm>
          <a:prstGeom prst="rect">
            <a:avLst/>
          </a:prstGeom>
          <a:noFill/>
        </p:spPr>
        <p:txBody>
          <a:bodyPr wrap="square" rtlCol="0">
            <a:spAutoFit/>
          </a:bodyPr>
          <a:lstStyle/>
          <a:p>
            <a:pPr algn="ctr" fontAlgn="base">
              <a:spcBef>
                <a:spcPct val="0"/>
              </a:spcBef>
              <a:spcAft>
                <a:spcPct val="0"/>
              </a:spcAft>
            </a:pPr>
            <a:r>
              <a:rPr lang="en-US" sz="2600" b="1" cap="small" dirty="0" smtClean="0">
                <a:solidFill>
                  <a:srgbClr val="0081C6"/>
                </a:solidFill>
                <a:latin typeface="Calibri" panose="020F0502020204030204" pitchFamily="34" charset="0"/>
                <a:ea typeface="ＭＳ Ｐゴシック" charset="-128"/>
                <a:cs typeface="Calibri" panose="020F0502020204030204" pitchFamily="34" charset="0"/>
              </a:rPr>
              <a:t>Vibrant School Cultures</a:t>
            </a:r>
            <a:r>
              <a:rPr lang="en-US" sz="26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6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6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Solidify the Core and Build the Symphony</a:t>
            </a:r>
            <a:endParaRPr lang="en-US" sz="26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12" name="TextBox 11"/>
          <p:cNvSpPr txBox="1"/>
          <p:nvPr/>
        </p:nvSpPr>
        <p:spPr>
          <a:xfrm>
            <a:off x="173396" y="1985780"/>
            <a:ext cx="1552905" cy="3131647"/>
          </a:xfrm>
          <a:prstGeom prst="rect">
            <a:avLst/>
          </a:prstGeom>
          <a:noFill/>
          <a:ln w="28575">
            <a:solidFill>
              <a:srgbClr val="FF0000"/>
            </a:solidFill>
          </a:ln>
        </p:spPr>
        <p:txBody>
          <a:bodyPr wrap="square" rtlCol="0">
            <a:spAutoFit/>
          </a:bodyPr>
          <a:lstStyle/>
          <a:p>
            <a:pPr fontAlgn="base">
              <a:spcBef>
                <a:spcPct val="0"/>
              </a:spcBef>
              <a:spcAft>
                <a:spcPct val="0"/>
              </a:spcAft>
            </a:pPr>
            <a:endParaRPr lang="en-US"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endParaRPr>
          </a:p>
        </p:txBody>
      </p:sp>
      <p:sp>
        <p:nvSpPr>
          <p:cNvPr id="2" name="Slide Number Placeholder 1"/>
          <p:cNvSpPr>
            <a:spLocks noGrp="1"/>
          </p:cNvSpPr>
          <p:nvPr>
            <p:ph type="sldNum" sz="quarter" idx="12"/>
          </p:nvPr>
        </p:nvSpPr>
        <p:spPr>
          <a:xfrm>
            <a:off x="5791200" y="6172200"/>
            <a:ext cx="2133600" cy="365125"/>
          </a:xfrm>
        </p:spPr>
        <p:txBody>
          <a:bodyPr/>
          <a:lstStyle/>
          <a:p>
            <a:fld id="{3701D884-A8DC-43BF-AC4F-0840CAE5B06E}" type="slidenum">
              <a:rPr lang="en-US" smtClean="0"/>
              <a:t>8</a:t>
            </a:fld>
            <a:endParaRPr lang="en-US"/>
          </a:p>
        </p:txBody>
      </p:sp>
      <p:pic>
        <p:nvPicPr>
          <p:cNvPr id="13" name="Picture 12" descr="C:\Users\dougmccurry\AppData\Local\Microsoft\Windows\Temporary Internet Files\Content.Outlook\KQN2EM9P\AchievementFirst_Logo_SMALL_.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76200"/>
            <a:ext cx="1981200" cy="1130557"/>
          </a:xfrm>
          <a:prstGeom prst="rect">
            <a:avLst/>
          </a:prstGeom>
          <a:noFill/>
          <a:ln>
            <a:noFill/>
          </a:ln>
        </p:spPr>
      </p:pic>
    </p:spTree>
    <p:extLst>
      <p:ext uri="{BB962C8B-B14F-4D97-AF65-F5344CB8AC3E}">
        <p14:creationId xmlns:p14="http://schemas.microsoft.com/office/powerpoint/2010/main" val="2064587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standforqld.com.au/wp-content/uploads/2012/12/bigstepslogo.jpg"/>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228600" y="-133544"/>
            <a:ext cx="3124200" cy="1733743"/>
          </a:xfrm>
          <a:prstGeom prst="rect">
            <a:avLst/>
          </a:prstGeom>
          <a:noFill/>
          <a:effectLst>
            <a:outerShdw blurRad="50800" dist="38100" dir="2700000" algn="tl" rotWithShape="0">
              <a:srgbClr val="0081C6">
                <a:alpha val="0"/>
              </a:srgbClr>
            </a:outerShdw>
          </a:effectLst>
          <a:extLst>
            <a:ext uri="{909E8E84-426E-40DD-AFC4-6F175D3DCCD1}">
              <a14:hiddenFill xmlns:a14="http://schemas.microsoft.com/office/drawing/2010/main">
                <a:solidFill>
                  <a:srgbClr val="FFFFFF"/>
                </a:solidFill>
              </a14:hiddenFill>
            </a:ext>
          </a:extLst>
        </p:spPr>
      </p:pic>
      <p:sp>
        <p:nvSpPr>
          <p:cNvPr id="16" name="Rectangle 15"/>
          <p:cNvSpPr/>
          <p:nvPr/>
        </p:nvSpPr>
        <p:spPr>
          <a:xfrm>
            <a:off x="76200" y="1554480"/>
            <a:ext cx="4953000" cy="45720"/>
          </a:xfrm>
          <a:prstGeom prst="rect">
            <a:avLst/>
          </a:prstGeom>
          <a:gradFill flip="none" rotWithShape="1">
            <a:gsLst>
              <a:gs pos="0">
                <a:srgbClr val="0081C6"/>
              </a:gs>
              <a:gs pos="100000">
                <a:srgbClr val="0081C6">
                  <a:alpha val="50000"/>
                </a:srgbClr>
              </a:gs>
            </a:gsLst>
            <a:lin ang="0" scaled="1"/>
            <a:tileRect/>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en-US">
              <a:solidFill>
                <a:srgbClr val="FFFFFF"/>
              </a:solidFill>
            </a:endParaRPr>
          </a:p>
        </p:txBody>
      </p:sp>
      <p:cxnSp>
        <p:nvCxnSpPr>
          <p:cNvPr id="17" name="Straight Arrow Connector 16"/>
          <p:cNvCxnSpPr/>
          <p:nvPr/>
        </p:nvCxnSpPr>
        <p:spPr>
          <a:xfrm flipV="1">
            <a:off x="3048000" y="1150342"/>
            <a:ext cx="1600200" cy="304800"/>
          </a:xfrm>
          <a:prstGeom prst="straightConnector1">
            <a:avLst/>
          </a:prstGeom>
          <a:ln w="57150">
            <a:solidFill>
              <a:schemeClr val="bg1">
                <a:lumMod val="75000"/>
              </a:schemeClr>
            </a:soli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V="1">
            <a:off x="3124200" y="580040"/>
            <a:ext cx="1524000" cy="875102"/>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3124200" y="300098"/>
            <a:ext cx="1066800" cy="1107748"/>
          </a:xfrm>
          <a:prstGeom prst="straightConnector1">
            <a:avLst/>
          </a:prstGeom>
          <a:ln w="57150">
            <a:solidFill>
              <a:schemeClr val="bg1">
                <a:lumMod val="75000"/>
              </a:schemeClr>
            </a:solidFill>
            <a:prstDash val="dash"/>
            <a:headEnd type="none" w="med" len="med"/>
            <a:tailEnd type="triangle" w="med"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3048000" y="30479"/>
            <a:ext cx="723900" cy="1569722"/>
          </a:xfrm>
          <a:prstGeom prst="straightConnector1">
            <a:avLst/>
          </a:prstGeom>
          <a:ln w="101600">
            <a:gradFill flip="none" rotWithShape="1">
              <a:gsLst>
                <a:gs pos="0">
                  <a:srgbClr val="0081C6"/>
                </a:gs>
                <a:gs pos="100000">
                  <a:srgbClr val="0081C6">
                    <a:alpha val="41000"/>
                  </a:srgbClr>
                </a:gs>
              </a:gsLst>
              <a:lin ang="0" scaled="1"/>
              <a:tileRect/>
            </a:gradFill>
            <a:headEnd type="none" w="med" len="med"/>
            <a:tailEnd type="triangle" w="lg" len="med"/>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1828800" y="1600200"/>
            <a:ext cx="7315200" cy="5401479"/>
          </a:xfrm>
          <a:prstGeom prst="rect">
            <a:avLst/>
          </a:prstGeom>
        </p:spPr>
        <p:txBody>
          <a:bodyPr wrap="square">
            <a:spAutoFit/>
          </a:bodyPr>
          <a:lstStyle/>
          <a:p>
            <a:pPr lvl="0"/>
            <a:r>
              <a:rPr lang="en-US" sz="2300" b="1" dirty="0"/>
              <a:t>Focused Commitment to Develop </a:t>
            </a:r>
            <a:r>
              <a:rPr lang="en-US" sz="2300" b="1" dirty="0" smtClean="0"/>
              <a:t>Excellence</a:t>
            </a:r>
            <a:endParaRPr lang="en-US" sz="2300" dirty="0"/>
          </a:p>
          <a:p>
            <a:pPr marL="342900" lvl="0" indent="-342900">
              <a:buFontTx/>
              <a:buChar char="-"/>
            </a:pPr>
            <a:r>
              <a:rPr lang="en-US" sz="2300" dirty="0" smtClean="0"/>
              <a:t>All </a:t>
            </a:r>
            <a:r>
              <a:rPr lang="en-US" sz="2300" dirty="0"/>
              <a:t>schools who take on Bright Spots </a:t>
            </a:r>
            <a:r>
              <a:rPr lang="en-US" sz="2300" dirty="0" smtClean="0"/>
              <a:t>develop that area to excellence.</a:t>
            </a:r>
          </a:p>
          <a:p>
            <a:pPr marL="342900" lvl="0" indent="-342900">
              <a:buFontTx/>
              <a:buChar char="-"/>
            </a:pPr>
            <a:r>
              <a:rPr lang="en-US" sz="2300" dirty="0" smtClean="0"/>
              <a:t>This </a:t>
            </a:r>
            <a:r>
              <a:rPr lang="en-US" sz="2300" dirty="0"/>
              <a:t>requires strong partnership amongst the school leadership team, the RS, and the supporting member of Team CAO.</a:t>
            </a:r>
          </a:p>
          <a:p>
            <a:pPr lvl="0"/>
            <a:r>
              <a:rPr lang="en-US" sz="2300" b="1" dirty="0"/>
              <a:t>Knowledge Management and </a:t>
            </a:r>
            <a:r>
              <a:rPr lang="en-US" sz="2300" b="1" dirty="0" smtClean="0"/>
              <a:t>Sharing</a:t>
            </a:r>
            <a:endParaRPr lang="en-US" sz="2300" dirty="0"/>
          </a:p>
          <a:p>
            <a:pPr marL="342900" lvl="0" indent="-342900">
              <a:buFontTx/>
              <a:buChar char="-"/>
            </a:pPr>
            <a:r>
              <a:rPr lang="en-US" sz="2300" dirty="0" smtClean="0"/>
              <a:t>Bright </a:t>
            </a:r>
            <a:r>
              <a:rPr lang="en-US" sz="2300" dirty="0"/>
              <a:t>Spot practices are captured and codified including videos, trainings, planning documents, and </a:t>
            </a:r>
            <a:r>
              <a:rPr lang="en-US" sz="2300" dirty="0" smtClean="0"/>
              <a:t>communications.</a:t>
            </a:r>
          </a:p>
          <a:p>
            <a:pPr marL="342900" lvl="0" indent="-342900">
              <a:buFontTx/>
              <a:buChar char="-"/>
            </a:pPr>
            <a:r>
              <a:rPr lang="en-US" sz="2300" dirty="0" smtClean="0"/>
              <a:t>All </a:t>
            </a:r>
            <a:r>
              <a:rPr lang="en-US" sz="2300" dirty="0"/>
              <a:t>schools know where they can visit to see excellence, or excellence in </a:t>
            </a:r>
            <a:r>
              <a:rPr lang="en-US" sz="2300" dirty="0" smtClean="0"/>
              <a:t>progress.</a:t>
            </a:r>
          </a:p>
          <a:p>
            <a:pPr marL="342900" lvl="0" indent="-342900">
              <a:buFontTx/>
              <a:buChar char="-"/>
            </a:pPr>
            <a:r>
              <a:rPr lang="en-US" sz="2300" dirty="0" smtClean="0"/>
              <a:t>We unpack </a:t>
            </a:r>
            <a:r>
              <a:rPr lang="en-US" sz="2300" dirty="0"/>
              <a:t>the practices of our Bright Spots that have reached excellence and </a:t>
            </a:r>
            <a:r>
              <a:rPr lang="en-US" sz="2300" dirty="0" smtClean="0"/>
              <a:t>develop </a:t>
            </a:r>
            <a:r>
              <a:rPr lang="en-US" sz="2300" dirty="0"/>
              <a:t>trainings that can be leveraged across the network to improve practices.</a:t>
            </a:r>
          </a:p>
        </p:txBody>
      </p:sp>
      <p:sp>
        <p:nvSpPr>
          <p:cNvPr id="13" name="TextBox 12"/>
          <p:cNvSpPr txBox="1"/>
          <p:nvPr/>
        </p:nvSpPr>
        <p:spPr>
          <a:xfrm>
            <a:off x="114300" y="1715631"/>
            <a:ext cx="1790700" cy="2246769"/>
          </a:xfrm>
          <a:prstGeom prst="rect">
            <a:avLst/>
          </a:prstGeom>
          <a:noFill/>
        </p:spPr>
        <p:txBody>
          <a:bodyPr wrap="square" rtlCol="0">
            <a:spAutoFit/>
          </a:bodyPr>
          <a:lstStyle/>
          <a:p>
            <a:pPr fontAlgn="base">
              <a:spcBef>
                <a:spcPct val="0"/>
              </a:spcBef>
              <a:spcAft>
                <a:spcPct val="0"/>
              </a:spcAft>
            </a:pPr>
            <a:r>
              <a:rPr lang="en-US" sz="2800" b="1" cap="small" dirty="0" smtClean="0">
                <a:solidFill>
                  <a:srgbClr val="0081C6"/>
                </a:solidFill>
                <a:latin typeface="Calibri" panose="020F0502020204030204" pitchFamily="34" charset="0"/>
                <a:ea typeface="ＭＳ Ｐゴシック" charset="-128"/>
                <a:cs typeface="Calibri" panose="020F0502020204030204" pitchFamily="34" charset="0"/>
              </a:rPr>
              <a:t>Cultivate Excellence </a:t>
            </a:r>
            <a:r>
              <a:rPr lang="en-US" sz="2800" b="1" cap="small" dirty="0">
                <a:solidFill>
                  <a:srgbClr val="0081C6"/>
                </a:solidFill>
                <a:latin typeface="Calibri" panose="020F0502020204030204" pitchFamily="34" charset="0"/>
                <a:ea typeface="ＭＳ Ｐゴシック" charset="-128"/>
                <a:cs typeface="Calibri" panose="020F0502020204030204" pitchFamily="34" charset="0"/>
              </a:rPr>
              <a:t/>
            </a:r>
            <a:br>
              <a:rPr lang="en-US" sz="2800" b="1" cap="small" dirty="0">
                <a:solidFill>
                  <a:srgbClr val="0081C6"/>
                </a:solidFill>
                <a:latin typeface="Calibri" panose="020F0502020204030204" pitchFamily="34" charset="0"/>
                <a:ea typeface="ＭＳ Ｐゴシック" charset="-128"/>
                <a:cs typeface="Calibri" panose="020F0502020204030204" pitchFamily="34" charset="0"/>
              </a:rPr>
            </a:br>
            <a:r>
              <a:rPr lang="en-US" sz="2800" cap="small" dirty="0" smtClean="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Develop Bright </a:t>
            </a:r>
            <a:r>
              <a:rPr lang="en-US" sz="2800" cap="small" dirty="0">
                <a:solidFill>
                  <a:srgbClr val="000000">
                    <a:lumMod val="65000"/>
                    <a:lumOff val="35000"/>
                  </a:srgbClr>
                </a:solidFill>
                <a:latin typeface="Calibri" panose="020F0502020204030204" pitchFamily="34" charset="0"/>
                <a:ea typeface="ＭＳ Ｐゴシック" charset="-128"/>
                <a:cs typeface="Calibri" panose="020F0502020204030204" pitchFamily="34" charset="0"/>
              </a:rPr>
              <a:t>Spots</a:t>
            </a:r>
          </a:p>
        </p:txBody>
      </p:sp>
      <p:sp>
        <p:nvSpPr>
          <p:cNvPr id="2" name="Rectangle 1"/>
          <p:cNvSpPr/>
          <p:nvPr/>
        </p:nvSpPr>
        <p:spPr>
          <a:xfrm>
            <a:off x="114300" y="1715631"/>
            <a:ext cx="1676400" cy="224676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701D884-A8DC-43BF-AC4F-0840CAE5B06E}" type="slidenum">
              <a:rPr lang="en-US" smtClean="0"/>
              <a:t>9</a:t>
            </a:fld>
            <a:endParaRPr lang="en-US"/>
          </a:p>
        </p:txBody>
      </p:sp>
      <p:pic>
        <p:nvPicPr>
          <p:cNvPr id="12" name="Picture 11" descr="C:\Users\dougmccurry\AppData\Local\Microsoft\Windows\Temporary Internet Files\Content.Outlook\KQN2EM9P\AchievementFirst_Logo_SMALL_.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12443"/>
            <a:ext cx="1981200" cy="1130557"/>
          </a:xfrm>
          <a:prstGeom prst="rect">
            <a:avLst/>
          </a:prstGeom>
          <a:noFill/>
          <a:ln>
            <a:noFill/>
          </a:ln>
        </p:spPr>
      </p:pic>
    </p:spTree>
    <p:extLst>
      <p:ext uri="{BB962C8B-B14F-4D97-AF65-F5344CB8AC3E}">
        <p14:creationId xmlns:p14="http://schemas.microsoft.com/office/powerpoint/2010/main" val="3253925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870d16f4-8048-4199-b7c0-9cbff46dc78c">YRZUPVWUHWXA-68-170</_dlc_DocId>
    <_dlc_DocIdUrl xmlns="870d16f4-8048-4199-b7c0-9cbff46dc78c">
      <Url>https://manyminds.achievementfirst.org/PartnerExternal/_layouts/15/DocIdRedir.aspx?ID=YRZUPVWUHWXA-68-170</Url>
      <Description>YRZUPVWUHWXA-68-170</Description>
    </_dlc_DocIdUrl>
    <Sub_x0020_Folder xmlns="4e057819-0b9e-4654-ba9e-3dca848d228a">Priority Setting</Sub_x0020_Folder>
    <Key_x0020_Area xmlns="4e057819-0b9e-4654-ba9e-3dca848d228a">Long Term Strategic Planning</Key_x0020_Area>
    <Description0 xmlns="4e057819-0b9e-4654-ba9e-3dca848d228a" xsi:nil="true"/>
    <Sub_x0020_Folder_x0020_2 xmlns="4e057819-0b9e-4654-ba9e-3dca848d228a"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customXsn xmlns="http://schemas.microsoft.com/office/2006/metadata/customXsn">
  <xsnLocation>https://manyminds.achievementfirst.org/sites/NetworkSupport/_cts/AF School Document/84ffe443963d2764customXsn.xsn</xsnLocation>
  <cached>True</cached>
  <openByDefault>True</openByDefault>
  <xsnScope>https://manyminds.achievementfirst.org/sites/NetworkSupport</xsnScope>
</customXsn>
</file>

<file path=customXml/item6.xml><?xml version="1.0" encoding="utf-8"?>
<ct:contentTypeSchema xmlns:ct="http://schemas.microsoft.com/office/2006/metadata/contentType" xmlns:ma="http://schemas.microsoft.com/office/2006/metadata/properties/metaAttributes" ct:_="" ma:_="" ma:contentTypeName="Document" ma:contentTypeID="0x01010039AE7DCC0BC8E345A0B63004E3D9771B" ma:contentTypeVersion="4" ma:contentTypeDescription="Create a new document." ma:contentTypeScope="" ma:versionID="0664dea18d67cf2aa826b03ec1d79aa1">
  <xsd:schema xmlns:xsd="http://www.w3.org/2001/XMLSchema" xmlns:xs="http://www.w3.org/2001/XMLSchema" xmlns:p="http://schemas.microsoft.com/office/2006/metadata/properties" xmlns:ns2="870d16f4-8048-4199-b7c0-9cbff46dc78c" xmlns:ns3="4e057819-0b9e-4654-ba9e-3dca848d228a" targetNamespace="http://schemas.microsoft.com/office/2006/metadata/properties" ma:root="true" ma:fieldsID="4c14568f36dfba4ee9fb520732b28a5a" ns2:_="" ns3:_="">
    <xsd:import namespace="870d16f4-8048-4199-b7c0-9cbff46dc78c"/>
    <xsd:import namespace="4e057819-0b9e-4654-ba9e-3dca848d228a"/>
    <xsd:element name="properties">
      <xsd:complexType>
        <xsd:sequence>
          <xsd:element name="documentManagement">
            <xsd:complexType>
              <xsd:all>
                <xsd:element ref="ns2:_dlc_DocId" minOccurs="0"/>
                <xsd:element ref="ns2:_dlc_DocIdUrl" minOccurs="0"/>
                <xsd:element ref="ns2:_dlc_DocIdPersistId" minOccurs="0"/>
                <xsd:element ref="ns3:Key_x0020_Area"/>
                <xsd:element ref="ns3:Description0" minOccurs="0"/>
                <xsd:element ref="ns3:Sub_x0020_Folder" minOccurs="0"/>
                <xsd:element ref="ns3:Sub_x0020_Folder_x0020_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0d16f4-8048-4199-b7c0-9cbff46dc78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e057819-0b9e-4654-ba9e-3dca848d228a" elementFormDefault="qualified">
    <xsd:import namespace="http://schemas.microsoft.com/office/2006/documentManagement/types"/>
    <xsd:import namespace="http://schemas.microsoft.com/office/infopath/2007/PartnerControls"/>
    <xsd:element name="Key_x0020_Area" ma:index="11" ma:displayName="Key Area" ma:default="Decision Making Processes and Network-Schools Relationship" ma:format="Dropdown" ma:internalName="Key_x0020_Area">
      <xsd:simpleType>
        <xsd:restriction base="dms:Choice">
          <xsd:enumeration value="Decision Making Processes and Network-Schools Relationship"/>
          <xsd:enumeration value="Diversity and Inclusiveness"/>
          <xsd:enumeration value="Expansion Plan"/>
          <xsd:enumeration value="Internal Communications"/>
          <xsd:enumeration value="Knowledge Management"/>
          <xsd:enumeration value="Long Term Strategic Planning"/>
          <xsd:enumeration value="Operations"/>
          <xsd:enumeration value="Org Culture and Core Values"/>
          <xsd:enumeration value="Talent Strategy and Practices"/>
        </xsd:restriction>
      </xsd:simpleType>
    </xsd:element>
    <xsd:element name="Description0" ma:index="12" nillable="true" ma:displayName="Description" ma:internalName="Description0">
      <xsd:simpleType>
        <xsd:restriction base="dms:Note">
          <xsd:maxLength value="255"/>
        </xsd:restriction>
      </xsd:simpleType>
    </xsd:element>
    <xsd:element name="Sub_x0020_Folder" ma:index="13" nillable="true" ma:displayName="Sub Folder" ma:internalName="Sub_x0020_Folder">
      <xsd:simpleType>
        <xsd:restriction base="dms:Text">
          <xsd:maxLength value="255"/>
        </xsd:restriction>
      </xsd:simpleType>
    </xsd:element>
    <xsd:element name="Sub_x0020_Folder_x0020_2" ma:index="14" nillable="true" ma:displayName="Sub Folder 2" ma:internalName="Sub_x0020_Folder_x0020_2">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256456-06BC-4FB5-9F61-083677D8F46C}"/>
</file>

<file path=customXml/itemProps2.xml><?xml version="1.0" encoding="utf-8"?>
<ds:datastoreItem xmlns:ds="http://schemas.openxmlformats.org/officeDocument/2006/customXml" ds:itemID="{FD6D08F1-40EE-4546-8294-B9932C6D8D5B}"/>
</file>

<file path=customXml/itemProps3.xml><?xml version="1.0" encoding="utf-8"?>
<ds:datastoreItem xmlns:ds="http://schemas.openxmlformats.org/officeDocument/2006/customXml" ds:itemID="{64AEEA08-DBD2-421B-9BD0-51A1EF3AA612}"/>
</file>

<file path=customXml/itemProps4.xml><?xml version="1.0" encoding="utf-8"?>
<ds:datastoreItem xmlns:ds="http://schemas.openxmlformats.org/officeDocument/2006/customXml" ds:itemID="{FD6D08F1-40EE-4546-8294-B9932C6D8D5B}">
  <ds:schemaRefs>
    <ds:schemaRef ds:uri="http://schemas.microsoft.com/sharepoint/v3/contenttype/forms"/>
  </ds:schemaRefs>
</ds:datastoreItem>
</file>

<file path=customXml/itemProps5.xml><?xml version="1.0" encoding="utf-8"?>
<ds:datastoreItem xmlns:ds="http://schemas.openxmlformats.org/officeDocument/2006/customXml" ds:itemID="{9D3054C8-718F-4CE7-88EF-E295F279DAF0}">
  <ds:schemaRefs>
    <ds:schemaRef ds:uri="http://schemas.microsoft.com/office/2006/metadata/customXsn"/>
  </ds:schemaRefs>
</ds:datastoreItem>
</file>

<file path=customXml/itemProps6.xml><?xml version="1.0" encoding="utf-8"?>
<ds:datastoreItem xmlns:ds="http://schemas.openxmlformats.org/officeDocument/2006/customXml" ds:itemID="{BC45FA75-425D-4862-B974-E8738667404D}"/>
</file>

<file path=docProps/app.xml><?xml version="1.0" encoding="utf-8"?>
<Properties xmlns="http://schemas.openxmlformats.org/officeDocument/2006/extended-properties" xmlns:vt="http://schemas.openxmlformats.org/officeDocument/2006/docPropsVTypes">
  <TotalTime>20345</TotalTime>
  <Words>1523</Words>
  <Application>Microsoft Office PowerPoint</Application>
  <PresentationFormat>On-screen Show (4:3)</PresentationFormat>
  <Paragraphs>133</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What’s most important for 2014-15?</vt:lpstr>
      <vt:lpstr>PowerPoint Presentation</vt:lpstr>
      <vt:lpstr>PowerPoint Presentation</vt:lpstr>
      <vt:lpstr>PowerPoint Presentation</vt:lpstr>
      <vt:lpstr>PowerPoint Presentation</vt:lpstr>
      <vt:lpstr>Align all PD Efforts to Focus on 4 Key Wins</vt:lpstr>
      <vt:lpstr>PowerPoint Presentation</vt:lpstr>
      <vt:lpstr>PowerPoint Presentation</vt:lpstr>
      <vt:lpstr>PowerPoint Presentation</vt:lpstr>
      <vt:lpstr>Supporting All Scholars</vt:lpstr>
      <vt:lpstr>Diversity &amp; Inclusiveness</vt:lpstr>
      <vt:lpstr>Scaling with excellence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most important for 2014-15?</dc:title>
  <dc:creator>Windows User</dc:creator>
  <cp:lastModifiedBy>Dacia</cp:lastModifiedBy>
  <cp:revision>191</cp:revision>
  <cp:lastPrinted>2014-04-09T14:54:44Z</cp:lastPrinted>
  <dcterms:created xsi:type="dcterms:W3CDTF">2014-03-25T11:08:53Z</dcterms:created>
  <dcterms:modified xsi:type="dcterms:W3CDTF">2014-07-02T01:42:33Z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0x01010039AE7DCC0BC8E345A0B63004E3D9771B</vt:lpwstr>
  </property>
  <property fmtid="{D5CDD505-2E9C-101B-9397-08002B2CF9AE}" pid="3" name="_dlc_policyId">
    <vt:lpwstr>0x010100F05A691F7F882644BE96F06D9D88F8E1|2088864059</vt:lpwstr>
  </property>
  <property fmtid="{D5CDD505-2E9C-101B-9397-08002B2CF9AE}" pid="4" name="ItemRetentionFormula">
    <vt:lpwstr>&lt;formula id="Microsoft.Office.RecordsManagement.PolicyFeatures.Expiration.Formula.BuiltIn"&gt;&lt;number&gt;12&lt;/number&gt;&lt;property&gt;Modified&lt;/property&gt;&lt;propertyId&gt;28cf69c5-fa48-462a-b5cd-27b6f9d2bd5f&lt;/propertyId&gt;&lt;period&gt;months&lt;/period&gt;&lt;/formula&gt;</vt:lpwstr>
  </property>
  <property fmtid="{D5CDD505-2E9C-101B-9397-08002B2CF9AE}" pid="5" name="_dlc_DocIdItemGuid">
    <vt:lpwstr>54a2e488-24b0-4edf-95fc-b2ae908efef1</vt:lpwstr>
  </property>
  <property fmtid="{D5CDD505-2E9C-101B-9397-08002B2CF9AE}" pid="6" name="Geography">
    <vt:lpwstr/>
  </property>
  <property fmtid="{D5CDD505-2E9C-101B-9397-08002B2CF9AE}" pid="7" name="School">
    <vt:lpwstr/>
  </property>
  <property fmtid="{D5CDD505-2E9C-101B-9397-08002B2CF9AE}" pid="8" name="Team">
    <vt:lpwstr/>
  </property>
  <property fmtid="{D5CDD505-2E9C-101B-9397-08002B2CF9AE}" pid="9" name="School_x0020_Year">
    <vt:lpwstr/>
  </property>
  <property fmtid="{D5CDD505-2E9C-101B-9397-08002B2CF9AE}" pid="10" name="Project0">
    <vt:lpwstr/>
  </property>
  <property fmtid="{D5CDD505-2E9C-101B-9397-08002B2CF9AE}" pid="11" name="School Year">
    <vt:lpwstr/>
  </property>
</Properties>
</file>