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28.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theme/theme3.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colors2.xml" ContentType="application/vnd.openxmlformats-officedocument.drawingml.diagramColors+xml"/>
  <Override PartName="/ppt/diagrams/drawing1.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4.xml" ContentType="application/vnd.openxmlformats-officedocument.drawingml.diagramLayout+xml"/>
  <Override PartName="/ppt/diagrams/drawing2.xml" ContentType="application/vnd.ms-office.drawingml.diagramDrawing+xml"/>
  <Override PartName="/ppt/diagrams/colors3.xml" ContentType="application/vnd.openxmlformats-officedocument.drawingml.diagramColors+xml"/>
  <Override PartName="/ppt/diagrams/layout3.xml" ContentType="application/vnd.openxmlformats-officedocument.drawingml.diagramLayout+xml"/>
  <Override PartName="/ppt/diagrams/drawing3.xml" ContentType="application/vnd.ms-office.drawingml.diagramDrawing+xml"/>
  <Override PartName="/ppt/diagrams/quickStyle3.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64" r:id="rId5"/>
    <p:sldId id="317" r:id="rId6"/>
    <p:sldId id="308" r:id="rId7"/>
    <p:sldId id="309" r:id="rId8"/>
    <p:sldId id="310" r:id="rId9"/>
    <p:sldId id="318" r:id="rId10"/>
    <p:sldId id="311" r:id="rId11"/>
    <p:sldId id="307" r:id="rId12"/>
    <p:sldId id="304" r:id="rId13"/>
    <p:sldId id="302" r:id="rId14"/>
    <p:sldId id="265" r:id="rId15"/>
    <p:sldId id="319" r:id="rId16"/>
    <p:sldId id="329" r:id="rId17"/>
    <p:sldId id="315" r:id="rId18"/>
    <p:sldId id="314" r:id="rId19"/>
    <p:sldId id="320" r:id="rId20"/>
    <p:sldId id="330" r:id="rId21"/>
    <p:sldId id="322" r:id="rId22"/>
    <p:sldId id="316" r:id="rId23"/>
    <p:sldId id="321" r:id="rId24"/>
    <p:sldId id="333" r:id="rId25"/>
    <p:sldId id="312" r:id="rId26"/>
    <p:sldId id="326" r:id="rId27"/>
    <p:sldId id="337" r:id="rId28"/>
    <p:sldId id="338" r:id="rId29"/>
    <p:sldId id="339" r:id="rId30"/>
    <p:sldId id="340" r:id="rId31"/>
    <p:sldId id="341" r:id="rId32"/>
    <p:sldId id="342" r:id="rId33"/>
  </p:sldIdLst>
  <p:sldSz cx="9144000" cy="6858000" type="screen4x3"/>
  <p:notesSz cx="7010400" cy="9296400"/>
  <p:defaultTextStyle>
    <a:defPPr>
      <a:defRPr lang="en-US"/>
    </a:defPPr>
    <a:lvl1pPr algn="l" rtl="0" fontAlgn="base">
      <a:spcBef>
        <a:spcPct val="0"/>
      </a:spcBef>
      <a:spcAft>
        <a:spcPct val="0"/>
      </a:spcAft>
      <a:buClr>
        <a:srgbClr val="EE3224"/>
      </a:buClr>
      <a:buFont typeface="Arial" charset="0"/>
      <a:defRPr sz="1000" kern="1200">
        <a:solidFill>
          <a:schemeClr val="tx1"/>
        </a:solidFill>
        <a:latin typeface="Arial" charset="0"/>
        <a:ea typeface="ＭＳ Ｐゴシック" pitchFamily="-106" charset="-128"/>
        <a:cs typeface="+mn-cs"/>
      </a:defRPr>
    </a:lvl1pPr>
    <a:lvl2pPr marL="457200" algn="l" rtl="0" fontAlgn="base">
      <a:spcBef>
        <a:spcPct val="0"/>
      </a:spcBef>
      <a:spcAft>
        <a:spcPct val="0"/>
      </a:spcAft>
      <a:buClr>
        <a:srgbClr val="EE3224"/>
      </a:buClr>
      <a:buFont typeface="Arial" charset="0"/>
      <a:defRPr sz="1000" kern="1200">
        <a:solidFill>
          <a:schemeClr val="tx1"/>
        </a:solidFill>
        <a:latin typeface="Arial" charset="0"/>
        <a:ea typeface="ＭＳ Ｐゴシック" pitchFamily="-106" charset="-128"/>
        <a:cs typeface="+mn-cs"/>
      </a:defRPr>
    </a:lvl2pPr>
    <a:lvl3pPr marL="914400" algn="l" rtl="0" fontAlgn="base">
      <a:spcBef>
        <a:spcPct val="0"/>
      </a:spcBef>
      <a:spcAft>
        <a:spcPct val="0"/>
      </a:spcAft>
      <a:buClr>
        <a:srgbClr val="EE3224"/>
      </a:buClr>
      <a:buFont typeface="Arial" charset="0"/>
      <a:defRPr sz="1000" kern="1200">
        <a:solidFill>
          <a:schemeClr val="tx1"/>
        </a:solidFill>
        <a:latin typeface="Arial" charset="0"/>
        <a:ea typeface="ＭＳ Ｐゴシック" pitchFamily="-106" charset="-128"/>
        <a:cs typeface="+mn-cs"/>
      </a:defRPr>
    </a:lvl3pPr>
    <a:lvl4pPr marL="1371600" algn="l" rtl="0" fontAlgn="base">
      <a:spcBef>
        <a:spcPct val="0"/>
      </a:spcBef>
      <a:spcAft>
        <a:spcPct val="0"/>
      </a:spcAft>
      <a:buClr>
        <a:srgbClr val="EE3224"/>
      </a:buClr>
      <a:buFont typeface="Arial" charset="0"/>
      <a:defRPr sz="1000" kern="1200">
        <a:solidFill>
          <a:schemeClr val="tx1"/>
        </a:solidFill>
        <a:latin typeface="Arial" charset="0"/>
        <a:ea typeface="ＭＳ Ｐゴシック" pitchFamily="-106" charset="-128"/>
        <a:cs typeface="+mn-cs"/>
      </a:defRPr>
    </a:lvl4pPr>
    <a:lvl5pPr marL="1828800" algn="l" rtl="0" fontAlgn="base">
      <a:spcBef>
        <a:spcPct val="0"/>
      </a:spcBef>
      <a:spcAft>
        <a:spcPct val="0"/>
      </a:spcAft>
      <a:buClr>
        <a:srgbClr val="EE3224"/>
      </a:buClr>
      <a:buFont typeface="Arial" charset="0"/>
      <a:defRPr sz="1000" kern="1200">
        <a:solidFill>
          <a:schemeClr val="tx1"/>
        </a:solidFill>
        <a:latin typeface="Arial" charset="0"/>
        <a:ea typeface="ＭＳ Ｐゴシック" pitchFamily="-106" charset="-128"/>
        <a:cs typeface="+mn-cs"/>
      </a:defRPr>
    </a:lvl5pPr>
    <a:lvl6pPr marL="2286000" algn="l" defTabSz="914400" rtl="0" eaLnBrk="1" latinLnBrk="0" hangingPunct="1">
      <a:defRPr sz="1000" kern="1200">
        <a:solidFill>
          <a:schemeClr val="tx1"/>
        </a:solidFill>
        <a:latin typeface="Arial" charset="0"/>
        <a:ea typeface="ＭＳ Ｐゴシック" pitchFamily="-106" charset="-128"/>
        <a:cs typeface="+mn-cs"/>
      </a:defRPr>
    </a:lvl6pPr>
    <a:lvl7pPr marL="2743200" algn="l" defTabSz="914400" rtl="0" eaLnBrk="1" latinLnBrk="0" hangingPunct="1">
      <a:defRPr sz="1000" kern="1200">
        <a:solidFill>
          <a:schemeClr val="tx1"/>
        </a:solidFill>
        <a:latin typeface="Arial" charset="0"/>
        <a:ea typeface="ＭＳ Ｐゴシック" pitchFamily="-106" charset="-128"/>
        <a:cs typeface="+mn-cs"/>
      </a:defRPr>
    </a:lvl7pPr>
    <a:lvl8pPr marL="3200400" algn="l" defTabSz="914400" rtl="0" eaLnBrk="1" latinLnBrk="0" hangingPunct="1">
      <a:defRPr sz="1000" kern="1200">
        <a:solidFill>
          <a:schemeClr val="tx1"/>
        </a:solidFill>
        <a:latin typeface="Arial" charset="0"/>
        <a:ea typeface="ＭＳ Ｐゴシック" pitchFamily="-106" charset="-128"/>
        <a:cs typeface="+mn-cs"/>
      </a:defRPr>
    </a:lvl8pPr>
    <a:lvl9pPr marL="3657600" algn="l" defTabSz="914400" rtl="0" eaLnBrk="1" latinLnBrk="0" hangingPunct="1">
      <a:defRPr sz="1000" kern="1200">
        <a:solidFill>
          <a:schemeClr val="tx1"/>
        </a:solidFill>
        <a:latin typeface="Arial" charset="0"/>
        <a:ea typeface="ＭＳ Ｐゴシック" pitchFamily="-106"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ia HeyckMerlin" initials="MH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3366CC"/>
    <a:srgbClr val="68A2E2"/>
    <a:srgbClr val="97E183"/>
    <a:srgbClr val="92BCEA"/>
    <a:srgbClr val="6666FF"/>
    <a:srgbClr val="3366FF"/>
    <a:srgbClr val="F6A019"/>
    <a:srgbClr val="005DAA"/>
    <a:srgbClr val="8F3E9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66" autoAdjust="0"/>
    <p:restoredTop sz="96333" autoAdjust="0"/>
  </p:normalViewPr>
  <p:slideViewPr>
    <p:cSldViewPr snapToObjects="1">
      <p:cViewPr varScale="1">
        <p:scale>
          <a:sx n="76" d="100"/>
          <a:sy n="76" d="100"/>
        </p:scale>
        <p:origin x="-72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73BDB3-33AB-4791-B2CC-C7E680ABC0F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C647E52-DE5E-45DE-84AA-FA48F9DFD155}">
      <dgm:prSet phldrT="[Text]" custT="1"/>
      <dgm:spPr>
        <a:solidFill>
          <a:schemeClr val="tx2"/>
        </a:solidFill>
      </dgm:spPr>
      <dgm:t>
        <a:bodyPr/>
        <a:lstStyle/>
        <a:p>
          <a:r>
            <a:rPr lang="en-US" sz="1600" b="1" dirty="0" smtClean="0"/>
            <a:t>Principal</a:t>
          </a:r>
          <a:endParaRPr lang="en-US" sz="2600" b="1" dirty="0"/>
        </a:p>
      </dgm:t>
    </dgm:pt>
    <dgm:pt modelId="{9BFC130B-90BC-4965-92DF-FF68F1801945}" type="parTrans" cxnId="{6962B05E-87A9-4B8B-AB9D-3237BF204FEF}">
      <dgm:prSet/>
      <dgm:spPr/>
      <dgm:t>
        <a:bodyPr/>
        <a:lstStyle/>
        <a:p>
          <a:endParaRPr lang="en-US"/>
        </a:p>
      </dgm:t>
    </dgm:pt>
    <dgm:pt modelId="{F7507EE3-D483-4D24-9B62-3E5CD9D94CC4}" type="sibTrans" cxnId="{6962B05E-87A9-4B8B-AB9D-3237BF204FEF}">
      <dgm:prSet/>
      <dgm:spPr/>
      <dgm:t>
        <a:bodyPr/>
        <a:lstStyle/>
        <a:p>
          <a:endParaRPr lang="en-US"/>
        </a:p>
      </dgm:t>
    </dgm:pt>
    <dgm:pt modelId="{EE1C2BB4-6102-4734-B53F-4C23D6E67D15}">
      <dgm:prSet custT="1"/>
      <dgm:spPr>
        <a:solidFill>
          <a:schemeClr val="tx2"/>
        </a:solidFill>
      </dgm:spPr>
      <dgm:t>
        <a:bodyPr/>
        <a:lstStyle/>
        <a:p>
          <a:r>
            <a:rPr lang="en-US" sz="1400" b="1" dirty="0"/>
            <a:t>Dean(s) of  </a:t>
          </a:r>
          <a:r>
            <a:rPr lang="en-US" sz="1400" b="1" dirty="0" smtClean="0"/>
            <a:t>Students/Culture</a:t>
          </a:r>
          <a:endParaRPr lang="en-US" sz="1400" b="1" dirty="0"/>
        </a:p>
      </dgm:t>
    </dgm:pt>
    <dgm:pt modelId="{01A31912-D41E-4F5A-B06A-0BC21EF24A95}" type="parTrans" cxnId="{6C66742A-D35F-4E3C-869F-99094DDD39EC}">
      <dgm:prSet/>
      <dgm:spPr/>
      <dgm:t>
        <a:bodyPr/>
        <a:lstStyle/>
        <a:p>
          <a:endParaRPr lang="en-US"/>
        </a:p>
      </dgm:t>
    </dgm:pt>
    <dgm:pt modelId="{E9C77599-3AF8-41A3-891E-FB75DD9E38BC}" type="sibTrans" cxnId="{6C66742A-D35F-4E3C-869F-99094DDD39EC}">
      <dgm:prSet/>
      <dgm:spPr/>
      <dgm:t>
        <a:bodyPr/>
        <a:lstStyle/>
        <a:p>
          <a:endParaRPr lang="en-US"/>
        </a:p>
      </dgm:t>
    </dgm:pt>
    <dgm:pt modelId="{31FEA2BE-E460-4C13-84EB-FC8E6B922623}">
      <dgm:prSet custT="1"/>
      <dgm:spPr>
        <a:solidFill>
          <a:schemeClr val="tx2"/>
        </a:solidFill>
      </dgm:spPr>
      <dgm:t>
        <a:bodyPr/>
        <a:lstStyle/>
        <a:p>
          <a:r>
            <a:rPr lang="en-US" sz="1400" b="1" dirty="0" smtClean="0"/>
            <a:t>Academic Dean(s)</a:t>
          </a:r>
          <a:endParaRPr lang="en-US" sz="1400" b="1" dirty="0"/>
        </a:p>
      </dgm:t>
    </dgm:pt>
    <dgm:pt modelId="{D98FED51-D5BD-4A0A-9330-8ABC980379B7}" type="parTrans" cxnId="{B44B8BAA-4F49-4E95-8E8D-7783D10E2956}">
      <dgm:prSet/>
      <dgm:spPr/>
      <dgm:t>
        <a:bodyPr/>
        <a:lstStyle/>
        <a:p>
          <a:endParaRPr lang="en-US"/>
        </a:p>
      </dgm:t>
    </dgm:pt>
    <dgm:pt modelId="{3A773528-2152-4B70-9C77-4CE925296CDD}" type="sibTrans" cxnId="{B44B8BAA-4F49-4E95-8E8D-7783D10E2956}">
      <dgm:prSet/>
      <dgm:spPr/>
      <dgm:t>
        <a:bodyPr/>
        <a:lstStyle/>
        <a:p>
          <a:endParaRPr lang="en-US"/>
        </a:p>
      </dgm:t>
    </dgm:pt>
    <dgm:pt modelId="{D382137D-22FC-4AD1-8D09-CA51A385898A}" type="asst">
      <dgm:prSet custT="1"/>
      <dgm:spPr>
        <a:solidFill>
          <a:schemeClr val="accent1"/>
        </a:solidFill>
      </dgm:spPr>
      <dgm:t>
        <a:bodyPr/>
        <a:lstStyle/>
        <a:p>
          <a:r>
            <a:rPr lang="en-US" sz="1200" b="1" dirty="0" smtClean="0">
              <a:solidFill>
                <a:schemeClr val="tx1"/>
              </a:solidFill>
            </a:rPr>
            <a:t>Principal's</a:t>
          </a:r>
          <a:r>
            <a:rPr lang="en-US" sz="1400" b="1" dirty="0" smtClean="0">
              <a:solidFill>
                <a:srgbClr val="FF0000"/>
              </a:solidFill>
            </a:rPr>
            <a:t>*</a:t>
          </a:r>
          <a:r>
            <a:rPr lang="en-US" sz="1200" b="1" dirty="0" smtClean="0">
              <a:solidFill>
                <a:srgbClr val="FF0000"/>
              </a:solidFill>
            </a:rPr>
            <a:t> </a:t>
          </a:r>
          <a:r>
            <a:rPr lang="en-US" sz="1200" b="1" dirty="0">
              <a:solidFill>
                <a:schemeClr val="tx1"/>
              </a:solidFill>
            </a:rPr>
            <a:t>Assistant</a:t>
          </a:r>
        </a:p>
      </dgm:t>
    </dgm:pt>
    <dgm:pt modelId="{2F2D8B78-C586-4549-87ED-18B22275B288}" type="parTrans" cxnId="{4CF9B268-1C05-42E7-9358-93D4AD44614C}">
      <dgm:prSet/>
      <dgm:spPr/>
      <dgm:t>
        <a:bodyPr/>
        <a:lstStyle/>
        <a:p>
          <a:endParaRPr lang="en-US"/>
        </a:p>
      </dgm:t>
    </dgm:pt>
    <dgm:pt modelId="{821289A6-E5DE-437D-A99F-B4E9F8DA06E7}" type="sibTrans" cxnId="{4CF9B268-1C05-42E7-9358-93D4AD44614C}">
      <dgm:prSet/>
      <dgm:spPr/>
      <dgm:t>
        <a:bodyPr/>
        <a:lstStyle/>
        <a:p>
          <a:endParaRPr lang="en-US"/>
        </a:p>
      </dgm:t>
    </dgm:pt>
    <dgm:pt modelId="{9B3F49C7-C13A-45B5-83BC-0D1DE49F2484}">
      <dgm:prSet custT="1"/>
      <dgm:spPr>
        <a:solidFill>
          <a:schemeClr val="tx2"/>
        </a:solidFill>
      </dgm:spPr>
      <dgm:t>
        <a:bodyPr/>
        <a:lstStyle/>
        <a:p>
          <a:r>
            <a:rPr lang="en-US" sz="1400" b="1" dirty="0"/>
            <a:t>Director of School Operations (DSO)</a:t>
          </a:r>
        </a:p>
      </dgm:t>
    </dgm:pt>
    <dgm:pt modelId="{2FC4AB71-88BD-4421-AD29-0F8173B78418}" type="parTrans" cxnId="{E17DF22C-C324-4956-97C3-A38AD537CE9B}">
      <dgm:prSet/>
      <dgm:spPr/>
      <dgm:t>
        <a:bodyPr/>
        <a:lstStyle/>
        <a:p>
          <a:endParaRPr lang="en-US"/>
        </a:p>
      </dgm:t>
    </dgm:pt>
    <dgm:pt modelId="{81C6496F-5B24-4E0D-A00A-1751754A04D9}" type="sibTrans" cxnId="{E17DF22C-C324-4956-97C3-A38AD537CE9B}">
      <dgm:prSet/>
      <dgm:spPr/>
      <dgm:t>
        <a:bodyPr/>
        <a:lstStyle/>
        <a:p>
          <a:endParaRPr lang="en-US"/>
        </a:p>
      </dgm:t>
    </dgm:pt>
    <dgm:pt modelId="{69CB3356-4F70-4AB9-BA27-0EB4F10FFC72}" type="asst">
      <dgm:prSet custT="1"/>
      <dgm:spPr>
        <a:solidFill>
          <a:schemeClr val="accent1"/>
        </a:solidFill>
      </dgm:spPr>
      <dgm:t>
        <a:bodyPr/>
        <a:lstStyle/>
        <a:p>
          <a:r>
            <a:rPr lang="en-US" sz="1200" b="1" dirty="0">
              <a:solidFill>
                <a:schemeClr val="tx1"/>
              </a:solidFill>
            </a:rPr>
            <a:t>Student Services Manager (SSM)</a:t>
          </a:r>
        </a:p>
      </dgm:t>
    </dgm:pt>
    <dgm:pt modelId="{1252B4AB-73FF-4911-8E7E-6B99199285DA}" type="parTrans" cxnId="{EA0B4310-4DF9-4E48-8FA0-D8F4CA1AC23A}">
      <dgm:prSet/>
      <dgm:spPr/>
      <dgm:t>
        <a:bodyPr/>
        <a:lstStyle/>
        <a:p>
          <a:endParaRPr lang="en-US"/>
        </a:p>
      </dgm:t>
    </dgm:pt>
    <dgm:pt modelId="{14CC0713-8F59-417A-8AE4-489447DD31CB}" type="sibTrans" cxnId="{EA0B4310-4DF9-4E48-8FA0-D8F4CA1AC23A}">
      <dgm:prSet/>
      <dgm:spPr/>
      <dgm:t>
        <a:bodyPr/>
        <a:lstStyle/>
        <a:p>
          <a:endParaRPr lang="en-US"/>
        </a:p>
      </dgm:t>
    </dgm:pt>
    <dgm:pt modelId="{4147364F-706C-4EE9-8545-1BB5A3B4AAC7}" type="asst">
      <dgm:prSet custT="1"/>
      <dgm:spPr>
        <a:solidFill>
          <a:schemeClr val="accent1"/>
        </a:solidFill>
      </dgm:spPr>
      <dgm:t>
        <a:bodyPr/>
        <a:lstStyle/>
        <a:p>
          <a:r>
            <a:rPr lang="en-US" sz="1200" b="1" dirty="0">
              <a:solidFill>
                <a:schemeClr val="tx1"/>
              </a:solidFill>
            </a:rPr>
            <a:t>Office   Coordinator (OC)</a:t>
          </a:r>
        </a:p>
      </dgm:t>
    </dgm:pt>
    <dgm:pt modelId="{594261BA-D2D0-43F9-B468-962863F4A5FF}" type="parTrans" cxnId="{0E6401E1-006E-42C8-8E32-87DC86AF1B5F}">
      <dgm:prSet/>
      <dgm:spPr/>
      <dgm:t>
        <a:bodyPr/>
        <a:lstStyle/>
        <a:p>
          <a:endParaRPr lang="en-US"/>
        </a:p>
      </dgm:t>
    </dgm:pt>
    <dgm:pt modelId="{7D9C96BC-A839-4632-A6A0-904D0A48EE93}" type="sibTrans" cxnId="{0E6401E1-006E-42C8-8E32-87DC86AF1B5F}">
      <dgm:prSet/>
      <dgm:spPr/>
      <dgm:t>
        <a:bodyPr/>
        <a:lstStyle/>
        <a:p>
          <a:endParaRPr lang="en-US"/>
        </a:p>
      </dgm:t>
    </dgm:pt>
    <dgm:pt modelId="{3C04E67F-D8D0-4E48-AE99-5EDE6ED1A37F}">
      <dgm:prSet custT="1"/>
      <dgm:spPr>
        <a:solidFill>
          <a:schemeClr val="bg1">
            <a:lumMod val="75000"/>
          </a:schemeClr>
        </a:solidFill>
      </dgm:spPr>
      <dgm:t>
        <a:bodyPr/>
        <a:lstStyle/>
        <a:p>
          <a:r>
            <a:rPr lang="en-US" sz="1400" b="1" dirty="0" smtClean="0"/>
            <a:t>Regional Director    of Operations (RDO)</a:t>
          </a:r>
          <a:endParaRPr lang="en-US" sz="1400" b="1" dirty="0"/>
        </a:p>
      </dgm:t>
    </dgm:pt>
    <dgm:pt modelId="{E558DC4A-8E09-4E7A-8DA1-104B18CED804}" type="parTrans" cxnId="{2CA14949-F25E-4A96-AA1B-EC35A87F12B1}">
      <dgm:prSet/>
      <dgm:spPr/>
      <dgm:t>
        <a:bodyPr/>
        <a:lstStyle/>
        <a:p>
          <a:endParaRPr lang="en-US"/>
        </a:p>
      </dgm:t>
    </dgm:pt>
    <dgm:pt modelId="{C8C69BBD-95B3-4DDD-9215-F58A33BE8A38}" type="sibTrans" cxnId="{2CA14949-F25E-4A96-AA1B-EC35A87F12B1}">
      <dgm:prSet/>
      <dgm:spPr/>
      <dgm:t>
        <a:bodyPr/>
        <a:lstStyle/>
        <a:p>
          <a:endParaRPr lang="en-US"/>
        </a:p>
      </dgm:t>
    </dgm:pt>
    <dgm:pt modelId="{B36BCB8C-D961-4FEC-AB69-F678393BD51A}" type="pres">
      <dgm:prSet presAssocID="{AB73BDB3-33AB-4791-B2CC-C7E680ABC0F2}" presName="hierChild1" presStyleCnt="0">
        <dgm:presLayoutVars>
          <dgm:orgChart val="1"/>
          <dgm:chPref val="1"/>
          <dgm:dir/>
          <dgm:animOne val="branch"/>
          <dgm:animLvl val="lvl"/>
          <dgm:resizeHandles/>
        </dgm:presLayoutVars>
      </dgm:prSet>
      <dgm:spPr/>
      <dgm:t>
        <a:bodyPr/>
        <a:lstStyle/>
        <a:p>
          <a:endParaRPr lang="en-US"/>
        </a:p>
      </dgm:t>
    </dgm:pt>
    <dgm:pt modelId="{E55429DC-8BEB-48CD-8610-CA8E48278829}" type="pres">
      <dgm:prSet presAssocID="{5C647E52-DE5E-45DE-84AA-FA48F9DFD155}" presName="hierRoot1" presStyleCnt="0">
        <dgm:presLayoutVars>
          <dgm:hierBranch/>
        </dgm:presLayoutVars>
      </dgm:prSet>
      <dgm:spPr/>
    </dgm:pt>
    <dgm:pt modelId="{B6D3E44D-D5B3-4939-8AC9-1D9A93C71028}" type="pres">
      <dgm:prSet presAssocID="{5C647E52-DE5E-45DE-84AA-FA48F9DFD155}" presName="rootComposite1" presStyleCnt="0"/>
      <dgm:spPr/>
    </dgm:pt>
    <dgm:pt modelId="{879847DE-4C38-4C26-82AD-FC666F129B28}" type="pres">
      <dgm:prSet presAssocID="{5C647E52-DE5E-45DE-84AA-FA48F9DFD155}" presName="rootText1" presStyleLbl="node0" presStyleIdx="0" presStyleCnt="2">
        <dgm:presLayoutVars>
          <dgm:chPref val="3"/>
        </dgm:presLayoutVars>
      </dgm:prSet>
      <dgm:spPr/>
      <dgm:t>
        <a:bodyPr/>
        <a:lstStyle/>
        <a:p>
          <a:endParaRPr lang="en-US"/>
        </a:p>
      </dgm:t>
    </dgm:pt>
    <dgm:pt modelId="{AD7FF35C-AC83-4681-B7B4-49154431939E}" type="pres">
      <dgm:prSet presAssocID="{5C647E52-DE5E-45DE-84AA-FA48F9DFD155}" presName="rootConnector1" presStyleLbl="node1" presStyleIdx="0" presStyleCnt="0"/>
      <dgm:spPr/>
      <dgm:t>
        <a:bodyPr/>
        <a:lstStyle/>
        <a:p>
          <a:endParaRPr lang="en-US"/>
        </a:p>
      </dgm:t>
    </dgm:pt>
    <dgm:pt modelId="{4F4C9911-CC71-41D1-93E2-F1F009AE75A5}" type="pres">
      <dgm:prSet presAssocID="{5C647E52-DE5E-45DE-84AA-FA48F9DFD155}" presName="hierChild2" presStyleCnt="0"/>
      <dgm:spPr/>
    </dgm:pt>
    <dgm:pt modelId="{93194630-28A7-4AF8-B214-7763491BF7C4}" type="pres">
      <dgm:prSet presAssocID="{01A31912-D41E-4F5A-B06A-0BC21EF24A95}" presName="Name35" presStyleLbl="parChTrans1D2" presStyleIdx="0" presStyleCnt="4"/>
      <dgm:spPr/>
      <dgm:t>
        <a:bodyPr/>
        <a:lstStyle/>
        <a:p>
          <a:endParaRPr lang="en-US"/>
        </a:p>
      </dgm:t>
    </dgm:pt>
    <dgm:pt modelId="{83298F25-5F2A-4F7D-9AFB-EFC2DE94E0A7}" type="pres">
      <dgm:prSet presAssocID="{EE1C2BB4-6102-4734-B53F-4C23D6E67D15}" presName="hierRoot2" presStyleCnt="0">
        <dgm:presLayoutVars>
          <dgm:hierBranch val="init"/>
        </dgm:presLayoutVars>
      </dgm:prSet>
      <dgm:spPr/>
    </dgm:pt>
    <dgm:pt modelId="{94440C5A-0D19-4ED6-AB5B-3C0F2F704BF1}" type="pres">
      <dgm:prSet presAssocID="{EE1C2BB4-6102-4734-B53F-4C23D6E67D15}" presName="rootComposite" presStyleCnt="0"/>
      <dgm:spPr/>
    </dgm:pt>
    <dgm:pt modelId="{59B0C3C3-274A-490E-B0FD-639050B49281}" type="pres">
      <dgm:prSet presAssocID="{EE1C2BB4-6102-4734-B53F-4C23D6E67D15}" presName="rootText" presStyleLbl="node2" presStyleIdx="0" presStyleCnt="3" custScaleX="89072" custLinFactNeighborX="-4458">
        <dgm:presLayoutVars>
          <dgm:chPref val="3"/>
        </dgm:presLayoutVars>
      </dgm:prSet>
      <dgm:spPr/>
      <dgm:t>
        <a:bodyPr/>
        <a:lstStyle/>
        <a:p>
          <a:endParaRPr lang="en-US"/>
        </a:p>
      </dgm:t>
    </dgm:pt>
    <dgm:pt modelId="{F517063F-C5EE-4C1B-AA77-6B0E5E854CFA}" type="pres">
      <dgm:prSet presAssocID="{EE1C2BB4-6102-4734-B53F-4C23D6E67D15}" presName="rootConnector" presStyleLbl="node2" presStyleIdx="0" presStyleCnt="3"/>
      <dgm:spPr/>
      <dgm:t>
        <a:bodyPr/>
        <a:lstStyle/>
        <a:p>
          <a:endParaRPr lang="en-US"/>
        </a:p>
      </dgm:t>
    </dgm:pt>
    <dgm:pt modelId="{0B6753A3-9FE7-493F-B69F-22D39D81C7AE}" type="pres">
      <dgm:prSet presAssocID="{EE1C2BB4-6102-4734-B53F-4C23D6E67D15}" presName="hierChild4" presStyleCnt="0"/>
      <dgm:spPr/>
    </dgm:pt>
    <dgm:pt modelId="{D0C994F9-7A54-4BFF-A4C2-887DD70342C4}" type="pres">
      <dgm:prSet presAssocID="{EE1C2BB4-6102-4734-B53F-4C23D6E67D15}" presName="hierChild5" presStyleCnt="0"/>
      <dgm:spPr/>
    </dgm:pt>
    <dgm:pt modelId="{AC379391-6C0B-4B50-8762-3BE019259FD9}" type="pres">
      <dgm:prSet presAssocID="{2FC4AB71-88BD-4421-AD29-0F8173B78418}" presName="Name35" presStyleLbl="parChTrans1D2" presStyleIdx="1" presStyleCnt="4"/>
      <dgm:spPr/>
      <dgm:t>
        <a:bodyPr/>
        <a:lstStyle/>
        <a:p>
          <a:endParaRPr lang="en-US"/>
        </a:p>
      </dgm:t>
    </dgm:pt>
    <dgm:pt modelId="{3EF428FA-FA6E-4798-8D32-2CE7FCDDD5CE}" type="pres">
      <dgm:prSet presAssocID="{9B3F49C7-C13A-45B5-83BC-0D1DE49F2484}" presName="hierRoot2" presStyleCnt="0">
        <dgm:presLayoutVars>
          <dgm:hierBranch val="init"/>
        </dgm:presLayoutVars>
      </dgm:prSet>
      <dgm:spPr/>
    </dgm:pt>
    <dgm:pt modelId="{B0F4F2BB-EAF8-4CC8-A75B-34F80D4AB4F0}" type="pres">
      <dgm:prSet presAssocID="{9B3F49C7-C13A-45B5-83BC-0D1DE49F2484}" presName="rootComposite" presStyleCnt="0"/>
      <dgm:spPr/>
    </dgm:pt>
    <dgm:pt modelId="{E196A4A7-9AAB-4157-88BB-AC27F56C6120}" type="pres">
      <dgm:prSet presAssocID="{9B3F49C7-C13A-45B5-83BC-0D1DE49F2484}" presName="rootText" presStyleLbl="node2" presStyleIdx="1" presStyleCnt="3" custScaleX="107054">
        <dgm:presLayoutVars>
          <dgm:chPref val="3"/>
        </dgm:presLayoutVars>
      </dgm:prSet>
      <dgm:spPr/>
      <dgm:t>
        <a:bodyPr/>
        <a:lstStyle/>
        <a:p>
          <a:endParaRPr lang="en-US"/>
        </a:p>
      </dgm:t>
    </dgm:pt>
    <dgm:pt modelId="{A798B666-F4CB-46CD-96C0-884E8A7F3C36}" type="pres">
      <dgm:prSet presAssocID="{9B3F49C7-C13A-45B5-83BC-0D1DE49F2484}" presName="rootConnector" presStyleLbl="node2" presStyleIdx="1" presStyleCnt="3"/>
      <dgm:spPr/>
      <dgm:t>
        <a:bodyPr/>
        <a:lstStyle/>
        <a:p>
          <a:endParaRPr lang="en-US"/>
        </a:p>
      </dgm:t>
    </dgm:pt>
    <dgm:pt modelId="{68DEE0FA-5DAE-4448-910B-32A397F6C88C}" type="pres">
      <dgm:prSet presAssocID="{9B3F49C7-C13A-45B5-83BC-0D1DE49F2484}" presName="hierChild4" presStyleCnt="0"/>
      <dgm:spPr/>
    </dgm:pt>
    <dgm:pt modelId="{CD007B1F-3174-4BCD-8FAF-85A9176507A6}" type="pres">
      <dgm:prSet presAssocID="{9B3F49C7-C13A-45B5-83BC-0D1DE49F2484}" presName="hierChild5" presStyleCnt="0"/>
      <dgm:spPr/>
    </dgm:pt>
    <dgm:pt modelId="{DAC6CE21-F70F-4299-A066-30E924EF84B2}" type="pres">
      <dgm:prSet presAssocID="{1252B4AB-73FF-4911-8E7E-6B99199285DA}" presName="Name111" presStyleLbl="parChTrans1D3" presStyleIdx="0" presStyleCnt="2"/>
      <dgm:spPr/>
      <dgm:t>
        <a:bodyPr/>
        <a:lstStyle/>
        <a:p>
          <a:endParaRPr lang="en-US"/>
        </a:p>
      </dgm:t>
    </dgm:pt>
    <dgm:pt modelId="{68930AE2-57E4-49E0-AF68-259114F46547}" type="pres">
      <dgm:prSet presAssocID="{69CB3356-4F70-4AB9-BA27-0EB4F10FFC72}" presName="hierRoot3" presStyleCnt="0">
        <dgm:presLayoutVars>
          <dgm:hierBranch val="init"/>
        </dgm:presLayoutVars>
      </dgm:prSet>
      <dgm:spPr/>
    </dgm:pt>
    <dgm:pt modelId="{3992E208-79FC-4847-877A-DF34610FB5CD}" type="pres">
      <dgm:prSet presAssocID="{69CB3356-4F70-4AB9-BA27-0EB4F10FFC72}" presName="rootComposite3" presStyleCnt="0"/>
      <dgm:spPr/>
    </dgm:pt>
    <dgm:pt modelId="{821608FC-0C22-4DD1-BB42-1EEA4386A82C}" type="pres">
      <dgm:prSet presAssocID="{69CB3356-4F70-4AB9-BA27-0EB4F10FFC72}" presName="rootText3" presStyleLbl="asst2" presStyleIdx="0" presStyleCnt="2" custScaleX="63625" custLinFactNeighborX="4149">
        <dgm:presLayoutVars>
          <dgm:chPref val="3"/>
        </dgm:presLayoutVars>
      </dgm:prSet>
      <dgm:spPr/>
      <dgm:t>
        <a:bodyPr/>
        <a:lstStyle/>
        <a:p>
          <a:endParaRPr lang="en-US"/>
        </a:p>
      </dgm:t>
    </dgm:pt>
    <dgm:pt modelId="{0ACC68FB-0EED-4BEA-AD25-E84ED57D5C20}" type="pres">
      <dgm:prSet presAssocID="{69CB3356-4F70-4AB9-BA27-0EB4F10FFC72}" presName="rootConnector3" presStyleLbl="asst2" presStyleIdx="0" presStyleCnt="2"/>
      <dgm:spPr/>
      <dgm:t>
        <a:bodyPr/>
        <a:lstStyle/>
        <a:p>
          <a:endParaRPr lang="en-US"/>
        </a:p>
      </dgm:t>
    </dgm:pt>
    <dgm:pt modelId="{EA978B03-BBA5-42BD-BAC6-667C8795D439}" type="pres">
      <dgm:prSet presAssocID="{69CB3356-4F70-4AB9-BA27-0EB4F10FFC72}" presName="hierChild6" presStyleCnt="0"/>
      <dgm:spPr/>
    </dgm:pt>
    <dgm:pt modelId="{8E6350A3-2DC8-4A95-8165-3974F5549DCE}" type="pres">
      <dgm:prSet presAssocID="{69CB3356-4F70-4AB9-BA27-0EB4F10FFC72}" presName="hierChild7" presStyleCnt="0"/>
      <dgm:spPr/>
    </dgm:pt>
    <dgm:pt modelId="{B8857E67-3A15-4B7D-AF26-81515BA1AC3A}" type="pres">
      <dgm:prSet presAssocID="{594261BA-D2D0-43F9-B468-962863F4A5FF}" presName="Name111" presStyleLbl="parChTrans1D3" presStyleIdx="1" presStyleCnt="2"/>
      <dgm:spPr/>
      <dgm:t>
        <a:bodyPr/>
        <a:lstStyle/>
        <a:p>
          <a:endParaRPr lang="en-US"/>
        </a:p>
      </dgm:t>
    </dgm:pt>
    <dgm:pt modelId="{BB8DECC4-5C27-425A-B2F4-8E3B967A237D}" type="pres">
      <dgm:prSet presAssocID="{4147364F-706C-4EE9-8545-1BB5A3B4AAC7}" presName="hierRoot3" presStyleCnt="0">
        <dgm:presLayoutVars>
          <dgm:hierBranch val="init"/>
        </dgm:presLayoutVars>
      </dgm:prSet>
      <dgm:spPr/>
    </dgm:pt>
    <dgm:pt modelId="{D2BC7992-2573-4E4B-A1C7-5850B79BBE70}" type="pres">
      <dgm:prSet presAssocID="{4147364F-706C-4EE9-8545-1BB5A3B4AAC7}" presName="rootComposite3" presStyleCnt="0"/>
      <dgm:spPr/>
    </dgm:pt>
    <dgm:pt modelId="{C7F156E7-B648-49ED-8108-65A3FD15DAC6}" type="pres">
      <dgm:prSet presAssocID="{4147364F-706C-4EE9-8545-1BB5A3B4AAC7}" presName="rootText3" presStyleLbl="asst2" presStyleIdx="1" presStyleCnt="2" custScaleX="60082" custLinFactNeighborX="-24645">
        <dgm:presLayoutVars>
          <dgm:chPref val="3"/>
        </dgm:presLayoutVars>
      </dgm:prSet>
      <dgm:spPr/>
      <dgm:t>
        <a:bodyPr/>
        <a:lstStyle/>
        <a:p>
          <a:endParaRPr lang="en-US"/>
        </a:p>
      </dgm:t>
    </dgm:pt>
    <dgm:pt modelId="{3D5377C0-A214-4CDA-9E45-6382737E5296}" type="pres">
      <dgm:prSet presAssocID="{4147364F-706C-4EE9-8545-1BB5A3B4AAC7}" presName="rootConnector3" presStyleLbl="asst2" presStyleIdx="1" presStyleCnt="2"/>
      <dgm:spPr/>
      <dgm:t>
        <a:bodyPr/>
        <a:lstStyle/>
        <a:p>
          <a:endParaRPr lang="en-US"/>
        </a:p>
      </dgm:t>
    </dgm:pt>
    <dgm:pt modelId="{F8C16C94-B1E2-404E-B6D6-58FE49DF4C45}" type="pres">
      <dgm:prSet presAssocID="{4147364F-706C-4EE9-8545-1BB5A3B4AAC7}" presName="hierChild6" presStyleCnt="0"/>
      <dgm:spPr/>
    </dgm:pt>
    <dgm:pt modelId="{BC7C09BF-4261-4151-B874-72A60BC85555}" type="pres">
      <dgm:prSet presAssocID="{4147364F-706C-4EE9-8545-1BB5A3B4AAC7}" presName="hierChild7" presStyleCnt="0"/>
      <dgm:spPr/>
    </dgm:pt>
    <dgm:pt modelId="{730FA301-69A6-4F30-BD3E-EC86E074E00B}" type="pres">
      <dgm:prSet presAssocID="{D98FED51-D5BD-4A0A-9330-8ABC980379B7}" presName="Name35" presStyleLbl="parChTrans1D2" presStyleIdx="2" presStyleCnt="4"/>
      <dgm:spPr/>
      <dgm:t>
        <a:bodyPr/>
        <a:lstStyle/>
        <a:p>
          <a:endParaRPr lang="en-US"/>
        </a:p>
      </dgm:t>
    </dgm:pt>
    <dgm:pt modelId="{0242A8FE-9D7B-4D85-9BA0-E257E1B52DD8}" type="pres">
      <dgm:prSet presAssocID="{31FEA2BE-E460-4C13-84EB-FC8E6B922623}" presName="hierRoot2" presStyleCnt="0">
        <dgm:presLayoutVars>
          <dgm:hierBranch val="init"/>
        </dgm:presLayoutVars>
      </dgm:prSet>
      <dgm:spPr/>
    </dgm:pt>
    <dgm:pt modelId="{9CA1F633-D3D1-4847-ADEF-10F15EDA4CA2}" type="pres">
      <dgm:prSet presAssocID="{31FEA2BE-E460-4C13-84EB-FC8E6B922623}" presName="rootComposite" presStyleCnt="0"/>
      <dgm:spPr/>
    </dgm:pt>
    <dgm:pt modelId="{0CF6450A-5940-428C-B358-4AD90FDE8718}" type="pres">
      <dgm:prSet presAssocID="{31FEA2BE-E460-4C13-84EB-FC8E6B922623}" presName="rootText" presStyleLbl="node2" presStyleIdx="2" presStyleCnt="3" custScaleX="78408" custLinFactNeighborX="8917">
        <dgm:presLayoutVars>
          <dgm:chPref val="3"/>
        </dgm:presLayoutVars>
      </dgm:prSet>
      <dgm:spPr/>
      <dgm:t>
        <a:bodyPr/>
        <a:lstStyle/>
        <a:p>
          <a:endParaRPr lang="en-US"/>
        </a:p>
      </dgm:t>
    </dgm:pt>
    <dgm:pt modelId="{11E33C96-ABB2-497E-9A5B-B52FBECAC7EA}" type="pres">
      <dgm:prSet presAssocID="{31FEA2BE-E460-4C13-84EB-FC8E6B922623}" presName="rootConnector" presStyleLbl="node2" presStyleIdx="2" presStyleCnt="3"/>
      <dgm:spPr/>
      <dgm:t>
        <a:bodyPr/>
        <a:lstStyle/>
        <a:p>
          <a:endParaRPr lang="en-US"/>
        </a:p>
      </dgm:t>
    </dgm:pt>
    <dgm:pt modelId="{CA1D44FC-4094-467F-BF32-D510D93BA45B}" type="pres">
      <dgm:prSet presAssocID="{31FEA2BE-E460-4C13-84EB-FC8E6B922623}" presName="hierChild4" presStyleCnt="0"/>
      <dgm:spPr/>
    </dgm:pt>
    <dgm:pt modelId="{F9E0B4B7-58D7-4917-A68E-282D06760662}" type="pres">
      <dgm:prSet presAssocID="{31FEA2BE-E460-4C13-84EB-FC8E6B922623}" presName="hierChild5" presStyleCnt="0"/>
      <dgm:spPr/>
    </dgm:pt>
    <dgm:pt modelId="{C67902DA-0159-416B-A47A-102D15DF8167}" type="pres">
      <dgm:prSet presAssocID="{5C647E52-DE5E-45DE-84AA-FA48F9DFD155}" presName="hierChild3" presStyleCnt="0"/>
      <dgm:spPr/>
    </dgm:pt>
    <dgm:pt modelId="{4DB59991-E8F1-403C-AF49-C13E66D520E6}" type="pres">
      <dgm:prSet presAssocID="{2F2D8B78-C586-4549-87ED-18B22275B288}" presName="Name111" presStyleLbl="parChTrans1D2" presStyleIdx="3" presStyleCnt="4"/>
      <dgm:spPr/>
      <dgm:t>
        <a:bodyPr/>
        <a:lstStyle/>
        <a:p>
          <a:endParaRPr lang="en-US"/>
        </a:p>
      </dgm:t>
    </dgm:pt>
    <dgm:pt modelId="{D9143357-F47D-4F34-A62B-5F310BE5906A}" type="pres">
      <dgm:prSet presAssocID="{D382137D-22FC-4AD1-8D09-CA51A385898A}" presName="hierRoot3" presStyleCnt="0">
        <dgm:presLayoutVars>
          <dgm:hierBranch val="init"/>
        </dgm:presLayoutVars>
      </dgm:prSet>
      <dgm:spPr/>
    </dgm:pt>
    <dgm:pt modelId="{B92A3197-F61E-4C0F-B7F2-B63908DEFFB7}" type="pres">
      <dgm:prSet presAssocID="{D382137D-22FC-4AD1-8D09-CA51A385898A}" presName="rootComposite3" presStyleCnt="0"/>
      <dgm:spPr/>
    </dgm:pt>
    <dgm:pt modelId="{9A922126-0B47-40B8-BA4A-447E13370D3A}" type="pres">
      <dgm:prSet presAssocID="{D382137D-22FC-4AD1-8D09-CA51A385898A}" presName="rootText3" presStyleLbl="asst1" presStyleIdx="0" presStyleCnt="1" custScaleX="71021" custScaleY="56554">
        <dgm:presLayoutVars>
          <dgm:chPref val="3"/>
        </dgm:presLayoutVars>
      </dgm:prSet>
      <dgm:spPr/>
      <dgm:t>
        <a:bodyPr/>
        <a:lstStyle/>
        <a:p>
          <a:endParaRPr lang="en-US"/>
        </a:p>
      </dgm:t>
    </dgm:pt>
    <dgm:pt modelId="{0FA465DF-6784-4D06-B0B3-9DBC0F44E0AA}" type="pres">
      <dgm:prSet presAssocID="{D382137D-22FC-4AD1-8D09-CA51A385898A}" presName="rootConnector3" presStyleLbl="asst1" presStyleIdx="0" presStyleCnt="1"/>
      <dgm:spPr/>
      <dgm:t>
        <a:bodyPr/>
        <a:lstStyle/>
        <a:p>
          <a:endParaRPr lang="en-US"/>
        </a:p>
      </dgm:t>
    </dgm:pt>
    <dgm:pt modelId="{9BFDAF67-ECAA-4783-9C0F-E387C66C2DC0}" type="pres">
      <dgm:prSet presAssocID="{D382137D-22FC-4AD1-8D09-CA51A385898A}" presName="hierChild6" presStyleCnt="0"/>
      <dgm:spPr/>
    </dgm:pt>
    <dgm:pt modelId="{F8014B02-AAFD-49E9-AB6A-F87CB20775D0}" type="pres">
      <dgm:prSet presAssocID="{D382137D-22FC-4AD1-8D09-CA51A385898A}" presName="hierChild7" presStyleCnt="0"/>
      <dgm:spPr/>
    </dgm:pt>
    <dgm:pt modelId="{EE641AB1-0B04-4050-9EC3-7E0AF55E9743}" type="pres">
      <dgm:prSet presAssocID="{3C04E67F-D8D0-4E48-AE99-5EDE6ED1A37F}" presName="hierRoot1" presStyleCnt="0">
        <dgm:presLayoutVars>
          <dgm:hierBranch val="init"/>
        </dgm:presLayoutVars>
      </dgm:prSet>
      <dgm:spPr/>
    </dgm:pt>
    <dgm:pt modelId="{E3720CB7-3198-42ED-BE0A-E1C2D57F0A30}" type="pres">
      <dgm:prSet presAssocID="{3C04E67F-D8D0-4E48-AE99-5EDE6ED1A37F}" presName="rootComposite1" presStyleCnt="0"/>
      <dgm:spPr/>
    </dgm:pt>
    <dgm:pt modelId="{29A244DF-EF8F-488E-A3F3-1137149EAF04}" type="pres">
      <dgm:prSet presAssocID="{3C04E67F-D8D0-4E48-AE99-5EDE6ED1A37F}" presName="rootText1" presStyleLbl="node0" presStyleIdx="1" presStyleCnt="2" custScaleX="96184" custScaleY="82167" custLinFactNeighborX="24852" custLinFactNeighborY="87210">
        <dgm:presLayoutVars>
          <dgm:chPref val="3"/>
        </dgm:presLayoutVars>
      </dgm:prSet>
      <dgm:spPr/>
      <dgm:t>
        <a:bodyPr/>
        <a:lstStyle/>
        <a:p>
          <a:endParaRPr lang="en-US"/>
        </a:p>
      </dgm:t>
    </dgm:pt>
    <dgm:pt modelId="{B649701E-46E7-4CF6-AB54-606BCB1408B8}" type="pres">
      <dgm:prSet presAssocID="{3C04E67F-D8D0-4E48-AE99-5EDE6ED1A37F}" presName="rootConnector1" presStyleLbl="node1" presStyleIdx="0" presStyleCnt="0"/>
      <dgm:spPr/>
      <dgm:t>
        <a:bodyPr/>
        <a:lstStyle/>
        <a:p>
          <a:endParaRPr lang="en-US"/>
        </a:p>
      </dgm:t>
    </dgm:pt>
    <dgm:pt modelId="{609EEB2D-A4E5-477C-9B52-D8FA91583048}" type="pres">
      <dgm:prSet presAssocID="{3C04E67F-D8D0-4E48-AE99-5EDE6ED1A37F}" presName="hierChild2" presStyleCnt="0"/>
      <dgm:spPr/>
    </dgm:pt>
    <dgm:pt modelId="{0B39483F-C34D-4FDD-87B5-0D807F368FDB}" type="pres">
      <dgm:prSet presAssocID="{3C04E67F-D8D0-4E48-AE99-5EDE6ED1A37F}" presName="hierChild3" presStyleCnt="0"/>
      <dgm:spPr/>
    </dgm:pt>
  </dgm:ptLst>
  <dgm:cxnLst>
    <dgm:cxn modelId="{61BC356E-F591-4FA2-8CB9-DD336B3E1056}" type="presOf" srcId="{3C04E67F-D8D0-4E48-AE99-5EDE6ED1A37F}" destId="{B649701E-46E7-4CF6-AB54-606BCB1408B8}" srcOrd="1" destOrd="0" presId="urn:microsoft.com/office/officeart/2005/8/layout/orgChart1"/>
    <dgm:cxn modelId="{E17DF22C-C324-4956-97C3-A38AD537CE9B}" srcId="{5C647E52-DE5E-45DE-84AA-FA48F9DFD155}" destId="{9B3F49C7-C13A-45B5-83BC-0D1DE49F2484}" srcOrd="1" destOrd="0" parTransId="{2FC4AB71-88BD-4421-AD29-0F8173B78418}" sibTransId="{81C6496F-5B24-4E0D-A00A-1751754A04D9}"/>
    <dgm:cxn modelId="{EA0B4310-4DF9-4E48-8FA0-D8F4CA1AC23A}" srcId="{9B3F49C7-C13A-45B5-83BC-0D1DE49F2484}" destId="{69CB3356-4F70-4AB9-BA27-0EB4F10FFC72}" srcOrd="0" destOrd="0" parTransId="{1252B4AB-73FF-4911-8E7E-6B99199285DA}" sibTransId="{14CC0713-8F59-417A-8AE4-489447DD31CB}"/>
    <dgm:cxn modelId="{A32452DC-3DD9-49DF-8C11-0D39BC575FF2}" type="presOf" srcId="{594261BA-D2D0-43F9-B468-962863F4A5FF}" destId="{B8857E67-3A15-4B7D-AF26-81515BA1AC3A}" srcOrd="0" destOrd="0" presId="urn:microsoft.com/office/officeart/2005/8/layout/orgChart1"/>
    <dgm:cxn modelId="{EBC70F44-7F26-4D57-941B-5A6AB474ED31}" type="presOf" srcId="{5C647E52-DE5E-45DE-84AA-FA48F9DFD155}" destId="{879847DE-4C38-4C26-82AD-FC666F129B28}" srcOrd="0" destOrd="0" presId="urn:microsoft.com/office/officeart/2005/8/layout/orgChart1"/>
    <dgm:cxn modelId="{F4D0E546-2ADF-4D67-8BBF-4C3E13E74BCC}" type="presOf" srcId="{2F2D8B78-C586-4549-87ED-18B22275B288}" destId="{4DB59991-E8F1-403C-AF49-C13E66D520E6}" srcOrd="0" destOrd="0" presId="urn:microsoft.com/office/officeart/2005/8/layout/orgChart1"/>
    <dgm:cxn modelId="{C6D996D1-CAD3-4506-87FE-D994BF3B14E8}" type="presOf" srcId="{3C04E67F-D8D0-4E48-AE99-5EDE6ED1A37F}" destId="{29A244DF-EF8F-488E-A3F3-1137149EAF04}" srcOrd="0" destOrd="0" presId="urn:microsoft.com/office/officeart/2005/8/layout/orgChart1"/>
    <dgm:cxn modelId="{B606E413-B441-46E9-A87E-E7ABE1B2C573}" type="presOf" srcId="{EE1C2BB4-6102-4734-B53F-4C23D6E67D15}" destId="{59B0C3C3-274A-490E-B0FD-639050B49281}" srcOrd="0" destOrd="0" presId="urn:microsoft.com/office/officeart/2005/8/layout/orgChart1"/>
    <dgm:cxn modelId="{1E1C2E30-4746-4CAF-9F4F-9D1F5CC5E295}" type="presOf" srcId="{2FC4AB71-88BD-4421-AD29-0F8173B78418}" destId="{AC379391-6C0B-4B50-8762-3BE019259FD9}" srcOrd="0" destOrd="0" presId="urn:microsoft.com/office/officeart/2005/8/layout/orgChart1"/>
    <dgm:cxn modelId="{D770AE41-A443-4885-99C8-2AD6F2D5C445}" type="presOf" srcId="{D382137D-22FC-4AD1-8D09-CA51A385898A}" destId="{9A922126-0B47-40B8-BA4A-447E13370D3A}" srcOrd="0" destOrd="0" presId="urn:microsoft.com/office/officeart/2005/8/layout/orgChart1"/>
    <dgm:cxn modelId="{2CA14949-F25E-4A96-AA1B-EC35A87F12B1}" srcId="{AB73BDB3-33AB-4791-B2CC-C7E680ABC0F2}" destId="{3C04E67F-D8D0-4E48-AE99-5EDE6ED1A37F}" srcOrd="1" destOrd="0" parTransId="{E558DC4A-8E09-4E7A-8DA1-104B18CED804}" sibTransId="{C8C69BBD-95B3-4DDD-9215-F58A33BE8A38}"/>
    <dgm:cxn modelId="{6C66742A-D35F-4E3C-869F-99094DDD39EC}" srcId="{5C647E52-DE5E-45DE-84AA-FA48F9DFD155}" destId="{EE1C2BB4-6102-4734-B53F-4C23D6E67D15}" srcOrd="0" destOrd="0" parTransId="{01A31912-D41E-4F5A-B06A-0BC21EF24A95}" sibTransId="{E9C77599-3AF8-41A3-891E-FB75DD9E38BC}"/>
    <dgm:cxn modelId="{15B7C7EE-F9B5-44A1-BAFB-344C85B882E3}" type="presOf" srcId="{5C647E52-DE5E-45DE-84AA-FA48F9DFD155}" destId="{AD7FF35C-AC83-4681-B7B4-49154431939E}" srcOrd="1" destOrd="0" presId="urn:microsoft.com/office/officeart/2005/8/layout/orgChart1"/>
    <dgm:cxn modelId="{B44B8BAA-4F49-4E95-8E8D-7783D10E2956}" srcId="{5C647E52-DE5E-45DE-84AA-FA48F9DFD155}" destId="{31FEA2BE-E460-4C13-84EB-FC8E6B922623}" srcOrd="2" destOrd="0" parTransId="{D98FED51-D5BD-4A0A-9330-8ABC980379B7}" sibTransId="{3A773528-2152-4B70-9C77-4CE925296CDD}"/>
    <dgm:cxn modelId="{DDB72B4E-0DBD-439B-86FF-9AB91641EE82}" type="presOf" srcId="{01A31912-D41E-4F5A-B06A-0BC21EF24A95}" destId="{93194630-28A7-4AF8-B214-7763491BF7C4}" srcOrd="0" destOrd="0" presId="urn:microsoft.com/office/officeart/2005/8/layout/orgChart1"/>
    <dgm:cxn modelId="{4CF9B268-1C05-42E7-9358-93D4AD44614C}" srcId="{5C647E52-DE5E-45DE-84AA-FA48F9DFD155}" destId="{D382137D-22FC-4AD1-8D09-CA51A385898A}" srcOrd="3" destOrd="0" parTransId="{2F2D8B78-C586-4549-87ED-18B22275B288}" sibTransId="{821289A6-E5DE-437D-A99F-B4E9F8DA06E7}"/>
    <dgm:cxn modelId="{E448BD26-B04D-4834-86B5-77B3ABB7900D}" type="presOf" srcId="{1252B4AB-73FF-4911-8E7E-6B99199285DA}" destId="{DAC6CE21-F70F-4299-A066-30E924EF84B2}" srcOrd="0" destOrd="0" presId="urn:microsoft.com/office/officeart/2005/8/layout/orgChart1"/>
    <dgm:cxn modelId="{0E6401E1-006E-42C8-8E32-87DC86AF1B5F}" srcId="{9B3F49C7-C13A-45B5-83BC-0D1DE49F2484}" destId="{4147364F-706C-4EE9-8545-1BB5A3B4AAC7}" srcOrd="1" destOrd="0" parTransId="{594261BA-D2D0-43F9-B468-962863F4A5FF}" sibTransId="{7D9C96BC-A839-4632-A6A0-904D0A48EE93}"/>
    <dgm:cxn modelId="{5C09E133-2229-42D1-A05C-E4B715C7B273}" type="presOf" srcId="{AB73BDB3-33AB-4791-B2CC-C7E680ABC0F2}" destId="{B36BCB8C-D961-4FEC-AB69-F678393BD51A}" srcOrd="0" destOrd="0" presId="urn:microsoft.com/office/officeart/2005/8/layout/orgChart1"/>
    <dgm:cxn modelId="{A55A4E90-C6BB-48D2-876B-99FE2DDFAEF2}" type="presOf" srcId="{31FEA2BE-E460-4C13-84EB-FC8E6B922623}" destId="{11E33C96-ABB2-497E-9A5B-B52FBECAC7EA}" srcOrd="1" destOrd="0" presId="urn:microsoft.com/office/officeart/2005/8/layout/orgChart1"/>
    <dgm:cxn modelId="{E7F466A2-EB15-4F3D-BEBC-08399D399A2B}" type="presOf" srcId="{9B3F49C7-C13A-45B5-83BC-0D1DE49F2484}" destId="{A798B666-F4CB-46CD-96C0-884E8A7F3C36}" srcOrd="1" destOrd="0" presId="urn:microsoft.com/office/officeart/2005/8/layout/orgChart1"/>
    <dgm:cxn modelId="{09D0BA01-91E0-4875-B9B4-77492F7DA666}" type="presOf" srcId="{31FEA2BE-E460-4C13-84EB-FC8E6B922623}" destId="{0CF6450A-5940-428C-B358-4AD90FDE8718}" srcOrd="0" destOrd="0" presId="urn:microsoft.com/office/officeart/2005/8/layout/orgChart1"/>
    <dgm:cxn modelId="{857CCC7A-A59D-4FD2-A14A-63EF49526596}" type="presOf" srcId="{69CB3356-4F70-4AB9-BA27-0EB4F10FFC72}" destId="{0ACC68FB-0EED-4BEA-AD25-E84ED57D5C20}" srcOrd="1" destOrd="0" presId="urn:microsoft.com/office/officeart/2005/8/layout/orgChart1"/>
    <dgm:cxn modelId="{6962B05E-87A9-4B8B-AB9D-3237BF204FEF}" srcId="{AB73BDB3-33AB-4791-B2CC-C7E680ABC0F2}" destId="{5C647E52-DE5E-45DE-84AA-FA48F9DFD155}" srcOrd="0" destOrd="0" parTransId="{9BFC130B-90BC-4965-92DF-FF68F1801945}" sibTransId="{F7507EE3-D483-4D24-9B62-3E5CD9D94CC4}"/>
    <dgm:cxn modelId="{62362D2A-6BAC-411B-891D-C9455730D6DF}" type="presOf" srcId="{D98FED51-D5BD-4A0A-9330-8ABC980379B7}" destId="{730FA301-69A6-4F30-BD3E-EC86E074E00B}" srcOrd="0" destOrd="0" presId="urn:microsoft.com/office/officeart/2005/8/layout/orgChart1"/>
    <dgm:cxn modelId="{4AEB649A-5616-4F1D-8B81-1192860A7599}" type="presOf" srcId="{EE1C2BB4-6102-4734-B53F-4C23D6E67D15}" destId="{F517063F-C5EE-4C1B-AA77-6B0E5E854CFA}" srcOrd="1" destOrd="0" presId="urn:microsoft.com/office/officeart/2005/8/layout/orgChart1"/>
    <dgm:cxn modelId="{EF492133-8657-4367-BF28-3D307727A3F7}" type="presOf" srcId="{69CB3356-4F70-4AB9-BA27-0EB4F10FFC72}" destId="{821608FC-0C22-4DD1-BB42-1EEA4386A82C}" srcOrd="0" destOrd="0" presId="urn:microsoft.com/office/officeart/2005/8/layout/orgChart1"/>
    <dgm:cxn modelId="{C3832C62-E6F3-46E4-94E5-DAA08FD67C5A}" type="presOf" srcId="{4147364F-706C-4EE9-8545-1BB5A3B4AAC7}" destId="{C7F156E7-B648-49ED-8108-65A3FD15DAC6}" srcOrd="0" destOrd="0" presId="urn:microsoft.com/office/officeart/2005/8/layout/orgChart1"/>
    <dgm:cxn modelId="{B9296E97-0B27-4365-9EEB-B31D5DF3AB5C}" type="presOf" srcId="{9B3F49C7-C13A-45B5-83BC-0D1DE49F2484}" destId="{E196A4A7-9AAB-4157-88BB-AC27F56C6120}" srcOrd="0" destOrd="0" presId="urn:microsoft.com/office/officeart/2005/8/layout/orgChart1"/>
    <dgm:cxn modelId="{EC0A7D52-0357-4893-86A1-4E762142DDDF}" type="presOf" srcId="{D382137D-22FC-4AD1-8D09-CA51A385898A}" destId="{0FA465DF-6784-4D06-B0B3-9DBC0F44E0AA}" srcOrd="1" destOrd="0" presId="urn:microsoft.com/office/officeart/2005/8/layout/orgChart1"/>
    <dgm:cxn modelId="{B595553B-63D6-40CA-AF2D-EDFCCC7F3344}" type="presOf" srcId="{4147364F-706C-4EE9-8545-1BB5A3B4AAC7}" destId="{3D5377C0-A214-4CDA-9E45-6382737E5296}" srcOrd="1" destOrd="0" presId="urn:microsoft.com/office/officeart/2005/8/layout/orgChart1"/>
    <dgm:cxn modelId="{48269A7F-41A7-4C51-88DC-858F101444D2}" type="presParOf" srcId="{B36BCB8C-D961-4FEC-AB69-F678393BD51A}" destId="{E55429DC-8BEB-48CD-8610-CA8E48278829}" srcOrd="0" destOrd="0" presId="urn:microsoft.com/office/officeart/2005/8/layout/orgChart1"/>
    <dgm:cxn modelId="{DA2B7AD2-EA66-461A-9FF3-F383EA0D3453}" type="presParOf" srcId="{E55429DC-8BEB-48CD-8610-CA8E48278829}" destId="{B6D3E44D-D5B3-4939-8AC9-1D9A93C71028}" srcOrd="0" destOrd="0" presId="urn:microsoft.com/office/officeart/2005/8/layout/orgChart1"/>
    <dgm:cxn modelId="{92958B9F-92BB-405F-BC7F-357092D35976}" type="presParOf" srcId="{B6D3E44D-D5B3-4939-8AC9-1D9A93C71028}" destId="{879847DE-4C38-4C26-82AD-FC666F129B28}" srcOrd="0" destOrd="0" presId="urn:microsoft.com/office/officeart/2005/8/layout/orgChart1"/>
    <dgm:cxn modelId="{503787C3-5267-4B1A-80CF-CF8CD9B88127}" type="presParOf" srcId="{B6D3E44D-D5B3-4939-8AC9-1D9A93C71028}" destId="{AD7FF35C-AC83-4681-B7B4-49154431939E}" srcOrd="1" destOrd="0" presId="urn:microsoft.com/office/officeart/2005/8/layout/orgChart1"/>
    <dgm:cxn modelId="{ADDF7976-7D60-46E9-AE74-843578A14E56}" type="presParOf" srcId="{E55429DC-8BEB-48CD-8610-CA8E48278829}" destId="{4F4C9911-CC71-41D1-93E2-F1F009AE75A5}" srcOrd="1" destOrd="0" presId="urn:microsoft.com/office/officeart/2005/8/layout/orgChart1"/>
    <dgm:cxn modelId="{4BD28AA5-469E-4A57-81CA-5A2A33CAAF58}" type="presParOf" srcId="{4F4C9911-CC71-41D1-93E2-F1F009AE75A5}" destId="{93194630-28A7-4AF8-B214-7763491BF7C4}" srcOrd="0" destOrd="0" presId="urn:microsoft.com/office/officeart/2005/8/layout/orgChart1"/>
    <dgm:cxn modelId="{3AE2C4D4-DA40-4A39-96D5-EB193624287D}" type="presParOf" srcId="{4F4C9911-CC71-41D1-93E2-F1F009AE75A5}" destId="{83298F25-5F2A-4F7D-9AFB-EFC2DE94E0A7}" srcOrd="1" destOrd="0" presId="urn:microsoft.com/office/officeart/2005/8/layout/orgChart1"/>
    <dgm:cxn modelId="{E805867F-8D25-4981-88D9-3C5BFF8FA412}" type="presParOf" srcId="{83298F25-5F2A-4F7D-9AFB-EFC2DE94E0A7}" destId="{94440C5A-0D19-4ED6-AB5B-3C0F2F704BF1}" srcOrd="0" destOrd="0" presId="urn:microsoft.com/office/officeart/2005/8/layout/orgChart1"/>
    <dgm:cxn modelId="{FB606B78-CF90-46CE-8586-D247B7DBC73C}" type="presParOf" srcId="{94440C5A-0D19-4ED6-AB5B-3C0F2F704BF1}" destId="{59B0C3C3-274A-490E-B0FD-639050B49281}" srcOrd="0" destOrd="0" presId="urn:microsoft.com/office/officeart/2005/8/layout/orgChart1"/>
    <dgm:cxn modelId="{73194D1B-02CA-4C77-AA91-8AD5C3F88EA3}" type="presParOf" srcId="{94440C5A-0D19-4ED6-AB5B-3C0F2F704BF1}" destId="{F517063F-C5EE-4C1B-AA77-6B0E5E854CFA}" srcOrd="1" destOrd="0" presId="urn:microsoft.com/office/officeart/2005/8/layout/orgChart1"/>
    <dgm:cxn modelId="{14CD8E9C-2270-4EDB-AA12-89F0257FFAAB}" type="presParOf" srcId="{83298F25-5F2A-4F7D-9AFB-EFC2DE94E0A7}" destId="{0B6753A3-9FE7-493F-B69F-22D39D81C7AE}" srcOrd="1" destOrd="0" presId="urn:microsoft.com/office/officeart/2005/8/layout/orgChart1"/>
    <dgm:cxn modelId="{E77CE40E-815F-4BF7-B85A-FDF717D113CF}" type="presParOf" srcId="{83298F25-5F2A-4F7D-9AFB-EFC2DE94E0A7}" destId="{D0C994F9-7A54-4BFF-A4C2-887DD70342C4}" srcOrd="2" destOrd="0" presId="urn:microsoft.com/office/officeart/2005/8/layout/orgChart1"/>
    <dgm:cxn modelId="{AE3D2A15-2DDC-4483-988F-A9BF21856AAB}" type="presParOf" srcId="{4F4C9911-CC71-41D1-93E2-F1F009AE75A5}" destId="{AC379391-6C0B-4B50-8762-3BE019259FD9}" srcOrd="2" destOrd="0" presId="urn:microsoft.com/office/officeart/2005/8/layout/orgChart1"/>
    <dgm:cxn modelId="{9330B18F-7CEF-4F79-96E9-2FD5B42EBA07}" type="presParOf" srcId="{4F4C9911-CC71-41D1-93E2-F1F009AE75A5}" destId="{3EF428FA-FA6E-4798-8D32-2CE7FCDDD5CE}" srcOrd="3" destOrd="0" presId="urn:microsoft.com/office/officeart/2005/8/layout/orgChart1"/>
    <dgm:cxn modelId="{C0339741-89CD-41DB-A30C-1C757163406E}" type="presParOf" srcId="{3EF428FA-FA6E-4798-8D32-2CE7FCDDD5CE}" destId="{B0F4F2BB-EAF8-4CC8-A75B-34F80D4AB4F0}" srcOrd="0" destOrd="0" presId="urn:microsoft.com/office/officeart/2005/8/layout/orgChart1"/>
    <dgm:cxn modelId="{97DFD75F-892A-4DAD-86F5-1F785C815B28}" type="presParOf" srcId="{B0F4F2BB-EAF8-4CC8-A75B-34F80D4AB4F0}" destId="{E196A4A7-9AAB-4157-88BB-AC27F56C6120}" srcOrd="0" destOrd="0" presId="urn:microsoft.com/office/officeart/2005/8/layout/orgChart1"/>
    <dgm:cxn modelId="{0A6953DB-6787-4F94-91DE-D49B44DD8E9D}" type="presParOf" srcId="{B0F4F2BB-EAF8-4CC8-A75B-34F80D4AB4F0}" destId="{A798B666-F4CB-46CD-96C0-884E8A7F3C36}" srcOrd="1" destOrd="0" presId="urn:microsoft.com/office/officeart/2005/8/layout/orgChart1"/>
    <dgm:cxn modelId="{3AE8B885-912D-4134-A314-CC2D83FD07D0}" type="presParOf" srcId="{3EF428FA-FA6E-4798-8D32-2CE7FCDDD5CE}" destId="{68DEE0FA-5DAE-4448-910B-32A397F6C88C}" srcOrd="1" destOrd="0" presId="urn:microsoft.com/office/officeart/2005/8/layout/orgChart1"/>
    <dgm:cxn modelId="{C251C3DA-4427-4A77-9A8A-B255EE61FEC3}" type="presParOf" srcId="{3EF428FA-FA6E-4798-8D32-2CE7FCDDD5CE}" destId="{CD007B1F-3174-4BCD-8FAF-85A9176507A6}" srcOrd="2" destOrd="0" presId="urn:microsoft.com/office/officeart/2005/8/layout/orgChart1"/>
    <dgm:cxn modelId="{900AE118-B89C-4AD7-A553-B25F3EB8F3B4}" type="presParOf" srcId="{CD007B1F-3174-4BCD-8FAF-85A9176507A6}" destId="{DAC6CE21-F70F-4299-A066-30E924EF84B2}" srcOrd="0" destOrd="0" presId="urn:microsoft.com/office/officeart/2005/8/layout/orgChart1"/>
    <dgm:cxn modelId="{F6EB76AA-305C-463C-AC1F-A5C1059125EB}" type="presParOf" srcId="{CD007B1F-3174-4BCD-8FAF-85A9176507A6}" destId="{68930AE2-57E4-49E0-AF68-259114F46547}" srcOrd="1" destOrd="0" presId="urn:microsoft.com/office/officeart/2005/8/layout/orgChart1"/>
    <dgm:cxn modelId="{95BA9C7C-0FD8-401D-996A-7C658D7D7173}" type="presParOf" srcId="{68930AE2-57E4-49E0-AF68-259114F46547}" destId="{3992E208-79FC-4847-877A-DF34610FB5CD}" srcOrd="0" destOrd="0" presId="urn:microsoft.com/office/officeart/2005/8/layout/orgChart1"/>
    <dgm:cxn modelId="{13D2CF64-B441-4E48-84D6-F4C7FC6DB147}" type="presParOf" srcId="{3992E208-79FC-4847-877A-DF34610FB5CD}" destId="{821608FC-0C22-4DD1-BB42-1EEA4386A82C}" srcOrd="0" destOrd="0" presId="urn:microsoft.com/office/officeart/2005/8/layout/orgChart1"/>
    <dgm:cxn modelId="{CC069428-3F06-4979-92AF-F1E3BAB2BA65}" type="presParOf" srcId="{3992E208-79FC-4847-877A-DF34610FB5CD}" destId="{0ACC68FB-0EED-4BEA-AD25-E84ED57D5C20}" srcOrd="1" destOrd="0" presId="urn:microsoft.com/office/officeart/2005/8/layout/orgChart1"/>
    <dgm:cxn modelId="{6F8214F3-F2EC-4D61-9C11-05AEB40EB4AE}" type="presParOf" srcId="{68930AE2-57E4-49E0-AF68-259114F46547}" destId="{EA978B03-BBA5-42BD-BAC6-667C8795D439}" srcOrd="1" destOrd="0" presId="urn:microsoft.com/office/officeart/2005/8/layout/orgChart1"/>
    <dgm:cxn modelId="{B954B873-643F-4FCD-915A-EEB4DD5C9772}" type="presParOf" srcId="{68930AE2-57E4-49E0-AF68-259114F46547}" destId="{8E6350A3-2DC8-4A95-8165-3974F5549DCE}" srcOrd="2" destOrd="0" presId="urn:microsoft.com/office/officeart/2005/8/layout/orgChart1"/>
    <dgm:cxn modelId="{AF52D2D0-CEAF-4A12-9E72-6EBE8D686334}" type="presParOf" srcId="{CD007B1F-3174-4BCD-8FAF-85A9176507A6}" destId="{B8857E67-3A15-4B7D-AF26-81515BA1AC3A}" srcOrd="2" destOrd="0" presId="urn:microsoft.com/office/officeart/2005/8/layout/orgChart1"/>
    <dgm:cxn modelId="{32060E01-3D2C-43D9-9D79-E53156429195}" type="presParOf" srcId="{CD007B1F-3174-4BCD-8FAF-85A9176507A6}" destId="{BB8DECC4-5C27-425A-B2F4-8E3B967A237D}" srcOrd="3" destOrd="0" presId="urn:microsoft.com/office/officeart/2005/8/layout/orgChart1"/>
    <dgm:cxn modelId="{A5748129-6434-478B-A003-A8F44217AA8D}" type="presParOf" srcId="{BB8DECC4-5C27-425A-B2F4-8E3B967A237D}" destId="{D2BC7992-2573-4E4B-A1C7-5850B79BBE70}" srcOrd="0" destOrd="0" presId="urn:microsoft.com/office/officeart/2005/8/layout/orgChart1"/>
    <dgm:cxn modelId="{D4B601E1-12F1-48DF-B14E-A0F4571745FF}" type="presParOf" srcId="{D2BC7992-2573-4E4B-A1C7-5850B79BBE70}" destId="{C7F156E7-B648-49ED-8108-65A3FD15DAC6}" srcOrd="0" destOrd="0" presId="urn:microsoft.com/office/officeart/2005/8/layout/orgChart1"/>
    <dgm:cxn modelId="{1F1E1221-DA81-45CC-A1BB-DE0A5210F48D}" type="presParOf" srcId="{D2BC7992-2573-4E4B-A1C7-5850B79BBE70}" destId="{3D5377C0-A214-4CDA-9E45-6382737E5296}" srcOrd="1" destOrd="0" presId="urn:microsoft.com/office/officeart/2005/8/layout/orgChart1"/>
    <dgm:cxn modelId="{75C3FBF1-E1CC-41F7-8C93-C81364B40270}" type="presParOf" srcId="{BB8DECC4-5C27-425A-B2F4-8E3B967A237D}" destId="{F8C16C94-B1E2-404E-B6D6-58FE49DF4C45}" srcOrd="1" destOrd="0" presId="urn:microsoft.com/office/officeart/2005/8/layout/orgChart1"/>
    <dgm:cxn modelId="{38D24973-5094-4DE2-A19A-5171A963C175}" type="presParOf" srcId="{BB8DECC4-5C27-425A-B2F4-8E3B967A237D}" destId="{BC7C09BF-4261-4151-B874-72A60BC85555}" srcOrd="2" destOrd="0" presId="urn:microsoft.com/office/officeart/2005/8/layout/orgChart1"/>
    <dgm:cxn modelId="{57A707D3-A4B8-40FD-81EA-3E563D720165}" type="presParOf" srcId="{4F4C9911-CC71-41D1-93E2-F1F009AE75A5}" destId="{730FA301-69A6-4F30-BD3E-EC86E074E00B}" srcOrd="4" destOrd="0" presId="urn:microsoft.com/office/officeart/2005/8/layout/orgChart1"/>
    <dgm:cxn modelId="{F568F87F-F1ED-479D-91B9-A5E94D1DC1FF}" type="presParOf" srcId="{4F4C9911-CC71-41D1-93E2-F1F009AE75A5}" destId="{0242A8FE-9D7B-4D85-9BA0-E257E1B52DD8}" srcOrd="5" destOrd="0" presId="urn:microsoft.com/office/officeart/2005/8/layout/orgChart1"/>
    <dgm:cxn modelId="{207D9A33-D8C1-4B4B-A3D6-11337778ADB9}" type="presParOf" srcId="{0242A8FE-9D7B-4D85-9BA0-E257E1B52DD8}" destId="{9CA1F633-D3D1-4847-ADEF-10F15EDA4CA2}" srcOrd="0" destOrd="0" presId="urn:microsoft.com/office/officeart/2005/8/layout/orgChart1"/>
    <dgm:cxn modelId="{89BE0A02-05D5-455A-8B7A-A8953E44FF93}" type="presParOf" srcId="{9CA1F633-D3D1-4847-ADEF-10F15EDA4CA2}" destId="{0CF6450A-5940-428C-B358-4AD90FDE8718}" srcOrd="0" destOrd="0" presId="urn:microsoft.com/office/officeart/2005/8/layout/orgChart1"/>
    <dgm:cxn modelId="{557AC97F-85D8-4E26-ADB9-22138338EAD3}" type="presParOf" srcId="{9CA1F633-D3D1-4847-ADEF-10F15EDA4CA2}" destId="{11E33C96-ABB2-497E-9A5B-B52FBECAC7EA}" srcOrd="1" destOrd="0" presId="urn:microsoft.com/office/officeart/2005/8/layout/orgChart1"/>
    <dgm:cxn modelId="{358B5C0A-F18A-48AF-957F-362C3B34E53E}" type="presParOf" srcId="{0242A8FE-9D7B-4D85-9BA0-E257E1B52DD8}" destId="{CA1D44FC-4094-467F-BF32-D510D93BA45B}" srcOrd="1" destOrd="0" presId="urn:microsoft.com/office/officeart/2005/8/layout/orgChart1"/>
    <dgm:cxn modelId="{20AB9919-38B8-4EDB-A3A2-7D06C42381DC}" type="presParOf" srcId="{0242A8FE-9D7B-4D85-9BA0-E257E1B52DD8}" destId="{F9E0B4B7-58D7-4917-A68E-282D06760662}" srcOrd="2" destOrd="0" presId="urn:microsoft.com/office/officeart/2005/8/layout/orgChart1"/>
    <dgm:cxn modelId="{1F96036F-F7D5-4AD8-B716-382AD0A7FD15}" type="presParOf" srcId="{E55429DC-8BEB-48CD-8610-CA8E48278829}" destId="{C67902DA-0159-416B-A47A-102D15DF8167}" srcOrd="2" destOrd="0" presId="urn:microsoft.com/office/officeart/2005/8/layout/orgChart1"/>
    <dgm:cxn modelId="{7644CE28-4139-4183-8A6F-809DEE30AFDE}" type="presParOf" srcId="{C67902DA-0159-416B-A47A-102D15DF8167}" destId="{4DB59991-E8F1-403C-AF49-C13E66D520E6}" srcOrd="0" destOrd="0" presId="urn:microsoft.com/office/officeart/2005/8/layout/orgChart1"/>
    <dgm:cxn modelId="{71C974E0-2B32-43B8-ACF5-C6C9B455A275}" type="presParOf" srcId="{C67902DA-0159-416B-A47A-102D15DF8167}" destId="{D9143357-F47D-4F34-A62B-5F310BE5906A}" srcOrd="1" destOrd="0" presId="urn:microsoft.com/office/officeart/2005/8/layout/orgChart1"/>
    <dgm:cxn modelId="{B6D32AB6-C498-4BAA-93F9-88036660C0CB}" type="presParOf" srcId="{D9143357-F47D-4F34-A62B-5F310BE5906A}" destId="{B92A3197-F61E-4C0F-B7F2-B63908DEFFB7}" srcOrd="0" destOrd="0" presId="urn:microsoft.com/office/officeart/2005/8/layout/orgChart1"/>
    <dgm:cxn modelId="{0B152836-786F-4066-86C9-0CB6B516D664}" type="presParOf" srcId="{B92A3197-F61E-4C0F-B7F2-B63908DEFFB7}" destId="{9A922126-0B47-40B8-BA4A-447E13370D3A}" srcOrd="0" destOrd="0" presId="urn:microsoft.com/office/officeart/2005/8/layout/orgChart1"/>
    <dgm:cxn modelId="{7E9A9724-EC4A-48D7-9302-C11B792C0ADE}" type="presParOf" srcId="{B92A3197-F61E-4C0F-B7F2-B63908DEFFB7}" destId="{0FA465DF-6784-4D06-B0B3-9DBC0F44E0AA}" srcOrd="1" destOrd="0" presId="urn:microsoft.com/office/officeart/2005/8/layout/orgChart1"/>
    <dgm:cxn modelId="{AF115AA4-298D-4E91-8821-88EBC029390D}" type="presParOf" srcId="{D9143357-F47D-4F34-A62B-5F310BE5906A}" destId="{9BFDAF67-ECAA-4783-9C0F-E387C66C2DC0}" srcOrd="1" destOrd="0" presId="urn:microsoft.com/office/officeart/2005/8/layout/orgChart1"/>
    <dgm:cxn modelId="{3C0A7F6C-DA84-4FE5-B17F-69DD1C9E9029}" type="presParOf" srcId="{D9143357-F47D-4F34-A62B-5F310BE5906A}" destId="{F8014B02-AAFD-49E9-AB6A-F87CB20775D0}" srcOrd="2" destOrd="0" presId="urn:microsoft.com/office/officeart/2005/8/layout/orgChart1"/>
    <dgm:cxn modelId="{9620172B-C77C-47FE-A43B-494117A14D61}" type="presParOf" srcId="{B36BCB8C-D961-4FEC-AB69-F678393BD51A}" destId="{EE641AB1-0B04-4050-9EC3-7E0AF55E9743}" srcOrd="1" destOrd="0" presId="urn:microsoft.com/office/officeart/2005/8/layout/orgChart1"/>
    <dgm:cxn modelId="{5074B3E9-8F23-4627-A3C4-BAD3A2B013A8}" type="presParOf" srcId="{EE641AB1-0B04-4050-9EC3-7E0AF55E9743}" destId="{E3720CB7-3198-42ED-BE0A-E1C2D57F0A30}" srcOrd="0" destOrd="0" presId="urn:microsoft.com/office/officeart/2005/8/layout/orgChart1"/>
    <dgm:cxn modelId="{0D8A63AD-E922-4CA7-9EB4-F97C6DE7C79A}" type="presParOf" srcId="{E3720CB7-3198-42ED-BE0A-E1C2D57F0A30}" destId="{29A244DF-EF8F-488E-A3F3-1137149EAF04}" srcOrd="0" destOrd="0" presId="urn:microsoft.com/office/officeart/2005/8/layout/orgChart1"/>
    <dgm:cxn modelId="{683571F2-BDD1-492C-95A8-23B2989D6C63}" type="presParOf" srcId="{E3720CB7-3198-42ED-BE0A-E1C2D57F0A30}" destId="{B649701E-46E7-4CF6-AB54-606BCB1408B8}" srcOrd="1" destOrd="0" presId="urn:microsoft.com/office/officeart/2005/8/layout/orgChart1"/>
    <dgm:cxn modelId="{B2799E89-C95A-47E8-977F-C5129C024F34}" type="presParOf" srcId="{EE641AB1-0B04-4050-9EC3-7E0AF55E9743}" destId="{609EEB2D-A4E5-477C-9B52-D8FA91583048}" srcOrd="1" destOrd="0" presId="urn:microsoft.com/office/officeart/2005/8/layout/orgChart1"/>
    <dgm:cxn modelId="{BDFAB8A9-6E62-4A33-A117-A5D3596FD96E}" type="presParOf" srcId="{EE641AB1-0B04-4050-9EC3-7E0AF55E9743}" destId="{0B39483F-C34D-4FDD-87B5-0D807F368FDB}"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73BDB3-33AB-4791-B2CC-C7E680ABC0F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C647E52-DE5E-45DE-84AA-FA48F9DFD155}">
      <dgm:prSet phldrT="[Text]" custT="1"/>
      <dgm:spPr>
        <a:solidFill>
          <a:schemeClr val="tx2"/>
        </a:solidFill>
      </dgm:spPr>
      <dgm:t>
        <a:bodyPr/>
        <a:lstStyle/>
        <a:p>
          <a:r>
            <a:rPr lang="en-US" sz="1600" b="1" dirty="0" smtClean="0"/>
            <a:t>Principal</a:t>
          </a:r>
          <a:endParaRPr lang="en-US" sz="2600" b="1" dirty="0"/>
        </a:p>
      </dgm:t>
    </dgm:pt>
    <dgm:pt modelId="{9BFC130B-90BC-4965-92DF-FF68F1801945}" type="parTrans" cxnId="{6962B05E-87A9-4B8B-AB9D-3237BF204FEF}">
      <dgm:prSet/>
      <dgm:spPr/>
      <dgm:t>
        <a:bodyPr/>
        <a:lstStyle/>
        <a:p>
          <a:endParaRPr lang="en-US"/>
        </a:p>
      </dgm:t>
    </dgm:pt>
    <dgm:pt modelId="{F7507EE3-D483-4D24-9B62-3E5CD9D94CC4}" type="sibTrans" cxnId="{6962B05E-87A9-4B8B-AB9D-3237BF204FEF}">
      <dgm:prSet/>
      <dgm:spPr/>
      <dgm:t>
        <a:bodyPr/>
        <a:lstStyle/>
        <a:p>
          <a:endParaRPr lang="en-US"/>
        </a:p>
      </dgm:t>
    </dgm:pt>
    <dgm:pt modelId="{EE1C2BB4-6102-4734-B53F-4C23D6E67D15}">
      <dgm:prSet custT="1"/>
      <dgm:spPr>
        <a:solidFill>
          <a:schemeClr val="tx2"/>
        </a:solidFill>
      </dgm:spPr>
      <dgm:t>
        <a:bodyPr/>
        <a:lstStyle/>
        <a:p>
          <a:r>
            <a:rPr lang="en-US" sz="1400" b="1" dirty="0"/>
            <a:t>Dean(s) of  </a:t>
          </a:r>
          <a:r>
            <a:rPr lang="en-US" sz="1400" b="1" dirty="0" smtClean="0"/>
            <a:t>Students/Culture</a:t>
          </a:r>
          <a:endParaRPr lang="en-US" sz="1400" b="1" dirty="0"/>
        </a:p>
      </dgm:t>
    </dgm:pt>
    <dgm:pt modelId="{01A31912-D41E-4F5A-B06A-0BC21EF24A95}" type="parTrans" cxnId="{6C66742A-D35F-4E3C-869F-99094DDD39EC}">
      <dgm:prSet/>
      <dgm:spPr/>
      <dgm:t>
        <a:bodyPr/>
        <a:lstStyle/>
        <a:p>
          <a:endParaRPr lang="en-US"/>
        </a:p>
      </dgm:t>
    </dgm:pt>
    <dgm:pt modelId="{E9C77599-3AF8-41A3-891E-FB75DD9E38BC}" type="sibTrans" cxnId="{6C66742A-D35F-4E3C-869F-99094DDD39EC}">
      <dgm:prSet/>
      <dgm:spPr/>
      <dgm:t>
        <a:bodyPr/>
        <a:lstStyle/>
        <a:p>
          <a:endParaRPr lang="en-US"/>
        </a:p>
      </dgm:t>
    </dgm:pt>
    <dgm:pt modelId="{31FEA2BE-E460-4C13-84EB-FC8E6B922623}">
      <dgm:prSet custT="1"/>
      <dgm:spPr>
        <a:solidFill>
          <a:schemeClr val="tx2"/>
        </a:solidFill>
      </dgm:spPr>
      <dgm:t>
        <a:bodyPr/>
        <a:lstStyle/>
        <a:p>
          <a:r>
            <a:rPr lang="en-US" sz="1400" b="1" dirty="0" smtClean="0"/>
            <a:t>Academic Dean(s)</a:t>
          </a:r>
          <a:endParaRPr lang="en-US" sz="1400" b="1" dirty="0"/>
        </a:p>
      </dgm:t>
    </dgm:pt>
    <dgm:pt modelId="{D98FED51-D5BD-4A0A-9330-8ABC980379B7}" type="parTrans" cxnId="{B44B8BAA-4F49-4E95-8E8D-7783D10E2956}">
      <dgm:prSet/>
      <dgm:spPr/>
      <dgm:t>
        <a:bodyPr/>
        <a:lstStyle/>
        <a:p>
          <a:endParaRPr lang="en-US"/>
        </a:p>
      </dgm:t>
    </dgm:pt>
    <dgm:pt modelId="{3A773528-2152-4B70-9C77-4CE925296CDD}" type="sibTrans" cxnId="{B44B8BAA-4F49-4E95-8E8D-7783D10E2956}">
      <dgm:prSet/>
      <dgm:spPr/>
      <dgm:t>
        <a:bodyPr/>
        <a:lstStyle/>
        <a:p>
          <a:endParaRPr lang="en-US"/>
        </a:p>
      </dgm:t>
    </dgm:pt>
    <dgm:pt modelId="{D382137D-22FC-4AD1-8D09-CA51A385898A}" type="asst">
      <dgm:prSet custT="1"/>
      <dgm:spPr>
        <a:solidFill>
          <a:schemeClr val="accent1"/>
        </a:solidFill>
      </dgm:spPr>
      <dgm:t>
        <a:bodyPr/>
        <a:lstStyle/>
        <a:p>
          <a:r>
            <a:rPr lang="en-US" sz="1200" b="1" dirty="0" smtClean="0">
              <a:solidFill>
                <a:schemeClr val="tx1"/>
              </a:solidFill>
            </a:rPr>
            <a:t>Principal's</a:t>
          </a:r>
          <a:r>
            <a:rPr lang="en-US" sz="1400" b="1" dirty="0" smtClean="0">
              <a:solidFill>
                <a:srgbClr val="FF0000"/>
              </a:solidFill>
            </a:rPr>
            <a:t>*</a:t>
          </a:r>
          <a:r>
            <a:rPr lang="en-US" sz="1200" b="1" dirty="0" smtClean="0">
              <a:solidFill>
                <a:srgbClr val="FF0000"/>
              </a:solidFill>
            </a:rPr>
            <a:t> </a:t>
          </a:r>
          <a:r>
            <a:rPr lang="en-US" sz="1200" b="1" dirty="0">
              <a:solidFill>
                <a:schemeClr val="tx1"/>
              </a:solidFill>
            </a:rPr>
            <a:t>Assistant</a:t>
          </a:r>
        </a:p>
      </dgm:t>
    </dgm:pt>
    <dgm:pt modelId="{2F2D8B78-C586-4549-87ED-18B22275B288}" type="parTrans" cxnId="{4CF9B268-1C05-42E7-9358-93D4AD44614C}">
      <dgm:prSet/>
      <dgm:spPr/>
      <dgm:t>
        <a:bodyPr/>
        <a:lstStyle/>
        <a:p>
          <a:endParaRPr lang="en-US"/>
        </a:p>
      </dgm:t>
    </dgm:pt>
    <dgm:pt modelId="{821289A6-E5DE-437D-A99F-B4E9F8DA06E7}" type="sibTrans" cxnId="{4CF9B268-1C05-42E7-9358-93D4AD44614C}">
      <dgm:prSet/>
      <dgm:spPr/>
      <dgm:t>
        <a:bodyPr/>
        <a:lstStyle/>
        <a:p>
          <a:endParaRPr lang="en-US"/>
        </a:p>
      </dgm:t>
    </dgm:pt>
    <dgm:pt modelId="{9B3F49C7-C13A-45B5-83BC-0D1DE49F2484}">
      <dgm:prSet custT="1"/>
      <dgm:spPr>
        <a:solidFill>
          <a:schemeClr val="tx2"/>
        </a:solidFill>
      </dgm:spPr>
      <dgm:t>
        <a:bodyPr/>
        <a:lstStyle/>
        <a:p>
          <a:r>
            <a:rPr lang="en-US" sz="1400" b="1" dirty="0"/>
            <a:t>Director of School Operations (DSO)</a:t>
          </a:r>
        </a:p>
      </dgm:t>
    </dgm:pt>
    <dgm:pt modelId="{2FC4AB71-88BD-4421-AD29-0F8173B78418}" type="parTrans" cxnId="{E17DF22C-C324-4956-97C3-A38AD537CE9B}">
      <dgm:prSet/>
      <dgm:spPr/>
      <dgm:t>
        <a:bodyPr/>
        <a:lstStyle/>
        <a:p>
          <a:endParaRPr lang="en-US"/>
        </a:p>
      </dgm:t>
    </dgm:pt>
    <dgm:pt modelId="{81C6496F-5B24-4E0D-A00A-1751754A04D9}" type="sibTrans" cxnId="{E17DF22C-C324-4956-97C3-A38AD537CE9B}">
      <dgm:prSet/>
      <dgm:spPr/>
      <dgm:t>
        <a:bodyPr/>
        <a:lstStyle/>
        <a:p>
          <a:endParaRPr lang="en-US"/>
        </a:p>
      </dgm:t>
    </dgm:pt>
    <dgm:pt modelId="{69CB3356-4F70-4AB9-BA27-0EB4F10FFC72}" type="asst">
      <dgm:prSet custT="1"/>
      <dgm:spPr>
        <a:solidFill>
          <a:schemeClr val="accent1"/>
        </a:solidFill>
      </dgm:spPr>
      <dgm:t>
        <a:bodyPr/>
        <a:lstStyle/>
        <a:p>
          <a:r>
            <a:rPr lang="en-US" sz="1200" b="1" dirty="0">
              <a:solidFill>
                <a:schemeClr val="tx1"/>
              </a:solidFill>
            </a:rPr>
            <a:t>Student Services Manager (SSM)</a:t>
          </a:r>
        </a:p>
      </dgm:t>
    </dgm:pt>
    <dgm:pt modelId="{1252B4AB-73FF-4911-8E7E-6B99199285DA}" type="parTrans" cxnId="{EA0B4310-4DF9-4E48-8FA0-D8F4CA1AC23A}">
      <dgm:prSet/>
      <dgm:spPr/>
      <dgm:t>
        <a:bodyPr/>
        <a:lstStyle/>
        <a:p>
          <a:endParaRPr lang="en-US"/>
        </a:p>
      </dgm:t>
    </dgm:pt>
    <dgm:pt modelId="{14CC0713-8F59-417A-8AE4-489447DD31CB}" type="sibTrans" cxnId="{EA0B4310-4DF9-4E48-8FA0-D8F4CA1AC23A}">
      <dgm:prSet/>
      <dgm:spPr/>
      <dgm:t>
        <a:bodyPr/>
        <a:lstStyle/>
        <a:p>
          <a:endParaRPr lang="en-US"/>
        </a:p>
      </dgm:t>
    </dgm:pt>
    <dgm:pt modelId="{4147364F-706C-4EE9-8545-1BB5A3B4AAC7}" type="asst">
      <dgm:prSet custT="1"/>
      <dgm:spPr>
        <a:solidFill>
          <a:schemeClr val="accent1"/>
        </a:solidFill>
      </dgm:spPr>
      <dgm:t>
        <a:bodyPr/>
        <a:lstStyle/>
        <a:p>
          <a:r>
            <a:rPr lang="en-US" sz="1200" b="1" dirty="0">
              <a:solidFill>
                <a:schemeClr val="tx1"/>
              </a:solidFill>
            </a:rPr>
            <a:t>Office   Coordinator (OC)</a:t>
          </a:r>
        </a:p>
      </dgm:t>
    </dgm:pt>
    <dgm:pt modelId="{594261BA-D2D0-43F9-B468-962863F4A5FF}" type="parTrans" cxnId="{0E6401E1-006E-42C8-8E32-87DC86AF1B5F}">
      <dgm:prSet/>
      <dgm:spPr/>
      <dgm:t>
        <a:bodyPr/>
        <a:lstStyle/>
        <a:p>
          <a:endParaRPr lang="en-US"/>
        </a:p>
      </dgm:t>
    </dgm:pt>
    <dgm:pt modelId="{7D9C96BC-A839-4632-A6A0-904D0A48EE93}" type="sibTrans" cxnId="{0E6401E1-006E-42C8-8E32-87DC86AF1B5F}">
      <dgm:prSet/>
      <dgm:spPr/>
      <dgm:t>
        <a:bodyPr/>
        <a:lstStyle/>
        <a:p>
          <a:endParaRPr lang="en-US"/>
        </a:p>
      </dgm:t>
    </dgm:pt>
    <dgm:pt modelId="{3C04E67F-D8D0-4E48-AE99-5EDE6ED1A37F}">
      <dgm:prSet custT="1"/>
      <dgm:spPr>
        <a:solidFill>
          <a:schemeClr val="bg1">
            <a:lumMod val="75000"/>
          </a:schemeClr>
        </a:solidFill>
      </dgm:spPr>
      <dgm:t>
        <a:bodyPr/>
        <a:lstStyle/>
        <a:p>
          <a:r>
            <a:rPr lang="en-US" sz="1400" b="1" dirty="0" smtClean="0"/>
            <a:t>Regional Director    of Operations (RDO)</a:t>
          </a:r>
          <a:endParaRPr lang="en-US" sz="1400" b="1" dirty="0"/>
        </a:p>
      </dgm:t>
    </dgm:pt>
    <dgm:pt modelId="{E558DC4A-8E09-4E7A-8DA1-104B18CED804}" type="parTrans" cxnId="{2CA14949-F25E-4A96-AA1B-EC35A87F12B1}">
      <dgm:prSet/>
      <dgm:spPr/>
      <dgm:t>
        <a:bodyPr/>
        <a:lstStyle/>
        <a:p>
          <a:endParaRPr lang="en-US"/>
        </a:p>
      </dgm:t>
    </dgm:pt>
    <dgm:pt modelId="{C8C69BBD-95B3-4DDD-9215-F58A33BE8A38}" type="sibTrans" cxnId="{2CA14949-F25E-4A96-AA1B-EC35A87F12B1}">
      <dgm:prSet/>
      <dgm:spPr/>
      <dgm:t>
        <a:bodyPr/>
        <a:lstStyle/>
        <a:p>
          <a:endParaRPr lang="en-US"/>
        </a:p>
      </dgm:t>
    </dgm:pt>
    <dgm:pt modelId="{B36BCB8C-D961-4FEC-AB69-F678393BD51A}" type="pres">
      <dgm:prSet presAssocID="{AB73BDB3-33AB-4791-B2CC-C7E680ABC0F2}" presName="hierChild1" presStyleCnt="0">
        <dgm:presLayoutVars>
          <dgm:orgChart val="1"/>
          <dgm:chPref val="1"/>
          <dgm:dir/>
          <dgm:animOne val="branch"/>
          <dgm:animLvl val="lvl"/>
          <dgm:resizeHandles/>
        </dgm:presLayoutVars>
      </dgm:prSet>
      <dgm:spPr/>
      <dgm:t>
        <a:bodyPr/>
        <a:lstStyle/>
        <a:p>
          <a:endParaRPr lang="en-US"/>
        </a:p>
      </dgm:t>
    </dgm:pt>
    <dgm:pt modelId="{E55429DC-8BEB-48CD-8610-CA8E48278829}" type="pres">
      <dgm:prSet presAssocID="{5C647E52-DE5E-45DE-84AA-FA48F9DFD155}" presName="hierRoot1" presStyleCnt="0">
        <dgm:presLayoutVars>
          <dgm:hierBranch/>
        </dgm:presLayoutVars>
      </dgm:prSet>
      <dgm:spPr/>
    </dgm:pt>
    <dgm:pt modelId="{B6D3E44D-D5B3-4939-8AC9-1D9A93C71028}" type="pres">
      <dgm:prSet presAssocID="{5C647E52-DE5E-45DE-84AA-FA48F9DFD155}" presName="rootComposite1" presStyleCnt="0"/>
      <dgm:spPr/>
    </dgm:pt>
    <dgm:pt modelId="{879847DE-4C38-4C26-82AD-FC666F129B28}" type="pres">
      <dgm:prSet presAssocID="{5C647E52-DE5E-45DE-84AA-FA48F9DFD155}" presName="rootText1" presStyleLbl="node0" presStyleIdx="0" presStyleCnt="2">
        <dgm:presLayoutVars>
          <dgm:chPref val="3"/>
        </dgm:presLayoutVars>
      </dgm:prSet>
      <dgm:spPr/>
      <dgm:t>
        <a:bodyPr/>
        <a:lstStyle/>
        <a:p>
          <a:endParaRPr lang="en-US"/>
        </a:p>
      </dgm:t>
    </dgm:pt>
    <dgm:pt modelId="{AD7FF35C-AC83-4681-B7B4-49154431939E}" type="pres">
      <dgm:prSet presAssocID="{5C647E52-DE5E-45DE-84AA-FA48F9DFD155}" presName="rootConnector1" presStyleLbl="node1" presStyleIdx="0" presStyleCnt="0"/>
      <dgm:spPr/>
      <dgm:t>
        <a:bodyPr/>
        <a:lstStyle/>
        <a:p>
          <a:endParaRPr lang="en-US"/>
        </a:p>
      </dgm:t>
    </dgm:pt>
    <dgm:pt modelId="{4F4C9911-CC71-41D1-93E2-F1F009AE75A5}" type="pres">
      <dgm:prSet presAssocID="{5C647E52-DE5E-45DE-84AA-FA48F9DFD155}" presName="hierChild2" presStyleCnt="0"/>
      <dgm:spPr/>
    </dgm:pt>
    <dgm:pt modelId="{93194630-28A7-4AF8-B214-7763491BF7C4}" type="pres">
      <dgm:prSet presAssocID="{01A31912-D41E-4F5A-B06A-0BC21EF24A95}" presName="Name35" presStyleLbl="parChTrans1D2" presStyleIdx="0" presStyleCnt="4"/>
      <dgm:spPr/>
      <dgm:t>
        <a:bodyPr/>
        <a:lstStyle/>
        <a:p>
          <a:endParaRPr lang="en-US"/>
        </a:p>
      </dgm:t>
    </dgm:pt>
    <dgm:pt modelId="{83298F25-5F2A-4F7D-9AFB-EFC2DE94E0A7}" type="pres">
      <dgm:prSet presAssocID="{EE1C2BB4-6102-4734-B53F-4C23D6E67D15}" presName="hierRoot2" presStyleCnt="0">
        <dgm:presLayoutVars>
          <dgm:hierBranch val="init"/>
        </dgm:presLayoutVars>
      </dgm:prSet>
      <dgm:spPr/>
    </dgm:pt>
    <dgm:pt modelId="{94440C5A-0D19-4ED6-AB5B-3C0F2F704BF1}" type="pres">
      <dgm:prSet presAssocID="{EE1C2BB4-6102-4734-B53F-4C23D6E67D15}" presName="rootComposite" presStyleCnt="0"/>
      <dgm:spPr/>
    </dgm:pt>
    <dgm:pt modelId="{59B0C3C3-274A-490E-B0FD-639050B49281}" type="pres">
      <dgm:prSet presAssocID="{EE1C2BB4-6102-4734-B53F-4C23D6E67D15}" presName="rootText" presStyleLbl="node2" presStyleIdx="0" presStyleCnt="3" custScaleX="89072" custLinFactNeighborX="-4458">
        <dgm:presLayoutVars>
          <dgm:chPref val="3"/>
        </dgm:presLayoutVars>
      </dgm:prSet>
      <dgm:spPr/>
      <dgm:t>
        <a:bodyPr/>
        <a:lstStyle/>
        <a:p>
          <a:endParaRPr lang="en-US"/>
        </a:p>
      </dgm:t>
    </dgm:pt>
    <dgm:pt modelId="{F517063F-C5EE-4C1B-AA77-6B0E5E854CFA}" type="pres">
      <dgm:prSet presAssocID="{EE1C2BB4-6102-4734-B53F-4C23D6E67D15}" presName="rootConnector" presStyleLbl="node2" presStyleIdx="0" presStyleCnt="3"/>
      <dgm:spPr/>
      <dgm:t>
        <a:bodyPr/>
        <a:lstStyle/>
        <a:p>
          <a:endParaRPr lang="en-US"/>
        </a:p>
      </dgm:t>
    </dgm:pt>
    <dgm:pt modelId="{0B6753A3-9FE7-493F-B69F-22D39D81C7AE}" type="pres">
      <dgm:prSet presAssocID="{EE1C2BB4-6102-4734-B53F-4C23D6E67D15}" presName="hierChild4" presStyleCnt="0"/>
      <dgm:spPr/>
    </dgm:pt>
    <dgm:pt modelId="{D0C994F9-7A54-4BFF-A4C2-887DD70342C4}" type="pres">
      <dgm:prSet presAssocID="{EE1C2BB4-6102-4734-B53F-4C23D6E67D15}" presName="hierChild5" presStyleCnt="0"/>
      <dgm:spPr/>
    </dgm:pt>
    <dgm:pt modelId="{AC379391-6C0B-4B50-8762-3BE019259FD9}" type="pres">
      <dgm:prSet presAssocID="{2FC4AB71-88BD-4421-AD29-0F8173B78418}" presName="Name35" presStyleLbl="parChTrans1D2" presStyleIdx="1" presStyleCnt="4"/>
      <dgm:spPr/>
      <dgm:t>
        <a:bodyPr/>
        <a:lstStyle/>
        <a:p>
          <a:endParaRPr lang="en-US"/>
        </a:p>
      </dgm:t>
    </dgm:pt>
    <dgm:pt modelId="{3EF428FA-FA6E-4798-8D32-2CE7FCDDD5CE}" type="pres">
      <dgm:prSet presAssocID="{9B3F49C7-C13A-45B5-83BC-0D1DE49F2484}" presName="hierRoot2" presStyleCnt="0">
        <dgm:presLayoutVars>
          <dgm:hierBranch val="init"/>
        </dgm:presLayoutVars>
      </dgm:prSet>
      <dgm:spPr/>
    </dgm:pt>
    <dgm:pt modelId="{B0F4F2BB-EAF8-4CC8-A75B-34F80D4AB4F0}" type="pres">
      <dgm:prSet presAssocID="{9B3F49C7-C13A-45B5-83BC-0D1DE49F2484}" presName="rootComposite" presStyleCnt="0"/>
      <dgm:spPr/>
    </dgm:pt>
    <dgm:pt modelId="{E196A4A7-9AAB-4157-88BB-AC27F56C6120}" type="pres">
      <dgm:prSet presAssocID="{9B3F49C7-C13A-45B5-83BC-0D1DE49F2484}" presName="rootText" presStyleLbl="node2" presStyleIdx="1" presStyleCnt="3" custScaleX="107054">
        <dgm:presLayoutVars>
          <dgm:chPref val="3"/>
        </dgm:presLayoutVars>
      </dgm:prSet>
      <dgm:spPr/>
      <dgm:t>
        <a:bodyPr/>
        <a:lstStyle/>
        <a:p>
          <a:endParaRPr lang="en-US"/>
        </a:p>
      </dgm:t>
    </dgm:pt>
    <dgm:pt modelId="{A798B666-F4CB-46CD-96C0-884E8A7F3C36}" type="pres">
      <dgm:prSet presAssocID="{9B3F49C7-C13A-45B5-83BC-0D1DE49F2484}" presName="rootConnector" presStyleLbl="node2" presStyleIdx="1" presStyleCnt="3"/>
      <dgm:spPr/>
      <dgm:t>
        <a:bodyPr/>
        <a:lstStyle/>
        <a:p>
          <a:endParaRPr lang="en-US"/>
        </a:p>
      </dgm:t>
    </dgm:pt>
    <dgm:pt modelId="{68DEE0FA-5DAE-4448-910B-32A397F6C88C}" type="pres">
      <dgm:prSet presAssocID="{9B3F49C7-C13A-45B5-83BC-0D1DE49F2484}" presName="hierChild4" presStyleCnt="0"/>
      <dgm:spPr/>
    </dgm:pt>
    <dgm:pt modelId="{CD007B1F-3174-4BCD-8FAF-85A9176507A6}" type="pres">
      <dgm:prSet presAssocID="{9B3F49C7-C13A-45B5-83BC-0D1DE49F2484}" presName="hierChild5" presStyleCnt="0"/>
      <dgm:spPr/>
    </dgm:pt>
    <dgm:pt modelId="{DAC6CE21-F70F-4299-A066-30E924EF84B2}" type="pres">
      <dgm:prSet presAssocID="{1252B4AB-73FF-4911-8E7E-6B99199285DA}" presName="Name111" presStyleLbl="parChTrans1D3" presStyleIdx="0" presStyleCnt="2"/>
      <dgm:spPr/>
      <dgm:t>
        <a:bodyPr/>
        <a:lstStyle/>
        <a:p>
          <a:endParaRPr lang="en-US"/>
        </a:p>
      </dgm:t>
    </dgm:pt>
    <dgm:pt modelId="{68930AE2-57E4-49E0-AF68-259114F46547}" type="pres">
      <dgm:prSet presAssocID="{69CB3356-4F70-4AB9-BA27-0EB4F10FFC72}" presName="hierRoot3" presStyleCnt="0">
        <dgm:presLayoutVars>
          <dgm:hierBranch val="init"/>
        </dgm:presLayoutVars>
      </dgm:prSet>
      <dgm:spPr/>
    </dgm:pt>
    <dgm:pt modelId="{3992E208-79FC-4847-877A-DF34610FB5CD}" type="pres">
      <dgm:prSet presAssocID="{69CB3356-4F70-4AB9-BA27-0EB4F10FFC72}" presName="rootComposite3" presStyleCnt="0"/>
      <dgm:spPr/>
    </dgm:pt>
    <dgm:pt modelId="{821608FC-0C22-4DD1-BB42-1EEA4386A82C}" type="pres">
      <dgm:prSet presAssocID="{69CB3356-4F70-4AB9-BA27-0EB4F10FFC72}" presName="rootText3" presStyleLbl="asst2" presStyleIdx="0" presStyleCnt="2" custScaleX="63625" custLinFactNeighborX="4149">
        <dgm:presLayoutVars>
          <dgm:chPref val="3"/>
        </dgm:presLayoutVars>
      </dgm:prSet>
      <dgm:spPr/>
      <dgm:t>
        <a:bodyPr/>
        <a:lstStyle/>
        <a:p>
          <a:endParaRPr lang="en-US"/>
        </a:p>
      </dgm:t>
    </dgm:pt>
    <dgm:pt modelId="{0ACC68FB-0EED-4BEA-AD25-E84ED57D5C20}" type="pres">
      <dgm:prSet presAssocID="{69CB3356-4F70-4AB9-BA27-0EB4F10FFC72}" presName="rootConnector3" presStyleLbl="asst2" presStyleIdx="0" presStyleCnt="2"/>
      <dgm:spPr/>
      <dgm:t>
        <a:bodyPr/>
        <a:lstStyle/>
        <a:p>
          <a:endParaRPr lang="en-US"/>
        </a:p>
      </dgm:t>
    </dgm:pt>
    <dgm:pt modelId="{EA978B03-BBA5-42BD-BAC6-667C8795D439}" type="pres">
      <dgm:prSet presAssocID="{69CB3356-4F70-4AB9-BA27-0EB4F10FFC72}" presName="hierChild6" presStyleCnt="0"/>
      <dgm:spPr/>
    </dgm:pt>
    <dgm:pt modelId="{8E6350A3-2DC8-4A95-8165-3974F5549DCE}" type="pres">
      <dgm:prSet presAssocID="{69CB3356-4F70-4AB9-BA27-0EB4F10FFC72}" presName="hierChild7" presStyleCnt="0"/>
      <dgm:spPr/>
    </dgm:pt>
    <dgm:pt modelId="{B8857E67-3A15-4B7D-AF26-81515BA1AC3A}" type="pres">
      <dgm:prSet presAssocID="{594261BA-D2D0-43F9-B468-962863F4A5FF}" presName="Name111" presStyleLbl="parChTrans1D3" presStyleIdx="1" presStyleCnt="2"/>
      <dgm:spPr/>
      <dgm:t>
        <a:bodyPr/>
        <a:lstStyle/>
        <a:p>
          <a:endParaRPr lang="en-US"/>
        </a:p>
      </dgm:t>
    </dgm:pt>
    <dgm:pt modelId="{BB8DECC4-5C27-425A-B2F4-8E3B967A237D}" type="pres">
      <dgm:prSet presAssocID="{4147364F-706C-4EE9-8545-1BB5A3B4AAC7}" presName="hierRoot3" presStyleCnt="0">
        <dgm:presLayoutVars>
          <dgm:hierBranch val="init"/>
        </dgm:presLayoutVars>
      </dgm:prSet>
      <dgm:spPr/>
    </dgm:pt>
    <dgm:pt modelId="{D2BC7992-2573-4E4B-A1C7-5850B79BBE70}" type="pres">
      <dgm:prSet presAssocID="{4147364F-706C-4EE9-8545-1BB5A3B4AAC7}" presName="rootComposite3" presStyleCnt="0"/>
      <dgm:spPr/>
    </dgm:pt>
    <dgm:pt modelId="{C7F156E7-B648-49ED-8108-65A3FD15DAC6}" type="pres">
      <dgm:prSet presAssocID="{4147364F-706C-4EE9-8545-1BB5A3B4AAC7}" presName="rootText3" presStyleLbl="asst2" presStyleIdx="1" presStyleCnt="2" custScaleX="60082" custLinFactNeighborX="-24645">
        <dgm:presLayoutVars>
          <dgm:chPref val="3"/>
        </dgm:presLayoutVars>
      </dgm:prSet>
      <dgm:spPr/>
      <dgm:t>
        <a:bodyPr/>
        <a:lstStyle/>
        <a:p>
          <a:endParaRPr lang="en-US"/>
        </a:p>
      </dgm:t>
    </dgm:pt>
    <dgm:pt modelId="{3D5377C0-A214-4CDA-9E45-6382737E5296}" type="pres">
      <dgm:prSet presAssocID="{4147364F-706C-4EE9-8545-1BB5A3B4AAC7}" presName="rootConnector3" presStyleLbl="asst2" presStyleIdx="1" presStyleCnt="2"/>
      <dgm:spPr/>
      <dgm:t>
        <a:bodyPr/>
        <a:lstStyle/>
        <a:p>
          <a:endParaRPr lang="en-US"/>
        </a:p>
      </dgm:t>
    </dgm:pt>
    <dgm:pt modelId="{F8C16C94-B1E2-404E-B6D6-58FE49DF4C45}" type="pres">
      <dgm:prSet presAssocID="{4147364F-706C-4EE9-8545-1BB5A3B4AAC7}" presName="hierChild6" presStyleCnt="0"/>
      <dgm:spPr/>
    </dgm:pt>
    <dgm:pt modelId="{BC7C09BF-4261-4151-B874-72A60BC85555}" type="pres">
      <dgm:prSet presAssocID="{4147364F-706C-4EE9-8545-1BB5A3B4AAC7}" presName="hierChild7" presStyleCnt="0"/>
      <dgm:spPr/>
    </dgm:pt>
    <dgm:pt modelId="{730FA301-69A6-4F30-BD3E-EC86E074E00B}" type="pres">
      <dgm:prSet presAssocID="{D98FED51-D5BD-4A0A-9330-8ABC980379B7}" presName="Name35" presStyleLbl="parChTrans1D2" presStyleIdx="2" presStyleCnt="4"/>
      <dgm:spPr/>
      <dgm:t>
        <a:bodyPr/>
        <a:lstStyle/>
        <a:p>
          <a:endParaRPr lang="en-US"/>
        </a:p>
      </dgm:t>
    </dgm:pt>
    <dgm:pt modelId="{0242A8FE-9D7B-4D85-9BA0-E257E1B52DD8}" type="pres">
      <dgm:prSet presAssocID="{31FEA2BE-E460-4C13-84EB-FC8E6B922623}" presName="hierRoot2" presStyleCnt="0">
        <dgm:presLayoutVars>
          <dgm:hierBranch val="init"/>
        </dgm:presLayoutVars>
      </dgm:prSet>
      <dgm:spPr/>
    </dgm:pt>
    <dgm:pt modelId="{9CA1F633-D3D1-4847-ADEF-10F15EDA4CA2}" type="pres">
      <dgm:prSet presAssocID="{31FEA2BE-E460-4C13-84EB-FC8E6B922623}" presName="rootComposite" presStyleCnt="0"/>
      <dgm:spPr/>
    </dgm:pt>
    <dgm:pt modelId="{0CF6450A-5940-428C-B358-4AD90FDE8718}" type="pres">
      <dgm:prSet presAssocID="{31FEA2BE-E460-4C13-84EB-FC8E6B922623}" presName="rootText" presStyleLbl="node2" presStyleIdx="2" presStyleCnt="3" custScaleX="78408" custLinFactNeighborX="8917">
        <dgm:presLayoutVars>
          <dgm:chPref val="3"/>
        </dgm:presLayoutVars>
      </dgm:prSet>
      <dgm:spPr/>
      <dgm:t>
        <a:bodyPr/>
        <a:lstStyle/>
        <a:p>
          <a:endParaRPr lang="en-US"/>
        </a:p>
      </dgm:t>
    </dgm:pt>
    <dgm:pt modelId="{11E33C96-ABB2-497E-9A5B-B52FBECAC7EA}" type="pres">
      <dgm:prSet presAssocID="{31FEA2BE-E460-4C13-84EB-FC8E6B922623}" presName="rootConnector" presStyleLbl="node2" presStyleIdx="2" presStyleCnt="3"/>
      <dgm:spPr/>
      <dgm:t>
        <a:bodyPr/>
        <a:lstStyle/>
        <a:p>
          <a:endParaRPr lang="en-US"/>
        </a:p>
      </dgm:t>
    </dgm:pt>
    <dgm:pt modelId="{CA1D44FC-4094-467F-BF32-D510D93BA45B}" type="pres">
      <dgm:prSet presAssocID="{31FEA2BE-E460-4C13-84EB-FC8E6B922623}" presName="hierChild4" presStyleCnt="0"/>
      <dgm:spPr/>
    </dgm:pt>
    <dgm:pt modelId="{F9E0B4B7-58D7-4917-A68E-282D06760662}" type="pres">
      <dgm:prSet presAssocID="{31FEA2BE-E460-4C13-84EB-FC8E6B922623}" presName="hierChild5" presStyleCnt="0"/>
      <dgm:spPr/>
    </dgm:pt>
    <dgm:pt modelId="{C67902DA-0159-416B-A47A-102D15DF8167}" type="pres">
      <dgm:prSet presAssocID="{5C647E52-DE5E-45DE-84AA-FA48F9DFD155}" presName="hierChild3" presStyleCnt="0"/>
      <dgm:spPr/>
    </dgm:pt>
    <dgm:pt modelId="{4DB59991-E8F1-403C-AF49-C13E66D520E6}" type="pres">
      <dgm:prSet presAssocID="{2F2D8B78-C586-4549-87ED-18B22275B288}" presName="Name111" presStyleLbl="parChTrans1D2" presStyleIdx="3" presStyleCnt="4"/>
      <dgm:spPr/>
      <dgm:t>
        <a:bodyPr/>
        <a:lstStyle/>
        <a:p>
          <a:endParaRPr lang="en-US"/>
        </a:p>
      </dgm:t>
    </dgm:pt>
    <dgm:pt modelId="{D9143357-F47D-4F34-A62B-5F310BE5906A}" type="pres">
      <dgm:prSet presAssocID="{D382137D-22FC-4AD1-8D09-CA51A385898A}" presName="hierRoot3" presStyleCnt="0">
        <dgm:presLayoutVars>
          <dgm:hierBranch val="init"/>
        </dgm:presLayoutVars>
      </dgm:prSet>
      <dgm:spPr/>
    </dgm:pt>
    <dgm:pt modelId="{B92A3197-F61E-4C0F-B7F2-B63908DEFFB7}" type="pres">
      <dgm:prSet presAssocID="{D382137D-22FC-4AD1-8D09-CA51A385898A}" presName="rootComposite3" presStyleCnt="0"/>
      <dgm:spPr/>
    </dgm:pt>
    <dgm:pt modelId="{9A922126-0B47-40B8-BA4A-447E13370D3A}" type="pres">
      <dgm:prSet presAssocID="{D382137D-22FC-4AD1-8D09-CA51A385898A}" presName="rootText3" presStyleLbl="asst1" presStyleIdx="0" presStyleCnt="1" custScaleX="71021" custScaleY="56554" custLinFactNeighborX="-72288">
        <dgm:presLayoutVars>
          <dgm:chPref val="3"/>
        </dgm:presLayoutVars>
      </dgm:prSet>
      <dgm:spPr/>
      <dgm:t>
        <a:bodyPr/>
        <a:lstStyle/>
        <a:p>
          <a:endParaRPr lang="en-US"/>
        </a:p>
      </dgm:t>
    </dgm:pt>
    <dgm:pt modelId="{0FA465DF-6784-4D06-B0B3-9DBC0F44E0AA}" type="pres">
      <dgm:prSet presAssocID="{D382137D-22FC-4AD1-8D09-CA51A385898A}" presName="rootConnector3" presStyleLbl="asst1" presStyleIdx="0" presStyleCnt="1"/>
      <dgm:spPr/>
      <dgm:t>
        <a:bodyPr/>
        <a:lstStyle/>
        <a:p>
          <a:endParaRPr lang="en-US"/>
        </a:p>
      </dgm:t>
    </dgm:pt>
    <dgm:pt modelId="{9BFDAF67-ECAA-4783-9C0F-E387C66C2DC0}" type="pres">
      <dgm:prSet presAssocID="{D382137D-22FC-4AD1-8D09-CA51A385898A}" presName="hierChild6" presStyleCnt="0"/>
      <dgm:spPr/>
    </dgm:pt>
    <dgm:pt modelId="{F8014B02-AAFD-49E9-AB6A-F87CB20775D0}" type="pres">
      <dgm:prSet presAssocID="{D382137D-22FC-4AD1-8D09-CA51A385898A}" presName="hierChild7" presStyleCnt="0"/>
      <dgm:spPr/>
    </dgm:pt>
    <dgm:pt modelId="{EE641AB1-0B04-4050-9EC3-7E0AF55E9743}" type="pres">
      <dgm:prSet presAssocID="{3C04E67F-D8D0-4E48-AE99-5EDE6ED1A37F}" presName="hierRoot1" presStyleCnt="0">
        <dgm:presLayoutVars>
          <dgm:hierBranch val="init"/>
        </dgm:presLayoutVars>
      </dgm:prSet>
      <dgm:spPr/>
    </dgm:pt>
    <dgm:pt modelId="{E3720CB7-3198-42ED-BE0A-E1C2D57F0A30}" type="pres">
      <dgm:prSet presAssocID="{3C04E67F-D8D0-4E48-AE99-5EDE6ED1A37F}" presName="rootComposite1" presStyleCnt="0"/>
      <dgm:spPr/>
    </dgm:pt>
    <dgm:pt modelId="{29A244DF-EF8F-488E-A3F3-1137149EAF04}" type="pres">
      <dgm:prSet presAssocID="{3C04E67F-D8D0-4E48-AE99-5EDE6ED1A37F}" presName="rootText1" presStyleLbl="node0" presStyleIdx="1" presStyleCnt="2" custScaleX="96184" custScaleY="82167" custLinFactNeighborX="24852" custLinFactNeighborY="87210">
        <dgm:presLayoutVars>
          <dgm:chPref val="3"/>
        </dgm:presLayoutVars>
      </dgm:prSet>
      <dgm:spPr/>
      <dgm:t>
        <a:bodyPr/>
        <a:lstStyle/>
        <a:p>
          <a:endParaRPr lang="en-US"/>
        </a:p>
      </dgm:t>
    </dgm:pt>
    <dgm:pt modelId="{B649701E-46E7-4CF6-AB54-606BCB1408B8}" type="pres">
      <dgm:prSet presAssocID="{3C04E67F-D8D0-4E48-AE99-5EDE6ED1A37F}" presName="rootConnector1" presStyleLbl="node1" presStyleIdx="0" presStyleCnt="0"/>
      <dgm:spPr/>
      <dgm:t>
        <a:bodyPr/>
        <a:lstStyle/>
        <a:p>
          <a:endParaRPr lang="en-US"/>
        </a:p>
      </dgm:t>
    </dgm:pt>
    <dgm:pt modelId="{609EEB2D-A4E5-477C-9B52-D8FA91583048}" type="pres">
      <dgm:prSet presAssocID="{3C04E67F-D8D0-4E48-AE99-5EDE6ED1A37F}" presName="hierChild2" presStyleCnt="0"/>
      <dgm:spPr/>
    </dgm:pt>
    <dgm:pt modelId="{0B39483F-C34D-4FDD-87B5-0D807F368FDB}" type="pres">
      <dgm:prSet presAssocID="{3C04E67F-D8D0-4E48-AE99-5EDE6ED1A37F}" presName="hierChild3" presStyleCnt="0"/>
      <dgm:spPr/>
    </dgm:pt>
  </dgm:ptLst>
  <dgm:cxnLst>
    <dgm:cxn modelId="{157D3EC0-73B2-41E6-A88D-D6CDFF3B873E}" type="presOf" srcId="{2F2D8B78-C586-4549-87ED-18B22275B288}" destId="{4DB59991-E8F1-403C-AF49-C13E66D520E6}" srcOrd="0" destOrd="0" presId="urn:microsoft.com/office/officeart/2005/8/layout/orgChart1"/>
    <dgm:cxn modelId="{6962B05E-87A9-4B8B-AB9D-3237BF204FEF}" srcId="{AB73BDB3-33AB-4791-B2CC-C7E680ABC0F2}" destId="{5C647E52-DE5E-45DE-84AA-FA48F9DFD155}" srcOrd="0" destOrd="0" parTransId="{9BFC130B-90BC-4965-92DF-FF68F1801945}" sibTransId="{F7507EE3-D483-4D24-9B62-3E5CD9D94CC4}"/>
    <dgm:cxn modelId="{1A1E3477-4DDF-4ABF-83A8-934DA9DD8EB0}" type="presOf" srcId="{5C647E52-DE5E-45DE-84AA-FA48F9DFD155}" destId="{879847DE-4C38-4C26-82AD-FC666F129B28}" srcOrd="0" destOrd="0" presId="urn:microsoft.com/office/officeart/2005/8/layout/orgChart1"/>
    <dgm:cxn modelId="{0FC59AB9-4518-43E8-A0B4-704519430F0E}" type="presOf" srcId="{2FC4AB71-88BD-4421-AD29-0F8173B78418}" destId="{AC379391-6C0B-4B50-8762-3BE019259FD9}" srcOrd="0" destOrd="0" presId="urn:microsoft.com/office/officeart/2005/8/layout/orgChart1"/>
    <dgm:cxn modelId="{3F3FE05C-5C0F-4118-B9AF-2EC35C919586}" type="presOf" srcId="{EE1C2BB4-6102-4734-B53F-4C23D6E67D15}" destId="{F517063F-C5EE-4C1B-AA77-6B0E5E854CFA}" srcOrd="1" destOrd="0" presId="urn:microsoft.com/office/officeart/2005/8/layout/orgChart1"/>
    <dgm:cxn modelId="{4E86539D-A4AC-4CE7-B380-05D6D1AECC93}" type="presOf" srcId="{31FEA2BE-E460-4C13-84EB-FC8E6B922623}" destId="{11E33C96-ABB2-497E-9A5B-B52FBECAC7EA}" srcOrd="1" destOrd="0" presId="urn:microsoft.com/office/officeart/2005/8/layout/orgChart1"/>
    <dgm:cxn modelId="{2CA14949-F25E-4A96-AA1B-EC35A87F12B1}" srcId="{AB73BDB3-33AB-4791-B2CC-C7E680ABC0F2}" destId="{3C04E67F-D8D0-4E48-AE99-5EDE6ED1A37F}" srcOrd="1" destOrd="0" parTransId="{E558DC4A-8E09-4E7A-8DA1-104B18CED804}" sibTransId="{C8C69BBD-95B3-4DDD-9215-F58A33BE8A38}"/>
    <dgm:cxn modelId="{A36B4DEB-551B-44DB-9F5C-37903821E9FE}" type="presOf" srcId="{D98FED51-D5BD-4A0A-9330-8ABC980379B7}" destId="{730FA301-69A6-4F30-BD3E-EC86E074E00B}" srcOrd="0" destOrd="0" presId="urn:microsoft.com/office/officeart/2005/8/layout/orgChart1"/>
    <dgm:cxn modelId="{B7FE6A40-9E35-4BED-8C5A-3F869ED648EA}" type="presOf" srcId="{01A31912-D41E-4F5A-B06A-0BC21EF24A95}" destId="{93194630-28A7-4AF8-B214-7763491BF7C4}" srcOrd="0" destOrd="0" presId="urn:microsoft.com/office/officeart/2005/8/layout/orgChart1"/>
    <dgm:cxn modelId="{2DFB5902-BA70-4FEA-98B3-263A367CF14C}" type="presOf" srcId="{69CB3356-4F70-4AB9-BA27-0EB4F10FFC72}" destId="{0ACC68FB-0EED-4BEA-AD25-E84ED57D5C20}" srcOrd="1" destOrd="0" presId="urn:microsoft.com/office/officeart/2005/8/layout/orgChart1"/>
    <dgm:cxn modelId="{06D0E1AB-2689-4E1B-86F4-E813A70068FC}" type="presOf" srcId="{69CB3356-4F70-4AB9-BA27-0EB4F10FFC72}" destId="{821608FC-0C22-4DD1-BB42-1EEA4386A82C}" srcOrd="0" destOrd="0" presId="urn:microsoft.com/office/officeart/2005/8/layout/orgChart1"/>
    <dgm:cxn modelId="{198F8299-9979-4E9E-9555-A58D292738CA}" type="presOf" srcId="{4147364F-706C-4EE9-8545-1BB5A3B4AAC7}" destId="{C7F156E7-B648-49ED-8108-65A3FD15DAC6}" srcOrd="0" destOrd="0" presId="urn:microsoft.com/office/officeart/2005/8/layout/orgChart1"/>
    <dgm:cxn modelId="{E17DF22C-C324-4956-97C3-A38AD537CE9B}" srcId="{5C647E52-DE5E-45DE-84AA-FA48F9DFD155}" destId="{9B3F49C7-C13A-45B5-83BC-0D1DE49F2484}" srcOrd="1" destOrd="0" parTransId="{2FC4AB71-88BD-4421-AD29-0F8173B78418}" sibTransId="{81C6496F-5B24-4E0D-A00A-1751754A04D9}"/>
    <dgm:cxn modelId="{C2E28E97-467B-4E19-9924-443CD3305A02}" type="presOf" srcId="{4147364F-706C-4EE9-8545-1BB5A3B4AAC7}" destId="{3D5377C0-A214-4CDA-9E45-6382737E5296}" srcOrd="1" destOrd="0" presId="urn:microsoft.com/office/officeart/2005/8/layout/orgChart1"/>
    <dgm:cxn modelId="{EA0B4310-4DF9-4E48-8FA0-D8F4CA1AC23A}" srcId="{9B3F49C7-C13A-45B5-83BC-0D1DE49F2484}" destId="{69CB3356-4F70-4AB9-BA27-0EB4F10FFC72}" srcOrd="0" destOrd="0" parTransId="{1252B4AB-73FF-4911-8E7E-6B99199285DA}" sibTransId="{14CC0713-8F59-417A-8AE4-489447DD31CB}"/>
    <dgm:cxn modelId="{A26E96CF-FCAC-48F7-91AD-5D2CAE543F3A}" type="presOf" srcId="{D382137D-22FC-4AD1-8D09-CA51A385898A}" destId="{9A922126-0B47-40B8-BA4A-447E13370D3A}" srcOrd="0" destOrd="0" presId="urn:microsoft.com/office/officeart/2005/8/layout/orgChart1"/>
    <dgm:cxn modelId="{615DCA5A-4308-4A8F-8FA4-B1F64422363F}" type="presOf" srcId="{9B3F49C7-C13A-45B5-83BC-0D1DE49F2484}" destId="{A798B666-F4CB-46CD-96C0-884E8A7F3C36}" srcOrd="1" destOrd="0" presId="urn:microsoft.com/office/officeart/2005/8/layout/orgChart1"/>
    <dgm:cxn modelId="{D8F2144D-7B84-4A8C-9EAC-E8CCD862A3B6}" type="presOf" srcId="{3C04E67F-D8D0-4E48-AE99-5EDE6ED1A37F}" destId="{B649701E-46E7-4CF6-AB54-606BCB1408B8}" srcOrd="1" destOrd="0" presId="urn:microsoft.com/office/officeart/2005/8/layout/orgChart1"/>
    <dgm:cxn modelId="{032D5F9A-5CBD-4EB7-937A-5897877161EA}" type="presOf" srcId="{594261BA-D2D0-43F9-B468-962863F4A5FF}" destId="{B8857E67-3A15-4B7D-AF26-81515BA1AC3A}" srcOrd="0" destOrd="0" presId="urn:microsoft.com/office/officeart/2005/8/layout/orgChart1"/>
    <dgm:cxn modelId="{DFE4BBBF-79B6-48B2-B7DB-007CE06FB338}" type="presOf" srcId="{EE1C2BB4-6102-4734-B53F-4C23D6E67D15}" destId="{59B0C3C3-274A-490E-B0FD-639050B49281}" srcOrd="0" destOrd="0" presId="urn:microsoft.com/office/officeart/2005/8/layout/orgChart1"/>
    <dgm:cxn modelId="{9B71856D-62A4-4233-BE9D-48B7F2C7EDF8}" type="presOf" srcId="{D382137D-22FC-4AD1-8D09-CA51A385898A}" destId="{0FA465DF-6784-4D06-B0B3-9DBC0F44E0AA}" srcOrd="1" destOrd="0" presId="urn:microsoft.com/office/officeart/2005/8/layout/orgChart1"/>
    <dgm:cxn modelId="{96A30F05-9520-4308-831F-1B3E618A7A88}" type="presOf" srcId="{AB73BDB3-33AB-4791-B2CC-C7E680ABC0F2}" destId="{B36BCB8C-D961-4FEC-AB69-F678393BD51A}" srcOrd="0" destOrd="0" presId="urn:microsoft.com/office/officeart/2005/8/layout/orgChart1"/>
    <dgm:cxn modelId="{6C66742A-D35F-4E3C-869F-99094DDD39EC}" srcId="{5C647E52-DE5E-45DE-84AA-FA48F9DFD155}" destId="{EE1C2BB4-6102-4734-B53F-4C23D6E67D15}" srcOrd="0" destOrd="0" parTransId="{01A31912-D41E-4F5A-B06A-0BC21EF24A95}" sibTransId="{E9C77599-3AF8-41A3-891E-FB75DD9E38BC}"/>
    <dgm:cxn modelId="{1CF26A5F-B0B6-40B5-8253-262273D4F6B9}" type="presOf" srcId="{3C04E67F-D8D0-4E48-AE99-5EDE6ED1A37F}" destId="{29A244DF-EF8F-488E-A3F3-1137149EAF04}" srcOrd="0" destOrd="0" presId="urn:microsoft.com/office/officeart/2005/8/layout/orgChart1"/>
    <dgm:cxn modelId="{4CF9B268-1C05-42E7-9358-93D4AD44614C}" srcId="{5C647E52-DE5E-45DE-84AA-FA48F9DFD155}" destId="{D382137D-22FC-4AD1-8D09-CA51A385898A}" srcOrd="3" destOrd="0" parTransId="{2F2D8B78-C586-4549-87ED-18B22275B288}" sibTransId="{821289A6-E5DE-437D-A99F-B4E9F8DA06E7}"/>
    <dgm:cxn modelId="{CB43674E-F8F5-48D6-8E20-03DBB2782AEE}" type="presOf" srcId="{1252B4AB-73FF-4911-8E7E-6B99199285DA}" destId="{DAC6CE21-F70F-4299-A066-30E924EF84B2}" srcOrd="0" destOrd="0" presId="urn:microsoft.com/office/officeart/2005/8/layout/orgChart1"/>
    <dgm:cxn modelId="{0E6401E1-006E-42C8-8E32-87DC86AF1B5F}" srcId="{9B3F49C7-C13A-45B5-83BC-0D1DE49F2484}" destId="{4147364F-706C-4EE9-8545-1BB5A3B4AAC7}" srcOrd="1" destOrd="0" parTransId="{594261BA-D2D0-43F9-B468-962863F4A5FF}" sibTransId="{7D9C96BC-A839-4632-A6A0-904D0A48EE93}"/>
    <dgm:cxn modelId="{95F77BEE-D63D-4B2B-839A-DC1BB135C2A7}" type="presOf" srcId="{9B3F49C7-C13A-45B5-83BC-0D1DE49F2484}" destId="{E196A4A7-9AAB-4157-88BB-AC27F56C6120}" srcOrd="0" destOrd="0" presId="urn:microsoft.com/office/officeart/2005/8/layout/orgChart1"/>
    <dgm:cxn modelId="{B44B8BAA-4F49-4E95-8E8D-7783D10E2956}" srcId="{5C647E52-DE5E-45DE-84AA-FA48F9DFD155}" destId="{31FEA2BE-E460-4C13-84EB-FC8E6B922623}" srcOrd="2" destOrd="0" parTransId="{D98FED51-D5BD-4A0A-9330-8ABC980379B7}" sibTransId="{3A773528-2152-4B70-9C77-4CE925296CDD}"/>
    <dgm:cxn modelId="{4C005AD5-1DAE-4560-8FAA-19419B1EA72C}" type="presOf" srcId="{31FEA2BE-E460-4C13-84EB-FC8E6B922623}" destId="{0CF6450A-5940-428C-B358-4AD90FDE8718}" srcOrd="0" destOrd="0" presId="urn:microsoft.com/office/officeart/2005/8/layout/orgChart1"/>
    <dgm:cxn modelId="{8611E6A0-D791-415F-9A6A-7BEE14FD4B73}" type="presOf" srcId="{5C647E52-DE5E-45DE-84AA-FA48F9DFD155}" destId="{AD7FF35C-AC83-4681-B7B4-49154431939E}" srcOrd="1" destOrd="0" presId="urn:microsoft.com/office/officeart/2005/8/layout/orgChart1"/>
    <dgm:cxn modelId="{E14B80A1-1F20-45F6-8C93-D32BAF644CA1}" type="presParOf" srcId="{B36BCB8C-D961-4FEC-AB69-F678393BD51A}" destId="{E55429DC-8BEB-48CD-8610-CA8E48278829}" srcOrd="0" destOrd="0" presId="urn:microsoft.com/office/officeart/2005/8/layout/orgChart1"/>
    <dgm:cxn modelId="{1CB07339-157C-4174-8CB2-EE9CAB5110CA}" type="presParOf" srcId="{E55429DC-8BEB-48CD-8610-CA8E48278829}" destId="{B6D3E44D-D5B3-4939-8AC9-1D9A93C71028}" srcOrd="0" destOrd="0" presId="urn:microsoft.com/office/officeart/2005/8/layout/orgChart1"/>
    <dgm:cxn modelId="{9B008E24-290B-44EF-B183-320D957C02D9}" type="presParOf" srcId="{B6D3E44D-D5B3-4939-8AC9-1D9A93C71028}" destId="{879847DE-4C38-4C26-82AD-FC666F129B28}" srcOrd="0" destOrd="0" presId="urn:microsoft.com/office/officeart/2005/8/layout/orgChart1"/>
    <dgm:cxn modelId="{D1645D22-1D0A-48FB-A38F-31F42EFBE5AB}" type="presParOf" srcId="{B6D3E44D-D5B3-4939-8AC9-1D9A93C71028}" destId="{AD7FF35C-AC83-4681-B7B4-49154431939E}" srcOrd="1" destOrd="0" presId="urn:microsoft.com/office/officeart/2005/8/layout/orgChart1"/>
    <dgm:cxn modelId="{49102368-6BD6-43FB-8099-C9A078A89EDE}" type="presParOf" srcId="{E55429DC-8BEB-48CD-8610-CA8E48278829}" destId="{4F4C9911-CC71-41D1-93E2-F1F009AE75A5}" srcOrd="1" destOrd="0" presId="urn:microsoft.com/office/officeart/2005/8/layout/orgChart1"/>
    <dgm:cxn modelId="{EADCAD82-BF4B-471F-97FD-F6A7943FDF98}" type="presParOf" srcId="{4F4C9911-CC71-41D1-93E2-F1F009AE75A5}" destId="{93194630-28A7-4AF8-B214-7763491BF7C4}" srcOrd="0" destOrd="0" presId="urn:microsoft.com/office/officeart/2005/8/layout/orgChart1"/>
    <dgm:cxn modelId="{2EE532FF-7390-4AA9-B2D9-8635B4F23126}" type="presParOf" srcId="{4F4C9911-CC71-41D1-93E2-F1F009AE75A5}" destId="{83298F25-5F2A-4F7D-9AFB-EFC2DE94E0A7}" srcOrd="1" destOrd="0" presId="urn:microsoft.com/office/officeart/2005/8/layout/orgChart1"/>
    <dgm:cxn modelId="{5CCEB476-FFB2-4CA1-9A2C-22E3A8F2F091}" type="presParOf" srcId="{83298F25-5F2A-4F7D-9AFB-EFC2DE94E0A7}" destId="{94440C5A-0D19-4ED6-AB5B-3C0F2F704BF1}" srcOrd="0" destOrd="0" presId="urn:microsoft.com/office/officeart/2005/8/layout/orgChart1"/>
    <dgm:cxn modelId="{29A59539-FF8C-469B-A59D-218654DFE7E1}" type="presParOf" srcId="{94440C5A-0D19-4ED6-AB5B-3C0F2F704BF1}" destId="{59B0C3C3-274A-490E-B0FD-639050B49281}" srcOrd="0" destOrd="0" presId="urn:microsoft.com/office/officeart/2005/8/layout/orgChart1"/>
    <dgm:cxn modelId="{DB8B94FE-D0FD-43C4-ACF9-8B5D6E8269E2}" type="presParOf" srcId="{94440C5A-0D19-4ED6-AB5B-3C0F2F704BF1}" destId="{F517063F-C5EE-4C1B-AA77-6B0E5E854CFA}" srcOrd="1" destOrd="0" presId="urn:microsoft.com/office/officeart/2005/8/layout/orgChart1"/>
    <dgm:cxn modelId="{E3580857-6CDF-45FA-B0DC-5B7357ECE5C9}" type="presParOf" srcId="{83298F25-5F2A-4F7D-9AFB-EFC2DE94E0A7}" destId="{0B6753A3-9FE7-493F-B69F-22D39D81C7AE}" srcOrd="1" destOrd="0" presId="urn:microsoft.com/office/officeart/2005/8/layout/orgChart1"/>
    <dgm:cxn modelId="{DB973C1F-471D-4270-9185-63E048635D36}" type="presParOf" srcId="{83298F25-5F2A-4F7D-9AFB-EFC2DE94E0A7}" destId="{D0C994F9-7A54-4BFF-A4C2-887DD70342C4}" srcOrd="2" destOrd="0" presId="urn:microsoft.com/office/officeart/2005/8/layout/orgChart1"/>
    <dgm:cxn modelId="{7F01BC24-E22F-4ADA-85AD-E69D955E4055}" type="presParOf" srcId="{4F4C9911-CC71-41D1-93E2-F1F009AE75A5}" destId="{AC379391-6C0B-4B50-8762-3BE019259FD9}" srcOrd="2" destOrd="0" presId="urn:microsoft.com/office/officeart/2005/8/layout/orgChart1"/>
    <dgm:cxn modelId="{49BBAC4A-CDDA-48E5-BE54-F81685A5D7D2}" type="presParOf" srcId="{4F4C9911-CC71-41D1-93E2-F1F009AE75A5}" destId="{3EF428FA-FA6E-4798-8D32-2CE7FCDDD5CE}" srcOrd="3" destOrd="0" presId="urn:microsoft.com/office/officeart/2005/8/layout/orgChart1"/>
    <dgm:cxn modelId="{AEE90145-7217-4ACB-8173-38164F77E3E2}" type="presParOf" srcId="{3EF428FA-FA6E-4798-8D32-2CE7FCDDD5CE}" destId="{B0F4F2BB-EAF8-4CC8-A75B-34F80D4AB4F0}" srcOrd="0" destOrd="0" presId="urn:microsoft.com/office/officeart/2005/8/layout/orgChart1"/>
    <dgm:cxn modelId="{AE3BFCFB-D273-49C7-9B34-0EB8329A22E2}" type="presParOf" srcId="{B0F4F2BB-EAF8-4CC8-A75B-34F80D4AB4F0}" destId="{E196A4A7-9AAB-4157-88BB-AC27F56C6120}" srcOrd="0" destOrd="0" presId="urn:microsoft.com/office/officeart/2005/8/layout/orgChart1"/>
    <dgm:cxn modelId="{DC162AA5-3597-43C8-B33F-5ED7F29E3D9A}" type="presParOf" srcId="{B0F4F2BB-EAF8-4CC8-A75B-34F80D4AB4F0}" destId="{A798B666-F4CB-46CD-96C0-884E8A7F3C36}" srcOrd="1" destOrd="0" presId="urn:microsoft.com/office/officeart/2005/8/layout/orgChart1"/>
    <dgm:cxn modelId="{5AD513D0-477A-409F-9955-388708809606}" type="presParOf" srcId="{3EF428FA-FA6E-4798-8D32-2CE7FCDDD5CE}" destId="{68DEE0FA-5DAE-4448-910B-32A397F6C88C}" srcOrd="1" destOrd="0" presId="urn:microsoft.com/office/officeart/2005/8/layout/orgChart1"/>
    <dgm:cxn modelId="{BFB9C199-5FBE-4FB6-9216-33033AD05460}" type="presParOf" srcId="{3EF428FA-FA6E-4798-8D32-2CE7FCDDD5CE}" destId="{CD007B1F-3174-4BCD-8FAF-85A9176507A6}" srcOrd="2" destOrd="0" presId="urn:microsoft.com/office/officeart/2005/8/layout/orgChart1"/>
    <dgm:cxn modelId="{A84FE333-005F-478A-92D7-0C0BB1D1EBF6}" type="presParOf" srcId="{CD007B1F-3174-4BCD-8FAF-85A9176507A6}" destId="{DAC6CE21-F70F-4299-A066-30E924EF84B2}" srcOrd="0" destOrd="0" presId="urn:microsoft.com/office/officeart/2005/8/layout/orgChart1"/>
    <dgm:cxn modelId="{CB82E018-456D-496F-A61A-002F37C81279}" type="presParOf" srcId="{CD007B1F-3174-4BCD-8FAF-85A9176507A6}" destId="{68930AE2-57E4-49E0-AF68-259114F46547}" srcOrd="1" destOrd="0" presId="urn:microsoft.com/office/officeart/2005/8/layout/orgChart1"/>
    <dgm:cxn modelId="{8834A7E0-DC8C-427D-85F8-82089A404CAF}" type="presParOf" srcId="{68930AE2-57E4-49E0-AF68-259114F46547}" destId="{3992E208-79FC-4847-877A-DF34610FB5CD}" srcOrd="0" destOrd="0" presId="urn:microsoft.com/office/officeart/2005/8/layout/orgChart1"/>
    <dgm:cxn modelId="{8129EC6E-361A-433F-BDE2-E3D54ED077E7}" type="presParOf" srcId="{3992E208-79FC-4847-877A-DF34610FB5CD}" destId="{821608FC-0C22-4DD1-BB42-1EEA4386A82C}" srcOrd="0" destOrd="0" presId="urn:microsoft.com/office/officeart/2005/8/layout/orgChart1"/>
    <dgm:cxn modelId="{1BFBBFCD-5C34-4829-882D-15863C3EC3C9}" type="presParOf" srcId="{3992E208-79FC-4847-877A-DF34610FB5CD}" destId="{0ACC68FB-0EED-4BEA-AD25-E84ED57D5C20}" srcOrd="1" destOrd="0" presId="urn:microsoft.com/office/officeart/2005/8/layout/orgChart1"/>
    <dgm:cxn modelId="{01DE8129-C090-42F8-B47C-589D867537DD}" type="presParOf" srcId="{68930AE2-57E4-49E0-AF68-259114F46547}" destId="{EA978B03-BBA5-42BD-BAC6-667C8795D439}" srcOrd="1" destOrd="0" presId="urn:microsoft.com/office/officeart/2005/8/layout/orgChart1"/>
    <dgm:cxn modelId="{7356401F-CF2F-4314-A678-4D1FB1D9A701}" type="presParOf" srcId="{68930AE2-57E4-49E0-AF68-259114F46547}" destId="{8E6350A3-2DC8-4A95-8165-3974F5549DCE}" srcOrd="2" destOrd="0" presId="urn:microsoft.com/office/officeart/2005/8/layout/orgChart1"/>
    <dgm:cxn modelId="{2601FA2D-F9E8-420B-8A33-308D0CB708DC}" type="presParOf" srcId="{CD007B1F-3174-4BCD-8FAF-85A9176507A6}" destId="{B8857E67-3A15-4B7D-AF26-81515BA1AC3A}" srcOrd="2" destOrd="0" presId="urn:microsoft.com/office/officeart/2005/8/layout/orgChart1"/>
    <dgm:cxn modelId="{CC9001D6-8C98-4D97-ABDA-C522275457A4}" type="presParOf" srcId="{CD007B1F-3174-4BCD-8FAF-85A9176507A6}" destId="{BB8DECC4-5C27-425A-B2F4-8E3B967A237D}" srcOrd="3" destOrd="0" presId="urn:microsoft.com/office/officeart/2005/8/layout/orgChart1"/>
    <dgm:cxn modelId="{0BB247B7-516D-40ED-A96C-A25569D0D7A9}" type="presParOf" srcId="{BB8DECC4-5C27-425A-B2F4-8E3B967A237D}" destId="{D2BC7992-2573-4E4B-A1C7-5850B79BBE70}" srcOrd="0" destOrd="0" presId="urn:microsoft.com/office/officeart/2005/8/layout/orgChart1"/>
    <dgm:cxn modelId="{75C61E05-326E-4C84-BCD9-83CE5E3A9772}" type="presParOf" srcId="{D2BC7992-2573-4E4B-A1C7-5850B79BBE70}" destId="{C7F156E7-B648-49ED-8108-65A3FD15DAC6}" srcOrd="0" destOrd="0" presId="urn:microsoft.com/office/officeart/2005/8/layout/orgChart1"/>
    <dgm:cxn modelId="{10B10660-5114-4B17-83BD-AC6414C2A285}" type="presParOf" srcId="{D2BC7992-2573-4E4B-A1C7-5850B79BBE70}" destId="{3D5377C0-A214-4CDA-9E45-6382737E5296}" srcOrd="1" destOrd="0" presId="urn:microsoft.com/office/officeart/2005/8/layout/orgChart1"/>
    <dgm:cxn modelId="{E32A2885-5A26-435F-BEFA-8FB1E236E838}" type="presParOf" srcId="{BB8DECC4-5C27-425A-B2F4-8E3B967A237D}" destId="{F8C16C94-B1E2-404E-B6D6-58FE49DF4C45}" srcOrd="1" destOrd="0" presId="urn:microsoft.com/office/officeart/2005/8/layout/orgChart1"/>
    <dgm:cxn modelId="{FB1BE974-845B-4183-9C2D-E1B18484CD91}" type="presParOf" srcId="{BB8DECC4-5C27-425A-B2F4-8E3B967A237D}" destId="{BC7C09BF-4261-4151-B874-72A60BC85555}" srcOrd="2" destOrd="0" presId="urn:microsoft.com/office/officeart/2005/8/layout/orgChart1"/>
    <dgm:cxn modelId="{C3A31502-F3DA-465B-BAD5-4A2EC3DB1812}" type="presParOf" srcId="{4F4C9911-CC71-41D1-93E2-F1F009AE75A5}" destId="{730FA301-69A6-4F30-BD3E-EC86E074E00B}" srcOrd="4" destOrd="0" presId="urn:microsoft.com/office/officeart/2005/8/layout/orgChart1"/>
    <dgm:cxn modelId="{7B756CC4-5D69-483C-B456-03F8D4FE5B56}" type="presParOf" srcId="{4F4C9911-CC71-41D1-93E2-F1F009AE75A5}" destId="{0242A8FE-9D7B-4D85-9BA0-E257E1B52DD8}" srcOrd="5" destOrd="0" presId="urn:microsoft.com/office/officeart/2005/8/layout/orgChart1"/>
    <dgm:cxn modelId="{689433DF-4619-4B1A-86C7-CC5470916E02}" type="presParOf" srcId="{0242A8FE-9D7B-4D85-9BA0-E257E1B52DD8}" destId="{9CA1F633-D3D1-4847-ADEF-10F15EDA4CA2}" srcOrd="0" destOrd="0" presId="urn:microsoft.com/office/officeart/2005/8/layout/orgChart1"/>
    <dgm:cxn modelId="{126666BC-890A-43FA-B7D6-0333A0C3BD08}" type="presParOf" srcId="{9CA1F633-D3D1-4847-ADEF-10F15EDA4CA2}" destId="{0CF6450A-5940-428C-B358-4AD90FDE8718}" srcOrd="0" destOrd="0" presId="urn:microsoft.com/office/officeart/2005/8/layout/orgChart1"/>
    <dgm:cxn modelId="{08552869-AB2A-446F-A950-50CC42F64370}" type="presParOf" srcId="{9CA1F633-D3D1-4847-ADEF-10F15EDA4CA2}" destId="{11E33C96-ABB2-497E-9A5B-B52FBECAC7EA}" srcOrd="1" destOrd="0" presId="urn:microsoft.com/office/officeart/2005/8/layout/orgChart1"/>
    <dgm:cxn modelId="{8B20AAFF-4328-4881-BE3D-E4D5C9FE9EB8}" type="presParOf" srcId="{0242A8FE-9D7B-4D85-9BA0-E257E1B52DD8}" destId="{CA1D44FC-4094-467F-BF32-D510D93BA45B}" srcOrd="1" destOrd="0" presId="urn:microsoft.com/office/officeart/2005/8/layout/orgChart1"/>
    <dgm:cxn modelId="{127B16C7-128E-46FA-82FE-FF80EFE79DC7}" type="presParOf" srcId="{0242A8FE-9D7B-4D85-9BA0-E257E1B52DD8}" destId="{F9E0B4B7-58D7-4917-A68E-282D06760662}" srcOrd="2" destOrd="0" presId="urn:microsoft.com/office/officeart/2005/8/layout/orgChart1"/>
    <dgm:cxn modelId="{71127A4C-5ECD-4553-BA74-7249FAD1581F}" type="presParOf" srcId="{E55429DC-8BEB-48CD-8610-CA8E48278829}" destId="{C67902DA-0159-416B-A47A-102D15DF8167}" srcOrd="2" destOrd="0" presId="urn:microsoft.com/office/officeart/2005/8/layout/orgChart1"/>
    <dgm:cxn modelId="{EEF622EA-B0A9-466A-8453-E396705D3286}" type="presParOf" srcId="{C67902DA-0159-416B-A47A-102D15DF8167}" destId="{4DB59991-E8F1-403C-AF49-C13E66D520E6}" srcOrd="0" destOrd="0" presId="urn:microsoft.com/office/officeart/2005/8/layout/orgChart1"/>
    <dgm:cxn modelId="{4F0476FE-5727-4BA0-92AC-8BB900D064E4}" type="presParOf" srcId="{C67902DA-0159-416B-A47A-102D15DF8167}" destId="{D9143357-F47D-4F34-A62B-5F310BE5906A}" srcOrd="1" destOrd="0" presId="urn:microsoft.com/office/officeart/2005/8/layout/orgChart1"/>
    <dgm:cxn modelId="{1910B96F-723A-47F1-969A-6A97C07BD850}" type="presParOf" srcId="{D9143357-F47D-4F34-A62B-5F310BE5906A}" destId="{B92A3197-F61E-4C0F-B7F2-B63908DEFFB7}" srcOrd="0" destOrd="0" presId="urn:microsoft.com/office/officeart/2005/8/layout/orgChart1"/>
    <dgm:cxn modelId="{C290BC75-336C-4EDB-976F-2B1D15663F63}" type="presParOf" srcId="{B92A3197-F61E-4C0F-B7F2-B63908DEFFB7}" destId="{9A922126-0B47-40B8-BA4A-447E13370D3A}" srcOrd="0" destOrd="0" presId="urn:microsoft.com/office/officeart/2005/8/layout/orgChart1"/>
    <dgm:cxn modelId="{180E7F7C-DEB4-4734-AB46-30307B3AFBBB}" type="presParOf" srcId="{B92A3197-F61E-4C0F-B7F2-B63908DEFFB7}" destId="{0FA465DF-6784-4D06-B0B3-9DBC0F44E0AA}" srcOrd="1" destOrd="0" presId="urn:microsoft.com/office/officeart/2005/8/layout/orgChart1"/>
    <dgm:cxn modelId="{FC2688E1-0FB1-44A7-97FD-BBCE011BAD1D}" type="presParOf" srcId="{D9143357-F47D-4F34-A62B-5F310BE5906A}" destId="{9BFDAF67-ECAA-4783-9C0F-E387C66C2DC0}" srcOrd="1" destOrd="0" presId="urn:microsoft.com/office/officeart/2005/8/layout/orgChart1"/>
    <dgm:cxn modelId="{CE3757F2-7F33-4088-A649-B3BFCADBB645}" type="presParOf" srcId="{D9143357-F47D-4F34-A62B-5F310BE5906A}" destId="{F8014B02-AAFD-49E9-AB6A-F87CB20775D0}" srcOrd="2" destOrd="0" presId="urn:microsoft.com/office/officeart/2005/8/layout/orgChart1"/>
    <dgm:cxn modelId="{23DB8452-39F6-4AD4-9AD5-584618A2EE3A}" type="presParOf" srcId="{B36BCB8C-D961-4FEC-AB69-F678393BD51A}" destId="{EE641AB1-0B04-4050-9EC3-7E0AF55E9743}" srcOrd="1" destOrd="0" presId="urn:microsoft.com/office/officeart/2005/8/layout/orgChart1"/>
    <dgm:cxn modelId="{54B94392-B821-480C-84FC-FD4C4108C75F}" type="presParOf" srcId="{EE641AB1-0B04-4050-9EC3-7E0AF55E9743}" destId="{E3720CB7-3198-42ED-BE0A-E1C2D57F0A30}" srcOrd="0" destOrd="0" presId="urn:microsoft.com/office/officeart/2005/8/layout/orgChart1"/>
    <dgm:cxn modelId="{028750D3-4B6C-4A24-B8A8-628913EA82BC}" type="presParOf" srcId="{E3720CB7-3198-42ED-BE0A-E1C2D57F0A30}" destId="{29A244DF-EF8F-488E-A3F3-1137149EAF04}" srcOrd="0" destOrd="0" presId="urn:microsoft.com/office/officeart/2005/8/layout/orgChart1"/>
    <dgm:cxn modelId="{A3A7354A-666A-4C42-8B2B-23E7B4D158D0}" type="presParOf" srcId="{E3720CB7-3198-42ED-BE0A-E1C2D57F0A30}" destId="{B649701E-46E7-4CF6-AB54-606BCB1408B8}" srcOrd="1" destOrd="0" presId="urn:microsoft.com/office/officeart/2005/8/layout/orgChart1"/>
    <dgm:cxn modelId="{DE79755C-7730-44C0-BDB6-1BEE0493243E}" type="presParOf" srcId="{EE641AB1-0B04-4050-9EC3-7E0AF55E9743}" destId="{609EEB2D-A4E5-477C-9B52-D8FA91583048}" srcOrd="1" destOrd="0" presId="urn:microsoft.com/office/officeart/2005/8/layout/orgChart1"/>
    <dgm:cxn modelId="{7BC64C72-71A1-4979-BD76-44A9135464D6}" type="presParOf" srcId="{EE641AB1-0B04-4050-9EC3-7E0AF55E9743}" destId="{0B39483F-C34D-4FDD-87B5-0D807F368FDB}"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73BDB3-33AB-4791-B2CC-C7E680ABC0F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C647E52-DE5E-45DE-84AA-FA48F9DFD155}">
      <dgm:prSet phldrT="[Text]" custT="1"/>
      <dgm:spPr>
        <a:solidFill>
          <a:schemeClr val="tx2"/>
        </a:solidFill>
      </dgm:spPr>
      <dgm:t>
        <a:bodyPr/>
        <a:lstStyle/>
        <a:p>
          <a:r>
            <a:rPr lang="en-US" sz="1600" b="1" dirty="0" smtClean="0"/>
            <a:t>Principal</a:t>
          </a:r>
          <a:endParaRPr lang="en-US" sz="2600" b="1" dirty="0"/>
        </a:p>
      </dgm:t>
    </dgm:pt>
    <dgm:pt modelId="{9BFC130B-90BC-4965-92DF-FF68F1801945}" type="parTrans" cxnId="{6962B05E-87A9-4B8B-AB9D-3237BF204FEF}">
      <dgm:prSet/>
      <dgm:spPr/>
      <dgm:t>
        <a:bodyPr/>
        <a:lstStyle/>
        <a:p>
          <a:endParaRPr lang="en-US"/>
        </a:p>
      </dgm:t>
    </dgm:pt>
    <dgm:pt modelId="{F7507EE3-D483-4D24-9B62-3E5CD9D94CC4}" type="sibTrans" cxnId="{6962B05E-87A9-4B8B-AB9D-3237BF204FEF}">
      <dgm:prSet/>
      <dgm:spPr/>
      <dgm:t>
        <a:bodyPr/>
        <a:lstStyle/>
        <a:p>
          <a:endParaRPr lang="en-US"/>
        </a:p>
      </dgm:t>
    </dgm:pt>
    <dgm:pt modelId="{EE1C2BB4-6102-4734-B53F-4C23D6E67D15}">
      <dgm:prSet custT="1"/>
      <dgm:spPr>
        <a:solidFill>
          <a:schemeClr val="tx2"/>
        </a:solidFill>
      </dgm:spPr>
      <dgm:t>
        <a:bodyPr/>
        <a:lstStyle/>
        <a:p>
          <a:r>
            <a:rPr lang="en-US" sz="1400" b="1" dirty="0"/>
            <a:t>Dean(s) of  </a:t>
          </a:r>
          <a:r>
            <a:rPr lang="en-US" sz="1400" b="1" dirty="0" smtClean="0"/>
            <a:t>Students/Culture</a:t>
          </a:r>
          <a:endParaRPr lang="en-US" sz="1400" b="1" dirty="0"/>
        </a:p>
      </dgm:t>
    </dgm:pt>
    <dgm:pt modelId="{01A31912-D41E-4F5A-B06A-0BC21EF24A95}" type="parTrans" cxnId="{6C66742A-D35F-4E3C-869F-99094DDD39EC}">
      <dgm:prSet/>
      <dgm:spPr/>
      <dgm:t>
        <a:bodyPr/>
        <a:lstStyle/>
        <a:p>
          <a:endParaRPr lang="en-US"/>
        </a:p>
      </dgm:t>
    </dgm:pt>
    <dgm:pt modelId="{E9C77599-3AF8-41A3-891E-FB75DD9E38BC}" type="sibTrans" cxnId="{6C66742A-D35F-4E3C-869F-99094DDD39EC}">
      <dgm:prSet/>
      <dgm:spPr/>
      <dgm:t>
        <a:bodyPr/>
        <a:lstStyle/>
        <a:p>
          <a:endParaRPr lang="en-US"/>
        </a:p>
      </dgm:t>
    </dgm:pt>
    <dgm:pt modelId="{31FEA2BE-E460-4C13-84EB-FC8E6B922623}">
      <dgm:prSet custT="1"/>
      <dgm:spPr>
        <a:solidFill>
          <a:schemeClr val="tx2"/>
        </a:solidFill>
      </dgm:spPr>
      <dgm:t>
        <a:bodyPr/>
        <a:lstStyle/>
        <a:p>
          <a:r>
            <a:rPr lang="en-US" sz="1400" b="1" dirty="0" smtClean="0"/>
            <a:t>Academic Dean(s)</a:t>
          </a:r>
          <a:endParaRPr lang="en-US" sz="1400" b="1" dirty="0"/>
        </a:p>
      </dgm:t>
    </dgm:pt>
    <dgm:pt modelId="{D98FED51-D5BD-4A0A-9330-8ABC980379B7}" type="parTrans" cxnId="{B44B8BAA-4F49-4E95-8E8D-7783D10E2956}">
      <dgm:prSet/>
      <dgm:spPr/>
      <dgm:t>
        <a:bodyPr/>
        <a:lstStyle/>
        <a:p>
          <a:endParaRPr lang="en-US"/>
        </a:p>
      </dgm:t>
    </dgm:pt>
    <dgm:pt modelId="{3A773528-2152-4B70-9C77-4CE925296CDD}" type="sibTrans" cxnId="{B44B8BAA-4F49-4E95-8E8D-7783D10E2956}">
      <dgm:prSet/>
      <dgm:spPr/>
      <dgm:t>
        <a:bodyPr/>
        <a:lstStyle/>
        <a:p>
          <a:endParaRPr lang="en-US"/>
        </a:p>
      </dgm:t>
    </dgm:pt>
    <dgm:pt modelId="{D382137D-22FC-4AD1-8D09-CA51A385898A}" type="asst">
      <dgm:prSet custT="1"/>
      <dgm:spPr>
        <a:solidFill>
          <a:schemeClr val="accent1"/>
        </a:solidFill>
      </dgm:spPr>
      <dgm:t>
        <a:bodyPr/>
        <a:lstStyle/>
        <a:p>
          <a:r>
            <a:rPr lang="en-US" sz="1200" b="1" dirty="0" smtClean="0">
              <a:solidFill>
                <a:schemeClr val="tx1"/>
              </a:solidFill>
            </a:rPr>
            <a:t>Principal's</a:t>
          </a:r>
          <a:r>
            <a:rPr lang="en-US" sz="1400" b="1" dirty="0" smtClean="0">
              <a:solidFill>
                <a:srgbClr val="FF0000"/>
              </a:solidFill>
            </a:rPr>
            <a:t>*</a:t>
          </a:r>
          <a:r>
            <a:rPr lang="en-US" sz="1200" b="1" dirty="0" smtClean="0">
              <a:solidFill>
                <a:srgbClr val="FF0000"/>
              </a:solidFill>
            </a:rPr>
            <a:t> </a:t>
          </a:r>
          <a:r>
            <a:rPr lang="en-US" sz="1200" b="1" dirty="0">
              <a:solidFill>
                <a:schemeClr val="tx1"/>
              </a:solidFill>
            </a:rPr>
            <a:t>Assistant</a:t>
          </a:r>
        </a:p>
      </dgm:t>
    </dgm:pt>
    <dgm:pt modelId="{2F2D8B78-C586-4549-87ED-18B22275B288}" type="parTrans" cxnId="{4CF9B268-1C05-42E7-9358-93D4AD44614C}">
      <dgm:prSet/>
      <dgm:spPr/>
      <dgm:t>
        <a:bodyPr/>
        <a:lstStyle/>
        <a:p>
          <a:endParaRPr lang="en-US"/>
        </a:p>
      </dgm:t>
    </dgm:pt>
    <dgm:pt modelId="{821289A6-E5DE-437D-A99F-B4E9F8DA06E7}" type="sibTrans" cxnId="{4CF9B268-1C05-42E7-9358-93D4AD44614C}">
      <dgm:prSet/>
      <dgm:spPr/>
      <dgm:t>
        <a:bodyPr/>
        <a:lstStyle/>
        <a:p>
          <a:endParaRPr lang="en-US"/>
        </a:p>
      </dgm:t>
    </dgm:pt>
    <dgm:pt modelId="{9B3F49C7-C13A-45B5-83BC-0D1DE49F2484}">
      <dgm:prSet custT="1"/>
      <dgm:spPr>
        <a:solidFill>
          <a:schemeClr val="tx2"/>
        </a:solidFill>
      </dgm:spPr>
      <dgm:t>
        <a:bodyPr/>
        <a:lstStyle/>
        <a:p>
          <a:r>
            <a:rPr lang="en-US" sz="1400" b="1" dirty="0"/>
            <a:t>Director of School Operations (DSO)</a:t>
          </a:r>
        </a:p>
      </dgm:t>
    </dgm:pt>
    <dgm:pt modelId="{2FC4AB71-88BD-4421-AD29-0F8173B78418}" type="parTrans" cxnId="{E17DF22C-C324-4956-97C3-A38AD537CE9B}">
      <dgm:prSet/>
      <dgm:spPr/>
      <dgm:t>
        <a:bodyPr/>
        <a:lstStyle/>
        <a:p>
          <a:endParaRPr lang="en-US"/>
        </a:p>
      </dgm:t>
    </dgm:pt>
    <dgm:pt modelId="{81C6496F-5B24-4E0D-A00A-1751754A04D9}" type="sibTrans" cxnId="{E17DF22C-C324-4956-97C3-A38AD537CE9B}">
      <dgm:prSet/>
      <dgm:spPr/>
      <dgm:t>
        <a:bodyPr/>
        <a:lstStyle/>
        <a:p>
          <a:endParaRPr lang="en-US"/>
        </a:p>
      </dgm:t>
    </dgm:pt>
    <dgm:pt modelId="{69CB3356-4F70-4AB9-BA27-0EB4F10FFC72}" type="asst">
      <dgm:prSet custT="1"/>
      <dgm:spPr>
        <a:solidFill>
          <a:schemeClr val="accent1"/>
        </a:solidFill>
      </dgm:spPr>
      <dgm:t>
        <a:bodyPr/>
        <a:lstStyle/>
        <a:p>
          <a:r>
            <a:rPr lang="en-US" sz="1200" b="1" dirty="0">
              <a:solidFill>
                <a:schemeClr val="tx1"/>
              </a:solidFill>
            </a:rPr>
            <a:t>Student Services Manager (SSM)</a:t>
          </a:r>
        </a:p>
      </dgm:t>
    </dgm:pt>
    <dgm:pt modelId="{1252B4AB-73FF-4911-8E7E-6B99199285DA}" type="parTrans" cxnId="{EA0B4310-4DF9-4E48-8FA0-D8F4CA1AC23A}">
      <dgm:prSet/>
      <dgm:spPr/>
      <dgm:t>
        <a:bodyPr/>
        <a:lstStyle/>
        <a:p>
          <a:endParaRPr lang="en-US"/>
        </a:p>
      </dgm:t>
    </dgm:pt>
    <dgm:pt modelId="{14CC0713-8F59-417A-8AE4-489447DD31CB}" type="sibTrans" cxnId="{EA0B4310-4DF9-4E48-8FA0-D8F4CA1AC23A}">
      <dgm:prSet/>
      <dgm:spPr/>
      <dgm:t>
        <a:bodyPr/>
        <a:lstStyle/>
        <a:p>
          <a:endParaRPr lang="en-US"/>
        </a:p>
      </dgm:t>
    </dgm:pt>
    <dgm:pt modelId="{4147364F-706C-4EE9-8545-1BB5A3B4AAC7}" type="asst">
      <dgm:prSet custT="1"/>
      <dgm:spPr>
        <a:solidFill>
          <a:schemeClr val="accent1"/>
        </a:solidFill>
      </dgm:spPr>
      <dgm:t>
        <a:bodyPr/>
        <a:lstStyle/>
        <a:p>
          <a:r>
            <a:rPr lang="en-US" sz="1200" b="1" dirty="0">
              <a:solidFill>
                <a:schemeClr val="tx1"/>
              </a:solidFill>
            </a:rPr>
            <a:t>Office   Coordinator (OC)</a:t>
          </a:r>
        </a:p>
      </dgm:t>
    </dgm:pt>
    <dgm:pt modelId="{594261BA-D2D0-43F9-B468-962863F4A5FF}" type="parTrans" cxnId="{0E6401E1-006E-42C8-8E32-87DC86AF1B5F}">
      <dgm:prSet/>
      <dgm:spPr/>
      <dgm:t>
        <a:bodyPr/>
        <a:lstStyle/>
        <a:p>
          <a:endParaRPr lang="en-US"/>
        </a:p>
      </dgm:t>
    </dgm:pt>
    <dgm:pt modelId="{7D9C96BC-A839-4632-A6A0-904D0A48EE93}" type="sibTrans" cxnId="{0E6401E1-006E-42C8-8E32-87DC86AF1B5F}">
      <dgm:prSet/>
      <dgm:spPr/>
      <dgm:t>
        <a:bodyPr/>
        <a:lstStyle/>
        <a:p>
          <a:endParaRPr lang="en-US"/>
        </a:p>
      </dgm:t>
    </dgm:pt>
    <dgm:pt modelId="{3C04E67F-D8D0-4E48-AE99-5EDE6ED1A37F}">
      <dgm:prSet custT="1"/>
      <dgm:spPr>
        <a:solidFill>
          <a:schemeClr val="bg1">
            <a:lumMod val="75000"/>
          </a:schemeClr>
        </a:solidFill>
      </dgm:spPr>
      <dgm:t>
        <a:bodyPr/>
        <a:lstStyle/>
        <a:p>
          <a:r>
            <a:rPr lang="en-US" sz="1400" b="1" dirty="0" smtClean="0"/>
            <a:t>Regional Director    of Operations (RDO)</a:t>
          </a:r>
          <a:endParaRPr lang="en-US" sz="1400" b="1" dirty="0"/>
        </a:p>
      </dgm:t>
    </dgm:pt>
    <dgm:pt modelId="{E558DC4A-8E09-4E7A-8DA1-104B18CED804}" type="parTrans" cxnId="{2CA14949-F25E-4A96-AA1B-EC35A87F12B1}">
      <dgm:prSet/>
      <dgm:spPr/>
      <dgm:t>
        <a:bodyPr/>
        <a:lstStyle/>
        <a:p>
          <a:endParaRPr lang="en-US"/>
        </a:p>
      </dgm:t>
    </dgm:pt>
    <dgm:pt modelId="{C8C69BBD-95B3-4DDD-9215-F58A33BE8A38}" type="sibTrans" cxnId="{2CA14949-F25E-4A96-AA1B-EC35A87F12B1}">
      <dgm:prSet/>
      <dgm:spPr/>
      <dgm:t>
        <a:bodyPr/>
        <a:lstStyle/>
        <a:p>
          <a:endParaRPr lang="en-US"/>
        </a:p>
      </dgm:t>
    </dgm:pt>
    <dgm:pt modelId="{B36BCB8C-D961-4FEC-AB69-F678393BD51A}" type="pres">
      <dgm:prSet presAssocID="{AB73BDB3-33AB-4791-B2CC-C7E680ABC0F2}" presName="hierChild1" presStyleCnt="0">
        <dgm:presLayoutVars>
          <dgm:orgChart val="1"/>
          <dgm:chPref val="1"/>
          <dgm:dir/>
          <dgm:animOne val="branch"/>
          <dgm:animLvl val="lvl"/>
          <dgm:resizeHandles/>
        </dgm:presLayoutVars>
      </dgm:prSet>
      <dgm:spPr/>
      <dgm:t>
        <a:bodyPr/>
        <a:lstStyle/>
        <a:p>
          <a:endParaRPr lang="en-US"/>
        </a:p>
      </dgm:t>
    </dgm:pt>
    <dgm:pt modelId="{E55429DC-8BEB-48CD-8610-CA8E48278829}" type="pres">
      <dgm:prSet presAssocID="{5C647E52-DE5E-45DE-84AA-FA48F9DFD155}" presName="hierRoot1" presStyleCnt="0">
        <dgm:presLayoutVars>
          <dgm:hierBranch/>
        </dgm:presLayoutVars>
      </dgm:prSet>
      <dgm:spPr/>
    </dgm:pt>
    <dgm:pt modelId="{B6D3E44D-D5B3-4939-8AC9-1D9A93C71028}" type="pres">
      <dgm:prSet presAssocID="{5C647E52-DE5E-45DE-84AA-FA48F9DFD155}" presName="rootComposite1" presStyleCnt="0"/>
      <dgm:spPr/>
    </dgm:pt>
    <dgm:pt modelId="{879847DE-4C38-4C26-82AD-FC666F129B28}" type="pres">
      <dgm:prSet presAssocID="{5C647E52-DE5E-45DE-84AA-FA48F9DFD155}" presName="rootText1" presStyleLbl="node0" presStyleIdx="0" presStyleCnt="2">
        <dgm:presLayoutVars>
          <dgm:chPref val="3"/>
        </dgm:presLayoutVars>
      </dgm:prSet>
      <dgm:spPr/>
      <dgm:t>
        <a:bodyPr/>
        <a:lstStyle/>
        <a:p>
          <a:endParaRPr lang="en-US"/>
        </a:p>
      </dgm:t>
    </dgm:pt>
    <dgm:pt modelId="{AD7FF35C-AC83-4681-B7B4-49154431939E}" type="pres">
      <dgm:prSet presAssocID="{5C647E52-DE5E-45DE-84AA-FA48F9DFD155}" presName="rootConnector1" presStyleLbl="node1" presStyleIdx="0" presStyleCnt="0"/>
      <dgm:spPr/>
      <dgm:t>
        <a:bodyPr/>
        <a:lstStyle/>
        <a:p>
          <a:endParaRPr lang="en-US"/>
        </a:p>
      </dgm:t>
    </dgm:pt>
    <dgm:pt modelId="{4F4C9911-CC71-41D1-93E2-F1F009AE75A5}" type="pres">
      <dgm:prSet presAssocID="{5C647E52-DE5E-45DE-84AA-FA48F9DFD155}" presName="hierChild2" presStyleCnt="0"/>
      <dgm:spPr/>
    </dgm:pt>
    <dgm:pt modelId="{93194630-28A7-4AF8-B214-7763491BF7C4}" type="pres">
      <dgm:prSet presAssocID="{01A31912-D41E-4F5A-B06A-0BC21EF24A95}" presName="Name35" presStyleLbl="parChTrans1D2" presStyleIdx="0" presStyleCnt="4"/>
      <dgm:spPr/>
      <dgm:t>
        <a:bodyPr/>
        <a:lstStyle/>
        <a:p>
          <a:endParaRPr lang="en-US"/>
        </a:p>
      </dgm:t>
    </dgm:pt>
    <dgm:pt modelId="{83298F25-5F2A-4F7D-9AFB-EFC2DE94E0A7}" type="pres">
      <dgm:prSet presAssocID="{EE1C2BB4-6102-4734-B53F-4C23D6E67D15}" presName="hierRoot2" presStyleCnt="0">
        <dgm:presLayoutVars>
          <dgm:hierBranch val="init"/>
        </dgm:presLayoutVars>
      </dgm:prSet>
      <dgm:spPr/>
    </dgm:pt>
    <dgm:pt modelId="{94440C5A-0D19-4ED6-AB5B-3C0F2F704BF1}" type="pres">
      <dgm:prSet presAssocID="{EE1C2BB4-6102-4734-B53F-4C23D6E67D15}" presName="rootComposite" presStyleCnt="0"/>
      <dgm:spPr/>
    </dgm:pt>
    <dgm:pt modelId="{59B0C3C3-274A-490E-B0FD-639050B49281}" type="pres">
      <dgm:prSet presAssocID="{EE1C2BB4-6102-4734-B53F-4C23D6E67D15}" presName="rootText" presStyleLbl="node2" presStyleIdx="0" presStyleCnt="3" custScaleX="89072" custLinFactNeighborX="-4458">
        <dgm:presLayoutVars>
          <dgm:chPref val="3"/>
        </dgm:presLayoutVars>
      </dgm:prSet>
      <dgm:spPr/>
      <dgm:t>
        <a:bodyPr/>
        <a:lstStyle/>
        <a:p>
          <a:endParaRPr lang="en-US"/>
        </a:p>
      </dgm:t>
    </dgm:pt>
    <dgm:pt modelId="{F517063F-C5EE-4C1B-AA77-6B0E5E854CFA}" type="pres">
      <dgm:prSet presAssocID="{EE1C2BB4-6102-4734-B53F-4C23D6E67D15}" presName="rootConnector" presStyleLbl="node2" presStyleIdx="0" presStyleCnt="3"/>
      <dgm:spPr/>
      <dgm:t>
        <a:bodyPr/>
        <a:lstStyle/>
        <a:p>
          <a:endParaRPr lang="en-US"/>
        </a:p>
      </dgm:t>
    </dgm:pt>
    <dgm:pt modelId="{0B6753A3-9FE7-493F-B69F-22D39D81C7AE}" type="pres">
      <dgm:prSet presAssocID="{EE1C2BB4-6102-4734-B53F-4C23D6E67D15}" presName="hierChild4" presStyleCnt="0"/>
      <dgm:spPr/>
    </dgm:pt>
    <dgm:pt modelId="{D0C994F9-7A54-4BFF-A4C2-887DD70342C4}" type="pres">
      <dgm:prSet presAssocID="{EE1C2BB4-6102-4734-B53F-4C23D6E67D15}" presName="hierChild5" presStyleCnt="0"/>
      <dgm:spPr/>
    </dgm:pt>
    <dgm:pt modelId="{AC379391-6C0B-4B50-8762-3BE019259FD9}" type="pres">
      <dgm:prSet presAssocID="{2FC4AB71-88BD-4421-AD29-0F8173B78418}" presName="Name35" presStyleLbl="parChTrans1D2" presStyleIdx="1" presStyleCnt="4"/>
      <dgm:spPr/>
      <dgm:t>
        <a:bodyPr/>
        <a:lstStyle/>
        <a:p>
          <a:endParaRPr lang="en-US"/>
        </a:p>
      </dgm:t>
    </dgm:pt>
    <dgm:pt modelId="{3EF428FA-FA6E-4798-8D32-2CE7FCDDD5CE}" type="pres">
      <dgm:prSet presAssocID="{9B3F49C7-C13A-45B5-83BC-0D1DE49F2484}" presName="hierRoot2" presStyleCnt="0">
        <dgm:presLayoutVars>
          <dgm:hierBranch val="init"/>
        </dgm:presLayoutVars>
      </dgm:prSet>
      <dgm:spPr/>
    </dgm:pt>
    <dgm:pt modelId="{B0F4F2BB-EAF8-4CC8-A75B-34F80D4AB4F0}" type="pres">
      <dgm:prSet presAssocID="{9B3F49C7-C13A-45B5-83BC-0D1DE49F2484}" presName="rootComposite" presStyleCnt="0"/>
      <dgm:spPr/>
    </dgm:pt>
    <dgm:pt modelId="{E196A4A7-9AAB-4157-88BB-AC27F56C6120}" type="pres">
      <dgm:prSet presAssocID="{9B3F49C7-C13A-45B5-83BC-0D1DE49F2484}" presName="rootText" presStyleLbl="node2" presStyleIdx="1" presStyleCnt="3" custScaleX="107054">
        <dgm:presLayoutVars>
          <dgm:chPref val="3"/>
        </dgm:presLayoutVars>
      </dgm:prSet>
      <dgm:spPr/>
      <dgm:t>
        <a:bodyPr/>
        <a:lstStyle/>
        <a:p>
          <a:endParaRPr lang="en-US"/>
        </a:p>
      </dgm:t>
    </dgm:pt>
    <dgm:pt modelId="{A798B666-F4CB-46CD-96C0-884E8A7F3C36}" type="pres">
      <dgm:prSet presAssocID="{9B3F49C7-C13A-45B5-83BC-0D1DE49F2484}" presName="rootConnector" presStyleLbl="node2" presStyleIdx="1" presStyleCnt="3"/>
      <dgm:spPr/>
      <dgm:t>
        <a:bodyPr/>
        <a:lstStyle/>
        <a:p>
          <a:endParaRPr lang="en-US"/>
        </a:p>
      </dgm:t>
    </dgm:pt>
    <dgm:pt modelId="{68DEE0FA-5DAE-4448-910B-32A397F6C88C}" type="pres">
      <dgm:prSet presAssocID="{9B3F49C7-C13A-45B5-83BC-0D1DE49F2484}" presName="hierChild4" presStyleCnt="0"/>
      <dgm:spPr/>
    </dgm:pt>
    <dgm:pt modelId="{CD007B1F-3174-4BCD-8FAF-85A9176507A6}" type="pres">
      <dgm:prSet presAssocID="{9B3F49C7-C13A-45B5-83BC-0D1DE49F2484}" presName="hierChild5" presStyleCnt="0"/>
      <dgm:spPr/>
    </dgm:pt>
    <dgm:pt modelId="{DAC6CE21-F70F-4299-A066-30E924EF84B2}" type="pres">
      <dgm:prSet presAssocID="{1252B4AB-73FF-4911-8E7E-6B99199285DA}" presName="Name111" presStyleLbl="parChTrans1D3" presStyleIdx="0" presStyleCnt="2"/>
      <dgm:spPr/>
      <dgm:t>
        <a:bodyPr/>
        <a:lstStyle/>
        <a:p>
          <a:endParaRPr lang="en-US"/>
        </a:p>
      </dgm:t>
    </dgm:pt>
    <dgm:pt modelId="{68930AE2-57E4-49E0-AF68-259114F46547}" type="pres">
      <dgm:prSet presAssocID="{69CB3356-4F70-4AB9-BA27-0EB4F10FFC72}" presName="hierRoot3" presStyleCnt="0">
        <dgm:presLayoutVars>
          <dgm:hierBranch val="init"/>
        </dgm:presLayoutVars>
      </dgm:prSet>
      <dgm:spPr/>
    </dgm:pt>
    <dgm:pt modelId="{3992E208-79FC-4847-877A-DF34610FB5CD}" type="pres">
      <dgm:prSet presAssocID="{69CB3356-4F70-4AB9-BA27-0EB4F10FFC72}" presName="rootComposite3" presStyleCnt="0"/>
      <dgm:spPr/>
    </dgm:pt>
    <dgm:pt modelId="{821608FC-0C22-4DD1-BB42-1EEA4386A82C}" type="pres">
      <dgm:prSet presAssocID="{69CB3356-4F70-4AB9-BA27-0EB4F10FFC72}" presName="rootText3" presStyleLbl="asst2" presStyleIdx="0" presStyleCnt="2" custScaleX="63625" custLinFactNeighborX="4149">
        <dgm:presLayoutVars>
          <dgm:chPref val="3"/>
        </dgm:presLayoutVars>
      </dgm:prSet>
      <dgm:spPr/>
      <dgm:t>
        <a:bodyPr/>
        <a:lstStyle/>
        <a:p>
          <a:endParaRPr lang="en-US"/>
        </a:p>
      </dgm:t>
    </dgm:pt>
    <dgm:pt modelId="{0ACC68FB-0EED-4BEA-AD25-E84ED57D5C20}" type="pres">
      <dgm:prSet presAssocID="{69CB3356-4F70-4AB9-BA27-0EB4F10FFC72}" presName="rootConnector3" presStyleLbl="asst2" presStyleIdx="0" presStyleCnt="2"/>
      <dgm:spPr/>
      <dgm:t>
        <a:bodyPr/>
        <a:lstStyle/>
        <a:p>
          <a:endParaRPr lang="en-US"/>
        </a:p>
      </dgm:t>
    </dgm:pt>
    <dgm:pt modelId="{EA978B03-BBA5-42BD-BAC6-667C8795D439}" type="pres">
      <dgm:prSet presAssocID="{69CB3356-4F70-4AB9-BA27-0EB4F10FFC72}" presName="hierChild6" presStyleCnt="0"/>
      <dgm:spPr/>
    </dgm:pt>
    <dgm:pt modelId="{8E6350A3-2DC8-4A95-8165-3974F5549DCE}" type="pres">
      <dgm:prSet presAssocID="{69CB3356-4F70-4AB9-BA27-0EB4F10FFC72}" presName="hierChild7" presStyleCnt="0"/>
      <dgm:spPr/>
    </dgm:pt>
    <dgm:pt modelId="{B8857E67-3A15-4B7D-AF26-81515BA1AC3A}" type="pres">
      <dgm:prSet presAssocID="{594261BA-D2D0-43F9-B468-962863F4A5FF}" presName="Name111" presStyleLbl="parChTrans1D3" presStyleIdx="1" presStyleCnt="2"/>
      <dgm:spPr/>
      <dgm:t>
        <a:bodyPr/>
        <a:lstStyle/>
        <a:p>
          <a:endParaRPr lang="en-US"/>
        </a:p>
      </dgm:t>
    </dgm:pt>
    <dgm:pt modelId="{BB8DECC4-5C27-425A-B2F4-8E3B967A237D}" type="pres">
      <dgm:prSet presAssocID="{4147364F-706C-4EE9-8545-1BB5A3B4AAC7}" presName="hierRoot3" presStyleCnt="0">
        <dgm:presLayoutVars>
          <dgm:hierBranch val="init"/>
        </dgm:presLayoutVars>
      </dgm:prSet>
      <dgm:spPr/>
    </dgm:pt>
    <dgm:pt modelId="{D2BC7992-2573-4E4B-A1C7-5850B79BBE70}" type="pres">
      <dgm:prSet presAssocID="{4147364F-706C-4EE9-8545-1BB5A3B4AAC7}" presName="rootComposite3" presStyleCnt="0"/>
      <dgm:spPr/>
    </dgm:pt>
    <dgm:pt modelId="{C7F156E7-B648-49ED-8108-65A3FD15DAC6}" type="pres">
      <dgm:prSet presAssocID="{4147364F-706C-4EE9-8545-1BB5A3B4AAC7}" presName="rootText3" presStyleLbl="asst2" presStyleIdx="1" presStyleCnt="2" custScaleX="60082" custLinFactNeighborX="-24645">
        <dgm:presLayoutVars>
          <dgm:chPref val="3"/>
        </dgm:presLayoutVars>
      </dgm:prSet>
      <dgm:spPr/>
      <dgm:t>
        <a:bodyPr/>
        <a:lstStyle/>
        <a:p>
          <a:endParaRPr lang="en-US"/>
        </a:p>
      </dgm:t>
    </dgm:pt>
    <dgm:pt modelId="{3D5377C0-A214-4CDA-9E45-6382737E5296}" type="pres">
      <dgm:prSet presAssocID="{4147364F-706C-4EE9-8545-1BB5A3B4AAC7}" presName="rootConnector3" presStyleLbl="asst2" presStyleIdx="1" presStyleCnt="2"/>
      <dgm:spPr/>
      <dgm:t>
        <a:bodyPr/>
        <a:lstStyle/>
        <a:p>
          <a:endParaRPr lang="en-US"/>
        </a:p>
      </dgm:t>
    </dgm:pt>
    <dgm:pt modelId="{F8C16C94-B1E2-404E-B6D6-58FE49DF4C45}" type="pres">
      <dgm:prSet presAssocID="{4147364F-706C-4EE9-8545-1BB5A3B4AAC7}" presName="hierChild6" presStyleCnt="0"/>
      <dgm:spPr/>
    </dgm:pt>
    <dgm:pt modelId="{BC7C09BF-4261-4151-B874-72A60BC85555}" type="pres">
      <dgm:prSet presAssocID="{4147364F-706C-4EE9-8545-1BB5A3B4AAC7}" presName="hierChild7" presStyleCnt="0"/>
      <dgm:spPr/>
    </dgm:pt>
    <dgm:pt modelId="{730FA301-69A6-4F30-BD3E-EC86E074E00B}" type="pres">
      <dgm:prSet presAssocID="{D98FED51-D5BD-4A0A-9330-8ABC980379B7}" presName="Name35" presStyleLbl="parChTrans1D2" presStyleIdx="2" presStyleCnt="4"/>
      <dgm:spPr/>
      <dgm:t>
        <a:bodyPr/>
        <a:lstStyle/>
        <a:p>
          <a:endParaRPr lang="en-US"/>
        </a:p>
      </dgm:t>
    </dgm:pt>
    <dgm:pt modelId="{0242A8FE-9D7B-4D85-9BA0-E257E1B52DD8}" type="pres">
      <dgm:prSet presAssocID="{31FEA2BE-E460-4C13-84EB-FC8E6B922623}" presName="hierRoot2" presStyleCnt="0">
        <dgm:presLayoutVars>
          <dgm:hierBranch val="init"/>
        </dgm:presLayoutVars>
      </dgm:prSet>
      <dgm:spPr/>
    </dgm:pt>
    <dgm:pt modelId="{9CA1F633-D3D1-4847-ADEF-10F15EDA4CA2}" type="pres">
      <dgm:prSet presAssocID="{31FEA2BE-E460-4C13-84EB-FC8E6B922623}" presName="rootComposite" presStyleCnt="0"/>
      <dgm:spPr/>
    </dgm:pt>
    <dgm:pt modelId="{0CF6450A-5940-428C-B358-4AD90FDE8718}" type="pres">
      <dgm:prSet presAssocID="{31FEA2BE-E460-4C13-84EB-FC8E6B922623}" presName="rootText" presStyleLbl="node2" presStyleIdx="2" presStyleCnt="3" custScaleX="78408" custLinFactNeighborX="8917">
        <dgm:presLayoutVars>
          <dgm:chPref val="3"/>
        </dgm:presLayoutVars>
      </dgm:prSet>
      <dgm:spPr/>
      <dgm:t>
        <a:bodyPr/>
        <a:lstStyle/>
        <a:p>
          <a:endParaRPr lang="en-US"/>
        </a:p>
      </dgm:t>
    </dgm:pt>
    <dgm:pt modelId="{11E33C96-ABB2-497E-9A5B-B52FBECAC7EA}" type="pres">
      <dgm:prSet presAssocID="{31FEA2BE-E460-4C13-84EB-FC8E6B922623}" presName="rootConnector" presStyleLbl="node2" presStyleIdx="2" presStyleCnt="3"/>
      <dgm:spPr/>
      <dgm:t>
        <a:bodyPr/>
        <a:lstStyle/>
        <a:p>
          <a:endParaRPr lang="en-US"/>
        </a:p>
      </dgm:t>
    </dgm:pt>
    <dgm:pt modelId="{CA1D44FC-4094-467F-BF32-D510D93BA45B}" type="pres">
      <dgm:prSet presAssocID="{31FEA2BE-E460-4C13-84EB-FC8E6B922623}" presName="hierChild4" presStyleCnt="0"/>
      <dgm:spPr/>
    </dgm:pt>
    <dgm:pt modelId="{F9E0B4B7-58D7-4917-A68E-282D06760662}" type="pres">
      <dgm:prSet presAssocID="{31FEA2BE-E460-4C13-84EB-FC8E6B922623}" presName="hierChild5" presStyleCnt="0"/>
      <dgm:spPr/>
    </dgm:pt>
    <dgm:pt modelId="{C67902DA-0159-416B-A47A-102D15DF8167}" type="pres">
      <dgm:prSet presAssocID="{5C647E52-DE5E-45DE-84AA-FA48F9DFD155}" presName="hierChild3" presStyleCnt="0"/>
      <dgm:spPr/>
    </dgm:pt>
    <dgm:pt modelId="{4DB59991-E8F1-403C-AF49-C13E66D520E6}" type="pres">
      <dgm:prSet presAssocID="{2F2D8B78-C586-4549-87ED-18B22275B288}" presName="Name111" presStyleLbl="parChTrans1D2" presStyleIdx="3" presStyleCnt="4"/>
      <dgm:spPr/>
      <dgm:t>
        <a:bodyPr/>
        <a:lstStyle/>
        <a:p>
          <a:endParaRPr lang="en-US"/>
        </a:p>
      </dgm:t>
    </dgm:pt>
    <dgm:pt modelId="{D9143357-F47D-4F34-A62B-5F310BE5906A}" type="pres">
      <dgm:prSet presAssocID="{D382137D-22FC-4AD1-8D09-CA51A385898A}" presName="hierRoot3" presStyleCnt="0">
        <dgm:presLayoutVars>
          <dgm:hierBranch val="init"/>
        </dgm:presLayoutVars>
      </dgm:prSet>
      <dgm:spPr/>
    </dgm:pt>
    <dgm:pt modelId="{B92A3197-F61E-4C0F-B7F2-B63908DEFFB7}" type="pres">
      <dgm:prSet presAssocID="{D382137D-22FC-4AD1-8D09-CA51A385898A}" presName="rootComposite3" presStyleCnt="0"/>
      <dgm:spPr/>
    </dgm:pt>
    <dgm:pt modelId="{9A922126-0B47-40B8-BA4A-447E13370D3A}" type="pres">
      <dgm:prSet presAssocID="{D382137D-22FC-4AD1-8D09-CA51A385898A}" presName="rootText3" presStyleLbl="asst1" presStyleIdx="0" presStyleCnt="1" custScaleX="71021" custScaleY="56554" custLinFactNeighborX="-72288">
        <dgm:presLayoutVars>
          <dgm:chPref val="3"/>
        </dgm:presLayoutVars>
      </dgm:prSet>
      <dgm:spPr/>
      <dgm:t>
        <a:bodyPr/>
        <a:lstStyle/>
        <a:p>
          <a:endParaRPr lang="en-US"/>
        </a:p>
      </dgm:t>
    </dgm:pt>
    <dgm:pt modelId="{0FA465DF-6784-4D06-B0B3-9DBC0F44E0AA}" type="pres">
      <dgm:prSet presAssocID="{D382137D-22FC-4AD1-8D09-CA51A385898A}" presName="rootConnector3" presStyleLbl="asst1" presStyleIdx="0" presStyleCnt="1"/>
      <dgm:spPr/>
      <dgm:t>
        <a:bodyPr/>
        <a:lstStyle/>
        <a:p>
          <a:endParaRPr lang="en-US"/>
        </a:p>
      </dgm:t>
    </dgm:pt>
    <dgm:pt modelId="{9BFDAF67-ECAA-4783-9C0F-E387C66C2DC0}" type="pres">
      <dgm:prSet presAssocID="{D382137D-22FC-4AD1-8D09-CA51A385898A}" presName="hierChild6" presStyleCnt="0"/>
      <dgm:spPr/>
    </dgm:pt>
    <dgm:pt modelId="{F8014B02-AAFD-49E9-AB6A-F87CB20775D0}" type="pres">
      <dgm:prSet presAssocID="{D382137D-22FC-4AD1-8D09-CA51A385898A}" presName="hierChild7" presStyleCnt="0"/>
      <dgm:spPr/>
    </dgm:pt>
    <dgm:pt modelId="{EE641AB1-0B04-4050-9EC3-7E0AF55E9743}" type="pres">
      <dgm:prSet presAssocID="{3C04E67F-D8D0-4E48-AE99-5EDE6ED1A37F}" presName="hierRoot1" presStyleCnt="0">
        <dgm:presLayoutVars>
          <dgm:hierBranch val="init"/>
        </dgm:presLayoutVars>
      </dgm:prSet>
      <dgm:spPr/>
    </dgm:pt>
    <dgm:pt modelId="{E3720CB7-3198-42ED-BE0A-E1C2D57F0A30}" type="pres">
      <dgm:prSet presAssocID="{3C04E67F-D8D0-4E48-AE99-5EDE6ED1A37F}" presName="rootComposite1" presStyleCnt="0"/>
      <dgm:spPr/>
    </dgm:pt>
    <dgm:pt modelId="{29A244DF-EF8F-488E-A3F3-1137149EAF04}" type="pres">
      <dgm:prSet presAssocID="{3C04E67F-D8D0-4E48-AE99-5EDE6ED1A37F}" presName="rootText1" presStyleLbl="node0" presStyleIdx="1" presStyleCnt="2" custScaleX="96184" custScaleY="82167" custLinFactNeighborX="24852" custLinFactNeighborY="87210">
        <dgm:presLayoutVars>
          <dgm:chPref val="3"/>
        </dgm:presLayoutVars>
      </dgm:prSet>
      <dgm:spPr/>
      <dgm:t>
        <a:bodyPr/>
        <a:lstStyle/>
        <a:p>
          <a:endParaRPr lang="en-US"/>
        </a:p>
      </dgm:t>
    </dgm:pt>
    <dgm:pt modelId="{B649701E-46E7-4CF6-AB54-606BCB1408B8}" type="pres">
      <dgm:prSet presAssocID="{3C04E67F-D8D0-4E48-AE99-5EDE6ED1A37F}" presName="rootConnector1" presStyleLbl="node1" presStyleIdx="0" presStyleCnt="0"/>
      <dgm:spPr/>
      <dgm:t>
        <a:bodyPr/>
        <a:lstStyle/>
        <a:p>
          <a:endParaRPr lang="en-US"/>
        </a:p>
      </dgm:t>
    </dgm:pt>
    <dgm:pt modelId="{609EEB2D-A4E5-477C-9B52-D8FA91583048}" type="pres">
      <dgm:prSet presAssocID="{3C04E67F-D8D0-4E48-AE99-5EDE6ED1A37F}" presName="hierChild2" presStyleCnt="0"/>
      <dgm:spPr/>
    </dgm:pt>
    <dgm:pt modelId="{0B39483F-C34D-4FDD-87B5-0D807F368FDB}" type="pres">
      <dgm:prSet presAssocID="{3C04E67F-D8D0-4E48-AE99-5EDE6ED1A37F}" presName="hierChild3" presStyleCnt="0"/>
      <dgm:spPr/>
    </dgm:pt>
  </dgm:ptLst>
  <dgm:cxnLst>
    <dgm:cxn modelId="{E17DF22C-C324-4956-97C3-A38AD537CE9B}" srcId="{5C647E52-DE5E-45DE-84AA-FA48F9DFD155}" destId="{9B3F49C7-C13A-45B5-83BC-0D1DE49F2484}" srcOrd="1" destOrd="0" parTransId="{2FC4AB71-88BD-4421-AD29-0F8173B78418}" sibTransId="{81C6496F-5B24-4E0D-A00A-1751754A04D9}"/>
    <dgm:cxn modelId="{EA0B4310-4DF9-4E48-8FA0-D8F4CA1AC23A}" srcId="{9B3F49C7-C13A-45B5-83BC-0D1DE49F2484}" destId="{69CB3356-4F70-4AB9-BA27-0EB4F10FFC72}" srcOrd="0" destOrd="0" parTransId="{1252B4AB-73FF-4911-8E7E-6B99199285DA}" sibTransId="{14CC0713-8F59-417A-8AE4-489447DD31CB}"/>
    <dgm:cxn modelId="{06295C3B-1D9D-4E8E-9B0A-C08E633130CC}" type="presOf" srcId="{D382137D-22FC-4AD1-8D09-CA51A385898A}" destId="{0FA465DF-6784-4D06-B0B3-9DBC0F44E0AA}" srcOrd="1" destOrd="0" presId="urn:microsoft.com/office/officeart/2005/8/layout/orgChart1"/>
    <dgm:cxn modelId="{A9775285-DDAA-4CCF-BFBE-3CE46B05BC86}" type="presOf" srcId="{D98FED51-D5BD-4A0A-9330-8ABC980379B7}" destId="{730FA301-69A6-4F30-BD3E-EC86E074E00B}" srcOrd="0" destOrd="0" presId="urn:microsoft.com/office/officeart/2005/8/layout/orgChart1"/>
    <dgm:cxn modelId="{1450484B-D275-4261-9D9A-153C9CA08C0F}" type="presOf" srcId="{9B3F49C7-C13A-45B5-83BC-0D1DE49F2484}" destId="{A798B666-F4CB-46CD-96C0-884E8A7F3C36}" srcOrd="1" destOrd="0" presId="urn:microsoft.com/office/officeart/2005/8/layout/orgChart1"/>
    <dgm:cxn modelId="{9DBCCA27-8391-4052-97E7-C8F851F441E2}" type="presOf" srcId="{31FEA2BE-E460-4C13-84EB-FC8E6B922623}" destId="{11E33C96-ABB2-497E-9A5B-B52FBECAC7EA}" srcOrd="1" destOrd="0" presId="urn:microsoft.com/office/officeart/2005/8/layout/orgChart1"/>
    <dgm:cxn modelId="{BCD40D8D-4694-49DB-A9EB-EF2E69BBF916}" type="presOf" srcId="{01A31912-D41E-4F5A-B06A-0BC21EF24A95}" destId="{93194630-28A7-4AF8-B214-7763491BF7C4}" srcOrd="0" destOrd="0" presId="urn:microsoft.com/office/officeart/2005/8/layout/orgChart1"/>
    <dgm:cxn modelId="{40C85A59-6B07-4973-8464-459276BD1BA8}" type="presOf" srcId="{2FC4AB71-88BD-4421-AD29-0F8173B78418}" destId="{AC379391-6C0B-4B50-8762-3BE019259FD9}" srcOrd="0" destOrd="0" presId="urn:microsoft.com/office/officeart/2005/8/layout/orgChart1"/>
    <dgm:cxn modelId="{4172A33A-63A5-4397-9C73-C28D86041903}" type="presOf" srcId="{594261BA-D2D0-43F9-B468-962863F4A5FF}" destId="{B8857E67-3A15-4B7D-AF26-81515BA1AC3A}" srcOrd="0" destOrd="0" presId="urn:microsoft.com/office/officeart/2005/8/layout/orgChart1"/>
    <dgm:cxn modelId="{22B5392F-8FEA-423F-94AB-C490200B7B49}" type="presOf" srcId="{1252B4AB-73FF-4911-8E7E-6B99199285DA}" destId="{DAC6CE21-F70F-4299-A066-30E924EF84B2}" srcOrd="0" destOrd="0" presId="urn:microsoft.com/office/officeart/2005/8/layout/orgChart1"/>
    <dgm:cxn modelId="{6EA7A77E-A291-4E99-B242-0E981489F1AC}" type="presOf" srcId="{4147364F-706C-4EE9-8545-1BB5A3B4AAC7}" destId="{C7F156E7-B648-49ED-8108-65A3FD15DAC6}" srcOrd="0" destOrd="0" presId="urn:microsoft.com/office/officeart/2005/8/layout/orgChart1"/>
    <dgm:cxn modelId="{6C66742A-D35F-4E3C-869F-99094DDD39EC}" srcId="{5C647E52-DE5E-45DE-84AA-FA48F9DFD155}" destId="{EE1C2BB4-6102-4734-B53F-4C23D6E67D15}" srcOrd="0" destOrd="0" parTransId="{01A31912-D41E-4F5A-B06A-0BC21EF24A95}" sibTransId="{E9C77599-3AF8-41A3-891E-FB75DD9E38BC}"/>
    <dgm:cxn modelId="{2CA14949-F25E-4A96-AA1B-EC35A87F12B1}" srcId="{AB73BDB3-33AB-4791-B2CC-C7E680ABC0F2}" destId="{3C04E67F-D8D0-4E48-AE99-5EDE6ED1A37F}" srcOrd="1" destOrd="0" parTransId="{E558DC4A-8E09-4E7A-8DA1-104B18CED804}" sibTransId="{C8C69BBD-95B3-4DDD-9215-F58A33BE8A38}"/>
    <dgm:cxn modelId="{B44B8BAA-4F49-4E95-8E8D-7783D10E2956}" srcId="{5C647E52-DE5E-45DE-84AA-FA48F9DFD155}" destId="{31FEA2BE-E460-4C13-84EB-FC8E6B922623}" srcOrd="2" destOrd="0" parTransId="{D98FED51-D5BD-4A0A-9330-8ABC980379B7}" sibTransId="{3A773528-2152-4B70-9C77-4CE925296CDD}"/>
    <dgm:cxn modelId="{3057AE28-DC7B-4016-B00A-2C0EE864B896}" type="presOf" srcId="{69CB3356-4F70-4AB9-BA27-0EB4F10FFC72}" destId="{821608FC-0C22-4DD1-BB42-1EEA4386A82C}" srcOrd="0" destOrd="0" presId="urn:microsoft.com/office/officeart/2005/8/layout/orgChart1"/>
    <dgm:cxn modelId="{5BB972D9-B2CD-4A57-A5AB-0C79B1C328B7}" type="presOf" srcId="{9B3F49C7-C13A-45B5-83BC-0D1DE49F2484}" destId="{E196A4A7-9AAB-4157-88BB-AC27F56C6120}" srcOrd="0" destOrd="0" presId="urn:microsoft.com/office/officeart/2005/8/layout/orgChart1"/>
    <dgm:cxn modelId="{6A4AB03E-371E-435B-9031-B71D3E953ABE}" type="presOf" srcId="{5C647E52-DE5E-45DE-84AA-FA48F9DFD155}" destId="{AD7FF35C-AC83-4681-B7B4-49154431939E}" srcOrd="1" destOrd="0" presId="urn:microsoft.com/office/officeart/2005/8/layout/orgChart1"/>
    <dgm:cxn modelId="{4CF9B268-1C05-42E7-9358-93D4AD44614C}" srcId="{5C647E52-DE5E-45DE-84AA-FA48F9DFD155}" destId="{D382137D-22FC-4AD1-8D09-CA51A385898A}" srcOrd="3" destOrd="0" parTransId="{2F2D8B78-C586-4549-87ED-18B22275B288}" sibTransId="{821289A6-E5DE-437D-A99F-B4E9F8DA06E7}"/>
    <dgm:cxn modelId="{2D7538BE-843E-4814-A2C7-5567BE91DDBF}" type="presOf" srcId="{31FEA2BE-E460-4C13-84EB-FC8E6B922623}" destId="{0CF6450A-5940-428C-B358-4AD90FDE8718}" srcOrd="0" destOrd="0" presId="urn:microsoft.com/office/officeart/2005/8/layout/orgChart1"/>
    <dgm:cxn modelId="{A7281164-943E-40B9-9CC2-B24C436799C8}" type="presOf" srcId="{3C04E67F-D8D0-4E48-AE99-5EDE6ED1A37F}" destId="{B649701E-46E7-4CF6-AB54-606BCB1408B8}" srcOrd="1" destOrd="0" presId="urn:microsoft.com/office/officeart/2005/8/layout/orgChart1"/>
    <dgm:cxn modelId="{0E6401E1-006E-42C8-8E32-87DC86AF1B5F}" srcId="{9B3F49C7-C13A-45B5-83BC-0D1DE49F2484}" destId="{4147364F-706C-4EE9-8545-1BB5A3B4AAC7}" srcOrd="1" destOrd="0" parTransId="{594261BA-D2D0-43F9-B468-962863F4A5FF}" sibTransId="{7D9C96BC-A839-4632-A6A0-904D0A48EE93}"/>
    <dgm:cxn modelId="{9A788617-A1FE-41C4-8CEE-925D1A828969}" type="presOf" srcId="{AB73BDB3-33AB-4791-B2CC-C7E680ABC0F2}" destId="{B36BCB8C-D961-4FEC-AB69-F678393BD51A}" srcOrd="0" destOrd="0" presId="urn:microsoft.com/office/officeart/2005/8/layout/orgChart1"/>
    <dgm:cxn modelId="{DFD5FEDD-A212-4D1F-AB3A-A18E8EA8DDFA}" type="presOf" srcId="{5C647E52-DE5E-45DE-84AA-FA48F9DFD155}" destId="{879847DE-4C38-4C26-82AD-FC666F129B28}" srcOrd="0" destOrd="0" presId="urn:microsoft.com/office/officeart/2005/8/layout/orgChart1"/>
    <dgm:cxn modelId="{AFD68DE6-747F-4C1D-9BC2-D76F8E1EAB82}" type="presOf" srcId="{EE1C2BB4-6102-4734-B53F-4C23D6E67D15}" destId="{59B0C3C3-274A-490E-B0FD-639050B49281}" srcOrd="0" destOrd="0" presId="urn:microsoft.com/office/officeart/2005/8/layout/orgChart1"/>
    <dgm:cxn modelId="{A4F6B01B-0FF2-496B-88A4-A92929603128}" type="presOf" srcId="{2F2D8B78-C586-4549-87ED-18B22275B288}" destId="{4DB59991-E8F1-403C-AF49-C13E66D520E6}" srcOrd="0" destOrd="0" presId="urn:microsoft.com/office/officeart/2005/8/layout/orgChart1"/>
    <dgm:cxn modelId="{6962B05E-87A9-4B8B-AB9D-3237BF204FEF}" srcId="{AB73BDB3-33AB-4791-B2CC-C7E680ABC0F2}" destId="{5C647E52-DE5E-45DE-84AA-FA48F9DFD155}" srcOrd="0" destOrd="0" parTransId="{9BFC130B-90BC-4965-92DF-FF68F1801945}" sibTransId="{F7507EE3-D483-4D24-9B62-3E5CD9D94CC4}"/>
    <dgm:cxn modelId="{F07B6E8D-08D7-424B-BAE2-D3D5984BAB5F}" type="presOf" srcId="{EE1C2BB4-6102-4734-B53F-4C23D6E67D15}" destId="{F517063F-C5EE-4C1B-AA77-6B0E5E854CFA}" srcOrd="1" destOrd="0" presId="urn:microsoft.com/office/officeart/2005/8/layout/orgChart1"/>
    <dgm:cxn modelId="{3B7BA129-CC14-4266-9B6E-10F728EB33E6}" type="presOf" srcId="{3C04E67F-D8D0-4E48-AE99-5EDE6ED1A37F}" destId="{29A244DF-EF8F-488E-A3F3-1137149EAF04}" srcOrd="0" destOrd="0" presId="urn:microsoft.com/office/officeart/2005/8/layout/orgChart1"/>
    <dgm:cxn modelId="{0C353DF9-C52A-482C-9D63-4733D350832B}" type="presOf" srcId="{4147364F-706C-4EE9-8545-1BB5A3B4AAC7}" destId="{3D5377C0-A214-4CDA-9E45-6382737E5296}" srcOrd="1" destOrd="0" presId="urn:microsoft.com/office/officeart/2005/8/layout/orgChart1"/>
    <dgm:cxn modelId="{D14094E6-F9EC-4FA6-AC06-C5C231695E7C}" type="presOf" srcId="{D382137D-22FC-4AD1-8D09-CA51A385898A}" destId="{9A922126-0B47-40B8-BA4A-447E13370D3A}" srcOrd="0" destOrd="0" presId="urn:microsoft.com/office/officeart/2005/8/layout/orgChart1"/>
    <dgm:cxn modelId="{EC701234-8C53-4BFA-B190-C09B41137642}" type="presOf" srcId="{69CB3356-4F70-4AB9-BA27-0EB4F10FFC72}" destId="{0ACC68FB-0EED-4BEA-AD25-E84ED57D5C20}" srcOrd="1" destOrd="0" presId="urn:microsoft.com/office/officeart/2005/8/layout/orgChart1"/>
    <dgm:cxn modelId="{736F162D-8452-4874-8A0E-913DC6143952}" type="presParOf" srcId="{B36BCB8C-D961-4FEC-AB69-F678393BD51A}" destId="{E55429DC-8BEB-48CD-8610-CA8E48278829}" srcOrd="0" destOrd="0" presId="urn:microsoft.com/office/officeart/2005/8/layout/orgChart1"/>
    <dgm:cxn modelId="{7F21FBBD-7EF8-4893-A03C-8FCD04557C8F}" type="presParOf" srcId="{E55429DC-8BEB-48CD-8610-CA8E48278829}" destId="{B6D3E44D-D5B3-4939-8AC9-1D9A93C71028}" srcOrd="0" destOrd="0" presId="urn:microsoft.com/office/officeart/2005/8/layout/orgChart1"/>
    <dgm:cxn modelId="{294ED050-9B1C-4914-8664-80044DD96837}" type="presParOf" srcId="{B6D3E44D-D5B3-4939-8AC9-1D9A93C71028}" destId="{879847DE-4C38-4C26-82AD-FC666F129B28}" srcOrd="0" destOrd="0" presId="urn:microsoft.com/office/officeart/2005/8/layout/orgChart1"/>
    <dgm:cxn modelId="{695A14A5-CA71-4B0C-8F40-9826702D9319}" type="presParOf" srcId="{B6D3E44D-D5B3-4939-8AC9-1D9A93C71028}" destId="{AD7FF35C-AC83-4681-B7B4-49154431939E}" srcOrd="1" destOrd="0" presId="urn:microsoft.com/office/officeart/2005/8/layout/orgChart1"/>
    <dgm:cxn modelId="{FF3008F1-2A1A-4C24-892A-E438700C32A8}" type="presParOf" srcId="{E55429DC-8BEB-48CD-8610-CA8E48278829}" destId="{4F4C9911-CC71-41D1-93E2-F1F009AE75A5}" srcOrd="1" destOrd="0" presId="urn:microsoft.com/office/officeart/2005/8/layout/orgChart1"/>
    <dgm:cxn modelId="{3796210B-8F83-4C01-9C01-12A6CAF6E0F7}" type="presParOf" srcId="{4F4C9911-CC71-41D1-93E2-F1F009AE75A5}" destId="{93194630-28A7-4AF8-B214-7763491BF7C4}" srcOrd="0" destOrd="0" presId="urn:microsoft.com/office/officeart/2005/8/layout/orgChart1"/>
    <dgm:cxn modelId="{6A620EBF-5137-4987-B6B0-BBE3843C72B7}" type="presParOf" srcId="{4F4C9911-CC71-41D1-93E2-F1F009AE75A5}" destId="{83298F25-5F2A-4F7D-9AFB-EFC2DE94E0A7}" srcOrd="1" destOrd="0" presId="urn:microsoft.com/office/officeart/2005/8/layout/orgChart1"/>
    <dgm:cxn modelId="{BE262CD8-9196-44B2-A19D-3395A38822BA}" type="presParOf" srcId="{83298F25-5F2A-4F7D-9AFB-EFC2DE94E0A7}" destId="{94440C5A-0D19-4ED6-AB5B-3C0F2F704BF1}" srcOrd="0" destOrd="0" presId="urn:microsoft.com/office/officeart/2005/8/layout/orgChart1"/>
    <dgm:cxn modelId="{871C7F5E-A39E-464D-9515-3FF667E2BA2F}" type="presParOf" srcId="{94440C5A-0D19-4ED6-AB5B-3C0F2F704BF1}" destId="{59B0C3C3-274A-490E-B0FD-639050B49281}" srcOrd="0" destOrd="0" presId="urn:microsoft.com/office/officeart/2005/8/layout/orgChart1"/>
    <dgm:cxn modelId="{A3F6CDEB-1CF7-41AC-B6EA-F59445FDD09F}" type="presParOf" srcId="{94440C5A-0D19-4ED6-AB5B-3C0F2F704BF1}" destId="{F517063F-C5EE-4C1B-AA77-6B0E5E854CFA}" srcOrd="1" destOrd="0" presId="urn:microsoft.com/office/officeart/2005/8/layout/orgChart1"/>
    <dgm:cxn modelId="{8BF90BDD-60BF-4D6D-8B58-D1F5F8A17DAA}" type="presParOf" srcId="{83298F25-5F2A-4F7D-9AFB-EFC2DE94E0A7}" destId="{0B6753A3-9FE7-493F-B69F-22D39D81C7AE}" srcOrd="1" destOrd="0" presId="urn:microsoft.com/office/officeart/2005/8/layout/orgChart1"/>
    <dgm:cxn modelId="{91D889B4-3E59-445F-A85F-6DBF7B9BA05B}" type="presParOf" srcId="{83298F25-5F2A-4F7D-9AFB-EFC2DE94E0A7}" destId="{D0C994F9-7A54-4BFF-A4C2-887DD70342C4}" srcOrd="2" destOrd="0" presId="urn:microsoft.com/office/officeart/2005/8/layout/orgChart1"/>
    <dgm:cxn modelId="{A5B9E179-6028-4854-B311-9DDE51DC8831}" type="presParOf" srcId="{4F4C9911-CC71-41D1-93E2-F1F009AE75A5}" destId="{AC379391-6C0B-4B50-8762-3BE019259FD9}" srcOrd="2" destOrd="0" presId="urn:microsoft.com/office/officeart/2005/8/layout/orgChart1"/>
    <dgm:cxn modelId="{6256B3E6-C647-4977-BC27-19826521C93D}" type="presParOf" srcId="{4F4C9911-CC71-41D1-93E2-F1F009AE75A5}" destId="{3EF428FA-FA6E-4798-8D32-2CE7FCDDD5CE}" srcOrd="3" destOrd="0" presId="urn:microsoft.com/office/officeart/2005/8/layout/orgChart1"/>
    <dgm:cxn modelId="{B7BF3B21-44B4-4CA7-83E8-F03BD9DCC1AA}" type="presParOf" srcId="{3EF428FA-FA6E-4798-8D32-2CE7FCDDD5CE}" destId="{B0F4F2BB-EAF8-4CC8-A75B-34F80D4AB4F0}" srcOrd="0" destOrd="0" presId="urn:microsoft.com/office/officeart/2005/8/layout/orgChart1"/>
    <dgm:cxn modelId="{79948C66-C386-4C52-8791-C98E0EA38BF5}" type="presParOf" srcId="{B0F4F2BB-EAF8-4CC8-A75B-34F80D4AB4F0}" destId="{E196A4A7-9AAB-4157-88BB-AC27F56C6120}" srcOrd="0" destOrd="0" presId="urn:microsoft.com/office/officeart/2005/8/layout/orgChart1"/>
    <dgm:cxn modelId="{8A9DF3DF-0508-4134-AE31-79753C285257}" type="presParOf" srcId="{B0F4F2BB-EAF8-4CC8-A75B-34F80D4AB4F0}" destId="{A798B666-F4CB-46CD-96C0-884E8A7F3C36}" srcOrd="1" destOrd="0" presId="urn:microsoft.com/office/officeart/2005/8/layout/orgChart1"/>
    <dgm:cxn modelId="{E2DE437F-487C-43D6-BCC0-52181DAABECE}" type="presParOf" srcId="{3EF428FA-FA6E-4798-8D32-2CE7FCDDD5CE}" destId="{68DEE0FA-5DAE-4448-910B-32A397F6C88C}" srcOrd="1" destOrd="0" presId="urn:microsoft.com/office/officeart/2005/8/layout/orgChart1"/>
    <dgm:cxn modelId="{11076EE9-BCB8-4267-B283-EEBBF3AC53B9}" type="presParOf" srcId="{3EF428FA-FA6E-4798-8D32-2CE7FCDDD5CE}" destId="{CD007B1F-3174-4BCD-8FAF-85A9176507A6}" srcOrd="2" destOrd="0" presId="urn:microsoft.com/office/officeart/2005/8/layout/orgChart1"/>
    <dgm:cxn modelId="{5BCF93D3-AF64-4647-926F-8AB888F28E30}" type="presParOf" srcId="{CD007B1F-3174-4BCD-8FAF-85A9176507A6}" destId="{DAC6CE21-F70F-4299-A066-30E924EF84B2}" srcOrd="0" destOrd="0" presId="urn:microsoft.com/office/officeart/2005/8/layout/orgChart1"/>
    <dgm:cxn modelId="{1E1DBDA0-F027-4FF0-8A0A-B53C5C3DC283}" type="presParOf" srcId="{CD007B1F-3174-4BCD-8FAF-85A9176507A6}" destId="{68930AE2-57E4-49E0-AF68-259114F46547}" srcOrd="1" destOrd="0" presId="urn:microsoft.com/office/officeart/2005/8/layout/orgChart1"/>
    <dgm:cxn modelId="{68ABB3D4-EBA2-4EDA-8EE2-B900EAFC9B4A}" type="presParOf" srcId="{68930AE2-57E4-49E0-AF68-259114F46547}" destId="{3992E208-79FC-4847-877A-DF34610FB5CD}" srcOrd="0" destOrd="0" presId="urn:microsoft.com/office/officeart/2005/8/layout/orgChart1"/>
    <dgm:cxn modelId="{0CE1282D-B89A-4181-B5A0-876E2479E6BA}" type="presParOf" srcId="{3992E208-79FC-4847-877A-DF34610FB5CD}" destId="{821608FC-0C22-4DD1-BB42-1EEA4386A82C}" srcOrd="0" destOrd="0" presId="urn:microsoft.com/office/officeart/2005/8/layout/orgChart1"/>
    <dgm:cxn modelId="{290D4ED3-406B-48C5-9159-753DE1682841}" type="presParOf" srcId="{3992E208-79FC-4847-877A-DF34610FB5CD}" destId="{0ACC68FB-0EED-4BEA-AD25-E84ED57D5C20}" srcOrd="1" destOrd="0" presId="urn:microsoft.com/office/officeart/2005/8/layout/orgChart1"/>
    <dgm:cxn modelId="{82487DA5-19C9-462D-95EB-C98AABC7FC2A}" type="presParOf" srcId="{68930AE2-57E4-49E0-AF68-259114F46547}" destId="{EA978B03-BBA5-42BD-BAC6-667C8795D439}" srcOrd="1" destOrd="0" presId="urn:microsoft.com/office/officeart/2005/8/layout/orgChart1"/>
    <dgm:cxn modelId="{6B7AB1FB-C3D0-4AA8-8D53-4CDB8A0F62DE}" type="presParOf" srcId="{68930AE2-57E4-49E0-AF68-259114F46547}" destId="{8E6350A3-2DC8-4A95-8165-3974F5549DCE}" srcOrd="2" destOrd="0" presId="urn:microsoft.com/office/officeart/2005/8/layout/orgChart1"/>
    <dgm:cxn modelId="{ED7A86B5-6A76-4C27-A059-7608A6CBD8D6}" type="presParOf" srcId="{CD007B1F-3174-4BCD-8FAF-85A9176507A6}" destId="{B8857E67-3A15-4B7D-AF26-81515BA1AC3A}" srcOrd="2" destOrd="0" presId="urn:microsoft.com/office/officeart/2005/8/layout/orgChart1"/>
    <dgm:cxn modelId="{EC491A60-7409-4009-9997-BE76D1FAE979}" type="presParOf" srcId="{CD007B1F-3174-4BCD-8FAF-85A9176507A6}" destId="{BB8DECC4-5C27-425A-B2F4-8E3B967A237D}" srcOrd="3" destOrd="0" presId="urn:microsoft.com/office/officeart/2005/8/layout/orgChart1"/>
    <dgm:cxn modelId="{7B83FFFC-B431-4F37-9C10-0921B7F144E2}" type="presParOf" srcId="{BB8DECC4-5C27-425A-B2F4-8E3B967A237D}" destId="{D2BC7992-2573-4E4B-A1C7-5850B79BBE70}" srcOrd="0" destOrd="0" presId="urn:microsoft.com/office/officeart/2005/8/layout/orgChart1"/>
    <dgm:cxn modelId="{FAEA835D-7F74-4B26-AD8E-825B143AD9AD}" type="presParOf" srcId="{D2BC7992-2573-4E4B-A1C7-5850B79BBE70}" destId="{C7F156E7-B648-49ED-8108-65A3FD15DAC6}" srcOrd="0" destOrd="0" presId="urn:microsoft.com/office/officeart/2005/8/layout/orgChart1"/>
    <dgm:cxn modelId="{1E6CE4D5-E3BD-4272-A1CF-04D1F948374E}" type="presParOf" srcId="{D2BC7992-2573-4E4B-A1C7-5850B79BBE70}" destId="{3D5377C0-A214-4CDA-9E45-6382737E5296}" srcOrd="1" destOrd="0" presId="urn:microsoft.com/office/officeart/2005/8/layout/orgChart1"/>
    <dgm:cxn modelId="{5342B385-7BBA-4E03-ACD8-2930C5EB9CCE}" type="presParOf" srcId="{BB8DECC4-5C27-425A-B2F4-8E3B967A237D}" destId="{F8C16C94-B1E2-404E-B6D6-58FE49DF4C45}" srcOrd="1" destOrd="0" presId="urn:microsoft.com/office/officeart/2005/8/layout/orgChart1"/>
    <dgm:cxn modelId="{183960AC-788B-4C9E-8B46-2F30CEA81927}" type="presParOf" srcId="{BB8DECC4-5C27-425A-B2F4-8E3B967A237D}" destId="{BC7C09BF-4261-4151-B874-72A60BC85555}" srcOrd="2" destOrd="0" presId="urn:microsoft.com/office/officeart/2005/8/layout/orgChart1"/>
    <dgm:cxn modelId="{20BFAB96-C681-4F44-969E-94C837C58DBB}" type="presParOf" srcId="{4F4C9911-CC71-41D1-93E2-F1F009AE75A5}" destId="{730FA301-69A6-4F30-BD3E-EC86E074E00B}" srcOrd="4" destOrd="0" presId="urn:microsoft.com/office/officeart/2005/8/layout/orgChart1"/>
    <dgm:cxn modelId="{80D39018-6792-485A-9FE9-D90C8CAD864A}" type="presParOf" srcId="{4F4C9911-CC71-41D1-93E2-F1F009AE75A5}" destId="{0242A8FE-9D7B-4D85-9BA0-E257E1B52DD8}" srcOrd="5" destOrd="0" presId="urn:microsoft.com/office/officeart/2005/8/layout/orgChart1"/>
    <dgm:cxn modelId="{FEB5B804-AC1B-43B6-909E-519EA39103E0}" type="presParOf" srcId="{0242A8FE-9D7B-4D85-9BA0-E257E1B52DD8}" destId="{9CA1F633-D3D1-4847-ADEF-10F15EDA4CA2}" srcOrd="0" destOrd="0" presId="urn:microsoft.com/office/officeart/2005/8/layout/orgChart1"/>
    <dgm:cxn modelId="{46C33A57-9577-40E9-A13A-DF0B29542F41}" type="presParOf" srcId="{9CA1F633-D3D1-4847-ADEF-10F15EDA4CA2}" destId="{0CF6450A-5940-428C-B358-4AD90FDE8718}" srcOrd="0" destOrd="0" presId="urn:microsoft.com/office/officeart/2005/8/layout/orgChart1"/>
    <dgm:cxn modelId="{322B9BA8-B7F5-46DA-918D-3BBFE1612849}" type="presParOf" srcId="{9CA1F633-D3D1-4847-ADEF-10F15EDA4CA2}" destId="{11E33C96-ABB2-497E-9A5B-B52FBECAC7EA}" srcOrd="1" destOrd="0" presId="urn:microsoft.com/office/officeart/2005/8/layout/orgChart1"/>
    <dgm:cxn modelId="{49721586-14EC-4015-9B05-D942FD43B08B}" type="presParOf" srcId="{0242A8FE-9D7B-4D85-9BA0-E257E1B52DD8}" destId="{CA1D44FC-4094-467F-BF32-D510D93BA45B}" srcOrd="1" destOrd="0" presId="urn:microsoft.com/office/officeart/2005/8/layout/orgChart1"/>
    <dgm:cxn modelId="{8E924CCC-9084-4359-BFC2-E95C14DAC9F3}" type="presParOf" srcId="{0242A8FE-9D7B-4D85-9BA0-E257E1B52DD8}" destId="{F9E0B4B7-58D7-4917-A68E-282D06760662}" srcOrd="2" destOrd="0" presId="urn:microsoft.com/office/officeart/2005/8/layout/orgChart1"/>
    <dgm:cxn modelId="{C18DBF8A-0520-4215-8897-F35786B1D49B}" type="presParOf" srcId="{E55429DC-8BEB-48CD-8610-CA8E48278829}" destId="{C67902DA-0159-416B-A47A-102D15DF8167}" srcOrd="2" destOrd="0" presId="urn:microsoft.com/office/officeart/2005/8/layout/orgChart1"/>
    <dgm:cxn modelId="{66C2253C-25F7-4603-9096-8995BB010D40}" type="presParOf" srcId="{C67902DA-0159-416B-A47A-102D15DF8167}" destId="{4DB59991-E8F1-403C-AF49-C13E66D520E6}" srcOrd="0" destOrd="0" presId="urn:microsoft.com/office/officeart/2005/8/layout/orgChart1"/>
    <dgm:cxn modelId="{2FD92C6F-3DCA-40C1-8704-BA78EC0D6DB9}" type="presParOf" srcId="{C67902DA-0159-416B-A47A-102D15DF8167}" destId="{D9143357-F47D-4F34-A62B-5F310BE5906A}" srcOrd="1" destOrd="0" presId="urn:microsoft.com/office/officeart/2005/8/layout/orgChart1"/>
    <dgm:cxn modelId="{C3676920-A562-4D1B-8196-1EC9461FA4D7}" type="presParOf" srcId="{D9143357-F47D-4F34-A62B-5F310BE5906A}" destId="{B92A3197-F61E-4C0F-B7F2-B63908DEFFB7}" srcOrd="0" destOrd="0" presId="urn:microsoft.com/office/officeart/2005/8/layout/orgChart1"/>
    <dgm:cxn modelId="{182C28D0-8DC8-4B54-A6F4-128399932BE0}" type="presParOf" srcId="{B92A3197-F61E-4C0F-B7F2-B63908DEFFB7}" destId="{9A922126-0B47-40B8-BA4A-447E13370D3A}" srcOrd="0" destOrd="0" presId="urn:microsoft.com/office/officeart/2005/8/layout/orgChart1"/>
    <dgm:cxn modelId="{D70F314F-0A0C-444B-A820-7192C5FABC56}" type="presParOf" srcId="{B92A3197-F61E-4C0F-B7F2-B63908DEFFB7}" destId="{0FA465DF-6784-4D06-B0B3-9DBC0F44E0AA}" srcOrd="1" destOrd="0" presId="urn:microsoft.com/office/officeart/2005/8/layout/orgChart1"/>
    <dgm:cxn modelId="{B5451961-56CE-431D-AD95-DA5241D3739C}" type="presParOf" srcId="{D9143357-F47D-4F34-A62B-5F310BE5906A}" destId="{9BFDAF67-ECAA-4783-9C0F-E387C66C2DC0}" srcOrd="1" destOrd="0" presId="urn:microsoft.com/office/officeart/2005/8/layout/orgChart1"/>
    <dgm:cxn modelId="{34BEAD07-21AE-4DEB-91A8-126626A0AA99}" type="presParOf" srcId="{D9143357-F47D-4F34-A62B-5F310BE5906A}" destId="{F8014B02-AAFD-49E9-AB6A-F87CB20775D0}" srcOrd="2" destOrd="0" presId="urn:microsoft.com/office/officeart/2005/8/layout/orgChart1"/>
    <dgm:cxn modelId="{1A23D73F-7171-4883-AA30-A3772B54B596}" type="presParOf" srcId="{B36BCB8C-D961-4FEC-AB69-F678393BD51A}" destId="{EE641AB1-0B04-4050-9EC3-7E0AF55E9743}" srcOrd="1" destOrd="0" presId="urn:microsoft.com/office/officeart/2005/8/layout/orgChart1"/>
    <dgm:cxn modelId="{984FC25C-102E-4FC4-AF06-9804B8956FF2}" type="presParOf" srcId="{EE641AB1-0B04-4050-9EC3-7E0AF55E9743}" destId="{E3720CB7-3198-42ED-BE0A-E1C2D57F0A30}" srcOrd="0" destOrd="0" presId="urn:microsoft.com/office/officeart/2005/8/layout/orgChart1"/>
    <dgm:cxn modelId="{CDDF8861-E4FB-423D-AE05-641ECF2E3ED2}" type="presParOf" srcId="{E3720CB7-3198-42ED-BE0A-E1C2D57F0A30}" destId="{29A244DF-EF8F-488E-A3F3-1137149EAF04}" srcOrd="0" destOrd="0" presId="urn:microsoft.com/office/officeart/2005/8/layout/orgChart1"/>
    <dgm:cxn modelId="{4070097F-601A-48B1-B213-21B71EE1ABF0}" type="presParOf" srcId="{E3720CB7-3198-42ED-BE0A-E1C2D57F0A30}" destId="{B649701E-46E7-4CF6-AB54-606BCB1408B8}" srcOrd="1" destOrd="0" presId="urn:microsoft.com/office/officeart/2005/8/layout/orgChart1"/>
    <dgm:cxn modelId="{EB055CBC-7AD7-4644-8624-6EF6DB8FC4FF}" type="presParOf" srcId="{EE641AB1-0B04-4050-9EC3-7E0AF55E9743}" destId="{609EEB2D-A4E5-477C-9B52-D8FA91583048}" srcOrd="1" destOrd="0" presId="urn:microsoft.com/office/officeart/2005/8/layout/orgChart1"/>
    <dgm:cxn modelId="{77C0C33B-10CA-4A0F-98E6-26D1736563ED}" type="presParOf" srcId="{EE641AB1-0B04-4050-9EC3-7E0AF55E9743}" destId="{0B39483F-C34D-4FDD-87B5-0D807F368FDB}"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73BDB3-33AB-4791-B2CC-C7E680ABC0F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C647E52-DE5E-45DE-84AA-FA48F9DFD155}">
      <dgm:prSet phldrT="[Text]" custT="1"/>
      <dgm:spPr>
        <a:solidFill>
          <a:schemeClr val="tx2"/>
        </a:solidFill>
      </dgm:spPr>
      <dgm:t>
        <a:bodyPr/>
        <a:lstStyle/>
        <a:p>
          <a:r>
            <a:rPr lang="en-US" sz="1600" b="1" dirty="0" smtClean="0"/>
            <a:t>Principal</a:t>
          </a:r>
          <a:endParaRPr lang="en-US" sz="2600" b="1" dirty="0"/>
        </a:p>
      </dgm:t>
    </dgm:pt>
    <dgm:pt modelId="{9BFC130B-90BC-4965-92DF-FF68F1801945}" type="parTrans" cxnId="{6962B05E-87A9-4B8B-AB9D-3237BF204FEF}">
      <dgm:prSet/>
      <dgm:spPr/>
      <dgm:t>
        <a:bodyPr/>
        <a:lstStyle/>
        <a:p>
          <a:endParaRPr lang="en-US"/>
        </a:p>
      </dgm:t>
    </dgm:pt>
    <dgm:pt modelId="{F7507EE3-D483-4D24-9B62-3E5CD9D94CC4}" type="sibTrans" cxnId="{6962B05E-87A9-4B8B-AB9D-3237BF204FEF}">
      <dgm:prSet/>
      <dgm:spPr/>
      <dgm:t>
        <a:bodyPr/>
        <a:lstStyle/>
        <a:p>
          <a:endParaRPr lang="en-US"/>
        </a:p>
      </dgm:t>
    </dgm:pt>
    <dgm:pt modelId="{EE1C2BB4-6102-4734-B53F-4C23D6E67D15}">
      <dgm:prSet custT="1"/>
      <dgm:spPr>
        <a:solidFill>
          <a:schemeClr val="tx2"/>
        </a:solidFill>
      </dgm:spPr>
      <dgm:t>
        <a:bodyPr/>
        <a:lstStyle/>
        <a:p>
          <a:r>
            <a:rPr lang="en-US" sz="1400" b="1" dirty="0"/>
            <a:t>Dean(s) of  </a:t>
          </a:r>
          <a:r>
            <a:rPr lang="en-US" sz="1400" b="1" dirty="0" smtClean="0"/>
            <a:t>Students/Culture</a:t>
          </a:r>
          <a:endParaRPr lang="en-US" sz="1400" b="1" dirty="0"/>
        </a:p>
      </dgm:t>
    </dgm:pt>
    <dgm:pt modelId="{01A31912-D41E-4F5A-B06A-0BC21EF24A95}" type="parTrans" cxnId="{6C66742A-D35F-4E3C-869F-99094DDD39EC}">
      <dgm:prSet/>
      <dgm:spPr/>
      <dgm:t>
        <a:bodyPr/>
        <a:lstStyle/>
        <a:p>
          <a:endParaRPr lang="en-US"/>
        </a:p>
      </dgm:t>
    </dgm:pt>
    <dgm:pt modelId="{E9C77599-3AF8-41A3-891E-FB75DD9E38BC}" type="sibTrans" cxnId="{6C66742A-D35F-4E3C-869F-99094DDD39EC}">
      <dgm:prSet/>
      <dgm:spPr/>
      <dgm:t>
        <a:bodyPr/>
        <a:lstStyle/>
        <a:p>
          <a:endParaRPr lang="en-US"/>
        </a:p>
      </dgm:t>
    </dgm:pt>
    <dgm:pt modelId="{31FEA2BE-E460-4C13-84EB-FC8E6B922623}">
      <dgm:prSet custT="1"/>
      <dgm:spPr>
        <a:solidFill>
          <a:schemeClr val="tx2"/>
        </a:solidFill>
      </dgm:spPr>
      <dgm:t>
        <a:bodyPr/>
        <a:lstStyle/>
        <a:p>
          <a:r>
            <a:rPr lang="en-US" sz="1400" b="1" dirty="0" smtClean="0"/>
            <a:t>Academic Dean(s)</a:t>
          </a:r>
          <a:endParaRPr lang="en-US" sz="1400" b="1" dirty="0"/>
        </a:p>
      </dgm:t>
    </dgm:pt>
    <dgm:pt modelId="{D98FED51-D5BD-4A0A-9330-8ABC980379B7}" type="parTrans" cxnId="{B44B8BAA-4F49-4E95-8E8D-7783D10E2956}">
      <dgm:prSet/>
      <dgm:spPr/>
      <dgm:t>
        <a:bodyPr/>
        <a:lstStyle/>
        <a:p>
          <a:endParaRPr lang="en-US"/>
        </a:p>
      </dgm:t>
    </dgm:pt>
    <dgm:pt modelId="{3A773528-2152-4B70-9C77-4CE925296CDD}" type="sibTrans" cxnId="{B44B8BAA-4F49-4E95-8E8D-7783D10E2956}">
      <dgm:prSet/>
      <dgm:spPr/>
      <dgm:t>
        <a:bodyPr/>
        <a:lstStyle/>
        <a:p>
          <a:endParaRPr lang="en-US"/>
        </a:p>
      </dgm:t>
    </dgm:pt>
    <dgm:pt modelId="{D382137D-22FC-4AD1-8D09-CA51A385898A}" type="asst">
      <dgm:prSet custT="1"/>
      <dgm:spPr>
        <a:solidFill>
          <a:schemeClr val="accent1"/>
        </a:solidFill>
      </dgm:spPr>
      <dgm:t>
        <a:bodyPr/>
        <a:lstStyle/>
        <a:p>
          <a:r>
            <a:rPr lang="en-US" sz="1200" b="1" dirty="0" smtClean="0">
              <a:solidFill>
                <a:schemeClr val="tx1"/>
              </a:solidFill>
            </a:rPr>
            <a:t>Principal's</a:t>
          </a:r>
          <a:r>
            <a:rPr lang="en-US" sz="1400" b="1" dirty="0" smtClean="0">
              <a:solidFill>
                <a:srgbClr val="FF0000"/>
              </a:solidFill>
            </a:rPr>
            <a:t>*</a:t>
          </a:r>
          <a:r>
            <a:rPr lang="en-US" sz="1200" b="1" dirty="0" smtClean="0">
              <a:solidFill>
                <a:srgbClr val="FF0000"/>
              </a:solidFill>
            </a:rPr>
            <a:t> </a:t>
          </a:r>
          <a:r>
            <a:rPr lang="en-US" sz="1200" b="1" dirty="0">
              <a:solidFill>
                <a:schemeClr val="tx1"/>
              </a:solidFill>
            </a:rPr>
            <a:t>Assistant</a:t>
          </a:r>
        </a:p>
      </dgm:t>
    </dgm:pt>
    <dgm:pt modelId="{2F2D8B78-C586-4549-87ED-18B22275B288}" type="parTrans" cxnId="{4CF9B268-1C05-42E7-9358-93D4AD44614C}">
      <dgm:prSet/>
      <dgm:spPr/>
      <dgm:t>
        <a:bodyPr/>
        <a:lstStyle/>
        <a:p>
          <a:endParaRPr lang="en-US"/>
        </a:p>
      </dgm:t>
    </dgm:pt>
    <dgm:pt modelId="{821289A6-E5DE-437D-A99F-B4E9F8DA06E7}" type="sibTrans" cxnId="{4CF9B268-1C05-42E7-9358-93D4AD44614C}">
      <dgm:prSet/>
      <dgm:spPr/>
      <dgm:t>
        <a:bodyPr/>
        <a:lstStyle/>
        <a:p>
          <a:endParaRPr lang="en-US"/>
        </a:p>
      </dgm:t>
    </dgm:pt>
    <dgm:pt modelId="{9B3F49C7-C13A-45B5-83BC-0D1DE49F2484}">
      <dgm:prSet custT="1"/>
      <dgm:spPr>
        <a:solidFill>
          <a:schemeClr val="tx2"/>
        </a:solidFill>
      </dgm:spPr>
      <dgm:t>
        <a:bodyPr/>
        <a:lstStyle/>
        <a:p>
          <a:r>
            <a:rPr lang="en-US" sz="1400" b="1" dirty="0"/>
            <a:t>Director of School Operations (DSO)</a:t>
          </a:r>
        </a:p>
      </dgm:t>
    </dgm:pt>
    <dgm:pt modelId="{2FC4AB71-88BD-4421-AD29-0F8173B78418}" type="parTrans" cxnId="{E17DF22C-C324-4956-97C3-A38AD537CE9B}">
      <dgm:prSet/>
      <dgm:spPr/>
      <dgm:t>
        <a:bodyPr/>
        <a:lstStyle/>
        <a:p>
          <a:endParaRPr lang="en-US"/>
        </a:p>
      </dgm:t>
    </dgm:pt>
    <dgm:pt modelId="{81C6496F-5B24-4E0D-A00A-1751754A04D9}" type="sibTrans" cxnId="{E17DF22C-C324-4956-97C3-A38AD537CE9B}">
      <dgm:prSet/>
      <dgm:spPr/>
      <dgm:t>
        <a:bodyPr/>
        <a:lstStyle/>
        <a:p>
          <a:endParaRPr lang="en-US"/>
        </a:p>
      </dgm:t>
    </dgm:pt>
    <dgm:pt modelId="{69CB3356-4F70-4AB9-BA27-0EB4F10FFC72}" type="asst">
      <dgm:prSet custT="1"/>
      <dgm:spPr>
        <a:solidFill>
          <a:schemeClr val="accent1"/>
        </a:solidFill>
      </dgm:spPr>
      <dgm:t>
        <a:bodyPr/>
        <a:lstStyle/>
        <a:p>
          <a:r>
            <a:rPr lang="en-US" sz="1200" b="1" dirty="0">
              <a:solidFill>
                <a:schemeClr val="tx1"/>
              </a:solidFill>
            </a:rPr>
            <a:t>Student Services Manager (SSM)</a:t>
          </a:r>
        </a:p>
      </dgm:t>
    </dgm:pt>
    <dgm:pt modelId="{1252B4AB-73FF-4911-8E7E-6B99199285DA}" type="parTrans" cxnId="{EA0B4310-4DF9-4E48-8FA0-D8F4CA1AC23A}">
      <dgm:prSet/>
      <dgm:spPr/>
      <dgm:t>
        <a:bodyPr/>
        <a:lstStyle/>
        <a:p>
          <a:endParaRPr lang="en-US"/>
        </a:p>
      </dgm:t>
    </dgm:pt>
    <dgm:pt modelId="{14CC0713-8F59-417A-8AE4-489447DD31CB}" type="sibTrans" cxnId="{EA0B4310-4DF9-4E48-8FA0-D8F4CA1AC23A}">
      <dgm:prSet/>
      <dgm:spPr/>
      <dgm:t>
        <a:bodyPr/>
        <a:lstStyle/>
        <a:p>
          <a:endParaRPr lang="en-US"/>
        </a:p>
      </dgm:t>
    </dgm:pt>
    <dgm:pt modelId="{4147364F-706C-4EE9-8545-1BB5A3B4AAC7}" type="asst">
      <dgm:prSet custT="1"/>
      <dgm:spPr>
        <a:solidFill>
          <a:schemeClr val="accent1"/>
        </a:solidFill>
      </dgm:spPr>
      <dgm:t>
        <a:bodyPr/>
        <a:lstStyle/>
        <a:p>
          <a:r>
            <a:rPr lang="en-US" sz="1200" b="1" dirty="0">
              <a:solidFill>
                <a:schemeClr val="tx1"/>
              </a:solidFill>
            </a:rPr>
            <a:t>Office   Coordinator (OC)</a:t>
          </a:r>
        </a:p>
      </dgm:t>
    </dgm:pt>
    <dgm:pt modelId="{594261BA-D2D0-43F9-B468-962863F4A5FF}" type="parTrans" cxnId="{0E6401E1-006E-42C8-8E32-87DC86AF1B5F}">
      <dgm:prSet/>
      <dgm:spPr/>
      <dgm:t>
        <a:bodyPr/>
        <a:lstStyle/>
        <a:p>
          <a:endParaRPr lang="en-US"/>
        </a:p>
      </dgm:t>
    </dgm:pt>
    <dgm:pt modelId="{7D9C96BC-A839-4632-A6A0-904D0A48EE93}" type="sibTrans" cxnId="{0E6401E1-006E-42C8-8E32-87DC86AF1B5F}">
      <dgm:prSet/>
      <dgm:spPr/>
      <dgm:t>
        <a:bodyPr/>
        <a:lstStyle/>
        <a:p>
          <a:endParaRPr lang="en-US"/>
        </a:p>
      </dgm:t>
    </dgm:pt>
    <dgm:pt modelId="{3C04E67F-D8D0-4E48-AE99-5EDE6ED1A37F}">
      <dgm:prSet custT="1"/>
      <dgm:spPr>
        <a:solidFill>
          <a:schemeClr val="bg1">
            <a:lumMod val="75000"/>
          </a:schemeClr>
        </a:solidFill>
      </dgm:spPr>
      <dgm:t>
        <a:bodyPr/>
        <a:lstStyle/>
        <a:p>
          <a:r>
            <a:rPr lang="en-US" sz="1400" b="1" dirty="0" smtClean="0"/>
            <a:t>Regional Director    of Operations (RDO)</a:t>
          </a:r>
          <a:endParaRPr lang="en-US" sz="1400" b="1" dirty="0"/>
        </a:p>
      </dgm:t>
    </dgm:pt>
    <dgm:pt modelId="{E558DC4A-8E09-4E7A-8DA1-104B18CED804}" type="parTrans" cxnId="{2CA14949-F25E-4A96-AA1B-EC35A87F12B1}">
      <dgm:prSet/>
      <dgm:spPr/>
      <dgm:t>
        <a:bodyPr/>
        <a:lstStyle/>
        <a:p>
          <a:endParaRPr lang="en-US"/>
        </a:p>
      </dgm:t>
    </dgm:pt>
    <dgm:pt modelId="{C8C69BBD-95B3-4DDD-9215-F58A33BE8A38}" type="sibTrans" cxnId="{2CA14949-F25E-4A96-AA1B-EC35A87F12B1}">
      <dgm:prSet/>
      <dgm:spPr/>
      <dgm:t>
        <a:bodyPr/>
        <a:lstStyle/>
        <a:p>
          <a:endParaRPr lang="en-US"/>
        </a:p>
      </dgm:t>
    </dgm:pt>
    <dgm:pt modelId="{B36BCB8C-D961-4FEC-AB69-F678393BD51A}" type="pres">
      <dgm:prSet presAssocID="{AB73BDB3-33AB-4791-B2CC-C7E680ABC0F2}" presName="hierChild1" presStyleCnt="0">
        <dgm:presLayoutVars>
          <dgm:orgChart val="1"/>
          <dgm:chPref val="1"/>
          <dgm:dir/>
          <dgm:animOne val="branch"/>
          <dgm:animLvl val="lvl"/>
          <dgm:resizeHandles/>
        </dgm:presLayoutVars>
      </dgm:prSet>
      <dgm:spPr/>
      <dgm:t>
        <a:bodyPr/>
        <a:lstStyle/>
        <a:p>
          <a:endParaRPr lang="en-US"/>
        </a:p>
      </dgm:t>
    </dgm:pt>
    <dgm:pt modelId="{E55429DC-8BEB-48CD-8610-CA8E48278829}" type="pres">
      <dgm:prSet presAssocID="{5C647E52-DE5E-45DE-84AA-FA48F9DFD155}" presName="hierRoot1" presStyleCnt="0">
        <dgm:presLayoutVars>
          <dgm:hierBranch/>
        </dgm:presLayoutVars>
      </dgm:prSet>
      <dgm:spPr/>
    </dgm:pt>
    <dgm:pt modelId="{B6D3E44D-D5B3-4939-8AC9-1D9A93C71028}" type="pres">
      <dgm:prSet presAssocID="{5C647E52-DE5E-45DE-84AA-FA48F9DFD155}" presName="rootComposite1" presStyleCnt="0"/>
      <dgm:spPr/>
    </dgm:pt>
    <dgm:pt modelId="{879847DE-4C38-4C26-82AD-FC666F129B28}" type="pres">
      <dgm:prSet presAssocID="{5C647E52-DE5E-45DE-84AA-FA48F9DFD155}" presName="rootText1" presStyleLbl="node0" presStyleIdx="0" presStyleCnt="2">
        <dgm:presLayoutVars>
          <dgm:chPref val="3"/>
        </dgm:presLayoutVars>
      </dgm:prSet>
      <dgm:spPr/>
      <dgm:t>
        <a:bodyPr/>
        <a:lstStyle/>
        <a:p>
          <a:endParaRPr lang="en-US"/>
        </a:p>
      </dgm:t>
    </dgm:pt>
    <dgm:pt modelId="{AD7FF35C-AC83-4681-B7B4-49154431939E}" type="pres">
      <dgm:prSet presAssocID="{5C647E52-DE5E-45DE-84AA-FA48F9DFD155}" presName="rootConnector1" presStyleLbl="node1" presStyleIdx="0" presStyleCnt="0"/>
      <dgm:spPr/>
      <dgm:t>
        <a:bodyPr/>
        <a:lstStyle/>
        <a:p>
          <a:endParaRPr lang="en-US"/>
        </a:p>
      </dgm:t>
    </dgm:pt>
    <dgm:pt modelId="{4F4C9911-CC71-41D1-93E2-F1F009AE75A5}" type="pres">
      <dgm:prSet presAssocID="{5C647E52-DE5E-45DE-84AA-FA48F9DFD155}" presName="hierChild2" presStyleCnt="0"/>
      <dgm:spPr/>
    </dgm:pt>
    <dgm:pt modelId="{93194630-28A7-4AF8-B214-7763491BF7C4}" type="pres">
      <dgm:prSet presAssocID="{01A31912-D41E-4F5A-B06A-0BC21EF24A95}" presName="Name35" presStyleLbl="parChTrans1D2" presStyleIdx="0" presStyleCnt="4"/>
      <dgm:spPr/>
      <dgm:t>
        <a:bodyPr/>
        <a:lstStyle/>
        <a:p>
          <a:endParaRPr lang="en-US"/>
        </a:p>
      </dgm:t>
    </dgm:pt>
    <dgm:pt modelId="{83298F25-5F2A-4F7D-9AFB-EFC2DE94E0A7}" type="pres">
      <dgm:prSet presAssocID="{EE1C2BB4-6102-4734-B53F-4C23D6E67D15}" presName="hierRoot2" presStyleCnt="0">
        <dgm:presLayoutVars>
          <dgm:hierBranch val="init"/>
        </dgm:presLayoutVars>
      </dgm:prSet>
      <dgm:spPr/>
    </dgm:pt>
    <dgm:pt modelId="{94440C5A-0D19-4ED6-AB5B-3C0F2F704BF1}" type="pres">
      <dgm:prSet presAssocID="{EE1C2BB4-6102-4734-B53F-4C23D6E67D15}" presName="rootComposite" presStyleCnt="0"/>
      <dgm:spPr/>
    </dgm:pt>
    <dgm:pt modelId="{59B0C3C3-274A-490E-B0FD-639050B49281}" type="pres">
      <dgm:prSet presAssocID="{EE1C2BB4-6102-4734-B53F-4C23D6E67D15}" presName="rootText" presStyleLbl="node2" presStyleIdx="0" presStyleCnt="3" custScaleX="89072" custLinFactNeighborX="-4458">
        <dgm:presLayoutVars>
          <dgm:chPref val="3"/>
        </dgm:presLayoutVars>
      </dgm:prSet>
      <dgm:spPr/>
      <dgm:t>
        <a:bodyPr/>
        <a:lstStyle/>
        <a:p>
          <a:endParaRPr lang="en-US"/>
        </a:p>
      </dgm:t>
    </dgm:pt>
    <dgm:pt modelId="{F517063F-C5EE-4C1B-AA77-6B0E5E854CFA}" type="pres">
      <dgm:prSet presAssocID="{EE1C2BB4-6102-4734-B53F-4C23D6E67D15}" presName="rootConnector" presStyleLbl="node2" presStyleIdx="0" presStyleCnt="3"/>
      <dgm:spPr/>
      <dgm:t>
        <a:bodyPr/>
        <a:lstStyle/>
        <a:p>
          <a:endParaRPr lang="en-US"/>
        </a:p>
      </dgm:t>
    </dgm:pt>
    <dgm:pt modelId="{0B6753A3-9FE7-493F-B69F-22D39D81C7AE}" type="pres">
      <dgm:prSet presAssocID="{EE1C2BB4-6102-4734-B53F-4C23D6E67D15}" presName="hierChild4" presStyleCnt="0"/>
      <dgm:spPr/>
    </dgm:pt>
    <dgm:pt modelId="{D0C994F9-7A54-4BFF-A4C2-887DD70342C4}" type="pres">
      <dgm:prSet presAssocID="{EE1C2BB4-6102-4734-B53F-4C23D6E67D15}" presName="hierChild5" presStyleCnt="0"/>
      <dgm:spPr/>
    </dgm:pt>
    <dgm:pt modelId="{AC379391-6C0B-4B50-8762-3BE019259FD9}" type="pres">
      <dgm:prSet presAssocID="{2FC4AB71-88BD-4421-AD29-0F8173B78418}" presName="Name35" presStyleLbl="parChTrans1D2" presStyleIdx="1" presStyleCnt="4"/>
      <dgm:spPr/>
      <dgm:t>
        <a:bodyPr/>
        <a:lstStyle/>
        <a:p>
          <a:endParaRPr lang="en-US"/>
        </a:p>
      </dgm:t>
    </dgm:pt>
    <dgm:pt modelId="{3EF428FA-FA6E-4798-8D32-2CE7FCDDD5CE}" type="pres">
      <dgm:prSet presAssocID="{9B3F49C7-C13A-45B5-83BC-0D1DE49F2484}" presName="hierRoot2" presStyleCnt="0">
        <dgm:presLayoutVars>
          <dgm:hierBranch val="init"/>
        </dgm:presLayoutVars>
      </dgm:prSet>
      <dgm:spPr/>
    </dgm:pt>
    <dgm:pt modelId="{B0F4F2BB-EAF8-4CC8-A75B-34F80D4AB4F0}" type="pres">
      <dgm:prSet presAssocID="{9B3F49C7-C13A-45B5-83BC-0D1DE49F2484}" presName="rootComposite" presStyleCnt="0"/>
      <dgm:spPr/>
    </dgm:pt>
    <dgm:pt modelId="{E196A4A7-9AAB-4157-88BB-AC27F56C6120}" type="pres">
      <dgm:prSet presAssocID="{9B3F49C7-C13A-45B5-83BC-0D1DE49F2484}" presName="rootText" presStyleLbl="node2" presStyleIdx="1" presStyleCnt="3" custScaleX="107054">
        <dgm:presLayoutVars>
          <dgm:chPref val="3"/>
        </dgm:presLayoutVars>
      </dgm:prSet>
      <dgm:spPr/>
      <dgm:t>
        <a:bodyPr/>
        <a:lstStyle/>
        <a:p>
          <a:endParaRPr lang="en-US"/>
        </a:p>
      </dgm:t>
    </dgm:pt>
    <dgm:pt modelId="{A798B666-F4CB-46CD-96C0-884E8A7F3C36}" type="pres">
      <dgm:prSet presAssocID="{9B3F49C7-C13A-45B5-83BC-0D1DE49F2484}" presName="rootConnector" presStyleLbl="node2" presStyleIdx="1" presStyleCnt="3"/>
      <dgm:spPr/>
      <dgm:t>
        <a:bodyPr/>
        <a:lstStyle/>
        <a:p>
          <a:endParaRPr lang="en-US"/>
        </a:p>
      </dgm:t>
    </dgm:pt>
    <dgm:pt modelId="{68DEE0FA-5DAE-4448-910B-32A397F6C88C}" type="pres">
      <dgm:prSet presAssocID="{9B3F49C7-C13A-45B5-83BC-0D1DE49F2484}" presName="hierChild4" presStyleCnt="0"/>
      <dgm:spPr/>
    </dgm:pt>
    <dgm:pt modelId="{CD007B1F-3174-4BCD-8FAF-85A9176507A6}" type="pres">
      <dgm:prSet presAssocID="{9B3F49C7-C13A-45B5-83BC-0D1DE49F2484}" presName="hierChild5" presStyleCnt="0"/>
      <dgm:spPr/>
    </dgm:pt>
    <dgm:pt modelId="{DAC6CE21-F70F-4299-A066-30E924EF84B2}" type="pres">
      <dgm:prSet presAssocID="{1252B4AB-73FF-4911-8E7E-6B99199285DA}" presName="Name111" presStyleLbl="parChTrans1D3" presStyleIdx="0" presStyleCnt="2"/>
      <dgm:spPr/>
      <dgm:t>
        <a:bodyPr/>
        <a:lstStyle/>
        <a:p>
          <a:endParaRPr lang="en-US"/>
        </a:p>
      </dgm:t>
    </dgm:pt>
    <dgm:pt modelId="{68930AE2-57E4-49E0-AF68-259114F46547}" type="pres">
      <dgm:prSet presAssocID="{69CB3356-4F70-4AB9-BA27-0EB4F10FFC72}" presName="hierRoot3" presStyleCnt="0">
        <dgm:presLayoutVars>
          <dgm:hierBranch val="init"/>
        </dgm:presLayoutVars>
      </dgm:prSet>
      <dgm:spPr/>
    </dgm:pt>
    <dgm:pt modelId="{3992E208-79FC-4847-877A-DF34610FB5CD}" type="pres">
      <dgm:prSet presAssocID="{69CB3356-4F70-4AB9-BA27-0EB4F10FFC72}" presName="rootComposite3" presStyleCnt="0"/>
      <dgm:spPr/>
    </dgm:pt>
    <dgm:pt modelId="{821608FC-0C22-4DD1-BB42-1EEA4386A82C}" type="pres">
      <dgm:prSet presAssocID="{69CB3356-4F70-4AB9-BA27-0EB4F10FFC72}" presName="rootText3" presStyleLbl="asst2" presStyleIdx="0" presStyleCnt="2" custScaleX="63625" custLinFactNeighborX="4149">
        <dgm:presLayoutVars>
          <dgm:chPref val="3"/>
        </dgm:presLayoutVars>
      </dgm:prSet>
      <dgm:spPr/>
      <dgm:t>
        <a:bodyPr/>
        <a:lstStyle/>
        <a:p>
          <a:endParaRPr lang="en-US"/>
        </a:p>
      </dgm:t>
    </dgm:pt>
    <dgm:pt modelId="{0ACC68FB-0EED-4BEA-AD25-E84ED57D5C20}" type="pres">
      <dgm:prSet presAssocID="{69CB3356-4F70-4AB9-BA27-0EB4F10FFC72}" presName="rootConnector3" presStyleLbl="asst2" presStyleIdx="0" presStyleCnt="2"/>
      <dgm:spPr/>
      <dgm:t>
        <a:bodyPr/>
        <a:lstStyle/>
        <a:p>
          <a:endParaRPr lang="en-US"/>
        </a:p>
      </dgm:t>
    </dgm:pt>
    <dgm:pt modelId="{EA978B03-BBA5-42BD-BAC6-667C8795D439}" type="pres">
      <dgm:prSet presAssocID="{69CB3356-4F70-4AB9-BA27-0EB4F10FFC72}" presName="hierChild6" presStyleCnt="0"/>
      <dgm:spPr/>
    </dgm:pt>
    <dgm:pt modelId="{8E6350A3-2DC8-4A95-8165-3974F5549DCE}" type="pres">
      <dgm:prSet presAssocID="{69CB3356-4F70-4AB9-BA27-0EB4F10FFC72}" presName="hierChild7" presStyleCnt="0"/>
      <dgm:spPr/>
    </dgm:pt>
    <dgm:pt modelId="{B8857E67-3A15-4B7D-AF26-81515BA1AC3A}" type="pres">
      <dgm:prSet presAssocID="{594261BA-D2D0-43F9-B468-962863F4A5FF}" presName="Name111" presStyleLbl="parChTrans1D3" presStyleIdx="1" presStyleCnt="2"/>
      <dgm:spPr/>
      <dgm:t>
        <a:bodyPr/>
        <a:lstStyle/>
        <a:p>
          <a:endParaRPr lang="en-US"/>
        </a:p>
      </dgm:t>
    </dgm:pt>
    <dgm:pt modelId="{BB8DECC4-5C27-425A-B2F4-8E3B967A237D}" type="pres">
      <dgm:prSet presAssocID="{4147364F-706C-4EE9-8545-1BB5A3B4AAC7}" presName="hierRoot3" presStyleCnt="0">
        <dgm:presLayoutVars>
          <dgm:hierBranch val="init"/>
        </dgm:presLayoutVars>
      </dgm:prSet>
      <dgm:spPr/>
    </dgm:pt>
    <dgm:pt modelId="{D2BC7992-2573-4E4B-A1C7-5850B79BBE70}" type="pres">
      <dgm:prSet presAssocID="{4147364F-706C-4EE9-8545-1BB5A3B4AAC7}" presName="rootComposite3" presStyleCnt="0"/>
      <dgm:spPr/>
    </dgm:pt>
    <dgm:pt modelId="{C7F156E7-B648-49ED-8108-65A3FD15DAC6}" type="pres">
      <dgm:prSet presAssocID="{4147364F-706C-4EE9-8545-1BB5A3B4AAC7}" presName="rootText3" presStyleLbl="asst2" presStyleIdx="1" presStyleCnt="2" custScaleX="60082" custLinFactNeighborX="-24645">
        <dgm:presLayoutVars>
          <dgm:chPref val="3"/>
        </dgm:presLayoutVars>
      </dgm:prSet>
      <dgm:spPr/>
      <dgm:t>
        <a:bodyPr/>
        <a:lstStyle/>
        <a:p>
          <a:endParaRPr lang="en-US"/>
        </a:p>
      </dgm:t>
    </dgm:pt>
    <dgm:pt modelId="{3D5377C0-A214-4CDA-9E45-6382737E5296}" type="pres">
      <dgm:prSet presAssocID="{4147364F-706C-4EE9-8545-1BB5A3B4AAC7}" presName="rootConnector3" presStyleLbl="asst2" presStyleIdx="1" presStyleCnt="2"/>
      <dgm:spPr/>
      <dgm:t>
        <a:bodyPr/>
        <a:lstStyle/>
        <a:p>
          <a:endParaRPr lang="en-US"/>
        </a:p>
      </dgm:t>
    </dgm:pt>
    <dgm:pt modelId="{F8C16C94-B1E2-404E-B6D6-58FE49DF4C45}" type="pres">
      <dgm:prSet presAssocID="{4147364F-706C-4EE9-8545-1BB5A3B4AAC7}" presName="hierChild6" presStyleCnt="0"/>
      <dgm:spPr/>
    </dgm:pt>
    <dgm:pt modelId="{BC7C09BF-4261-4151-B874-72A60BC85555}" type="pres">
      <dgm:prSet presAssocID="{4147364F-706C-4EE9-8545-1BB5A3B4AAC7}" presName="hierChild7" presStyleCnt="0"/>
      <dgm:spPr/>
    </dgm:pt>
    <dgm:pt modelId="{730FA301-69A6-4F30-BD3E-EC86E074E00B}" type="pres">
      <dgm:prSet presAssocID="{D98FED51-D5BD-4A0A-9330-8ABC980379B7}" presName="Name35" presStyleLbl="parChTrans1D2" presStyleIdx="2" presStyleCnt="4"/>
      <dgm:spPr/>
      <dgm:t>
        <a:bodyPr/>
        <a:lstStyle/>
        <a:p>
          <a:endParaRPr lang="en-US"/>
        </a:p>
      </dgm:t>
    </dgm:pt>
    <dgm:pt modelId="{0242A8FE-9D7B-4D85-9BA0-E257E1B52DD8}" type="pres">
      <dgm:prSet presAssocID="{31FEA2BE-E460-4C13-84EB-FC8E6B922623}" presName="hierRoot2" presStyleCnt="0">
        <dgm:presLayoutVars>
          <dgm:hierBranch val="init"/>
        </dgm:presLayoutVars>
      </dgm:prSet>
      <dgm:spPr/>
    </dgm:pt>
    <dgm:pt modelId="{9CA1F633-D3D1-4847-ADEF-10F15EDA4CA2}" type="pres">
      <dgm:prSet presAssocID="{31FEA2BE-E460-4C13-84EB-FC8E6B922623}" presName="rootComposite" presStyleCnt="0"/>
      <dgm:spPr/>
    </dgm:pt>
    <dgm:pt modelId="{0CF6450A-5940-428C-B358-4AD90FDE8718}" type="pres">
      <dgm:prSet presAssocID="{31FEA2BE-E460-4C13-84EB-FC8E6B922623}" presName="rootText" presStyleLbl="node2" presStyleIdx="2" presStyleCnt="3" custScaleX="78408" custLinFactNeighborX="8917">
        <dgm:presLayoutVars>
          <dgm:chPref val="3"/>
        </dgm:presLayoutVars>
      </dgm:prSet>
      <dgm:spPr/>
      <dgm:t>
        <a:bodyPr/>
        <a:lstStyle/>
        <a:p>
          <a:endParaRPr lang="en-US"/>
        </a:p>
      </dgm:t>
    </dgm:pt>
    <dgm:pt modelId="{11E33C96-ABB2-497E-9A5B-B52FBECAC7EA}" type="pres">
      <dgm:prSet presAssocID="{31FEA2BE-E460-4C13-84EB-FC8E6B922623}" presName="rootConnector" presStyleLbl="node2" presStyleIdx="2" presStyleCnt="3"/>
      <dgm:spPr/>
      <dgm:t>
        <a:bodyPr/>
        <a:lstStyle/>
        <a:p>
          <a:endParaRPr lang="en-US"/>
        </a:p>
      </dgm:t>
    </dgm:pt>
    <dgm:pt modelId="{CA1D44FC-4094-467F-BF32-D510D93BA45B}" type="pres">
      <dgm:prSet presAssocID="{31FEA2BE-E460-4C13-84EB-FC8E6B922623}" presName="hierChild4" presStyleCnt="0"/>
      <dgm:spPr/>
    </dgm:pt>
    <dgm:pt modelId="{F9E0B4B7-58D7-4917-A68E-282D06760662}" type="pres">
      <dgm:prSet presAssocID="{31FEA2BE-E460-4C13-84EB-FC8E6B922623}" presName="hierChild5" presStyleCnt="0"/>
      <dgm:spPr/>
    </dgm:pt>
    <dgm:pt modelId="{C67902DA-0159-416B-A47A-102D15DF8167}" type="pres">
      <dgm:prSet presAssocID="{5C647E52-DE5E-45DE-84AA-FA48F9DFD155}" presName="hierChild3" presStyleCnt="0"/>
      <dgm:spPr/>
    </dgm:pt>
    <dgm:pt modelId="{4DB59991-E8F1-403C-AF49-C13E66D520E6}" type="pres">
      <dgm:prSet presAssocID="{2F2D8B78-C586-4549-87ED-18B22275B288}" presName="Name111" presStyleLbl="parChTrans1D2" presStyleIdx="3" presStyleCnt="4"/>
      <dgm:spPr/>
      <dgm:t>
        <a:bodyPr/>
        <a:lstStyle/>
        <a:p>
          <a:endParaRPr lang="en-US"/>
        </a:p>
      </dgm:t>
    </dgm:pt>
    <dgm:pt modelId="{D9143357-F47D-4F34-A62B-5F310BE5906A}" type="pres">
      <dgm:prSet presAssocID="{D382137D-22FC-4AD1-8D09-CA51A385898A}" presName="hierRoot3" presStyleCnt="0">
        <dgm:presLayoutVars>
          <dgm:hierBranch val="init"/>
        </dgm:presLayoutVars>
      </dgm:prSet>
      <dgm:spPr/>
    </dgm:pt>
    <dgm:pt modelId="{B92A3197-F61E-4C0F-B7F2-B63908DEFFB7}" type="pres">
      <dgm:prSet presAssocID="{D382137D-22FC-4AD1-8D09-CA51A385898A}" presName="rootComposite3" presStyleCnt="0"/>
      <dgm:spPr/>
    </dgm:pt>
    <dgm:pt modelId="{9A922126-0B47-40B8-BA4A-447E13370D3A}" type="pres">
      <dgm:prSet presAssocID="{D382137D-22FC-4AD1-8D09-CA51A385898A}" presName="rootText3" presStyleLbl="asst1" presStyleIdx="0" presStyleCnt="1" custScaleX="71021" custScaleY="56554" custLinFactNeighborX="-72288">
        <dgm:presLayoutVars>
          <dgm:chPref val="3"/>
        </dgm:presLayoutVars>
      </dgm:prSet>
      <dgm:spPr/>
      <dgm:t>
        <a:bodyPr/>
        <a:lstStyle/>
        <a:p>
          <a:endParaRPr lang="en-US"/>
        </a:p>
      </dgm:t>
    </dgm:pt>
    <dgm:pt modelId="{0FA465DF-6784-4D06-B0B3-9DBC0F44E0AA}" type="pres">
      <dgm:prSet presAssocID="{D382137D-22FC-4AD1-8D09-CA51A385898A}" presName="rootConnector3" presStyleLbl="asst1" presStyleIdx="0" presStyleCnt="1"/>
      <dgm:spPr/>
      <dgm:t>
        <a:bodyPr/>
        <a:lstStyle/>
        <a:p>
          <a:endParaRPr lang="en-US"/>
        </a:p>
      </dgm:t>
    </dgm:pt>
    <dgm:pt modelId="{9BFDAF67-ECAA-4783-9C0F-E387C66C2DC0}" type="pres">
      <dgm:prSet presAssocID="{D382137D-22FC-4AD1-8D09-CA51A385898A}" presName="hierChild6" presStyleCnt="0"/>
      <dgm:spPr/>
    </dgm:pt>
    <dgm:pt modelId="{F8014B02-AAFD-49E9-AB6A-F87CB20775D0}" type="pres">
      <dgm:prSet presAssocID="{D382137D-22FC-4AD1-8D09-CA51A385898A}" presName="hierChild7" presStyleCnt="0"/>
      <dgm:spPr/>
    </dgm:pt>
    <dgm:pt modelId="{EE641AB1-0B04-4050-9EC3-7E0AF55E9743}" type="pres">
      <dgm:prSet presAssocID="{3C04E67F-D8D0-4E48-AE99-5EDE6ED1A37F}" presName="hierRoot1" presStyleCnt="0">
        <dgm:presLayoutVars>
          <dgm:hierBranch val="init"/>
        </dgm:presLayoutVars>
      </dgm:prSet>
      <dgm:spPr/>
    </dgm:pt>
    <dgm:pt modelId="{E3720CB7-3198-42ED-BE0A-E1C2D57F0A30}" type="pres">
      <dgm:prSet presAssocID="{3C04E67F-D8D0-4E48-AE99-5EDE6ED1A37F}" presName="rootComposite1" presStyleCnt="0"/>
      <dgm:spPr/>
    </dgm:pt>
    <dgm:pt modelId="{29A244DF-EF8F-488E-A3F3-1137149EAF04}" type="pres">
      <dgm:prSet presAssocID="{3C04E67F-D8D0-4E48-AE99-5EDE6ED1A37F}" presName="rootText1" presStyleLbl="node0" presStyleIdx="1" presStyleCnt="2" custScaleX="96184" custScaleY="82167" custLinFactNeighborX="24852" custLinFactNeighborY="87210">
        <dgm:presLayoutVars>
          <dgm:chPref val="3"/>
        </dgm:presLayoutVars>
      </dgm:prSet>
      <dgm:spPr/>
      <dgm:t>
        <a:bodyPr/>
        <a:lstStyle/>
        <a:p>
          <a:endParaRPr lang="en-US"/>
        </a:p>
      </dgm:t>
    </dgm:pt>
    <dgm:pt modelId="{B649701E-46E7-4CF6-AB54-606BCB1408B8}" type="pres">
      <dgm:prSet presAssocID="{3C04E67F-D8D0-4E48-AE99-5EDE6ED1A37F}" presName="rootConnector1" presStyleLbl="node1" presStyleIdx="0" presStyleCnt="0"/>
      <dgm:spPr/>
      <dgm:t>
        <a:bodyPr/>
        <a:lstStyle/>
        <a:p>
          <a:endParaRPr lang="en-US"/>
        </a:p>
      </dgm:t>
    </dgm:pt>
    <dgm:pt modelId="{609EEB2D-A4E5-477C-9B52-D8FA91583048}" type="pres">
      <dgm:prSet presAssocID="{3C04E67F-D8D0-4E48-AE99-5EDE6ED1A37F}" presName="hierChild2" presStyleCnt="0"/>
      <dgm:spPr/>
    </dgm:pt>
    <dgm:pt modelId="{0B39483F-C34D-4FDD-87B5-0D807F368FDB}" type="pres">
      <dgm:prSet presAssocID="{3C04E67F-D8D0-4E48-AE99-5EDE6ED1A37F}" presName="hierChild3" presStyleCnt="0"/>
      <dgm:spPr/>
    </dgm:pt>
  </dgm:ptLst>
  <dgm:cxnLst>
    <dgm:cxn modelId="{6962B05E-87A9-4B8B-AB9D-3237BF204FEF}" srcId="{AB73BDB3-33AB-4791-B2CC-C7E680ABC0F2}" destId="{5C647E52-DE5E-45DE-84AA-FA48F9DFD155}" srcOrd="0" destOrd="0" parTransId="{9BFC130B-90BC-4965-92DF-FF68F1801945}" sibTransId="{F7507EE3-D483-4D24-9B62-3E5CD9D94CC4}"/>
    <dgm:cxn modelId="{C5856616-0D34-46B9-A444-38F6C48F06A4}" type="presOf" srcId="{AB73BDB3-33AB-4791-B2CC-C7E680ABC0F2}" destId="{B36BCB8C-D961-4FEC-AB69-F678393BD51A}" srcOrd="0" destOrd="0" presId="urn:microsoft.com/office/officeart/2005/8/layout/orgChart1"/>
    <dgm:cxn modelId="{72B034DF-71AC-4841-ADD2-4DC71E93D410}" type="presOf" srcId="{1252B4AB-73FF-4911-8E7E-6B99199285DA}" destId="{DAC6CE21-F70F-4299-A066-30E924EF84B2}" srcOrd="0" destOrd="0" presId="urn:microsoft.com/office/officeart/2005/8/layout/orgChart1"/>
    <dgm:cxn modelId="{177AA44C-F86B-4CAB-8857-ABF456FF286A}" type="presOf" srcId="{EE1C2BB4-6102-4734-B53F-4C23D6E67D15}" destId="{F517063F-C5EE-4C1B-AA77-6B0E5E854CFA}" srcOrd="1" destOrd="0" presId="urn:microsoft.com/office/officeart/2005/8/layout/orgChart1"/>
    <dgm:cxn modelId="{71A9F1C2-1274-4526-9E91-B8BE1BC13612}" type="presOf" srcId="{69CB3356-4F70-4AB9-BA27-0EB4F10FFC72}" destId="{0ACC68FB-0EED-4BEA-AD25-E84ED57D5C20}" srcOrd="1" destOrd="0" presId="urn:microsoft.com/office/officeart/2005/8/layout/orgChart1"/>
    <dgm:cxn modelId="{BF090150-EDC1-4A99-B5C7-E9D9D68D57CC}" type="presOf" srcId="{D98FED51-D5BD-4A0A-9330-8ABC980379B7}" destId="{730FA301-69A6-4F30-BD3E-EC86E074E00B}" srcOrd="0" destOrd="0" presId="urn:microsoft.com/office/officeart/2005/8/layout/orgChart1"/>
    <dgm:cxn modelId="{2CA14949-F25E-4A96-AA1B-EC35A87F12B1}" srcId="{AB73BDB3-33AB-4791-B2CC-C7E680ABC0F2}" destId="{3C04E67F-D8D0-4E48-AE99-5EDE6ED1A37F}" srcOrd="1" destOrd="0" parTransId="{E558DC4A-8E09-4E7A-8DA1-104B18CED804}" sibTransId="{C8C69BBD-95B3-4DDD-9215-F58A33BE8A38}"/>
    <dgm:cxn modelId="{169ABC2F-5E5B-4110-B5A8-7573BCA8577F}" type="presOf" srcId="{9B3F49C7-C13A-45B5-83BC-0D1DE49F2484}" destId="{A798B666-F4CB-46CD-96C0-884E8A7F3C36}" srcOrd="1" destOrd="0" presId="urn:microsoft.com/office/officeart/2005/8/layout/orgChart1"/>
    <dgm:cxn modelId="{5408AE5F-8C0E-4537-80AD-68F9D985E300}" type="presOf" srcId="{5C647E52-DE5E-45DE-84AA-FA48F9DFD155}" destId="{AD7FF35C-AC83-4681-B7B4-49154431939E}" srcOrd="1" destOrd="0" presId="urn:microsoft.com/office/officeart/2005/8/layout/orgChart1"/>
    <dgm:cxn modelId="{35B46D66-6345-43DA-9EA6-F8F8ED1ACF12}" type="presOf" srcId="{3C04E67F-D8D0-4E48-AE99-5EDE6ED1A37F}" destId="{B649701E-46E7-4CF6-AB54-606BCB1408B8}" srcOrd="1" destOrd="0" presId="urn:microsoft.com/office/officeart/2005/8/layout/orgChart1"/>
    <dgm:cxn modelId="{E17DF22C-C324-4956-97C3-A38AD537CE9B}" srcId="{5C647E52-DE5E-45DE-84AA-FA48F9DFD155}" destId="{9B3F49C7-C13A-45B5-83BC-0D1DE49F2484}" srcOrd="1" destOrd="0" parTransId="{2FC4AB71-88BD-4421-AD29-0F8173B78418}" sibTransId="{81C6496F-5B24-4E0D-A00A-1751754A04D9}"/>
    <dgm:cxn modelId="{EA0B4310-4DF9-4E48-8FA0-D8F4CA1AC23A}" srcId="{9B3F49C7-C13A-45B5-83BC-0D1DE49F2484}" destId="{69CB3356-4F70-4AB9-BA27-0EB4F10FFC72}" srcOrd="0" destOrd="0" parTransId="{1252B4AB-73FF-4911-8E7E-6B99199285DA}" sibTransId="{14CC0713-8F59-417A-8AE4-489447DD31CB}"/>
    <dgm:cxn modelId="{C90EA8E7-85B0-4F78-89FA-EBF8514C6F04}" type="presOf" srcId="{01A31912-D41E-4F5A-B06A-0BC21EF24A95}" destId="{93194630-28A7-4AF8-B214-7763491BF7C4}" srcOrd="0" destOrd="0" presId="urn:microsoft.com/office/officeart/2005/8/layout/orgChart1"/>
    <dgm:cxn modelId="{2BA4B695-6136-4948-87AC-16BEF61DCD9D}" type="presOf" srcId="{2FC4AB71-88BD-4421-AD29-0F8173B78418}" destId="{AC379391-6C0B-4B50-8762-3BE019259FD9}" srcOrd="0" destOrd="0" presId="urn:microsoft.com/office/officeart/2005/8/layout/orgChart1"/>
    <dgm:cxn modelId="{A8DC7B80-045C-478A-B925-3E6BD5B2336A}" type="presOf" srcId="{4147364F-706C-4EE9-8545-1BB5A3B4AAC7}" destId="{3D5377C0-A214-4CDA-9E45-6382737E5296}" srcOrd="1" destOrd="0" presId="urn:microsoft.com/office/officeart/2005/8/layout/orgChart1"/>
    <dgm:cxn modelId="{8E480E51-6F7B-4041-992D-450662FC77EB}" type="presOf" srcId="{EE1C2BB4-6102-4734-B53F-4C23D6E67D15}" destId="{59B0C3C3-274A-490E-B0FD-639050B49281}" srcOrd="0" destOrd="0" presId="urn:microsoft.com/office/officeart/2005/8/layout/orgChart1"/>
    <dgm:cxn modelId="{6C66742A-D35F-4E3C-869F-99094DDD39EC}" srcId="{5C647E52-DE5E-45DE-84AA-FA48F9DFD155}" destId="{EE1C2BB4-6102-4734-B53F-4C23D6E67D15}" srcOrd="0" destOrd="0" parTransId="{01A31912-D41E-4F5A-B06A-0BC21EF24A95}" sibTransId="{E9C77599-3AF8-41A3-891E-FB75DD9E38BC}"/>
    <dgm:cxn modelId="{4CF9B268-1C05-42E7-9358-93D4AD44614C}" srcId="{5C647E52-DE5E-45DE-84AA-FA48F9DFD155}" destId="{D382137D-22FC-4AD1-8D09-CA51A385898A}" srcOrd="3" destOrd="0" parTransId="{2F2D8B78-C586-4549-87ED-18B22275B288}" sibTransId="{821289A6-E5DE-437D-A99F-B4E9F8DA06E7}"/>
    <dgm:cxn modelId="{25CA5A2E-DD57-48FF-8ACF-01CDB50CA3A7}" type="presOf" srcId="{2F2D8B78-C586-4549-87ED-18B22275B288}" destId="{4DB59991-E8F1-403C-AF49-C13E66D520E6}" srcOrd="0" destOrd="0" presId="urn:microsoft.com/office/officeart/2005/8/layout/orgChart1"/>
    <dgm:cxn modelId="{FDD6CBBE-68A7-4C18-B95E-E2A7AAA3F370}" type="presOf" srcId="{D382137D-22FC-4AD1-8D09-CA51A385898A}" destId="{9A922126-0B47-40B8-BA4A-447E13370D3A}" srcOrd="0" destOrd="0" presId="urn:microsoft.com/office/officeart/2005/8/layout/orgChart1"/>
    <dgm:cxn modelId="{974EE30B-37CA-4A12-8709-1CE5C6F4E7E9}" type="presOf" srcId="{4147364F-706C-4EE9-8545-1BB5A3B4AAC7}" destId="{C7F156E7-B648-49ED-8108-65A3FD15DAC6}" srcOrd="0" destOrd="0" presId="urn:microsoft.com/office/officeart/2005/8/layout/orgChart1"/>
    <dgm:cxn modelId="{0E6401E1-006E-42C8-8E32-87DC86AF1B5F}" srcId="{9B3F49C7-C13A-45B5-83BC-0D1DE49F2484}" destId="{4147364F-706C-4EE9-8545-1BB5A3B4AAC7}" srcOrd="1" destOrd="0" parTransId="{594261BA-D2D0-43F9-B468-962863F4A5FF}" sibTransId="{7D9C96BC-A839-4632-A6A0-904D0A48EE93}"/>
    <dgm:cxn modelId="{7182CE2C-DC67-4F93-8E7E-C15DE0504E53}" type="presOf" srcId="{5C647E52-DE5E-45DE-84AA-FA48F9DFD155}" destId="{879847DE-4C38-4C26-82AD-FC666F129B28}" srcOrd="0" destOrd="0" presId="urn:microsoft.com/office/officeart/2005/8/layout/orgChart1"/>
    <dgm:cxn modelId="{84E4B19B-B340-467C-9120-D1C2E495240F}" type="presOf" srcId="{594261BA-D2D0-43F9-B468-962863F4A5FF}" destId="{B8857E67-3A15-4B7D-AF26-81515BA1AC3A}" srcOrd="0" destOrd="0" presId="urn:microsoft.com/office/officeart/2005/8/layout/orgChart1"/>
    <dgm:cxn modelId="{9F981FC2-E874-457E-80E4-439ED65E7D4D}" type="presOf" srcId="{D382137D-22FC-4AD1-8D09-CA51A385898A}" destId="{0FA465DF-6784-4D06-B0B3-9DBC0F44E0AA}" srcOrd="1" destOrd="0" presId="urn:microsoft.com/office/officeart/2005/8/layout/orgChart1"/>
    <dgm:cxn modelId="{149E3424-2CA8-436C-AEEE-C112ED8A9E35}" type="presOf" srcId="{9B3F49C7-C13A-45B5-83BC-0D1DE49F2484}" destId="{E196A4A7-9AAB-4157-88BB-AC27F56C6120}" srcOrd="0" destOrd="0" presId="urn:microsoft.com/office/officeart/2005/8/layout/orgChart1"/>
    <dgm:cxn modelId="{E818757D-CDCE-4D23-B9BE-E17A252A10D2}" type="presOf" srcId="{3C04E67F-D8D0-4E48-AE99-5EDE6ED1A37F}" destId="{29A244DF-EF8F-488E-A3F3-1137149EAF04}" srcOrd="0" destOrd="0" presId="urn:microsoft.com/office/officeart/2005/8/layout/orgChart1"/>
    <dgm:cxn modelId="{A04C453B-B108-463C-9792-7560BD545CB2}" type="presOf" srcId="{31FEA2BE-E460-4C13-84EB-FC8E6B922623}" destId="{0CF6450A-5940-428C-B358-4AD90FDE8718}" srcOrd="0" destOrd="0" presId="urn:microsoft.com/office/officeart/2005/8/layout/orgChart1"/>
    <dgm:cxn modelId="{CFA8F243-2595-48C8-A206-5BE0CB077EBE}" type="presOf" srcId="{69CB3356-4F70-4AB9-BA27-0EB4F10FFC72}" destId="{821608FC-0C22-4DD1-BB42-1EEA4386A82C}" srcOrd="0" destOrd="0" presId="urn:microsoft.com/office/officeart/2005/8/layout/orgChart1"/>
    <dgm:cxn modelId="{B44B8BAA-4F49-4E95-8E8D-7783D10E2956}" srcId="{5C647E52-DE5E-45DE-84AA-FA48F9DFD155}" destId="{31FEA2BE-E460-4C13-84EB-FC8E6B922623}" srcOrd="2" destOrd="0" parTransId="{D98FED51-D5BD-4A0A-9330-8ABC980379B7}" sibTransId="{3A773528-2152-4B70-9C77-4CE925296CDD}"/>
    <dgm:cxn modelId="{A49AA217-3DBB-4A46-9CC4-92D237D0EA19}" type="presOf" srcId="{31FEA2BE-E460-4C13-84EB-FC8E6B922623}" destId="{11E33C96-ABB2-497E-9A5B-B52FBECAC7EA}" srcOrd="1" destOrd="0" presId="urn:microsoft.com/office/officeart/2005/8/layout/orgChart1"/>
    <dgm:cxn modelId="{DFC7311E-8E46-4200-9293-42651E207648}" type="presParOf" srcId="{B36BCB8C-D961-4FEC-AB69-F678393BD51A}" destId="{E55429DC-8BEB-48CD-8610-CA8E48278829}" srcOrd="0" destOrd="0" presId="urn:microsoft.com/office/officeart/2005/8/layout/orgChart1"/>
    <dgm:cxn modelId="{F3160889-E125-47DE-89BC-1B1A0ED4B14D}" type="presParOf" srcId="{E55429DC-8BEB-48CD-8610-CA8E48278829}" destId="{B6D3E44D-D5B3-4939-8AC9-1D9A93C71028}" srcOrd="0" destOrd="0" presId="urn:microsoft.com/office/officeart/2005/8/layout/orgChart1"/>
    <dgm:cxn modelId="{109F8177-61C9-44DB-8069-42F1104F7442}" type="presParOf" srcId="{B6D3E44D-D5B3-4939-8AC9-1D9A93C71028}" destId="{879847DE-4C38-4C26-82AD-FC666F129B28}" srcOrd="0" destOrd="0" presId="urn:microsoft.com/office/officeart/2005/8/layout/orgChart1"/>
    <dgm:cxn modelId="{BA2E0EE1-028D-48D4-B3E4-AA1DACA0AA69}" type="presParOf" srcId="{B6D3E44D-D5B3-4939-8AC9-1D9A93C71028}" destId="{AD7FF35C-AC83-4681-B7B4-49154431939E}" srcOrd="1" destOrd="0" presId="urn:microsoft.com/office/officeart/2005/8/layout/orgChart1"/>
    <dgm:cxn modelId="{653F4241-BB8A-490F-9A48-3EB8E90339C4}" type="presParOf" srcId="{E55429DC-8BEB-48CD-8610-CA8E48278829}" destId="{4F4C9911-CC71-41D1-93E2-F1F009AE75A5}" srcOrd="1" destOrd="0" presId="urn:microsoft.com/office/officeart/2005/8/layout/orgChart1"/>
    <dgm:cxn modelId="{186FBE37-6ECD-4822-A67C-4C8BFED68959}" type="presParOf" srcId="{4F4C9911-CC71-41D1-93E2-F1F009AE75A5}" destId="{93194630-28A7-4AF8-B214-7763491BF7C4}" srcOrd="0" destOrd="0" presId="urn:microsoft.com/office/officeart/2005/8/layout/orgChart1"/>
    <dgm:cxn modelId="{A82C6627-03B7-411B-BEB8-B5A87CB063DD}" type="presParOf" srcId="{4F4C9911-CC71-41D1-93E2-F1F009AE75A5}" destId="{83298F25-5F2A-4F7D-9AFB-EFC2DE94E0A7}" srcOrd="1" destOrd="0" presId="urn:microsoft.com/office/officeart/2005/8/layout/orgChart1"/>
    <dgm:cxn modelId="{53262D91-26D1-423F-A00A-98469C936943}" type="presParOf" srcId="{83298F25-5F2A-4F7D-9AFB-EFC2DE94E0A7}" destId="{94440C5A-0D19-4ED6-AB5B-3C0F2F704BF1}" srcOrd="0" destOrd="0" presId="urn:microsoft.com/office/officeart/2005/8/layout/orgChart1"/>
    <dgm:cxn modelId="{A9BF2677-0F59-4B0F-A9C1-DE0A0DF3C37A}" type="presParOf" srcId="{94440C5A-0D19-4ED6-AB5B-3C0F2F704BF1}" destId="{59B0C3C3-274A-490E-B0FD-639050B49281}" srcOrd="0" destOrd="0" presId="urn:microsoft.com/office/officeart/2005/8/layout/orgChart1"/>
    <dgm:cxn modelId="{B66FCA3E-637C-4E76-894C-BEE00DD5C177}" type="presParOf" srcId="{94440C5A-0D19-4ED6-AB5B-3C0F2F704BF1}" destId="{F517063F-C5EE-4C1B-AA77-6B0E5E854CFA}" srcOrd="1" destOrd="0" presId="urn:microsoft.com/office/officeart/2005/8/layout/orgChart1"/>
    <dgm:cxn modelId="{17B0AC6B-A453-4B0F-90BC-5FABDF7D5826}" type="presParOf" srcId="{83298F25-5F2A-4F7D-9AFB-EFC2DE94E0A7}" destId="{0B6753A3-9FE7-493F-B69F-22D39D81C7AE}" srcOrd="1" destOrd="0" presId="urn:microsoft.com/office/officeart/2005/8/layout/orgChart1"/>
    <dgm:cxn modelId="{87CC00F8-2F80-46FC-BC66-220B210BCCDA}" type="presParOf" srcId="{83298F25-5F2A-4F7D-9AFB-EFC2DE94E0A7}" destId="{D0C994F9-7A54-4BFF-A4C2-887DD70342C4}" srcOrd="2" destOrd="0" presId="urn:microsoft.com/office/officeart/2005/8/layout/orgChart1"/>
    <dgm:cxn modelId="{EDF23445-CD3D-49D6-B681-3835EB7F7F0D}" type="presParOf" srcId="{4F4C9911-CC71-41D1-93E2-F1F009AE75A5}" destId="{AC379391-6C0B-4B50-8762-3BE019259FD9}" srcOrd="2" destOrd="0" presId="urn:microsoft.com/office/officeart/2005/8/layout/orgChart1"/>
    <dgm:cxn modelId="{A18C85E9-2BD0-4D98-A893-6EBFEB19D4CD}" type="presParOf" srcId="{4F4C9911-CC71-41D1-93E2-F1F009AE75A5}" destId="{3EF428FA-FA6E-4798-8D32-2CE7FCDDD5CE}" srcOrd="3" destOrd="0" presId="urn:microsoft.com/office/officeart/2005/8/layout/orgChart1"/>
    <dgm:cxn modelId="{A3912B35-672B-4081-A031-83E1ABF33FC9}" type="presParOf" srcId="{3EF428FA-FA6E-4798-8D32-2CE7FCDDD5CE}" destId="{B0F4F2BB-EAF8-4CC8-A75B-34F80D4AB4F0}" srcOrd="0" destOrd="0" presId="urn:microsoft.com/office/officeart/2005/8/layout/orgChart1"/>
    <dgm:cxn modelId="{A2166324-5B6E-47E1-9F3B-0B30D6EE681E}" type="presParOf" srcId="{B0F4F2BB-EAF8-4CC8-A75B-34F80D4AB4F0}" destId="{E196A4A7-9AAB-4157-88BB-AC27F56C6120}" srcOrd="0" destOrd="0" presId="urn:microsoft.com/office/officeart/2005/8/layout/orgChart1"/>
    <dgm:cxn modelId="{99BC4176-23F9-4C6D-A218-D3227C0D060D}" type="presParOf" srcId="{B0F4F2BB-EAF8-4CC8-A75B-34F80D4AB4F0}" destId="{A798B666-F4CB-46CD-96C0-884E8A7F3C36}" srcOrd="1" destOrd="0" presId="urn:microsoft.com/office/officeart/2005/8/layout/orgChart1"/>
    <dgm:cxn modelId="{1E9041C2-26CF-4393-AAC6-30CC1CC2390D}" type="presParOf" srcId="{3EF428FA-FA6E-4798-8D32-2CE7FCDDD5CE}" destId="{68DEE0FA-5DAE-4448-910B-32A397F6C88C}" srcOrd="1" destOrd="0" presId="urn:microsoft.com/office/officeart/2005/8/layout/orgChart1"/>
    <dgm:cxn modelId="{D053FA7F-4A8A-4AF4-AC53-2CD849CFB990}" type="presParOf" srcId="{3EF428FA-FA6E-4798-8D32-2CE7FCDDD5CE}" destId="{CD007B1F-3174-4BCD-8FAF-85A9176507A6}" srcOrd="2" destOrd="0" presId="urn:microsoft.com/office/officeart/2005/8/layout/orgChart1"/>
    <dgm:cxn modelId="{700A7E70-CE3E-4284-803C-217101FE9F83}" type="presParOf" srcId="{CD007B1F-3174-4BCD-8FAF-85A9176507A6}" destId="{DAC6CE21-F70F-4299-A066-30E924EF84B2}" srcOrd="0" destOrd="0" presId="urn:microsoft.com/office/officeart/2005/8/layout/orgChart1"/>
    <dgm:cxn modelId="{5EF53153-7CCB-4700-986D-2D85E2862B93}" type="presParOf" srcId="{CD007B1F-3174-4BCD-8FAF-85A9176507A6}" destId="{68930AE2-57E4-49E0-AF68-259114F46547}" srcOrd="1" destOrd="0" presId="urn:microsoft.com/office/officeart/2005/8/layout/orgChart1"/>
    <dgm:cxn modelId="{4E8D255D-737E-4674-9AC4-ABCBCED3DA2F}" type="presParOf" srcId="{68930AE2-57E4-49E0-AF68-259114F46547}" destId="{3992E208-79FC-4847-877A-DF34610FB5CD}" srcOrd="0" destOrd="0" presId="urn:microsoft.com/office/officeart/2005/8/layout/orgChart1"/>
    <dgm:cxn modelId="{6C547773-4A87-42DD-B618-9D005777BB9D}" type="presParOf" srcId="{3992E208-79FC-4847-877A-DF34610FB5CD}" destId="{821608FC-0C22-4DD1-BB42-1EEA4386A82C}" srcOrd="0" destOrd="0" presId="urn:microsoft.com/office/officeart/2005/8/layout/orgChart1"/>
    <dgm:cxn modelId="{FA9EA499-C803-4262-84EE-A9083C71F259}" type="presParOf" srcId="{3992E208-79FC-4847-877A-DF34610FB5CD}" destId="{0ACC68FB-0EED-4BEA-AD25-E84ED57D5C20}" srcOrd="1" destOrd="0" presId="urn:microsoft.com/office/officeart/2005/8/layout/orgChart1"/>
    <dgm:cxn modelId="{C98971CE-A69B-4EB4-BE1E-C323242F6648}" type="presParOf" srcId="{68930AE2-57E4-49E0-AF68-259114F46547}" destId="{EA978B03-BBA5-42BD-BAC6-667C8795D439}" srcOrd="1" destOrd="0" presId="urn:microsoft.com/office/officeart/2005/8/layout/orgChart1"/>
    <dgm:cxn modelId="{6B088FB2-235E-4410-87C8-967797E78977}" type="presParOf" srcId="{68930AE2-57E4-49E0-AF68-259114F46547}" destId="{8E6350A3-2DC8-4A95-8165-3974F5549DCE}" srcOrd="2" destOrd="0" presId="urn:microsoft.com/office/officeart/2005/8/layout/orgChart1"/>
    <dgm:cxn modelId="{B4323534-DA5E-4C15-B07F-D2DEBF93CB9F}" type="presParOf" srcId="{CD007B1F-3174-4BCD-8FAF-85A9176507A6}" destId="{B8857E67-3A15-4B7D-AF26-81515BA1AC3A}" srcOrd="2" destOrd="0" presId="urn:microsoft.com/office/officeart/2005/8/layout/orgChart1"/>
    <dgm:cxn modelId="{D25BF481-13FE-4649-93BB-AC786CC58B33}" type="presParOf" srcId="{CD007B1F-3174-4BCD-8FAF-85A9176507A6}" destId="{BB8DECC4-5C27-425A-B2F4-8E3B967A237D}" srcOrd="3" destOrd="0" presId="urn:microsoft.com/office/officeart/2005/8/layout/orgChart1"/>
    <dgm:cxn modelId="{5CC734EA-6AD7-49B3-88E3-1598DC6CE552}" type="presParOf" srcId="{BB8DECC4-5C27-425A-B2F4-8E3B967A237D}" destId="{D2BC7992-2573-4E4B-A1C7-5850B79BBE70}" srcOrd="0" destOrd="0" presId="urn:microsoft.com/office/officeart/2005/8/layout/orgChart1"/>
    <dgm:cxn modelId="{3856925B-28AA-4240-8D2F-5F795FBDF117}" type="presParOf" srcId="{D2BC7992-2573-4E4B-A1C7-5850B79BBE70}" destId="{C7F156E7-B648-49ED-8108-65A3FD15DAC6}" srcOrd="0" destOrd="0" presId="urn:microsoft.com/office/officeart/2005/8/layout/orgChart1"/>
    <dgm:cxn modelId="{47983F27-7237-4BB2-9DE2-42C1BE34D472}" type="presParOf" srcId="{D2BC7992-2573-4E4B-A1C7-5850B79BBE70}" destId="{3D5377C0-A214-4CDA-9E45-6382737E5296}" srcOrd="1" destOrd="0" presId="urn:microsoft.com/office/officeart/2005/8/layout/orgChart1"/>
    <dgm:cxn modelId="{051E8C62-4AE2-4F23-9BE6-621F2E923338}" type="presParOf" srcId="{BB8DECC4-5C27-425A-B2F4-8E3B967A237D}" destId="{F8C16C94-B1E2-404E-B6D6-58FE49DF4C45}" srcOrd="1" destOrd="0" presId="urn:microsoft.com/office/officeart/2005/8/layout/orgChart1"/>
    <dgm:cxn modelId="{8B209114-9D55-4375-9EC8-8B366E782365}" type="presParOf" srcId="{BB8DECC4-5C27-425A-B2F4-8E3B967A237D}" destId="{BC7C09BF-4261-4151-B874-72A60BC85555}" srcOrd="2" destOrd="0" presId="urn:microsoft.com/office/officeart/2005/8/layout/orgChart1"/>
    <dgm:cxn modelId="{E1ECEE61-1D31-4466-A458-BAEB2C89C19C}" type="presParOf" srcId="{4F4C9911-CC71-41D1-93E2-F1F009AE75A5}" destId="{730FA301-69A6-4F30-BD3E-EC86E074E00B}" srcOrd="4" destOrd="0" presId="urn:microsoft.com/office/officeart/2005/8/layout/orgChart1"/>
    <dgm:cxn modelId="{12B56545-21F4-44E3-8C77-F87EA6BAE07D}" type="presParOf" srcId="{4F4C9911-CC71-41D1-93E2-F1F009AE75A5}" destId="{0242A8FE-9D7B-4D85-9BA0-E257E1B52DD8}" srcOrd="5" destOrd="0" presId="urn:microsoft.com/office/officeart/2005/8/layout/orgChart1"/>
    <dgm:cxn modelId="{8BB9ADB6-21CC-4E1A-BD0A-A0AAD92F414E}" type="presParOf" srcId="{0242A8FE-9D7B-4D85-9BA0-E257E1B52DD8}" destId="{9CA1F633-D3D1-4847-ADEF-10F15EDA4CA2}" srcOrd="0" destOrd="0" presId="urn:microsoft.com/office/officeart/2005/8/layout/orgChart1"/>
    <dgm:cxn modelId="{6FF685E4-6156-4926-B348-A064FF173F61}" type="presParOf" srcId="{9CA1F633-D3D1-4847-ADEF-10F15EDA4CA2}" destId="{0CF6450A-5940-428C-B358-4AD90FDE8718}" srcOrd="0" destOrd="0" presId="urn:microsoft.com/office/officeart/2005/8/layout/orgChart1"/>
    <dgm:cxn modelId="{1D6815B1-DA17-4563-8E2A-DCEE0F688569}" type="presParOf" srcId="{9CA1F633-D3D1-4847-ADEF-10F15EDA4CA2}" destId="{11E33C96-ABB2-497E-9A5B-B52FBECAC7EA}" srcOrd="1" destOrd="0" presId="urn:microsoft.com/office/officeart/2005/8/layout/orgChart1"/>
    <dgm:cxn modelId="{1ACE6A8A-31C0-43E1-B829-DE7752B81F90}" type="presParOf" srcId="{0242A8FE-9D7B-4D85-9BA0-E257E1B52DD8}" destId="{CA1D44FC-4094-467F-BF32-D510D93BA45B}" srcOrd="1" destOrd="0" presId="urn:microsoft.com/office/officeart/2005/8/layout/orgChart1"/>
    <dgm:cxn modelId="{67A87067-58D0-440E-8B18-9B8787DB1F9A}" type="presParOf" srcId="{0242A8FE-9D7B-4D85-9BA0-E257E1B52DD8}" destId="{F9E0B4B7-58D7-4917-A68E-282D06760662}" srcOrd="2" destOrd="0" presId="urn:microsoft.com/office/officeart/2005/8/layout/orgChart1"/>
    <dgm:cxn modelId="{626E191B-CF3D-441B-BF87-FE4FB86D2558}" type="presParOf" srcId="{E55429DC-8BEB-48CD-8610-CA8E48278829}" destId="{C67902DA-0159-416B-A47A-102D15DF8167}" srcOrd="2" destOrd="0" presId="urn:microsoft.com/office/officeart/2005/8/layout/orgChart1"/>
    <dgm:cxn modelId="{DE1C0A85-1A16-48E1-9963-2B221E1418E5}" type="presParOf" srcId="{C67902DA-0159-416B-A47A-102D15DF8167}" destId="{4DB59991-E8F1-403C-AF49-C13E66D520E6}" srcOrd="0" destOrd="0" presId="urn:microsoft.com/office/officeart/2005/8/layout/orgChart1"/>
    <dgm:cxn modelId="{7E371919-FEE5-456D-8CA9-9C6C06DBA879}" type="presParOf" srcId="{C67902DA-0159-416B-A47A-102D15DF8167}" destId="{D9143357-F47D-4F34-A62B-5F310BE5906A}" srcOrd="1" destOrd="0" presId="urn:microsoft.com/office/officeart/2005/8/layout/orgChart1"/>
    <dgm:cxn modelId="{4332A73A-86A7-4EBF-B4A2-8AC20A337C26}" type="presParOf" srcId="{D9143357-F47D-4F34-A62B-5F310BE5906A}" destId="{B92A3197-F61E-4C0F-B7F2-B63908DEFFB7}" srcOrd="0" destOrd="0" presId="urn:microsoft.com/office/officeart/2005/8/layout/orgChart1"/>
    <dgm:cxn modelId="{FC9C4B40-00FF-43EE-A4B7-64DCC5BA2795}" type="presParOf" srcId="{B92A3197-F61E-4C0F-B7F2-B63908DEFFB7}" destId="{9A922126-0B47-40B8-BA4A-447E13370D3A}" srcOrd="0" destOrd="0" presId="urn:microsoft.com/office/officeart/2005/8/layout/orgChart1"/>
    <dgm:cxn modelId="{D9D3F8F8-4D92-446F-839C-8F8B0B70034F}" type="presParOf" srcId="{B92A3197-F61E-4C0F-B7F2-B63908DEFFB7}" destId="{0FA465DF-6784-4D06-B0B3-9DBC0F44E0AA}" srcOrd="1" destOrd="0" presId="urn:microsoft.com/office/officeart/2005/8/layout/orgChart1"/>
    <dgm:cxn modelId="{447FA404-FA50-473E-BBD1-880633ED25FD}" type="presParOf" srcId="{D9143357-F47D-4F34-A62B-5F310BE5906A}" destId="{9BFDAF67-ECAA-4783-9C0F-E387C66C2DC0}" srcOrd="1" destOrd="0" presId="urn:microsoft.com/office/officeart/2005/8/layout/orgChart1"/>
    <dgm:cxn modelId="{F031F859-2EA5-41F3-8F82-6DDD0E17F4EA}" type="presParOf" srcId="{D9143357-F47D-4F34-A62B-5F310BE5906A}" destId="{F8014B02-AAFD-49E9-AB6A-F87CB20775D0}" srcOrd="2" destOrd="0" presId="urn:microsoft.com/office/officeart/2005/8/layout/orgChart1"/>
    <dgm:cxn modelId="{41B164AA-A083-4813-A9C2-35B6A1FEA5EE}" type="presParOf" srcId="{B36BCB8C-D961-4FEC-AB69-F678393BD51A}" destId="{EE641AB1-0B04-4050-9EC3-7E0AF55E9743}" srcOrd="1" destOrd="0" presId="urn:microsoft.com/office/officeart/2005/8/layout/orgChart1"/>
    <dgm:cxn modelId="{492271A2-7C64-432A-9C43-12305B733D3A}" type="presParOf" srcId="{EE641AB1-0B04-4050-9EC3-7E0AF55E9743}" destId="{E3720CB7-3198-42ED-BE0A-E1C2D57F0A30}" srcOrd="0" destOrd="0" presId="urn:microsoft.com/office/officeart/2005/8/layout/orgChart1"/>
    <dgm:cxn modelId="{30DA7BF6-1BCA-408D-9AC8-841306DB448E}" type="presParOf" srcId="{E3720CB7-3198-42ED-BE0A-E1C2D57F0A30}" destId="{29A244DF-EF8F-488E-A3F3-1137149EAF04}" srcOrd="0" destOrd="0" presId="urn:microsoft.com/office/officeart/2005/8/layout/orgChart1"/>
    <dgm:cxn modelId="{F3F1056B-57D8-480A-B64C-DF750359416C}" type="presParOf" srcId="{E3720CB7-3198-42ED-BE0A-E1C2D57F0A30}" destId="{B649701E-46E7-4CF6-AB54-606BCB1408B8}" srcOrd="1" destOrd="0" presId="urn:microsoft.com/office/officeart/2005/8/layout/orgChart1"/>
    <dgm:cxn modelId="{2FCE89CC-FBA8-4474-9AD2-5E9A0DFB0DF2}" type="presParOf" srcId="{EE641AB1-0B04-4050-9EC3-7E0AF55E9743}" destId="{609EEB2D-A4E5-477C-9B52-D8FA91583048}" srcOrd="1" destOrd="0" presId="urn:microsoft.com/office/officeart/2005/8/layout/orgChart1"/>
    <dgm:cxn modelId="{28EF725E-E3D0-4C5F-810B-5677855735A9}" type="presParOf" srcId="{EE641AB1-0B04-4050-9EC3-7E0AF55E9743}" destId="{0B39483F-C34D-4FDD-87B5-0D807F368FDB}"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B59991-E8F1-403C-AF49-C13E66D520E6}">
      <dsp:nvSpPr>
        <dsp:cNvPr id="0" name=""/>
        <dsp:cNvSpPr/>
      </dsp:nvSpPr>
      <dsp:spPr>
        <a:xfrm>
          <a:off x="3744829" y="854903"/>
          <a:ext cx="179465" cy="786231"/>
        </a:xfrm>
        <a:custGeom>
          <a:avLst/>
          <a:gdLst/>
          <a:ahLst/>
          <a:cxnLst/>
          <a:rect l="0" t="0" r="0" b="0"/>
          <a:pathLst>
            <a:path>
              <a:moveTo>
                <a:pt x="179465" y="0"/>
              </a:moveTo>
              <a:lnTo>
                <a:pt x="179465" y="786231"/>
              </a:lnTo>
              <a:lnTo>
                <a:pt x="0" y="786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FA301-69A6-4F30-BD3E-EC86E074E00B}">
      <dsp:nvSpPr>
        <dsp:cNvPr id="0" name=""/>
        <dsp:cNvSpPr/>
      </dsp:nvSpPr>
      <dsp:spPr>
        <a:xfrm>
          <a:off x="3924295" y="854903"/>
          <a:ext cx="2187431" cy="1572462"/>
        </a:xfrm>
        <a:custGeom>
          <a:avLst/>
          <a:gdLst/>
          <a:ahLst/>
          <a:cxnLst/>
          <a:rect l="0" t="0" r="0" b="0"/>
          <a:pathLst>
            <a:path>
              <a:moveTo>
                <a:pt x="0" y="0"/>
              </a:moveTo>
              <a:lnTo>
                <a:pt x="0" y="1392996"/>
              </a:lnTo>
              <a:lnTo>
                <a:pt x="2187431" y="1392996"/>
              </a:lnTo>
              <a:lnTo>
                <a:pt x="2187431" y="1572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57E67-3A15-4B7D-AF26-81515BA1AC3A}">
      <dsp:nvSpPr>
        <dsp:cNvPr id="0" name=""/>
        <dsp:cNvSpPr/>
      </dsp:nvSpPr>
      <dsp:spPr>
        <a:xfrm>
          <a:off x="4015429" y="3281964"/>
          <a:ext cx="99372" cy="786231"/>
        </a:xfrm>
        <a:custGeom>
          <a:avLst/>
          <a:gdLst/>
          <a:ahLst/>
          <a:cxnLst/>
          <a:rect l="0" t="0" r="0" b="0"/>
          <a:pathLst>
            <a:path>
              <a:moveTo>
                <a:pt x="0" y="0"/>
              </a:moveTo>
              <a:lnTo>
                <a:pt x="0" y="786231"/>
              </a:lnTo>
              <a:lnTo>
                <a:pt x="99372" y="78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C6CE21-F70F-4299-A066-30E924EF84B2}">
      <dsp:nvSpPr>
        <dsp:cNvPr id="0" name=""/>
        <dsp:cNvSpPr/>
      </dsp:nvSpPr>
      <dsp:spPr>
        <a:xfrm>
          <a:off x="3906878" y="3281964"/>
          <a:ext cx="108551" cy="786231"/>
        </a:xfrm>
        <a:custGeom>
          <a:avLst/>
          <a:gdLst/>
          <a:ahLst/>
          <a:cxnLst/>
          <a:rect l="0" t="0" r="0" b="0"/>
          <a:pathLst>
            <a:path>
              <a:moveTo>
                <a:pt x="108551" y="0"/>
              </a:moveTo>
              <a:lnTo>
                <a:pt x="108551" y="786231"/>
              </a:lnTo>
              <a:lnTo>
                <a:pt x="0" y="78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79391-6C0B-4B50-8762-3BE019259FD9}">
      <dsp:nvSpPr>
        <dsp:cNvPr id="0" name=""/>
        <dsp:cNvSpPr/>
      </dsp:nvSpPr>
      <dsp:spPr>
        <a:xfrm>
          <a:off x="3878575" y="854903"/>
          <a:ext cx="91440" cy="1572462"/>
        </a:xfrm>
        <a:custGeom>
          <a:avLst/>
          <a:gdLst/>
          <a:ahLst/>
          <a:cxnLst/>
          <a:rect l="0" t="0" r="0" b="0"/>
          <a:pathLst>
            <a:path>
              <a:moveTo>
                <a:pt x="45720" y="0"/>
              </a:moveTo>
              <a:lnTo>
                <a:pt x="45720" y="1392996"/>
              </a:lnTo>
              <a:lnTo>
                <a:pt x="136854" y="1392996"/>
              </a:lnTo>
              <a:lnTo>
                <a:pt x="136854" y="1572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94630-28A7-4AF8-B214-7763491BF7C4}">
      <dsp:nvSpPr>
        <dsp:cNvPr id="0" name=""/>
        <dsp:cNvSpPr/>
      </dsp:nvSpPr>
      <dsp:spPr>
        <a:xfrm>
          <a:off x="1904211" y="854903"/>
          <a:ext cx="2020084" cy="1572462"/>
        </a:xfrm>
        <a:custGeom>
          <a:avLst/>
          <a:gdLst/>
          <a:ahLst/>
          <a:cxnLst/>
          <a:rect l="0" t="0" r="0" b="0"/>
          <a:pathLst>
            <a:path>
              <a:moveTo>
                <a:pt x="2020084" y="0"/>
              </a:moveTo>
              <a:lnTo>
                <a:pt x="2020084" y="1392996"/>
              </a:lnTo>
              <a:lnTo>
                <a:pt x="0" y="1392996"/>
              </a:lnTo>
              <a:lnTo>
                <a:pt x="0" y="1572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847DE-4C38-4C26-82AD-FC666F129B28}">
      <dsp:nvSpPr>
        <dsp:cNvPr id="0" name=""/>
        <dsp:cNvSpPr/>
      </dsp:nvSpPr>
      <dsp:spPr>
        <a:xfrm>
          <a:off x="3069696" y="304"/>
          <a:ext cx="1709197"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Principal</a:t>
          </a:r>
          <a:endParaRPr lang="en-US" sz="2600" b="1" kern="1200" dirty="0"/>
        </a:p>
      </dsp:txBody>
      <dsp:txXfrm>
        <a:off x="3069696" y="304"/>
        <a:ext cx="1709197" cy="854598"/>
      </dsp:txXfrm>
    </dsp:sp>
    <dsp:sp modelId="{59B0C3C3-274A-490E-B0FD-639050B49281}">
      <dsp:nvSpPr>
        <dsp:cNvPr id="0" name=""/>
        <dsp:cNvSpPr/>
      </dsp:nvSpPr>
      <dsp:spPr>
        <a:xfrm>
          <a:off x="1143002" y="2427365"/>
          <a:ext cx="1522416"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Dean(s) of  </a:t>
          </a:r>
          <a:r>
            <a:rPr lang="en-US" sz="1400" b="1" kern="1200" dirty="0" smtClean="0"/>
            <a:t>Students/Culture</a:t>
          </a:r>
          <a:endParaRPr lang="en-US" sz="1400" b="1" kern="1200" dirty="0"/>
        </a:p>
      </dsp:txBody>
      <dsp:txXfrm>
        <a:off x="1143002" y="2427365"/>
        <a:ext cx="1522416" cy="854598"/>
      </dsp:txXfrm>
    </dsp:sp>
    <dsp:sp modelId="{E196A4A7-9AAB-4157-88BB-AC27F56C6120}">
      <dsp:nvSpPr>
        <dsp:cNvPr id="0" name=""/>
        <dsp:cNvSpPr/>
      </dsp:nvSpPr>
      <dsp:spPr>
        <a:xfrm>
          <a:off x="3100547" y="2427365"/>
          <a:ext cx="1829764"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Director of School Operations (DSO)</a:t>
          </a:r>
        </a:p>
      </dsp:txBody>
      <dsp:txXfrm>
        <a:off x="3100547" y="2427365"/>
        <a:ext cx="1829764" cy="854598"/>
      </dsp:txXfrm>
    </dsp:sp>
    <dsp:sp modelId="{821608FC-0C22-4DD1-BB42-1EEA4386A82C}">
      <dsp:nvSpPr>
        <dsp:cNvPr id="0" name=""/>
        <dsp:cNvSpPr/>
      </dsp:nvSpPr>
      <dsp:spPr>
        <a:xfrm>
          <a:off x="2819401" y="3640896"/>
          <a:ext cx="1087477" cy="854598"/>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Student Services Manager (SSM)</a:t>
          </a:r>
        </a:p>
      </dsp:txBody>
      <dsp:txXfrm>
        <a:off x="2819401" y="3640896"/>
        <a:ext cx="1087477" cy="854598"/>
      </dsp:txXfrm>
    </dsp:sp>
    <dsp:sp modelId="{C7F156E7-B648-49ED-8108-65A3FD15DAC6}">
      <dsp:nvSpPr>
        <dsp:cNvPr id="0" name=""/>
        <dsp:cNvSpPr/>
      </dsp:nvSpPr>
      <dsp:spPr>
        <a:xfrm>
          <a:off x="4114802" y="3640896"/>
          <a:ext cx="1026920" cy="854598"/>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Office   Coordinator (OC)</a:t>
          </a:r>
        </a:p>
      </dsp:txBody>
      <dsp:txXfrm>
        <a:off x="4114802" y="3640896"/>
        <a:ext cx="1026920" cy="854598"/>
      </dsp:txXfrm>
    </dsp:sp>
    <dsp:sp modelId="{0CF6450A-5940-428C-B358-4AD90FDE8718}">
      <dsp:nvSpPr>
        <dsp:cNvPr id="0" name=""/>
        <dsp:cNvSpPr/>
      </dsp:nvSpPr>
      <dsp:spPr>
        <a:xfrm>
          <a:off x="5441653" y="2427365"/>
          <a:ext cx="1340147"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Academic Dean(s)</a:t>
          </a:r>
          <a:endParaRPr lang="en-US" sz="1400" b="1" kern="1200" dirty="0"/>
        </a:p>
      </dsp:txBody>
      <dsp:txXfrm>
        <a:off x="5441653" y="2427365"/>
        <a:ext cx="1340147" cy="854598"/>
      </dsp:txXfrm>
    </dsp:sp>
    <dsp:sp modelId="{9A922126-0B47-40B8-BA4A-447E13370D3A}">
      <dsp:nvSpPr>
        <dsp:cNvPr id="0" name=""/>
        <dsp:cNvSpPr/>
      </dsp:nvSpPr>
      <dsp:spPr>
        <a:xfrm>
          <a:off x="2530940" y="1399479"/>
          <a:ext cx="1213889" cy="48330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Principal's</a:t>
          </a:r>
          <a:r>
            <a:rPr lang="en-US" sz="1400" b="1" kern="1200" dirty="0" smtClean="0">
              <a:solidFill>
                <a:srgbClr val="FF0000"/>
              </a:solidFill>
            </a:rPr>
            <a:t>*</a:t>
          </a:r>
          <a:r>
            <a:rPr lang="en-US" sz="1200" b="1" kern="1200" dirty="0" smtClean="0">
              <a:solidFill>
                <a:srgbClr val="FF0000"/>
              </a:solidFill>
            </a:rPr>
            <a:t> </a:t>
          </a:r>
          <a:r>
            <a:rPr lang="en-US" sz="1200" b="1" kern="1200" dirty="0">
              <a:solidFill>
                <a:schemeClr val="tx1"/>
              </a:solidFill>
            </a:rPr>
            <a:t>Assistant</a:t>
          </a:r>
        </a:p>
      </dsp:txBody>
      <dsp:txXfrm>
        <a:off x="2530940" y="1399479"/>
        <a:ext cx="1213889" cy="483309"/>
      </dsp:txXfrm>
    </dsp:sp>
    <dsp:sp modelId="{29A244DF-EF8F-488E-A3F3-1137149EAF04}">
      <dsp:nvSpPr>
        <dsp:cNvPr id="0" name=""/>
        <dsp:cNvSpPr/>
      </dsp:nvSpPr>
      <dsp:spPr>
        <a:xfrm>
          <a:off x="5562595" y="745600"/>
          <a:ext cx="1643975" cy="702198"/>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Regional Director    of Operations (RDO)</a:t>
          </a:r>
          <a:endParaRPr lang="en-US" sz="1400" b="1" kern="1200" dirty="0"/>
        </a:p>
      </dsp:txBody>
      <dsp:txXfrm>
        <a:off x="5562595" y="745600"/>
        <a:ext cx="1643975" cy="70219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B59991-E8F1-403C-AF49-C13E66D520E6}">
      <dsp:nvSpPr>
        <dsp:cNvPr id="0" name=""/>
        <dsp:cNvSpPr/>
      </dsp:nvSpPr>
      <dsp:spPr>
        <a:xfrm>
          <a:off x="2509284" y="854903"/>
          <a:ext cx="1415010" cy="786231"/>
        </a:xfrm>
        <a:custGeom>
          <a:avLst/>
          <a:gdLst/>
          <a:ahLst/>
          <a:cxnLst/>
          <a:rect l="0" t="0" r="0" b="0"/>
          <a:pathLst>
            <a:path>
              <a:moveTo>
                <a:pt x="1415010" y="0"/>
              </a:moveTo>
              <a:lnTo>
                <a:pt x="1415010" y="786231"/>
              </a:lnTo>
              <a:lnTo>
                <a:pt x="0" y="786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FA301-69A6-4F30-BD3E-EC86E074E00B}">
      <dsp:nvSpPr>
        <dsp:cNvPr id="0" name=""/>
        <dsp:cNvSpPr/>
      </dsp:nvSpPr>
      <dsp:spPr>
        <a:xfrm>
          <a:off x="3924295" y="854903"/>
          <a:ext cx="2187431" cy="1572462"/>
        </a:xfrm>
        <a:custGeom>
          <a:avLst/>
          <a:gdLst/>
          <a:ahLst/>
          <a:cxnLst/>
          <a:rect l="0" t="0" r="0" b="0"/>
          <a:pathLst>
            <a:path>
              <a:moveTo>
                <a:pt x="0" y="0"/>
              </a:moveTo>
              <a:lnTo>
                <a:pt x="0" y="1392996"/>
              </a:lnTo>
              <a:lnTo>
                <a:pt x="2187431" y="1392996"/>
              </a:lnTo>
              <a:lnTo>
                <a:pt x="2187431" y="1572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57E67-3A15-4B7D-AF26-81515BA1AC3A}">
      <dsp:nvSpPr>
        <dsp:cNvPr id="0" name=""/>
        <dsp:cNvSpPr/>
      </dsp:nvSpPr>
      <dsp:spPr>
        <a:xfrm>
          <a:off x="4015429" y="3281964"/>
          <a:ext cx="99372" cy="786231"/>
        </a:xfrm>
        <a:custGeom>
          <a:avLst/>
          <a:gdLst/>
          <a:ahLst/>
          <a:cxnLst/>
          <a:rect l="0" t="0" r="0" b="0"/>
          <a:pathLst>
            <a:path>
              <a:moveTo>
                <a:pt x="0" y="0"/>
              </a:moveTo>
              <a:lnTo>
                <a:pt x="0" y="786231"/>
              </a:lnTo>
              <a:lnTo>
                <a:pt x="99372" y="78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C6CE21-F70F-4299-A066-30E924EF84B2}">
      <dsp:nvSpPr>
        <dsp:cNvPr id="0" name=""/>
        <dsp:cNvSpPr/>
      </dsp:nvSpPr>
      <dsp:spPr>
        <a:xfrm>
          <a:off x="3906878" y="3281964"/>
          <a:ext cx="108551" cy="786231"/>
        </a:xfrm>
        <a:custGeom>
          <a:avLst/>
          <a:gdLst/>
          <a:ahLst/>
          <a:cxnLst/>
          <a:rect l="0" t="0" r="0" b="0"/>
          <a:pathLst>
            <a:path>
              <a:moveTo>
                <a:pt x="108551" y="0"/>
              </a:moveTo>
              <a:lnTo>
                <a:pt x="108551" y="786231"/>
              </a:lnTo>
              <a:lnTo>
                <a:pt x="0" y="78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79391-6C0B-4B50-8762-3BE019259FD9}">
      <dsp:nvSpPr>
        <dsp:cNvPr id="0" name=""/>
        <dsp:cNvSpPr/>
      </dsp:nvSpPr>
      <dsp:spPr>
        <a:xfrm>
          <a:off x="3878575" y="854903"/>
          <a:ext cx="91440" cy="1572462"/>
        </a:xfrm>
        <a:custGeom>
          <a:avLst/>
          <a:gdLst/>
          <a:ahLst/>
          <a:cxnLst/>
          <a:rect l="0" t="0" r="0" b="0"/>
          <a:pathLst>
            <a:path>
              <a:moveTo>
                <a:pt x="45720" y="0"/>
              </a:moveTo>
              <a:lnTo>
                <a:pt x="45720" y="1392996"/>
              </a:lnTo>
              <a:lnTo>
                <a:pt x="136854" y="1392996"/>
              </a:lnTo>
              <a:lnTo>
                <a:pt x="136854" y="1572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94630-28A7-4AF8-B214-7763491BF7C4}">
      <dsp:nvSpPr>
        <dsp:cNvPr id="0" name=""/>
        <dsp:cNvSpPr/>
      </dsp:nvSpPr>
      <dsp:spPr>
        <a:xfrm>
          <a:off x="1904211" y="854903"/>
          <a:ext cx="2020084" cy="1572462"/>
        </a:xfrm>
        <a:custGeom>
          <a:avLst/>
          <a:gdLst/>
          <a:ahLst/>
          <a:cxnLst/>
          <a:rect l="0" t="0" r="0" b="0"/>
          <a:pathLst>
            <a:path>
              <a:moveTo>
                <a:pt x="2020084" y="0"/>
              </a:moveTo>
              <a:lnTo>
                <a:pt x="2020084" y="1392996"/>
              </a:lnTo>
              <a:lnTo>
                <a:pt x="0" y="1392996"/>
              </a:lnTo>
              <a:lnTo>
                <a:pt x="0" y="1572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847DE-4C38-4C26-82AD-FC666F129B28}">
      <dsp:nvSpPr>
        <dsp:cNvPr id="0" name=""/>
        <dsp:cNvSpPr/>
      </dsp:nvSpPr>
      <dsp:spPr>
        <a:xfrm>
          <a:off x="3069696" y="304"/>
          <a:ext cx="1709197"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Principal</a:t>
          </a:r>
          <a:endParaRPr lang="en-US" sz="2600" b="1" kern="1200" dirty="0"/>
        </a:p>
      </dsp:txBody>
      <dsp:txXfrm>
        <a:off x="3069696" y="304"/>
        <a:ext cx="1709197" cy="854598"/>
      </dsp:txXfrm>
    </dsp:sp>
    <dsp:sp modelId="{59B0C3C3-274A-490E-B0FD-639050B49281}">
      <dsp:nvSpPr>
        <dsp:cNvPr id="0" name=""/>
        <dsp:cNvSpPr/>
      </dsp:nvSpPr>
      <dsp:spPr>
        <a:xfrm>
          <a:off x="1143002" y="2427365"/>
          <a:ext cx="1522416"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Dean(s) of  </a:t>
          </a:r>
          <a:r>
            <a:rPr lang="en-US" sz="1400" b="1" kern="1200" dirty="0" smtClean="0"/>
            <a:t>Students/Culture</a:t>
          </a:r>
          <a:endParaRPr lang="en-US" sz="1400" b="1" kern="1200" dirty="0"/>
        </a:p>
      </dsp:txBody>
      <dsp:txXfrm>
        <a:off x="1143002" y="2427365"/>
        <a:ext cx="1522416" cy="854598"/>
      </dsp:txXfrm>
    </dsp:sp>
    <dsp:sp modelId="{E196A4A7-9AAB-4157-88BB-AC27F56C6120}">
      <dsp:nvSpPr>
        <dsp:cNvPr id="0" name=""/>
        <dsp:cNvSpPr/>
      </dsp:nvSpPr>
      <dsp:spPr>
        <a:xfrm>
          <a:off x="3100547" y="2427365"/>
          <a:ext cx="1829764"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Director of School Operations (DSO)</a:t>
          </a:r>
        </a:p>
      </dsp:txBody>
      <dsp:txXfrm>
        <a:off x="3100547" y="2427365"/>
        <a:ext cx="1829764" cy="854598"/>
      </dsp:txXfrm>
    </dsp:sp>
    <dsp:sp modelId="{821608FC-0C22-4DD1-BB42-1EEA4386A82C}">
      <dsp:nvSpPr>
        <dsp:cNvPr id="0" name=""/>
        <dsp:cNvSpPr/>
      </dsp:nvSpPr>
      <dsp:spPr>
        <a:xfrm>
          <a:off x="2819401" y="3640896"/>
          <a:ext cx="1087477" cy="854598"/>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Student Services Manager (SSM)</a:t>
          </a:r>
        </a:p>
      </dsp:txBody>
      <dsp:txXfrm>
        <a:off x="2819401" y="3640896"/>
        <a:ext cx="1087477" cy="854598"/>
      </dsp:txXfrm>
    </dsp:sp>
    <dsp:sp modelId="{C7F156E7-B648-49ED-8108-65A3FD15DAC6}">
      <dsp:nvSpPr>
        <dsp:cNvPr id="0" name=""/>
        <dsp:cNvSpPr/>
      </dsp:nvSpPr>
      <dsp:spPr>
        <a:xfrm>
          <a:off x="4114802" y="3640896"/>
          <a:ext cx="1026920" cy="854598"/>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Office   Coordinator (OC)</a:t>
          </a:r>
        </a:p>
      </dsp:txBody>
      <dsp:txXfrm>
        <a:off x="4114802" y="3640896"/>
        <a:ext cx="1026920" cy="854598"/>
      </dsp:txXfrm>
    </dsp:sp>
    <dsp:sp modelId="{0CF6450A-5940-428C-B358-4AD90FDE8718}">
      <dsp:nvSpPr>
        <dsp:cNvPr id="0" name=""/>
        <dsp:cNvSpPr/>
      </dsp:nvSpPr>
      <dsp:spPr>
        <a:xfrm>
          <a:off x="5441653" y="2427365"/>
          <a:ext cx="1340147"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Academic Dean(s)</a:t>
          </a:r>
          <a:endParaRPr lang="en-US" sz="1400" b="1" kern="1200" dirty="0"/>
        </a:p>
      </dsp:txBody>
      <dsp:txXfrm>
        <a:off x="5441653" y="2427365"/>
        <a:ext cx="1340147" cy="854598"/>
      </dsp:txXfrm>
    </dsp:sp>
    <dsp:sp modelId="{9A922126-0B47-40B8-BA4A-447E13370D3A}">
      <dsp:nvSpPr>
        <dsp:cNvPr id="0" name=""/>
        <dsp:cNvSpPr/>
      </dsp:nvSpPr>
      <dsp:spPr>
        <a:xfrm>
          <a:off x="1295395" y="1399479"/>
          <a:ext cx="1213889" cy="48330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Principal's</a:t>
          </a:r>
          <a:r>
            <a:rPr lang="en-US" sz="1400" b="1" kern="1200" dirty="0" smtClean="0">
              <a:solidFill>
                <a:srgbClr val="FF0000"/>
              </a:solidFill>
            </a:rPr>
            <a:t>*</a:t>
          </a:r>
          <a:r>
            <a:rPr lang="en-US" sz="1200" b="1" kern="1200" dirty="0" smtClean="0">
              <a:solidFill>
                <a:srgbClr val="FF0000"/>
              </a:solidFill>
            </a:rPr>
            <a:t> </a:t>
          </a:r>
          <a:r>
            <a:rPr lang="en-US" sz="1200" b="1" kern="1200" dirty="0">
              <a:solidFill>
                <a:schemeClr val="tx1"/>
              </a:solidFill>
            </a:rPr>
            <a:t>Assistant</a:t>
          </a:r>
        </a:p>
      </dsp:txBody>
      <dsp:txXfrm>
        <a:off x="1295395" y="1399479"/>
        <a:ext cx="1213889" cy="483309"/>
      </dsp:txXfrm>
    </dsp:sp>
    <dsp:sp modelId="{29A244DF-EF8F-488E-A3F3-1137149EAF04}">
      <dsp:nvSpPr>
        <dsp:cNvPr id="0" name=""/>
        <dsp:cNvSpPr/>
      </dsp:nvSpPr>
      <dsp:spPr>
        <a:xfrm>
          <a:off x="5562595" y="745600"/>
          <a:ext cx="1643975" cy="702198"/>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Regional Director    of Operations (RDO)</a:t>
          </a:r>
          <a:endParaRPr lang="en-US" sz="1400" b="1" kern="1200" dirty="0"/>
        </a:p>
      </dsp:txBody>
      <dsp:txXfrm>
        <a:off x="5562595" y="745600"/>
        <a:ext cx="1643975" cy="70219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B59991-E8F1-403C-AF49-C13E66D520E6}">
      <dsp:nvSpPr>
        <dsp:cNvPr id="0" name=""/>
        <dsp:cNvSpPr/>
      </dsp:nvSpPr>
      <dsp:spPr>
        <a:xfrm>
          <a:off x="2509284" y="854903"/>
          <a:ext cx="1415010" cy="786231"/>
        </a:xfrm>
        <a:custGeom>
          <a:avLst/>
          <a:gdLst/>
          <a:ahLst/>
          <a:cxnLst/>
          <a:rect l="0" t="0" r="0" b="0"/>
          <a:pathLst>
            <a:path>
              <a:moveTo>
                <a:pt x="1415010" y="0"/>
              </a:moveTo>
              <a:lnTo>
                <a:pt x="1415010" y="786231"/>
              </a:lnTo>
              <a:lnTo>
                <a:pt x="0" y="786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FA301-69A6-4F30-BD3E-EC86E074E00B}">
      <dsp:nvSpPr>
        <dsp:cNvPr id="0" name=""/>
        <dsp:cNvSpPr/>
      </dsp:nvSpPr>
      <dsp:spPr>
        <a:xfrm>
          <a:off x="3924295" y="854903"/>
          <a:ext cx="2187431" cy="1572462"/>
        </a:xfrm>
        <a:custGeom>
          <a:avLst/>
          <a:gdLst/>
          <a:ahLst/>
          <a:cxnLst/>
          <a:rect l="0" t="0" r="0" b="0"/>
          <a:pathLst>
            <a:path>
              <a:moveTo>
                <a:pt x="0" y="0"/>
              </a:moveTo>
              <a:lnTo>
                <a:pt x="0" y="1392996"/>
              </a:lnTo>
              <a:lnTo>
                <a:pt x="2187431" y="1392996"/>
              </a:lnTo>
              <a:lnTo>
                <a:pt x="2187431" y="1572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57E67-3A15-4B7D-AF26-81515BA1AC3A}">
      <dsp:nvSpPr>
        <dsp:cNvPr id="0" name=""/>
        <dsp:cNvSpPr/>
      </dsp:nvSpPr>
      <dsp:spPr>
        <a:xfrm>
          <a:off x="4015429" y="3281964"/>
          <a:ext cx="99372" cy="786231"/>
        </a:xfrm>
        <a:custGeom>
          <a:avLst/>
          <a:gdLst/>
          <a:ahLst/>
          <a:cxnLst/>
          <a:rect l="0" t="0" r="0" b="0"/>
          <a:pathLst>
            <a:path>
              <a:moveTo>
                <a:pt x="0" y="0"/>
              </a:moveTo>
              <a:lnTo>
                <a:pt x="0" y="786231"/>
              </a:lnTo>
              <a:lnTo>
                <a:pt x="99372" y="78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C6CE21-F70F-4299-A066-30E924EF84B2}">
      <dsp:nvSpPr>
        <dsp:cNvPr id="0" name=""/>
        <dsp:cNvSpPr/>
      </dsp:nvSpPr>
      <dsp:spPr>
        <a:xfrm>
          <a:off x="3906878" y="3281964"/>
          <a:ext cx="108551" cy="786231"/>
        </a:xfrm>
        <a:custGeom>
          <a:avLst/>
          <a:gdLst/>
          <a:ahLst/>
          <a:cxnLst/>
          <a:rect l="0" t="0" r="0" b="0"/>
          <a:pathLst>
            <a:path>
              <a:moveTo>
                <a:pt x="108551" y="0"/>
              </a:moveTo>
              <a:lnTo>
                <a:pt x="108551" y="786231"/>
              </a:lnTo>
              <a:lnTo>
                <a:pt x="0" y="78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79391-6C0B-4B50-8762-3BE019259FD9}">
      <dsp:nvSpPr>
        <dsp:cNvPr id="0" name=""/>
        <dsp:cNvSpPr/>
      </dsp:nvSpPr>
      <dsp:spPr>
        <a:xfrm>
          <a:off x="3878575" y="854903"/>
          <a:ext cx="91440" cy="1572462"/>
        </a:xfrm>
        <a:custGeom>
          <a:avLst/>
          <a:gdLst/>
          <a:ahLst/>
          <a:cxnLst/>
          <a:rect l="0" t="0" r="0" b="0"/>
          <a:pathLst>
            <a:path>
              <a:moveTo>
                <a:pt x="45720" y="0"/>
              </a:moveTo>
              <a:lnTo>
                <a:pt x="45720" y="1392996"/>
              </a:lnTo>
              <a:lnTo>
                <a:pt x="136854" y="1392996"/>
              </a:lnTo>
              <a:lnTo>
                <a:pt x="136854" y="1572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94630-28A7-4AF8-B214-7763491BF7C4}">
      <dsp:nvSpPr>
        <dsp:cNvPr id="0" name=""/>
        <dsp:cNvSpPr/>
      </dsp:nvSpPr>
      <dsp:spPr>
        <a:xfrm>
          <a:off x="1904211" y="854903"/>
          <a:ext cx="2020084" cy="1572462"/>
        </a:xfrm>
        <a:custGeom>
          <a:avLst/>
          <a:gdLst/>
          <a:ahLst/>
          <a:cxnLst/>
          <a:rect l="0" t="0" r="0" b="0"/>
          <a:pathLst>
            <a:path>
              <a:moveTo>
                <a:pt x="2020084" y="0"/>
              </a:moveTo>
              <a:lnTo>
                <a:pt x="2020084" y="1392996"/>
              </a:lnTo>
              <a:lnTo>
                <a:pt x="0" y="1392996"/>
              </a:lnTo>
              <a:lnTo>
                <a:pt x="0" y="1572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847DE-4C38-4C26-82AD-FC666F129B28}">
      <dsp:nvSpPr>
        <dsp:cNvPr id="0" name=""/>
        <dsp:cNvSpPr/>
      </dsp:nvSpPr>
      <dsp:spPr>
        <a:xfrm>
          <a:off x="3069696" y="304"/>
          <a:ext cx="1709197"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Principal</a:t>
          </a:r>
          <a:endParaRPr lang="en-US" sz="2600" b="1" kern="1200" dirty="0"/>
        </a:p>
      </dsp:txBody>
      <dsp:txXfrm>
        <a:off x="3069696" y="304"/>
        <a:ext cx="1709197" cy="854598"/>
      </dsp:txXfrm>
    </dsp:sp>
    <dsp:sp modelId="{59B0C3C3-274A-490E-B0FD-639050B49281}">
      <dsp:nvSpPr>
        <dsp:cNvPr id="0" name=""/>
        <dsp:cNvSpPr/>
      </dsp:nvSpPr>
      <dsp:spPr>
        <a:xfrm>
          <a:off x="1143002" y="2427365"/>
          <a:ext cx="1522416"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Dean(s) of  </a:t>
          </a:r>
          <a:r>
            <a:rPr lang="en-US" sz="1400" b="1" kern="1200" dirty="0" smtClean="0"/>
            <a:t>Students/Culture</a:t>
          </a:r>
          <a:endParaRPr lang="en-US" sz="1400" b="1" kern="1200" dirty="0"/>
        </a:p>
      </dsp:txBody>
      <dsp:txXfrm>
        <a:off x="1143002" y="2427365"/>
        <a:ext cx="1522416" cy="854598"/>
      </dsp:txXfrm>
    </dsp:sp>
    <dsp:sp modelId="{E196A4A7-9AAB-4157-88BB-AC27F56C6120}">
      <dsp:nvSpPr>
        <dsp:cNvPr id="0" name=""/>
        <dsp:cNvSpPr/>
      </dsp:nvSpPr>
      <dsp:spPr>
        <a:xfrm>
          <a:off x="3100547" y="2427365"/>
          <a:ext cx="1829764"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Director of School Operations (DSO)</a:t>
          </a:r>
        </a:p>
      </dsp:txBody>
      <dsp:txXfrm>
        <a:off x="3100547" y="2427365"/>
        <a:ext cx="1829764" cy="854598"/>
      </dsp:txXfrm>
    </dsp:sp>
    <dsp:sp modelId="{821608FC-0C22-4DD1-BB42-1EEA4386A82C}">
      <dsp:nvSpPr>
        <dsp:cNvPr id="0" name=""/>
        <dsp:cNvSpPr/>
      </dsp:nvSpPr>
      <dsp:spPr>
        <a:xfrm>
          <a:off x="2819401" y="3640896"/>
          <a:ext cx="1087477" cy="854598"/>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Student Services Manager (SSM)</a:t>
          </a:r>
        </a:p>
      </dsp:txBody>
      <dsp:txXfrm>
        <a:off x="2819401" y="3640896"/>
        <a:ext cx="1087477" cy="854598"/>
      </dsp:txXfrm>
    </dsp:sp>
    <dsp:sp modelId="{C7F156E7-B648-49ED-8108-65A3FD15DAC6}">
      <dsp:nvSpPr>
        <dsp:cNvPr id="0" name=""/>
        <dsp:cNvSpPr/>
      </dsp:nvSpPr>
      <dsp:spPr>
        <a:xfrm>
          <a:off x="4114802" y="3640896"/>
          <a:ext cx="1026920" cy="854598"/>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Office   Coordinator (OC)</a:t>
          </a:r>
        </a:p>
      </dsp:txBody>
      <dsp:txXfrm>
        <a:off x="4114802" y="3640896"/>
        <a:ext cx="1026920" cy="854598"/>
      </dsp:txXfrm>
    </dsp:sp>
    <dsp:sp modelId="{0CF6450A-5940-428C-B358-4AD90FDE8718}">
      <dsp:nvSpPr>
        <dsp:cNvPr id="0" name=""/>
        <dsp:cNvSpPr/>
      </dsp:nvSpPr>
      <dsp:spPr>
        <a:xfrm>
          <a:off x="5441653" y="2427365"/>
          <a:ext cx="1340147"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Academic Dean(s)</a:t>
          </a:r>
          <a:endParaRPr lang="en-US" sz="1400" b="1" kern="1200" dirty="0"/>
        </a:p>
      </dsp:txBody>
      <dsp:txXfrm>
        <a:off x="5441653" y="2427365"/>
        <a:ext cx="1340147" cy="854598"/>
      </dsp:txXfrm>
    </dsp:sp>
    <dsp:sp modelId="{9A922126-0B47-40B8-BA4A-447E13370D3A}">
      <dsp:nvSpPr>
        <dsp:cNvPr id="0" name=""/>
        <dsp:cNvSpPr/>
      </dsp:nvSpPr>
      <dsp:spPr>
        <a:xfrm>
          <a:off x="1295395" y="1399479"/>
          <a:ext cx="1213889" cy="48330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Principal's</a:t>
          </a:r>
          <a:r>
            <a:rPr lang="en-US" sz="1400" b="1" kern="1200" dirty="0" smtClean="0">
              <a:solidFill>
                <a:srgbClr val="FF0000"/>
              </a:solidFill>
            </a:rPr>
            <a:t>*</a:t>
          </a:r>
          <a:r>
            <a:rPr lang="en-US" sz="1200" b="1" kern="1200" dirty="0" smtClean="0">
              <a:solidFill>
                <a:srgbClr val="FF0000"/>
              </a:solidFill>
            </a:rPr>
            <a:t> </a:t>
          </a:r>
          <a:r>
            <a:rPr lang="en-US" sz="1200" b="1" kern="1200" dirty="0">
              <a:solidFill>
                <a:schemeClr val="tx1"/>
              </a:solidFill>
            </a:rPr>
            <a:t>Assistant</a:t>
          </a:r>
        </a:p>
      </dsp:txBody>
      <dsp:txXfrm>
        <a:off x="1295395" y="1399479"/>
        <a:ext cx="1213889" cy="483309"/>
      </dsp:txXfrm>
    </dsp:sp>
    <dsp:sp modelId="{29A244DF-EF8F-488E-A3F3-1137149EAF04}">
      <dsp:nvSpPr>
        <dsp:cNvPr id="0" name=""/>
        <dsp:cNvSpPr/>
      </dsp:nvSpPr>
      <dsp:spPr>
        <a:xfrm>
          <a:off x="5562595" y="745600"/>
          <a:ext cx="1643975" cy="702198"/>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Regional Director    of Operations (RDO)</a:t>
          </a:r>
          <a:endParaRPr lang="en-US" sz="1400" b="1" kern="1200" dirty="0"/>
        </a:p>
      </dsp:txBody>
      <dsp:txXfrm>
        <a:off x="5562595" y="745600"/>
        <a:ext cx="1643975" cy="70219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B59991-E8F1-403C-AF49-C13E66D520E6}">
      <dsp:nvSpPr>
        <dsp:cNvPr id="0" name=""/>
        <dsp:cNvSpPr/>
      </dsp:nvSpPr>
      <dsp:spPr>
        <a:xfrm>
          <a:off x="2509284" y="854903"/>
          <a:ext cx="1415010" cy="786231"/>
        </a:xfrm>
        <a:custGeom>
          <a:avLst/>
          <a:gdLst/>
          <a:ahLst/>
          <a:cxnLst/>
          <a:rect l="0" t="0" r="0" b="0"/>
          <a:pathLst>
            <a:path>
              <a:moveTo>
                <a:pt x="1415010" y="0"/>
              </a:moveTo>
              <a:lnTo>
                <a:pt x="1415010" y="786231"/>
              </a:lnTo>
              <a:lnTo>
                <a:pt x="0" y="786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FA301-69A6-4F30-BD3E-EC86E074E00B}">
      <dsp:nvSpPr>
        <dsp:cNvPr id="0" name=""/>
        <dsp:cNvSpPr/>
      </dsp:nvSpPr>
      <dsp:spPr>
        <a:xfrm>
          <a:off x="3924295" y="854903"/>
          <a:ext cx="2187431" cy="1572462"/>
        </a:xfrm>
        <a:custGeom>
          <a:avLst/>
          <a:gdLst/>
          <a:ahLst/>
          <a:cxnLst/>
          <a:rect l="0" t="0" r="0" b="0"/>
          <a:pathLst>
            <a:path>
              <a:moveTo>
                <a:pt x="0" y="0"/>
              </a:moveTo>
              <a:lnTo>
                <a:pt x="0" y="1392996"/>
              </a:lnTo>
              <a:lnTo>
                <a:pt x="2187431" y="1392996"/>
              </a:lnTo>
              <a:lnTo>
                <a:pt x="2187431" y="1572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57E67-3A15-4B7D-AF26-81515BA1AC3A}">
      <dsp:nvSpPr>
        <dsp:cNvPr id="0" name=""/>
        <dsp:cNvSpPr/>
      </dsp:nvSpPr>
      <dsp:spPr>
        <a:xfrm>
          <a:off x="4015429" y="3281964"/>
          <a:ext cx="99372" cy="786231"/>
        </a:xfrm>
        <a:custGeom>
          <a:avLst/>
          <a:gdLst/>
          <a:ahLst/>
          <a:cxnLst/>
          <a:rect l="0" t="0" r="0" b="0"/>
          <a:pathLst>
            <a:path>
              <a:moveTo>
                <a:pt x="0" y="0"/>
              </a:moveTo>
              <a:lnTo>
                <a:pt x="0" y="786231"/>
              </a:lnTo>
              <a:lnTo>
                <a:pt x="99372" y="78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C6CE21-F70F-4299-A066-30E924EF84B2}">
      <dsp:nvSpPr>
        <dsp:cNvPr id="0" name=""/>
        <dsp:cNvSpPr/>
      </dsp:nvSpPr>
      <dsp:spPr>
        <a:xfrm>
          <a:off x="3906878" y="3281964"/>
          <a:ext cx="108551" cy="786231"/>
        </a:xfrm>
        <a:custGeom>
          <a:avLst/>
          <a:gdLst/>
          <a:ahLst/>
          <a:cxnLst/>
          <a:rect l="0" t="0" r="0" b="0"/>
          <a:pathLst>
            <a:path>
              <a:moveTo>
                <a:pt x="108551" y="0"/>
              </a:moveTo>
              <a:lnTo>
                <a:pt x="108551" y="786231"/>
              </a:lnTo>
              <a:lnTo>
                <a:pt x="0" y="7862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79391-6C0B-4B50-8762-3BE019259FD9}">
      <dsp:nvSpPr>
        <dsp:cNvPr id="0" name=""/>
        <dsp:cNvSpPr/>
      </dsp:nvSpPr>
      <dsp:spPr>
        <a:xfrm>
          <a:off x="3878575" y="854903"/>
          <a:ext cx="91440" cy="1572462"/>
        </a:xfrm>
        <a:custGeom>
          <a:avLst/>
          <a:gdLst/>
          <a:ahLst/>
          <a:cxnLst/>
          <a:rect l="0" t="0" r="0" b="0"/>
          <a:pathLst>
            <a:path>
              <a:moveTo>
                <a:pt x="45720" y="0"/>
              </a:moveTo>
              <a:lnTo>
                <a:pt x="45720" y="1392996"/>
              </a:lnTo>
              <a:lnTo>
                <a:pt x="136854" y="1392996"/>
              </a:lnTo>
              <a:lnTo>
                <a:pt x="136854" y="1572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194630-28A7-4AF8-B214-7763491BF7C4}">
      <dsp:nvSpPr>
        <dsp:cNvPr id="0" name=""/>
        <dsp:cNvSpPr/>
      </dsp:nvSpPr>
      <dsp:spPr>
        <a:xfrm>
          <a:off x="1904211" y="854903"/>
          <a:ext cx="2020084" cy="1572462"/>
        </a:xfrm>
        <a:custGeom>
          <a:avLst/>
          <a:gdLst/>
          <a:ahLst/>
          <a:cxnLst/>
          <a:rect l="0" t="0" r="0" b="0"/>
          <a:pathLst>
            <a:path>
              <a:moveTo>
                <a:pt x="2020084" y="0"/>
              </a:moveTo>
              <a:lnTo>
                <a:pt x="2020084" y="1392996"/>
              </a:lnTo>
              <a:lnTo>
                <a:pt x="0" y="1392996"/>
              </a:lnTo>
              <a:lnTo>
                <a:pt x="0" y="15724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847DE-4C38-4C26-82AD-FC666F129B28}">
      <dsp:nvSpPr>
        <dsp:cNvPr id="0" name=""/>
        <dsp:cNvSpPr/>
      </dsp:nvSpPr>
      <dsp:spPr>
        <a:xfrm>
          <a:off x="3069696" y="304"/>
          <a:ext cx="1709197"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Principal</a:t>
          </a:r>
          <a:endParaRPr lang="en-US" sz="2600" b="1" kern="1200" dirty="0"/>
        </a:p>
      </dsp:txBody>
      <dsp:txXfrm>
        <a:off x="3069696" y="304"/>
        <a:ext cx="1709197" cy="854598"/>
      </dsp:txXfrm>
    </dsp:sp>
    <dsp:sp modelId="{59B0C3C3-274A-490E-B0FD-639050B49281}">
      <dsp:nvSpPr>
        <dsp:cNvPr id="0" name=""/>
        <dsp:cNvSpPr/>
      </dsp:nvSpPr>
      <dsp:spPr>
        <a:xfrm>
          <a:off x="1143002" y="2427365"/>
          <a:ext cx="1522416"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Dean(s) of  </a:t>
          </a:r>
          <a:r>
            <a:rPr lang="en-US" sz="1400" b="1" kern="1200" dirty="0" smtClean="0"/>
            <a:t>Students/Culture</a:t>
          </a:r>
          <a:endParaRPr lang="en-US" sz="1400" b="1" kern="1200" dirty="0"/>
        </a:p>
      </dsp:txBody>
      <dsp:txXfrm>
        <a:off x="1143002" y="2427365"/>
        <a:ext cx="1522416" cy="854598"/>
      </dsp:txXfrm>
    </dsp:sp>
    <dsp:sp modelId="{E196A4A7-9AAB-4157-88BB-AC27F56C6120}">
      <dsp:nvSpPr>
        <dsp:cNvPr id="0" name=""/>
        <dsp:cNvSpPr/>
      </dsp:nvSpPr>
      <dsp:spPr>
        <a:xfrm>
          <a:off x="3100547" y="2427365"/>
          <a:ext cx="1829764"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Director of School Operations (DSO)</a:t>
          </a:r>
        </a:p>
      </dsp:txBody>
      <dsp:txXfrm>
        <a:off x="3100547" y="2427365"/>
        <a:ext cx="1829764" cy="854598"/>
      </dsp:txXfrm>
    </dsp:sp>
    <dsp:sp modelId="{821608FC-0C22-4DD1-BB42-1EEA4386A82C}">
      <dsp:nvSpPr>
        <dsp:cNvPr id="0" name=""/>
        <dsp:cNvSpPr/>
      </dsp:nvSpPr>
      <dsp:spPr>
        <a:xfrm>
          <a:off x="2819401" y="3640896"/>
          <a:ext cx="1087477" cy="854598"/>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Student Services Manager (SSM)</a:t>
          </a:r>
        </a:p>
      </dsp:txBody>
      <dsp:txXfrm>
        <a:off x="2819401" y="3640896"/>
        <a:ext cx="1087477" cy="854598"/>
      </dsp:txXfrm>
    </dsp:sp>
    <dsp:sp modelId="{C7F156E7-B648-49ED-8108-65A3FD15DAC6}">
      <dsp:nvSpPr>
        <dsp:cNvPr id="0" name=""/>
        <dsp:cNvSpPr/>
      </dsp:nvSpPr>
      <dsp:spPr>
        <a:xfrm>
          <a:off x="4114802" y="3640896"/>
          <a:ext cx="1026920" cy="854598"/>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Office   Coordinator (OC)</a:t>
          </a:r>
        </a:p>
      </dsp:txBody>
      <dsp:txXfrm>
        <a:off x="4114802" y="3640896"/>
        <a:ext cx="1026920" cy="854598"/>
      </dsp:txXfrm>
    </dsp:sp>
    <dsp:sp modelId="{0CF6450A-5940-428C-B358-4AD90FDE8718}">
      <dsp:nvSpPr>
        <dsp:cNvPr id="0" name=""/>
        <dsp:cNvSpPr/>
      </dsp:nvSpPr>
      <dsp:spPr>
        <a:xfrm>
          <a:off x="5441653" y="2427365"/>
          <a:ext cx="1340147" cy="854598"/>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Academic Dean(s)</a:t>
          </a:r>
          <a:endParaRPr lang="en-US" sz="1400" b="1" kern="1200" dirty="0"/>
        </a:p>
      </dsp:txBody>
      <dsp:txXfrm>
        <a:off x="5441653" y="2427365"/>
        <a:ext cx="1340147" cy="854598"/>
      </dsp:txXfrm>
    </dsp:sp>
    <dsp:sp modelId="{9A922126-0B47-40B8-BA4A-447E13370D3A}">
      <dsp:nvSpPr>
        <dsp:cNvPr id="0" name=""/>
        <dsp:cNvSpPr/>
      </dsp:nvSpPr>
      <dsp:spPr>
        <a:xfrm>
          <a:off x="1295395" y="1399479"/>
          <a:ext cx="1213889" cy="48330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Principal's</a:t>
          </a:r>
          <a:r>
            <a:rPr lang="en-US" sz="1400" b="1" kern="1200" dirty="0" smtClean="0">
              <a:solidFill>
                <a:srgbClr val="FF0000"/>
              </a:solidFill>
            </a:rPr>
            <a:t>*</a:t>
          </a:r>
          <a:r>
            <a:rPr lang="en-US" sz="1200" b="1" kern="1200" dirty="0" smtClean="0">
              <a:solidFill>
                <a:srgbClr val="FF0000"/>
              </a:solidFill>
            </a:rPr>
            <a:t> </a:t>
          </a:r>
          <a:r>
            <a:rPr lang="en-US" sz="1200" b="1" kern="1200" dirty="0">
              <a:solidFill>
                <a:schemeClr val="tx1"/>
              </a:solidFill>
            </a:rPr>
            <a:t>Assistant</a:t>
          </a:r>
        </a:p>
      </dsp:txBody>
      <dsp:txXfrm>
        <a:off x="1295395" y="1399479"/>
        <a:ext cx="1213889" cy="483309"/>
      </dsp:txXfrm>
    </dsp:sp>
    <dsp:sp modelId="{29A244DF-EF8F-488E-A3F3-1137149EAF04}">
      <dsp:nvSpPr>
        <dsp:cNvPr id="0" name=""/>
        <dsp:cNvSpPr/>
      </dsp:nvSpPr>
      <dsp:spPr>
        <a:xfrm>
          <a:off x="5562595" y="745600"/>
          <a:ext cx="1643975" cy="702198"/>
        </a:xfrm>
        <a:prstGeom prst="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Regional Director    of Operations (RDO)</a:t>
          </a:r>
          <a:endParaRPr lang="en-US" sz="1400" b="1" kern="1200" dirty="0"/>
        </a:p>
      </dsp:txBody>
      <dsp:txXfrm>
        <a:off x="5562595" y="745600"/>
        <a:ext cx="1643975" cy="7021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20" tIns="46561" rIns="93120" bIns="46561" numCol="1" anchor="t" anchorCtr="0" compatLnSpc="1">
            <a:prstTxWarp prst="textNoShape">
              <a:avLst/>
            </a:prstTxWarp>
          </a:bodyPr>
          <a:lstStyle>
            <a:lvl1pPr>
              <a:buClrTx/>
              <a:buFontTx/>
              <a:buNone/>
              <a:defRPr sz="1300">
                <a:latin typeface="Arial" pitchFamily="-106" charset="0"/>
                <a:ea typeface="+mn-ea"/>
                <a:cs typeface="+mn-cs"/>
              </a:defRPr>
            </a:lvl1pPr>
          </a:lstStyle>
          <a:p>
            <a:pPr>
              <a:defRPr/>
            </a:pPr>
            <a:endParaRPr lang="en-US" dirty="0"/>
          </a:p>
        </p:txBody>
      </p:sp>
      <p:sp>
        <p:nvSpPr>
          <p:cNvPr id="512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20" tIns="46561" rIns="93120" bIns="46561" numCol="1" anchor="t" anchorCtr="0" compatLnSpc="1">
            <a:prstTxWarp prst="textNoShape">
              <a:avLst/>
            </a:prstTxWarp>
          </a:bodyPr>
          <a:lstStyle>
            <a:lvl1pPr algn="r">
              <a:buClrTx/>
              <a:buFontTx/>
              <a:buNone/>
              <a:defRPr sz="1300">
                <a:latin typeface="Arial" pitchFamily="-106" charset="0"/>
                <a:ea typeface="+mn-ea"/>
                <a:cs typeface="+mn-cs"/>
              </a:defRPr>
            </a:lvl1pPr>
          </a:lstStyle>
          <a:p>
            <a:pPr>
              <a:defRPr/>
            </a:pPr>
            <a:endParaRPr lang="en-US" dirty="0"/>
          </a:p>
        </p:txBody>
      </p:sp>
      <p:sp>
        <p:nvSpPr>
          <p:cNvPr id="5124" name="Rectangle 4"/>
          <p:cNvSpPr>
            <a:spLocks noGrp="1" noChangeArrowheads="1"/>
          </p:cNvSpPr>
          <p:nvPr>
            <p:ph type="ftr" sz="quarter" idx="2"/>
          </p:nvPr>
        </p:nvSpPr>
        <p:spPr bwMode="auto">
          <a:xfrm>
            <a:off x="0" y="8829968"/>
            <a:ext cx="3037840" cy="464820"/>
          </a:xfrm>
          <a:prstGeom prst="rect">
            <a:avLst/>
          </a:prstGeom>
          <a:noFill/>
          <a:ln w="9525">
            <a:noFill/>
            <a:miter lim="800000"/>
            <a:headEnd/>
            <a:tailEnd/>
          </a:ln>
          <a:effectLst/>
        </p:spPr>
        <p:txBody>
          <a:bodyPr vert="horz" wrap="square" lIns="93120" tIns="46561" rIns="93120" bIns="46561" numCol="1" anchor="b" anchorCtr="0" compatLnSpc="1">
            <a:prstTxWarp prst="textNoShape">
              <a:avLst/>
            </a:prstTxWarp>
          </a:bodyPr>
          <a:lstStyle>
            <a:lvl1pPr>
              <a:buClrTx/>
              <a:buFontTx/>
              <a:buNone/>
              <a:defRPr sz="1300">
                <a:latin typeface="Arial" pitchFamily="-106" charset="0"/>
                <a:ea typeface="+mn-ea"/>
                <a:cs typeface="+mn-cs"/>
              </a:defRPr>
            </a:lvl1pPr>
          </a:lstStyle>
          <a:p>
            <a:pPr>
              <a:defRPr/>
            </a:pPr>
            <a:endParaRPr lang="en-US" dirty="0"/>
          </a:p>
        </p:txBody>
      </p:sp>
      <p:sp>
        <p:nvSpPr>
          <p:cNvPr id="5125" name="Rectangle 5"/>
          <p:cNvSpPr>
            <a:spLocks noGrp="1" noChangeArrowheads="1"/>
          </p:cNvSpPr>
          <p:nvPr>
            <p:ph type="sldNum" sz="quarter" idx="3"/>
          </p:nvPr>
        </p:nvSpPr>
        <p:spPr bwMode="auto">
          <a:xfrm>
            <a:off x="3970938" y="8829968"/>
            <a:ext cx="3037840" cy="464820"/>
          </a:xfrm>
          <a:prstGeom prst="rect">
            <a:avLst/>
          </a:prstGeom>
          <a:noFill/>
          <a:ln w="9525">
            <a:noFill/>
            <a:miter lim="800000"/>
            <a:headEnd/>
            <a:tailEnd/>
          </a:ln>
          <a:effectLst/>
        </p:spPr>
        <p:txBody>
          <a:bodyPr vert="horz" wrap="square" lIns="93120" tIns="46561" rIns="93120" bIns="46561" numCol="1" anchor="b" anchorCtr="0" compatLnSpc="1">
            <a:prstTxWarp prst="textNoShape">
              <a:avLst/>
            </a:prstTxWarp>
          </a:bodyPr>
          <a:lstStyle>
            <a:lvl1pPr algn="r">
              <a:buClrTx/>
              <a:buFontTx/>
              <a:buNone/>
              <a:defRPr sz="1300"/>
            </a:lvl1pPr>
          </a:lstStyle>
          <a:p>
            <a:pPr>
              <a:defRPr/>
            </a:pPr>
            <a:fld id="{522698F9-9AB0-4E82-80DF-06020C4507B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20" tIns="46561" rIns="93120" bIns="46561" numCol="1" anchor="t" anchorCtr="0" compatLnSpc="1">
            <a:prstTxWarp prst="textNoShape">
              <a:avLst/>
            </a:prstTxWarp>
          </a:bodyPr>
          <a:lstStyle>
            <a:lvl1pPr>
              <a:buClrTx/>
              <a:buFontTx/>
              <a:buNone/>
              <a:defRPr sz="1300">
                <a:latin typeface="Arial" pitchFamily="-106" charset="0"/>
                <a:ea typeface="+mn-ea"/>
                <a:cs typeface="+mn-cs"/>
              </a:defRPr>
            </a:lvl1pPr>
          </a:lstStyle>
          <a:p>
            <a:pPr>
              <a:defRPr/>
            </a:pPr>
            <a:endParaRPr lang="en-US" dirty="0"/>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20" tIns="46561" rIns="93120" bIns="46561" numCol="1" anchor="t" anchorCtr="0" compatLnSpc="1">
            <a:prstTxWarp prst="textNoShape">
              <a:avLst/>
            </a:prstTxWarp>
          </a:bodyPr>
          <a:lstStyle>
            <a:lvl1pPr algn="r">
              <a:buClrTx/>
              <a:buFontTx/>
              <a:buNone/>
              <a:defRPr sz="1300">
                <a:latin typeface="Arial" pitchFamily="-106" charset="0"/>
                <a:ea typeface="+mn-ea"/>
                <a:cs typeface="+mn-cs"/>
              </a:defRPr>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20" tIns="46561" rIns="93120" bIns="465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968"/>
            <a:ext cx="3037840" cy="464820"/>
          </a:xfrm>
          <a:prstGeom prst="rect">
            <a:avLst/>
          </a:prstGeom>
          <a:noFill/>
          <a:ln w="9525">
            <a:noFill/>
            <a:miter lim="800000"/>
            <a:headEnd/>
            <a:tailEnd/>
          </a:ln>
          <a:effectLst/>
        </p:spPr>
        <p:txBody>
          <a:bodyPr vert="horz" wrap="square" lIns="93120" tIns="46561" rIns="93120" bIns="46561" numCol="1" anchor="b" anchorCtr="0" compatLnSpc="1">
            <a:prstTxWarp prst="textNoShape">
              <a:avLst/>
            </a:prstTxWarp>
          </a:bodyPr>
          <a:lstStyle>
            <a:lvl1pPr>
              <a:buClrTx/>
              <a:buFontTx/>
              <a:buNone/>
              <a:defRPr sz="1300">
                <a:latin typeface="Arial" pitchFamily="-106" charset="0"/>
                <a:ea typeface="+mn-ea"/>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70938" y="8829968"/>
            <a:ext cx="3037840" cy="464820"/>
          </a:xfrm>
          <a:prstGeom prst="rect">
            <a:avLst/>
          </a:prstGeom>
          <a:noFill/>
          <a:ln w="9525">
            <a:noFill/>
            <a:miter lim="800000"/>
            <a:headEnd/>
            <a:tailEnd/>
          </a:ln>
          <a:effectLst/>
        </p:spPr>
        <p:txBody>
          <a:bodyPr vert="horz" wrap="square" lIns="93120" tIns="46561" rIns="93120" bIns="46561" numCol="1" anchor="b" anchorCtr="0" compatLnSpc="1">
            <a:prstTxWarp prst="textNoShape">
              <a:avLst/>
            </a:prstTxWarp>
          </a:bodyPr>
          <a:lstStyle>
            <a:lvl1pPr algn="r">
              <a:buClrTx/>
              <a:buFontTx/>
              <a:buNone/>
              <a:defRPr sz="1300"/>
            </a:lvl1pPr>
          </a:lstStyle>
          <a:p>
            <a:pPr>
              <a:defRPr/>
            </a:pPr>
            <a:fld id="{36B8F392-DD46-4CFB-A04D-CBEEE59C116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255A529-41E4-40A1-934A-3AE81BEB5178}" type="slidenum">
              <a:rPr lang="en-US" smtClean="0"/>
              <a:pPr/>
              <a:t>1</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086E70-DEF1-4803-BBB8-A618EEDCFE2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1F4E652-315E-40F8-A83E-290943FF37B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086E70-DEF1-4803-BBB8-A618EEDCFE2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1F4E652-315E-40F8-A83E-290943FF37B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086E70-DEF1-4803-BBB8-A618EEDCFE2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086E70-DEF1-4803-BBB8-A618EEDCFE2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1F4E652-315E-40F8-A83E-290943FF37B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086E70-DEF1-4803-BBB8-A618EEDCFE2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086E70-DEF1-4803-BBB8-A618EEDCFE2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086E70-DEF1-4803-BBB8-A618EEDCFE2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086E70-DEF1-4803-BBB8-A618EEDCFE2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086E70-DEF1-4803-BBB8-A618EEDCFE2D}"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Clouds</a:t>
            </a:r>
            <a:r>
              <a:rPr lang="en-US" baseline="0" dirty="0" smtClean="0"/>
              <a:t> rain umbrella</a:t>
            </a:r>
          </a:p>
          <a:p>
            <a:endParaRPr lang="en-US" dirty="0"/>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086E70-DEF1-4803-BBB8-A618EEDCFE2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1F4E652-315E-40F8-A83E-290943FF37B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8F392-DD46-4CFB-A04D-CBEEE59C116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9"/>
          <p:cNvSpPr>
            <a:spLocks noChangeArrowheads="1"/>
          </p:cNvSpPr>
          <p:nvPr/>
        </p:nvSpPr>
        <p:spPr bwMode="auto">
          <a:xfrm>
            <a:off x="457200" y="3581400"/>
            <a:ext cx="8229600" cy="2514600"/>
          </a:xfrm>
          <a:prstGeom prst="roundRect">
            <a:avLst>
              <a:gd name="adj" fmla="val 7148"/>
            </a:avLst>
          </a:prstGeom>
          <a:solidFill>
            <a:srgbClr val="FFE512"/>
          </a:solidFill>
          <a:ln w="12700">
            <a:solidFill>
              <a:srgbClr val="FFE512"/>
            </a:solidFill>
            <a:round/>
            <a:headEnd/>
            <a:tailEnd/>
          </a:ln>
          <a:effectLst/>
        </p:spPr>
        <p:txBody>
          <a:bodyPr wrap="none" anchor="ctr"/>
          <a:lstStyle/>
          <a:p>
            <a:pPr algn="ctr">
              <a:buClrTx/>
              <a:buFontTx/>
              <a:buNone/>
              <a:defRPr/>
            </a:pPr>
            <a:endParaRPr lang="en-US" dirty="0">
              <a:solidFill>
                <a:srgbClr val="005DAA"/>
              </a:solidFill>
              <a:latin typeface="Arial" pitchFamily="-106" charset="0"/>
              <a:ea typeface="+mn-ea"/>
            </a:endParaRPr>
          </a:p>
        </p:txBody>
      </p:sp>
      <p:sp>
        <p:nvSpPr>
          <p:cNvPr id="5" name="Line 8"/>
          <p:cNvSpPr>
            <a:spLocks noChangeShapeType="1"/>
          </p:cNvSpPr>
          <p:nvPr/>
        </p:nvSpPr>
        <p:spPr bwMode="auto">
          <a:xfrm>
            <a:off x="0" y="6865938"/>
            <a:ext cx="9144000" cy="0"/>
          </a:xfrm>
          <a:prstGeom prst="line">
            <a:avLst/>
          </a:prstGeom>
          <a:noFill/>
          <a:ln w="12700">
            <a:solidFill>
              <a:srgbClr val="FFE512"/>
            </a:solidFill>
            <a:round/>
            <a:headEnd/>
            <a:tailEnd/>
          </a:ln>
          <a:effectLst/>
        </p:spPr>
        <p:txBody>
          <a:bodyPr anchor="ctr"/>
          <a:lstStyle/>
          <a:p>
            <a:pPr>
              <a:buFont typeface="Arial" pitchFamily="-106" charset="0"/>
              <a:buNone/>
              <a:defRPr/>
            </a:pPr>
            <a:endParaRPr lang="en-US" dirty="0">
              <a:latin typeface="Arial" pitchFamily="-106" charset="0"/>
              <a:ea typeface="+mn-ea"/>
            </a:endParaRPr>
          </a:p>
        </p:txBody>
      </p:sp>
      <p:sp>
        <p:nvSpPr>
          <p:cNvPr id="6" name="Line 11"/>
          <p:cNvSpPr>
            <a:spLocks noChangeShapeType="1"/>
          </p:cNvSpPr>
          <p:nvPr/>
        </p:nvSpPr>
        <p:spPr bwMode="auto">
          <a:xfrm>
            <a:off x="685800" y="4495800"/>
            <a:ext cx="7772400" cy="0"/>
          </a:xfrm>
          <a:prstGeom prst="line">
            <a:avLst/>
          </a:prstGeom>
          <a:noFill/>
          <a:ln w="12700">
            <a:solidFill>
              <a:srgbClr val="EE3224"/>
            </a:solidFill>
            <a:round/>
            <a:headEnd/>
            <a:tailEnd/>
          </a:ln>
          <a:effectLst/>
        </p:spPr>
        <p:txBody>
          <a:bodyPr anchor="ctr"/>
          <a:lstStyle/>
          <a:p>
            <a:pPr>
              <a:buFont typeface="Arial" pitchFamily="-106" charset="0"/>
              <a:buNone/>
              <a:defRPr/>
            </a:pPr>
            <a:endParaRPr lang="en-US" dirty="0">
              <a:latin typeface="Arial" pitchFamily="-106" charset="0"/>
              <a:ea typeface="+mn-ea"/>
            </a:endParaRPr>
          </a:p>
        </p:txBody>
      </p:sp>
      <p:sp>
        <p:nvSpPr>
          <p:cNvPr id="7" name="Text Box 12"/>
          <p:cNvSpPr txBox="1">
            <a:spLocks noChangeArrowheads="1"/>
          </p:cNvSpPr>
          <p:nvPr/>
        </p:nvSpPr>
        <p:spPr bwMode="auto">
          <a:xfrm>
            <a:off x="457200" y="6172200"/>
            <a:ext cx="8229600" cy="244475"/>
          </a:xfrm>
          <a:prstGeom prst="rect">
            <a:avLst/>
          </a:prstGeom>
          <a:noFill/>
          <a:ln w="9525">
            <a:noFill/>
            <a:miter lim="800000"/>
            <a:headEnd/>
            <a:tailEnd/>
          </a:ln>
          <a:effectLst/>
        </p:spPr>
        <p:txBody>
          <a:bodyPr>
            <a:spAutoFit/>
          </a:bodyPr>
          <a:lstStyle/>
          <a:p>
            <a:pPr algn="ctr">
              <a:spcBef>
                <a:spcPct val="50000"/>
              </a:spcBef>
              <a:buClrTx/>
              <a:buFontTx/>
              <a:buNone/>
              <a:defRPr/>
            </a:pPr>
            <a:r>
              <a:rPr lang="en-US" dirty="0">
                <a:solidFill>
                  <a:srgbClr val="005DAA"/>
                </a:solidFill>
              </a:rPr>
              <a:t>Bridgeport, CT     •     Brooklyn, NY     •     Hartford, CT     •     New Haven, CT</a:t>
            </a:r>
          </a:p>
        </p:txBody>
      </p:sp>
      <p:pic>
        <p:nvPicPr>
          <p:cNvPr id="8" name="Picture 14" descr="AchievementFirst-Logo.jpg"/>
          <p:cNvPicPr>
            <a:picLocks noChangeAspect="1"/>
          </p:cNvPicPr>
          <p:nvPr userDrawn="1"/>
        </p:nvPicPr>
        <p:blipFill>
          <a:blip r:embed="rId2"/>
          <a:srcRect/>
          <a:stretch>
            <a:fillRect/>
          </a:stretch>
        </p:blipFill>
        <p:spPr bwMode="auto">
          <a:xfrm>
            <a:off x="266700" y="990600"/>
            <a:ext cx="5219700" cy="2371725"/>
          </a:xfrm>
          <a:prstGeom prst="rect">
            <a:avLst/>
          </a:prstGeom>
          <a:noFill/>
          <a:ln w="9525">
            <a:noFill/>
            <a:miter lim="800000"/>
            <a:headEnd/>
            <a:tailEnd/>
          </a:ln>
        </p:spPr>
      </p:pic>
      <p:sp>
        <p:nvSpPr>
          <p:cNvPr id="3074" name="Rectangle 2"/>
          <p:cNvSpPr>
            <a:spLocks noGrp="1" noChangeArrowheads="1"/>
          </p:cNvSpPr>
          <p:nvPr>
            <p:ph type="ctrTitle"/>
          </p:nvPr>
        </p:nvSpPr>
        <p:spPr>
          <a:xfrm>
            <a:off x="1752600" y="3810000"/>
            <a:ext cx="6781800" cy="533400"/>
          </a:xfrm>
        </p:spPr>
        <p:txBody>
          <a:bodyPr/>
          <a:lstStyle>
            <a:lvl1pPr algn="r">
              <a:defRPr sz="2400"/>
            </a:lvl1pPr>
          </a:lstStyle>
          <a:p>
            <a:r>
              <a:rPr lang="en-US"/>
              <a:t>College Preparatory Public Charter Schools</a:t>
            </a:r>
          </a:p>
        </p:txBody>
      </p:sp>
      <p:sp>
        <p:nvSpPr>
          <p:cNvPr id="3075" name="Rectangle 3"/>
          <p:cNvSpPr>
            <a:spLocks noGrp="1" noChangeArrowheads="1"/>
          </p:cNvSpPr>
          <p:nvPr>
            <p:ph type="subTitle" idx="1"/>
          </p:nvPr>
        </p:nvSpPr>
        <p:spPr>
          <a:xfrm>
            <a:off x="2057400" y="4724400"/>
            <a:ext cx="6477000" cy="990600"/>
          </a:xfrm>
        </p:spPr>
        <p:txBody>
          <a:bodyPr lIns="91440" tIns="45720"/>
          <a:lstStyle>
            <a:lvl1pPr marL="0" indent="0" algn="r">
              <a:buFont typeface="Arial" pitchFamily="-106" charset="0"/>
              <a:buNone/>
              <a:defRPr/>
            </a:lvl1pPr>
          </a:lstStyle>
          <a:p>
            <a:r>
              <a:rPr lang="en-US"/>
              <a:t>Presentation Title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787CB9F-B7A5-42A8-9022-7E44D8CE1A0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1BFAF8-5752-4CF1-9D8F-73468615353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1A302F-3A32-43E3-A5C0-5506EF8A00F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143000"/>
            <a:ext cx="40386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709988"/>
            <a:ext cx="822960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168DB7E4-135D-4692-85A0-BE16511878D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F33478-7BC8-4F64-AAD8-983F0D7D420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7C0ED9E-96DA-4F1C-94A0-E54CAD40782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E308A79-3741-46CC-8303-D28B5444A6A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0711524-0AB5-44DB-9DF2-F7107C30FFE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5E65CB8-8640-44D4-8E4C-6F3C4FACC3C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62EC0A7-8F80-4528-8FA0-4DFA6EB7ABB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EA9E494-8B7A-4565-BDB8-B3F8943198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EBAD7D-20CC-43C5-BF7C-80EFE6C7FD3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6096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Slide Title Text Treatment (Rockwell 28 pt)</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274320" tIns="137160" rIns="91440" bIns="45720" numCol="1" anchor="t" anchorCtr="0" compatLnSpc="1">
            <a:prstTxWarp prst="textNoShape">
              <a:avLst/>
            </a:prstTxWarp>
          </a:bodyPr>
          <a:lstStyle/>
          <a:p>
            <a:pPr lvl="0"/>
            <a:r>
              <a:rPr lang="en-US" smtClean="0"/>
              <a:t>First level bullet text, Arial, 24 pt</a:t>
            </a:r>
          </a:p>
          <a:p>
            <a:pPr lvl="1"/>
            <a:r>
              <a:rPr lang="en-US" smtClean="0"/>
              <a:t>Second level, Arial, 20 pt</a:t>
            </a:r>
          </a:p>
          <a:p>
            <a:pPr lvl="2"/>
            <a:r>
              <a:rPr lang="en-US" smtClean="0"/>
              <a:t>Third level, Arial, 18 pt</a:t>
            </a:r>
          </a:p>
          <a:p>
            <a:pPr lvl="3"/>
            <a:r>
              <a:rPr lang="en-US" smtClean="0"/>
              <a:t>Fourth level, Arial 16 pt</a:t>
            </a:r>
          </a:p>
          <a:p>
            <a:pPr lvl="4"/>
            <a:r>
              <a:rPr lang="en-US" smtClean="0"/>
              <a:t>Fifth level, Arial, 14 pt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400">
                <a:solidFill>
                  <a:srgbClr val="005DAA"/>
                </a:solidFill>
                <a:latin typeface="Arial" pitchFamily="-106"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Tx/>
              <a:buFontTx/>
              <a:buNone/>
              <a:defRPr sz="1400">
                <a:latin typeface="Arial" pitchFamily="-106"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lvl1pPr algn="r">
              <a:buClrTx/>
              <a:buFontTx/>
              <a:buNone/>
              <a:defRPr>
                <a:solidFill>
                  <a:srgbClr val="005DAA"/>
                </a:solidFill>
              </a:defRPr>
            </a:lvl1pPr>
          </a:lstStyle>
          <a:p>
            <a:pPr>
              <a:defRPr/>
            </a:pPr>
            <a:fld id="{9D763559-E93C-4638-B2B8-1794393F42C1}" type="slidenum">
              <a:rPr lang="en-US"/>
              <a:pPr>
                <a:defRPr/>
              </a:pPr>
              <a:t>‹#›</a:t>
            </a:fld>
            <a:endParaRPr lang="en-US" dirty="0"/>
          </a:p>
        </p:txBody>
      </p:sp>
      <p:sp>
        <p:nvSpPr>
          <p:cNvPr id="1032" name="Line 8"/>
          <p:cNvSpPr>
            <a:spLocks noChangeShapeType="1"/>
          </p:cNvSpPr>
          <p:nvPr/>
        </p:nvSpPr>
        <p:spPr bwMode="auto">
          <a:xfrm>
            <a:off x="0" y="6865938"/>
            <a:ext cx="9144000" cy="0"/>
          </a:xfrm>
          <a:prstGeom prst="line">
            <a:avLst/>
          </a:prstGeom>
          <a:noFill/>
          <a:ln w="12700">
            <a:solidFill>
              <a:srgbClr val="FFE512"/>
            </a:solidFill>
            <a:round/>
            <a:headEnd/>
            <a:tailEnd/>
          </a:ln>
          <a:effectLst/>
        </p:spPr>
        <p:txBody>
          <a:bodyPr anchor="ctr"/>
          <a:lstStyle/>
          <a:p>
            <a:pPr>
              <a:buFont typeface="Arial" pitchFamily="-106" charset="0"/>
              <a:buNone/>
              <a:defRPr/>
            </a:pPr>
            <a:endParaRPr lang="en-US" dirty="0">
              <a:latin typeface="Arial" pitchFamily="-106" charset="0"/>
              <a:ea typeface="+mn-ea"/>
            </a:endParaRPr>
          </a:p>
        </p:txBody>
      </p:sp>
      <p:sp>
        <p:nvSpPr>
          <p:cNvPr id="1033" name="AutoShape 9"/>
          <p:cNvSpPr>
            <a:spLocks noChangeArrowheads="1"/>
          </p:cNvSpPr>
          <p:nvPr/>
        </p:nvSpPr>
        <p:spPr bwMode="auto">
          <a:xfrm>
            <a:off x="457200" y="1143000"/>
            <a:ext cx="8229600" cy="4953000"/>
          </a:xfrm>
          <a:prstGeom prst="roundRect">
            <a:avLst>
              <a:gd name="adj" fmla="val 7148"/>
            </a:avLst>
          </a:prstGeom>
          <a:noFill/>
          <a:ln w="12700">
            <a:solidFill>
              <a:srgbClr val="005DAA"/>
            </a:solidFill>
            <a:round/>
            <a:headEnd/>
            <a:tailEnd/>
          </a:ln>
          <a:effectLst/>
        </p:spPr>
        <p:txBody>
          <a:bodyPr wrap="none" anchor="ctr"/>
          <a:lstStyle/>
          <a:p>
            <a:pPr>
              <a:buFont typeface="Arial" pitchFamily="-106" charset="0"/>
              <a:buNone/>
              <a:defRPr/>
            </a:pPr>
            <a:endParaRPr lang="en-US" dirty="0">
              <a:latin typeface="Arial" pitchFamily="-106" charset="0"/>
              <a:ea typeface="+mn-ea"/>
            </a:endParaRPr>
          </a:p>
        </p:txBody>
      </p:sp>
      <p:pic>
        <p:nvPicPr>
          <p:cNvPr id="2" name="Picture 9" descr="AchievementFirst-Logo.jpg"/>
          <p:cNvPicPr>
            <a:picLocks noChangeAspect="1"/>
          </p:cNvPicPr>
          <p:nvPr/>
        </p:nvPicPr>
        <p:blipFill>
          <a:blip r:embed="rId15"/>
          <a:srcRect/>
          <a:stretch>
            <a:fillRect/>
          </a:stretch>
        </p:blipFill>
        <p:spPr bwMode="auto">
          <a:xfrm>
            <a:off x="3886200" y="6157913"/>
            <a:ext cx="1371600" cy="623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3"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hf hdr="0" ftr="0" dt="0"/>
  <p:txStyles>
    <p:titleStyle>
      <a:lvl1pPr algn="l" rtl="0" eaLnBrk="0" fontAlgn="base" hangingPunct="0">
        <a:spcBef>
          <a:spcPct val="0"/>
        </a:spcBef>
        <a:spcAft>
          <a:spcPct val="0"/>
        </a:spcAft>
        <a:defRPr sz="2800">
          <a:solidFill>
            <a:srgbClr val="005DAA"/>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800">
          <a:solidFill>
            <a:srgbClr val="005DAA"/>
          </a:solidFill>
          <a:latin typeface="Rockwel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800">
          <a:solidFill>
            <a:srgbClr val="005DAA"/>
          </a:solidFill>
          <a:latin typeface="Rockwel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800">
          <a:solidFill>
            <a:srgbClr val="005DAA"/>
          </a:solidFill>
          <a:latin typeface="Rockwel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800">
          <a:solidFill>
            <a:srgbClr val="005DAA"/>
          </a:solidFill>
          <a:latin typeface="Rockwell" pitchFamily="-106" charset="0"/>
          <a:ea typeface="ＭＳ Ｐゴシック" pitchFamily="-106" charset="-128"/>
          <a:cs typeface="ＭＳ Ｐゴシック" pitchFamily="-106" charset="-128"/>
        </a:defRPr>
      </a:lvl5pPr>
      <a:lvl6pPr marL="457200" algn="l" rtl="0" fontAlgn="base">
        <a:spcBef>
          <a:spcPct val="0"/>
        </a:spcBef>
        <a:spcAft>
          <a:spcPct val="0"/>
        </a:spcAft>
        <a:defRPr sz="2800">
          <a:solidFill>
            <a:srgbClr val="005DAA"/>
          </a:solidFill>
          <a:latin typeface="Rockwell" pitchFamily="-106" charset="0"/>
        </a:defRPr>
      </a:lvl6pPr>
      <a:lvl7pPr marL="914400" algn="l" rtl="0" fontAlgn="base">
        <a:spcBef>
          <a:spcPct val="0"/>
        </a:spcBef>
        <a:spcAft>
          <a:spcPct val="0"/>
        </a:spcAft>
        <a:defRPr sz="2800">
          <a:solidFill>
            <a:srgbClr val="005DAA"/>
          </a:solidFill>
          <a:latin typeface="Rockwell" pitchFamily="-106" charset="0"/>
        </a:defRPr>
      </a:lvl7pPr>
      <a:lvl8pPr marL="1371600" algn="l" rtl="0" fontAlgn="base">
        <a:spcBef>
          <a:spcPct val="0"/>
        </a:spcBef>
        <a:spcAft>
          <a:spcPct val="0"/>
        </a:spcAft>
        <a:defRPr sz="2800">
          <a:solidFill>
            <a:srgbClr val="005DAA"/>
          </a:solidFill>
          <a:latin typeface="Rockwell" pitchFamily="-106" charset="0"/>
        </a:defRPr>
      </a:lvl8pPr>
      <a:lvl9pPr marL="1828800" algn="l" rtl="0" fontAlgn="base">
        <a:spcBef>
          <a:spcPct val="0"/>
        </a:spcBef>
        <a:spcAft>
          <a:spcPct val="0"/>
        </a:spcAft>
        <a:defRPr sz="2800">
          <a:solidFill>
            <a:srgbClr val="005DAA"/>
          </a:solidFill>
          <a:latin typeface="Rockwell" pitchFamily="-106" charset="0"/>
        </a:defRPr>
      </a:lvl9pPr>
    </p:titleStyle>
    <p:bodyStyle>
      <a:lvl1pPr marL="342900" indent="-342900" algn="l" rtl="0" eaLnBrk="0" fontAlgn="base" hangingPunct="0">
        <a:spcBef>
          <a:spcPct val="20000"/>
        </a:spcBef>
        <a:spcAft>
          <a:spcPct val="0"/>
        </a:spcAft>
        <a:buClr>
          <a:srgbClr val="EE3224"/>
        </a:buClr>
        <a:buFont typeface="Arial" charset="0"/>
        <a:buChar char="•"/>
        <a:defRPr sz="24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rgbClr val="EE3224"/>
        </a:buClr>
        <a:buFont typeface="Arial" charset="0"/>
        <a:buChar char="•"/>
        <a:defRPr sz="20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rgbClr val="EE3224"/>
        </a:buClr>
        <a:buFont typeface="Arial" charset="0"/>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rgbClr val="EE3224"/>
        </a:buClr>
        <a:buFont typeface="Arial" charset="0"/>
        <a:buChar char="•"/>
        <a:defRPr sz="16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rgbClr val="EE3224"/>
        </a:buClr>
        <a:buFont typeface="Arial" charset="0"/>
        <a:buChar char="•"/>
        <a:defRPr sz="1400">
          <a:solidFill>
            <a:schemeClr val="tx1"/>
          </a:solidFill>
          <a:latin typeface="+mn-lt"/>
          <a:ea typeface="ＭＳ Ｐゴシック" pitchFamily="-106" charset="-128"/>
        </a:defRPr>
      </a:lvl5pPr>
      <a:lvl6pPr marL="2514600" indent="-228600" algn="l" rtl="0" fontAlgn="base">
        <a:spcBef>
          <a:spcPct val="20000"/>
        </a:spcBef>
        <a:spcAft>
          <a:spcPct val="0"/>
        </a:spcAft>
        <a:buClr>
          <a:srgbClr val="EE3224"/>
        </a:buClr>
        <a:buFont typeface="Arial" pitchFamily="-106" charset="0"/>
        <a:buChar char="•"/>
        <a:defRPr sz="1400">
          <a:solidFill>
            <a:schemeClr val="tx1"/>
          </a:solidFill>
          <a:latin typeface="+mn-lt"/>
          <a:ea typeface="ＭＳ Ｐゴシック" pitchFamily="-106" charset="-128"/>
        </a:defRPr>
      </a:lvl6pPr>
      <a:lvl7pPr marL="2971800" indent="-228600" algn="l" rtl="0" fontAlgn="base">
        <a:spcBef>
          <a:spcPct val="20000"/>
        </a:spcBef>
        <a:spcAft>
          <a:spcPct val="0"/>
        </a:spcAft>
        <a:buClr>
          <a:srgbClr val="EE3224"/>
        </a:buClr>
        <a:buFont typeface="Arial" pitchFamily="-106" charset="0"/>
        <a:buChar char="•"/>
        <a:defRPr sz="1400">
          <a:solidFill>
            <a:schemeClr val="tx1"/>
          </a:solidFill>
          <a:latin typeface="+mn-lt"/>
          <a:ea typeface="ＭＳ Ｐゴシック" pitchFamily="-106" charset="-128"/>
        </a:defRPr>
      </a:lvl7pPr>
      <a:lvl8pPr marL="3429000" indent="-228600" algn="l" rtl="0" fontAlgn="base">
        <a:spcBef>
          <a:spcPct val="20000"/>
        </a:spcBef>
        <a:spcAft>
          <a:spcPct val="0"/>
        </a:spcAft>
        <a:buClr>
          <a:srgbClr val="EE3224"/>
        </a:buClr>
        <a:buFont typeface="Arial" pitchFamily="-106" charset="0"/>
        <a:buChar char="•"/>
        <a:defRPr sz="1400">
          <a:solidFill>
            <a:schemeClr val="tx1"/>
          </a:solidFill>
          <a:latin typeface="+mn-lt"/>
          <a:ea typeface="ＭＳ Ｐゴシック" pitchFamily="-106" charset="-128"/>
        </a:defRPr>
      </a:lvl8pPr>
      <a:lvl9pPr marL="3886200" indent="-228600" algn="l" rtl="0" fontAlgn="base">
        <a:spcBef>
          <a:spcPct val="20000"/>
        </a:spcBef>
        <a:spcAft>
          <a:spcPct val="0"/>
        </a:spcAft>
        <a:buClr>
          <a:srgbClr val="EE3224"/>
        </a:buClr>
        <a:buFont typeface="Arial" pitchFamily="-106" charset="0"/>
        <a:buChar char="•"/>
        <a:defRPr sz="14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762000" y="4648200"/>
            <a:ext cx="7772400" cy="1295400"/>
          </a:xfrm>
        </p:spPr>
        <p:txBody>
          <a:bodyPr/>
          <a:lstStyle/>
          <a:p>
            <a:pPr eaLnBrk="1" hangingPunct="1">
              <a:buFont typeface="Arial" charset="0"/>
              <a:buNone/>
            </a:pPr>
            <a:r>
              <a:rPr lang="en-US" sz="2800" b="1" dirty="0" smtClean="0">
                <a:solidFill>
                  <a:schemeClr val="tx2"/>
                </a:solidFill>
                <a:latin typeface="Futura Lt BT" pitchFamily="34" charset="0"/>
              </a:rPr>
              <a:t>Team Ops Roles &amp; Responsibilities</a:t>
            </a:r>
          </a:p>
          <a:p>
            <a:pPr eaLnBrk="1" hangingPunct="1">
              <a:buFont typeface="Arial" charset="0"/>
              <a:buNone/>
            </a:pPr>
            <a:endParaRPr lang="en-US" sz="2000" b="1" dirty="0" smtClean="0">
              <a:solidFill>
                <a:schemeClr val="bg2"/>
              </a:solidFill>
              <a:latin typeface="Futura Lt B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Role Specifics: Student Services Manager (</a:t>
            </a:r>
            <a:r>
              <a:rPr lang="en-US" dirty="0" smtClean="0">
                <a:solidFill>
                  <a:schemeClr val="bg2"/>
                </a:solidFill>
              </a:rPr>
              <a:t>SSM</a:t>
            </a:r>
            <a:r>
              <a:rPr lang="en-US" dirty="0" smtClean="0"/>
              <a:t>)</a:t>
            </a:r>
            <a:endParaRPr lang="en-US" dirty="0"/>
          </a:p>
        </p:txBody>
      </p:sp>
      <p:sp>
        <p:nvSpPr>
          <p:cNvPr id="11" name="Text Placeholder 10"/>
          <p:cNvSpPr>
            <a:spLocks noGrp="1"/>
          </p:cNvSpPr>
          <p:nvPr>
            <p:ph type="body" sz="half" idx="1"/>
          </p:nvPr>
        </p:nvSpPr>
        <p:spPr>
          <a:xfrm>
            <a:off x="304800" y="1066800"/>
            <a:ext cx="8382000" cy="4983163"/>
          </a:xfrm>
        </p:spPr>
        <p:txBody>
          <a:bodyPr/>
          <a:lstStyle/>
          <a:p>
            <a:pPr marL="119063" indent="-119063"/>
            <a:r>
              <a:rPr lang="en-US" sz="1600" b="1" dirty="0" smtClean="0">
                <a:solidFill>
                  <a:schemeClr val="bg2"/>
                </a:solidFill>
              </a:rPr>
              <a:t>Position Overview: </a:t>
            </a:r>
          </a:p>
          <a:p>
            <a:pPr marL="344488" lvl="1" indent="-119063"/>
            <a:r>
              <a:rPr lang="en-US" sz="1200" dirty="0" smtClean="0"/>
              <a:t>Reporting to the DSO, the student services manager (SSM) is less focused on the strategic management of an academy’s ops functions but is critically important to the effective daily functioning of the school.</a:t>
            </a:r>
          </a:p>
          <a:p>
            <a:pPr marL="344488" lvl="1" indent="-119063"/>
            <a:r>
              <a:rPr lang="en-US" sz="1200" dirty="0" smtClean="0"/>
              <a:t>While there is some variation across the AF network, most SSMs “own” the data integrity of a campus and hence must be increasingly comfortable managing and manipulating data and data systems including our Student Information System (SIS)---Infinite Campus.</a:t>
            </a:r>
          </a:p>
          <a:p>
            <a:pPr marL="344488" lvl="1" indent="-119063"/>
            <a:r>
              <a:rPr lang="en-US" sz="1200" dirty="0" smtClean="0"/>
              <a:t>In addition, SSMs assist DSOs on all fronts but are typically responsible for the smooth management of several key areas including transportation, food services, student testing, &amp; facility appearance.</a:t>
            </a:r>
          </a:p>
          <a:p>
            <a:pPr marL="119063" indent="-119063"/>
            <a:r>
              <a:rPr lang="en-US" sz="1600" b="1" dirty="0" smtClean="0">
                <a:solidFill>
                  <a:schemeClr val="bg2"/>
                </a:solidFill>
              </a:rPr>
              <a:t>Key Mindsets &amp; Skill Sets:</a:t>
            </a:r>
          </a:p>
          <a:p>
            <a:pPr marL="341313" lvl="1" indent="-119063"/>
            <a:r>
              <a:rPr lang="en-US" sz="1200" b="1" dirty="0" smtClean="0">
                <a:solidFill>
                  <a:schemeClr val="tx2"/>
                </a:solidFill>
              </a:rPr>
              <a:t>Sweat the Small Stuff:  </a:t>
            </a:r>
            <a:r>
              <a:rPr lang="en-US" sz="1200" dirty="0" smtClean="0"/>
              <a:t>In an environment where miscoding a student’s Free &amp; Reduced Lunch status into Infinite Campus can have serious ramifications, this core value is key to an SSM’s success at AF.</a:t>
            </a:r>
          </a:p>
          <a:p>
            <a:pPr marL="341313" lvl="1" indent="-119063"/>
            <a:r>
              <a:rPr lang="en-US" sz="1200" b="1" dirty="0" smtClean="0">
                <a:solidFill>
                  <a:schemeClr val="tx2"/>
                </a:solidFill>
              </a:rPr>
              <a:t>First Things First: </a:t>
            </a:r>
            <a:r>
              <a:rPr lang="en-US" sz="1200" dirty="0" smtClean="0"/>
              <a:t>Because we are stewards of our scholars during the school day, it is critical that SSMs  ensure that our scholars are fed and safely transported to and from school while they are in our care.</a:t>
            </a:r>
          </a:p>
          <a:p>
            <a:pPr marL="341313" lvl="1" indent="-119063"/>
            <a:r>
              <a:rPr lang="en-US" sz="1200" b="1" dirty="0" smtClean="0">
                <a:solidFill>
                  <a:schemeClr val="tx2"/>
                </a:solidFill>
              </a:rPr>
              <a:t>Excellence is a Habit: </a:t>
            </a:r>
            <a:r>
              <a:rPr lang="en-US" sz="1200" dirty="0" smtClean="0"/>
              <a:t>Just as strong DSOs &amp; deans are kindred spirits who happen to have different sets of skills &amp; interests, the ideal SSM should be just as strong as a top teacher or even a grade level chair.</a:t>
            </a:r>
          </a:p>
          <a:p>
            <a:pPr marL="341313" lvl="1" indent="-119063"/>
            <a:r>
              <a:rPr lang="en-US" sz="1200" b="1" dirty="0" smtClean="0">
                <a:solidFill>
                  <a:schemeClr val="tx2"/>
                </a:solidFill>
              </a:rPr>
              <a:t>Data Oriented: </a:t>
            </a:r>
            <a:r>
              <a:rPr lang="en-US" sz="1200" dirty="0" smtClean="0"/>
              <a:t>Because SSMs are increasingly the keeper of several key school data-sets, it’s essential that SSMs be data oriented &amp; understand the value of not only data integrity but how data can be used as a powerful tool to help inform key decisions that school leadership teams are faced with on a daily, weekly, &amp; monthly basis.</a:t>
            </a:r>
            <a:endParaRPr lang="en-US" sz="1200" b="1" dirty="0" smtClean="0">
              <a:solidFill>
                <a:schemeClr val="tx2"/>
              </a:solidFill>
            </a:endParaRPr>
          </a:p>
          <a:p>
            <a:pPr marL="341313" lvl="1" indent="-119063"/>
            <a:r>
              <a:rPr lang="en-US" sz="1100" b="1" dirty="0" smtClean="0">
                <a:solidFill>
                  <a:schemeClr val="tx2"/>
                </a:solidFill>
              </a:rPr>
              <a:t>Project Management &amp; Execution: </a:t>
            </a:r>
            <a:r>
              <a:rPr lang="en-US" sz="1200" dirty="0" smtClean="0"/>
              <a:t>While your DSO is typically the person responsible for creating complex project plans, SSMs must excel at managing intermediate steps &amp; seeing the project along to successful execution.</a:t>
            </a:r>
          </a:p>
          <a:p>
            <a:pPr marL="341313" lvl="1" indent="-119063"/>
            <a:r>
              <a:rPr lang="en-US" sz="1200" b="1" dirty="0" smtClean="0">
                <a:solidFill>
                  <a:schemeClr val="tx2"/>
                </a:solidFill>
              </a:rPr>
              <a:t>Systems Thinker: </a:t>
            </a:r>
            <a:r>
              <a:rPr lang="en-US" sz="1200" dirty="0" smtClean="0"/>
              <a:t>While your SSM may not have quite the same capacity to design systems from start to finish as your DSO, he/she should still be always be thinking about how to systematize the various aspects of the day to day life of a school (ex. food services, testing administration, transportation.)  </a:t>
            </a:r>
          </a:p>
          <a:p>
            <a:pPr marL="341313" lvl="1" indent="-119063"/>
            <a:endParaRPr lang="en-US" sz="1200" dirty="0" smtClean="0">
              <a:solidFill>
                <a:srgbClr val="FF0000"/>
              </a:solidFill>
            </a:endParaRPr>
          </a:p>
        </p:txBody>
      </p:sp>
      <p:sp>
        <p:nvSpPr>
          <p:cNvPr id="4098" name="Slide Number Placeholder 5"/>
          <p:cNvSpPr>
            <a:spLocks noGrp="1"/>
          </p:cNvSpPr>
          <p:nvPr>
            <p:ph type="sldNum" sz="quarter" idx="12"/>
          </p:nvPr>
        </p:nvSpPr>
        <p:spPr>
          <a:noFill/>
        </p:spPr>
        <p:txBody>
          <a:bodyPr/>
          <a:lstStyle/>
          <a:p>
            <a:fld id="{D3398D2E-0B87-4C8F-B767-DAEB10EE4A99}" type="slidenum">
              <a:rPr lang="en-US" smtClean="0"/>
              <a:pPr/>
              <a:t>10</a:t>
            </a:fld>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Role Specifics: Office Coordinator (</a:t>
            </a:r>
            <a:r>
              <a:rPr lang="en-US" dirty="0" smtClean="0">
                <a:solidFill>
                  <a:schemeClr val="bg2"/>
                </a:solidFill>
              </a:rPr>
              <a:t>OC</a:t>
            </a:r>
            <a:r>
              <a:rPr lang="en-US" dirty="0" smtClean="0"/>
              <a:t>)</a:t>
            </a:r>
            <a:endParaRPr lang="en-US" dirty="0"/>
          </a:p>
        </p:txBody>
      </p:sp>
      <p:sp>
        <p:nvSpPr>
          <p:cNvPr id="10" name="Text Placeholder 9"/>
          <p:cNvSpPr>
            <a:spLocks noGrp="1"/>
          </p:cNvSpPr>
          <p:nvPr>
            <p:ph type="body" sz="half" idx="1"/>
          </p:nvPr>
        </p:nvSpPr>
        <p:spPr>
          <a:xfrm>
            <a:off x="304800" y="1112837"/>
            <a:ext cx="8382000" cy="4983163"/>
          </a:xfrm>
        </p:spPr>
        <p:txBody>
          <a:bodyPr/>
          <a:lstStyle/>
          <a:p>
            <a:pPr marL="119063" indent="-119063"/>
            <a:r>
              <a:rPr lang="en-US" sz="1600" b="1" dirty="0" smtClean="0">
                <a:solidFill>
                  <a:schemeClr val="bg2"/>
                </a:solidFill>
              </a:rPr>
              <a:t>Position Overview: </a:t>
            </a:r>
          </a:p>
          <a:p>
            <a:pPr marL="341313" lvl="1" indent="-119063"/>
            <a:r>
              <a:rPr lang="en-US" sz="1200" dirty="0" smtClean="0"/>
              <a:t>Reporting to the DSO and working closely with the SSM, the office coordinator (OC) is the face of the Achievement First campus and delivers first class customer service to all constituents in the building including but not limited to scholars, parents, staff and guests.</a:t>
            </a:r>
          </a:p>
          <a:p>
            <a:pPr marL="341313" lvl="1" indent="-119063"/>
            <a:r>
              <a:rPr lang="en-US" sz="1200" dirty="0" smtClean="0"/>
              <a:t>While gracefully juggling any number of key tasks, one of the OC’s primary responsibilities is to operate a welcoming and efficient main office and to serve as a gatekeeper to address questions and minimize interruptions to the school’s leadership team (principal, deans, DSO).</a:t>
            </a:r>
          </a:p>
          <a:p>
            <a:pPr marL="119063" indent="-119063"/>
            <a:r>
              <a:rPr lang="en-US" sz="1600" b="1" dirty="0" smtClean="0">
                <a:solidFill>
                  <a:schemeClr val="bg2"/>
                </a:solidFill>
              </a:rPr>
              <a:t>Key Mindsets &amp; Skill Sets:</a:t>
            </a:r>
          </a:p>
          <a:p>
            <a:pPr marL="341313" lvl="1" indent="-119063"/>
            <a:r>
              <a:rPr lang="en-US" sz="1200" b="1" dirty="0" smtClean="0">
                <a:solidFill>
                  <a:schemeClr val="tx2"/>
                </a:solidFill>
              </a:rPr>
              <a:t>First Things First: </a:t>
            </a:r>
            <a:r>
              <a:rPr lang="en-US" sz="1200" dirty="0" smtClean="0"/>
              <a:t>While customer service is a key facet of the job, OCs should have the same unwavering belief in the AF mission and educational model as any other staff member.</a:t>
            </a:r>
          </a:p>
          <a:p>
            <a:pPr marL="341313" lvl="1" indent="-119063"/>
            <a:r>
              <a:rPr lang="en-US" sz="1200" b="1" dirty="0" smtClean="0">
                <a:solidFill>
                  <a:schemeClr val="tx2"/>
                </a:solidFill>
              </a:rPr>
              <a:t>Sweat the Small Stuff: </a:t>
            </a:r>
            <a:r>
              <a:rPr lang="en-US" sz="1200" dirty="0" smtClean="0"/>
              <a:t>OCs must embrace that</a:t>
            </a:r>
            <a:r>
              <a:rPr lang="en-US" sz="1200" b="1" dirty="0" smtClean="0">
                <a:solidFill>
                  <a:schemeClr val="tx2"/>
                </a:solidFill>
              </a:rPr>
              <a:t> </a:t>
            </a:r>
            <a:r>
              <a:rPr lang="en-US" sz="1200" dirty="0" smtClean="0"/>
              <a:t>small details are the difference between mediocre &amp; magnificent.</a:t>
            </a:r>
          </a:p>
          <a:p>
            <a:pPr marL="341313" lvl="1" indent="-119063"/>
            <a:r>
              <a:rPr lang="en-US" sz="1200" b="1" dirty="0" smtClean="0">
                <a:solidFill>
                  <a:schemeClr val="tx2"/>
                </a:solidFill>
              </a:rPr>
              <a:t>Whatever it Takes: </a:t>
            </a:r>
            <a:r>
              <a:rPr lang="en-US" sz="1200" dirty="0" smtClean="0"/>
              <a:t>In addition to maturity, humility and a sense of humor, OCs should have a strong work ethic &amp; a roll-up-my sleeves attitude.</a:t>
            </a:r>
          </a:p>
          <a:p>
            <a:pPr marL="341313" lvl="1" indent="-119063"/>
            <a:r>
              <a:rPr lang="en-US" sz="1200" b="1" dirty="0" smtClean="0">
                <a:solidFill>
                  <a:schemeClr val="tx2"/>
                </a:solidFill>
              </a:rPr>
              <a:t>Strong Interpersonal Skills: </a:t>
            </a:r>
            <a:r>
              <a:rPr lang="en-US" sz="1200" dirty="0" smtClean="0"/>
              <a:t>Because the OC is the face of Achievement First, he/she must possess strong interpersonal &amp; communication skills and be capable of handling a wide variety of constituents from crying scholars to distressed parents to frazzled teachers.</a:t>
            </a:r>
            <a:endParaRPr lang="en-US" sz="1200" b="1" dirty="0" smtClean="0">
              <a:solidFill>
                <a:schemeClr val="tx2"/>
              </a:solidFill>
            </a:endParaRPr>
          </a:p>
          <a:p>
            <a:pPr marL="341313" lvl="1" indent="-119063"/>
            <a:r>
              <a:rPr lang="en-US" sz="1200" b="1" dirty="0" smtClean="0">
                <a:solidFill>
                  <a:schemeClr val="tx2"/>
                </a:solidFill>
              </a:rPr>
              <a:t>Organized Multi-Taskers with Ability to Prioritize: </a:t>
            </a:r>
            <a:r>
              <a:rPr lang="en-US" sz="1200" dirty="0" smtClean="0"/>
              <a:t>Because OCs ---like all members of the ops team---are required to juggle so many balls simultaneously, strong organizational skills and the ability to prioritize are an imperative to succeed in the role.</a:t>
            </a:r>
          </a:p>
          <a:p>
            <a:pPr marL="341313" lvl="1" indent="-119063"/>
            <a:r>
              <a:rPr lang="en-US" sz="1200" b="1" dirty="0" smtClean="0">
                <a:solidFill>
                  <a:schemeClr val="tx2"/>
                </a:solidFill>
              </a:rPr>
              <a:t>Takes Initiative &amp; Executes Flawlessly: </a:t>
            </a:r>
            <a:r>
              <a:rPr lang="en-US" sz="1200" dirty="0" smtClean="0"/>
              <a:t>Again, because so much is asked of a relatively small team, there’s no room for folks who only take action when asked.  A great OC should constantly be looking for ways to relieve his/her teammates by taking on additional projects &amp; then to see those projects through with flawless execution.</a:t>
            </a:r>
            <a:endParaRPr lang="en-US" sz="1200" b="1" dirty="0" smtClean="0"/>
          </a:p>
          <a:p>
            <a:pPr marL="519113" lvl="1" indent="-119063">
              <a:buNone/>
            </a:pPr>
            <a:endParaRPr lang="en-US" sz="1200" dirty="0" smtClean="0"/>
          </a:p>
          <a:p>
            <a:pPr marL="0" indent="0">
              <a:buNone/>
            </a:pPr>
            <a:endParaRPr lang="en-US" sz="1600" dirty="0"/>
          </a:p>
        </p:txBody>
      </p:sp>
      <p:sp>
        <p:nvSpPr>
          <p:cNvPr id="4098" name="Slide Number Placeholder 5"/>
          <p:cNvSpPr>
            <a:spLocks noGrp="1"/>
          </p:cNvSpPr>
          <p:nvPr>
            <p:ph type="sldNum" sz="quarter" idx="12"/>
          </p:nvPr>
        </p:nvSpPr>
        <p:spPr>
          <a:noFill/>
        </p:spPr>
        <p:txBody>
          <a:bodyPr/>
          <a:lstStyle/>
          <a:p>
            <a:fld id="{D3398D2E-0B87-4C8F-B767-DAEB10EE4A99}" type="slidenum">
              <a:rPr lang="en-US" smtClean="0"/>
              <a:pPr/>
              <a:t>11</a:t>
            </a:fld>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990600" y="2590800"/>
            <a:ext cx="7086600" cy="457200"/>
          </a:xfrm>
          <a:prstGeom prst="roundRect">
            <a:avLst/>
          </a:prstGeom>
          <a:solidFill>
            <a:schemeClr val="bg1">
              <a:lumMod val="95000"/>
            </a:schemeClr>
          </a:solidFill>
          <a:ln w="19050" cap="flat" cmpd="sng" algn="ctr">
            <a:solidFill>
              <a:schemeClr val="accent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dirty="0">
              <a:ln>
                <a:noFill/>
              </a:ln>
              <a:solidFill>
                <a:schemeClr val="tx1"/>
              </a:solidFill>
              <a:effectLst/>
              <a:latin typeface="Arial" pitchFamily="-106"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4800" y="1143000"/>
            <a:ext cx="8763000" cy="4983163"/>
          </a:xfrm>
        </p:spPr>
        <p:txBody>
          <a:bodyPr/>
          <a:lstStyle/>
          <a:p>
            <a:pPr marL="457200" indent="-457200">
              <a:lnSpc>
                <a:spcPct val="150000"/>
              </a:lnSpc>
              <a:spcAft>
                <a:spcPts val="600"/>
              </a:spcAft>
              <a:buFont typeface="+mj-lt"/>
              <a:buAutoNum type="arabicPeriod"/>
            </a:pPr>
            <a:r>
              <a:rPr lang="en-US" sz="2200" dirty="0" smtClean="0"/>
              <a:t>Rationale for Having a School Ops Team</a:t>
            </a:r>
          </a:p>
          <a:p>
            <a:pPr marL="457200" indent="-457200">
              <a:lnSpc>
                <a:spcPct val="150000"/>
              </a:lnSpc>
              <a:spcAft>
                <a:spcPts val="600"/>
              </a:spcAft>
              <a:buFont typeface="+mj-lt"/>
              <a:buAutoNum type="arabicPeriod"/>
            </a:pPr>
            <a:r>
              <a:rPr lang="en-US" sz="2200" dirty="0" smtClean="0"/>
              <a:t>School Ops Roles &amp; Responsibilities: Who does what?</a:t>
            </a:r>
          </a:p>
          <a:p>
            <a:pPr marL="457200" indent="-457200">
              <a:lnSpc>
                <a:spcPct val="150000"/>
              </a:lnSpc>
              <a:spcAft>
                <a:spcPts val="600"/>
              </a:spcAft>
              <a:buFont typeface="+mj-lt"/>
              <a:buAutoNum type="arabicPeriod"/>
            </a:pPr>
            <a:r>
              <a:rPr lang="en-US" sz="2200" dirty="0" smtClean="0"/>
              <a:t>Tenets of Super Effective Principal-DSO Relationship</a:t>
            </a:r>
          </a:p>
          <a:p>
            <a:pPr marL="457200" indent="-457200">
              <a:lnSpc>
                <a:spcPct val="150000"/>
              </a:lnSpc>
              <a:spcAft>
                <a:spcPts val="600"/>
              </a:spcAft>
              <a:buFont typeface="+mj-lt"/>
              <a:buAutoNum type="arabicPeriod"/>
            </a:pPr>
            <a:r>
              <a:rPr lang="en-US" sz="2200" dirty="0" smtClean="0"/>
              <a:t>DSO Co-Management: Principal vs. Regional Director of Ops</a:t>
            </a:r>
          </a:p>
          <a:p>
            <a:pPr marL="457200" indent="-457200">
              <a:lnSpc>
                <a:spcPct val="150000"/>
              </a:lnSpc>
              <a:spcAft>
                <a:spcPts val="600"/>
              </a:spcAft>
              <a:buFont typeface="+mj-lt"/>
              <a:buAutoNum type="arabicPeriod"/>
            </a:pPr>
            <a:r>
              <a:rPr lang="en-US" sz="2200" dirty="0" smtClean="0"/>
              <a:t>Making the DSO-Principal-RDO Management Triad Work</a:t>
            </a:r>
          </a:p>
          <a:p>
            <a:pPr marL="457200" indent="-457200">
              <a:lnSpc>
                <a:spcPct val="150000"/>
              </a:lnSpc>
              <a:spcAft>
                <a:spcPts val="600"/>
              </a:spcAft>
              <a:buFont typeface="+mj-lt"/>
              <a:buAutoNum type="arabicPeriod"/>
            </a:pPr>
            <a:r>
              <a:rPr lang="en-US" sz="2200" dirty="0" smtClean="0"/>
              <a:t>The </a:t>
            </a:r>
            <a:r>
              <a:rPr lang="en-US" sz="2200" dirty="0" err="1" smtClean="0"/>
              <a:t>Nitty</a:t>
            </a:r>
            <a:r>
              <a:rPr lang="en-US" sz="2200" dirty="0" smtClean="0"/>
              <a:t>-Gritty: What can your fabulous ops team do for you?</a:t>
            </a:r>
          </a:p>
          <a:p>
            <a:pPr marL="457200" indent="-457200">
              <a:lnSpc>
                <a:spcPct val="150000"/>
              </a:lnSpc>
              <a:spcAft>
                <a:spcPts val="600"/>
              </a:spcAft>
              <a:buFont typeface="+mj-lt"/>
              <a:buAutoNum type="arabicPeriod"/>
            </a:pPr>
            <a:endParaRPr lang="en-US" dirty="0" smtClean="0"/>
          </a:p>
          <a:p>
            <a:pPr marL="457200" indent="-457200">
              <a:buNone/>
            </a:pPr>
            <a:r>
              <a:rPr lang="en-US" dirty="0" smtClean="0"/>
              <a:t/>
            </a:r>
            <a:br>
              <a:rPr lang="en-US" dirty="0" smtClean="0"/>
            </a:br>
            <a:endParaRPr lang="en-US" dirty="0" smtClean="0"/>
          </a:p>
          <a:p>
            <a:pPr lvl="1">
              <a:buFontTx/>
              <a:buChar char="-"/>
            </a:pPr>
            <a:endParaRPr lang="en-US" dirty="0" smtClean="0"/>
          </a:p>
        </p:txBody>
      </p:sp>
      <p:sp>
        <p:nvSpPr>
          <p:cNvPr id="4" name="Slide Number Placeholder 3"/>
          <p:cNvSpPr>
            <a:spLocks noGrp="1"/>
          </p:cNvSpPr>
          <p:nvPr>
            <p:ph type="sldNum" sz="quarter" idx="12"/>
          </p:nvPr>
        </p:nvSpPr>
        <p:spPr/>
        <p:txBody>
          <a:bodyPr/>
          <a:lstStyle/>
          <a:p>
            <a:pPr>
              <a:defRPr/>
            </a:pPr>
            <a:fld id="{19347DE8-4C69-4A64-81B9-F8BF4BDD3E82}"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8"/>
          <p:cNvCxnSpPr/>
          <p:nvPr/>
        </p:nvCxnSpPr>
        <p:spPr bwMode="auto">
          <a:xfrm>
            <a:off x="5410200" y="2590800"/>
            <a:ext cx="609600" cy="1588"/>
          </a:xfrm>
          <a:prstGeom prst="bentConnector3">
            <a:avLst>
              <a:gd name="adj1" fmla="val 50000"/>
            </a:avLst>
          </a:prstGeom>
          <a:noFill/>
          <a:ln w="9525" cap="flat" cmpd="sng" algn="ctr">
            <a:noFill/>
            <a:prstDash val="solid"/>
            <a:round/>
            <a:headEnd type="none" w="med" len="med"/>
            <a:tailEnd type="none" w="med" len="med"/>
          </a:ln>
          <a:effectLst/>
        </p:spPr>
      </p:cxnSp>
      <p:sp>
        <p:nvSpPr>
          <p:cNvPr id="2" name="Title 1"/>
          <p:cNvSpPr>
            <a:spLocks noGrp="1"/>
          </p:cNvSpPr>
          <p:nvPr>
            <p:ph type="title"/>
          </p:nvPr>
        </p:nvSpPr>
        <p:spPr>
          <a:xfrm>
            <a:off x="0" y="381000"/>
            <a:ext cx="9144000" cy="609600"/>
          </a:xfrm>
        </p:spPr>
        <p:txBody>
          <a:bodyPr/>
          <a:lstStyle/>
          <a:p>
            <a:pPr algn="ctr"/>
            <a:r>
              <a:rPr lang="en-US" dirty="0" smtClean="0"/>
              <a:t>Typical AF School Administration Org Structure</a:t>
            </a:r>
            <a:endParaRPr 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1DAC146C-3802-411C-8147-4ACA769B02A7}" type="slidenum">
              <a:rPr lang="en-US" smtClean="0"/>
              <a:pPr>
                <a:defRPr/>
              </a:pPr>
              <a:t>13</a:t>
            </a:fld>
            <a:endParaRPr lang="en-US"/>
          </a:p>
        </p:txBody>
      </p:sp>
      <p:graphicFrame>
        <p:nvGraphicFramePr>
          <p:cNvPr id="7" name="Content Placeholder 6"/>
          <p:cNvGraphicFramePr>
            <a:graphicFrameLocks noGrp="1"/>
          </p:cNvGraphicFramePr>
          <p:nvPr>
            <p:ph idx="1"/>
          </p:nvPr>
        </p:nvGraphicFramePr>
        <p:xfrm>
          <a:off x="609600" y="1219200"/>
          <a:ext cx="8001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0" y="6123801"/>
            <a:ext cx="9144000" cy="246221"/>
          </a:xfrm>
          <a:prstGeom prst="rect">
            <a:avLst/>
          </a:prstGeom>
          <a:noFill/>
        </p:spPr>
        <p:txBody>
          <a:bodyPr wrap="square" rtlCol="0">
            <a:spAutoFit/>
          </a:bodyPr>
          <a:lstStyle/>
          <a:p>
            <a:pPr algn="ctr"/>
            <a:r>
              <a:rPr lang="en-US" b="1" dirty="0" smtClean="0">
                <a:solidFill>
                  <a:schemeClr val="bg2"/>
                </a:solidFill>
              </a:rPr>
              <a:t>*The exact SLT org structure may differ somewhat by geography or even by school.  For example, not all principals have an assistant.</a:t>
            </a:r>
            <a:endParaRPr lang="en-US" b="1" dirty="0">
              <a:solidFill>
                <a:schemeClr val="bg2"/>
              </a:solidFill>
            </a:endParaRPr>
          </a:p>
        </p:txBody>
      </p:sp>
      <p:sp>
        <p:nvSpPr>
          <p:cNvPr id="14" name="Rounded Rectangle 13"/>
          <p:cNvSpPr/>
          <p:nvPr/>
        </p:nvSpPr>
        <p:spPr bwMode="auto">
          <a:xfrm>
            <a:off x="3352800" y="1143000"/>
            <a:ext cx="2590800" cy="3505200"/>
          </a:xfrm>
          <a:prstGeom prst="roundRect">
            <a:avLst/>
          </a:prstGeom>
          <a:noFill/>
          <a:ln w="57150" cap="flat" cmpd="sng" algn="ctr">
            <a:solidFill>
              <a:schemeClr val="bg2"/>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baseline="0">
              <a:ln>
                <a:noFill/>
              </a:ln>
              <a:solidFill>
                <a:schemeClr val="tx1"/>
              </a:solidFill>
              <a:effectLst/>
              <a:latin typeface="Arial" pitchFamily="-106" charset="0"/>
            </a:endParaRPr>
          </a:p>
        </p:txBody>
      </p:sp>
      <p:cxnSp>
        <p:nvCxnSpPr>
          <p:cNvPr id="24" name="Elbow Connector 23"/>
          <p:cNvCxnSpPr/>
          <p:nvPr/>
        </p:nvCxnSpPr>
        <p:spPr bwMode="auto">
          <a:xfrm>
            <a:off x="6096000" y="2592388"/>
            <a:ext cx="914400" cy="914400"/>
          </a:xfrm>
          <a:prstGeom prst="bentConnector3">
            <a:avLst/>
          </a:prstGeom>
          <a:noFill/>
          <a:ln w="9525" cap="flat" cmpd="sng" algn="ctr">
            <a:noFill/>
            <a:prstDash val="solid"/>
            <a:round/>
            <a:headEnd type="none" w="med" len="med"/>
            <a:tailEnd type="none" w="med" len="med"/>
          </a:ln>
          <a:effectLst/>
        </p:spPr>
      </p:cxnSp>
      <p:cxnSp>
        <p:nvCxnSpPr>
          <p:cNvPr id="26" name="Elbow Connector 25"/>
          <p:cNvCxnSpPr/>
          <p:nvPr/>
        </p:nvCxnSpPr>
        <p:spPr bwMode="auto">
          <a:xfrm rot="10800000" flipV="1">
            <a:off x="5105400" y="2365373"/>
            <a:ext cx="1066800" cy="1063626"/>
          </a:xfrm>
          <a:prstGeom prst="bentConnector3">
            <a:avLst>
              <a:gd name="adj1" fmla="val 101206"/>
            </a:avLst>
          </a:prstGeom>
          <a:ln w="38100">
            <a:prstDash val="sysDot"/>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7" name="Rectangle 16"/>
          <p:cNvSpPr/>
          <p:nvPr/>
        </p:nvSpPr>
        <p:spPr bwMode="auto">
          <a:xfrm>
            <a:off x="533400" y="1447800"/>
            <a:ext cx="457200" cy="381000"/>
          </a:xfrm>
          <a:prstGeom prst="rect">
            <a:avLst/>
          </a:prstGeom>
          <a:solidFill>
            <a:schemeClr val="tx2"/>
          </a:solidFill>
          <a:ln w="9525" cap="flat" cmpd="sng" algn="ctr">
            <a:no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baseline="0">
              <a:ln>
                <a:noFill/>
              </a:ln>
              <a:solidFill>
                <a:schemeClr val="tx1"/>
              </a:solidFill>
              <a:effectLst/>
              <a:latin typeface="Arial" pitchFamily="-106" charset="0"/>
            </a:endParaRPr>
          </a:p>
        </p:txBody>
      </p:sp>
      <p:sp>
        <p:nvSpPr>
          <p:cNvPr id="18" name="Rectangle 17"/>
          <p:cNvSpPr/>
          <p:nvPr/>
        </p:nvSpPr>
        <p:spPr bwMode="auto">
          <a:xfrm>
            <a:off x="533400" y="1905000"/>
            <a:ext cx="457200" cy="381000"/>
          </a:xfrm>
          <a:prstGeom prst="rect">
            <a:avLst/>
          </a:prstGeom>
          <a:solidFill>
            <a:schemeClr val="accent1"/>
          </a:solidFill>
          <a:ln w="9525" cap="flat" cmpd="sng" algn="ctr">
            <a:no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baseline="0">
              <a:ln>
                <a:noFill/>
              </a:ln>
              <a:solidFill>
                <a:schemeClr val="tx1"/>
              </a:solidFill>
              <a:effectLst/>
              <a:latin typeface="Arial" pitchFamily="-106" charset="0"/>
            </a:endParaRPr>
          </a:p>
        </p:txBody>
      </p:sp>
      <p:sp>
        <p:nvSpPr>
          <p:cNvPr id="20" name="TextBox 19"/>
          <p:cNvSpPr txBox="1"/>
          <p:nvPr/>
        </p:nvSpPr>
        <p:spPr>
          <a:xfrm>
            <a:off x="990600" y="1475601"/>
            <a:ext cx="2667000" cy="246221"/>
          </a:xfrm>
          <a:prstGeom prst="rect">
            <a:avLst/>
          </a:prstGeom>
          <a:noFill/>
        </p:spPr>
        <p:txBody>
          <a:bodyPr wrap="square" rtlCol="0">
            <a:spAutoFit/>
          </a:bodyPr>
          <a:lstStyle/>
          <a:p>
            <a:r>
              <a:rPr lang="en-US" b="1" dirty="0" smtClean="0"/>
              <a:t>= School Leadership Team member</a:t>
            </a:r>
            <a:r>
              <a:rPr lang="en-US" b="1" dirty="0" smtClean="0">
                <a:solidFill>
                  <a:schemeClr val="bg2"/>
                </a:solidFill>
              </a:rPr>
              <a:t>*</a:t>
            </a:r>
            <a:endParaRPr lang="en-US" b="1" dirty="0">
              <a:solidFill>
                <a:schemeClr val="bg2"/>
              </a:solidFill>
            </a:endParaRPr>
          </a:p>
        </p:txBody>
      </p:sp>
      <p:sp>
        <p:nvSpPr>
          <p:cNvPr id="21" name="TextBox 20"/>
          <p:cNvSpPr txBox="1"/>
          <p:nvPr/>
        </p:nvSpPr>
        <p:spPr>
          <a:xfrm>
            <a:off x="990600" y="1905000"/>
            <a:ext cx="1676400" cy="276999"/>
          </a:xfrm>
          <a:prstGeom prst="rect">
            <a:avLst/>
          </a:prstGeom>
          <a:noFill/>
        </p:spPr>
        <p:txBody>
          <a:bodyPr wrap="square" rtlCol="0">
            <a:spAutoFit/>
          </a:bodyPr>
          <a:lstStyle/>
          <a:p>
            <a:r>
              <a:rPr lang="en-US" sz="1200" b="1" dirty="0" smtClean="0"/>
              <a:t>= </a:t>
            </a:r>
            <a:r>
              <a:rPr lang="en-US" b="1" dirty="0" smtClean="0"/>
              <a:t>Non-SLT member</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sz="2600" dirty="0" smtClean="0"/>
              <a:t>Tenets of Super Effective Principal-DSO Relationship</a:t>
            </a:r>
            <a:endParaRPr lang="en-US" sz="2600" dirty="0"/>
          </a:p>
        </p:txBody>
      </p:sp>
      <p:sp>
        <p:nvSpPr>
          <p:cNvPr id="4098" name="Slide Number Placeholder 5"/>
          <p:cNvSpPr>
            <a:spLocks noGrp="1"/>
          </p:cNvSpPr>
          <p:nvPr>
            <p:ph type="sldNum" sz="quarter" idx="12"/>
          </p:nvPr>
        </p:nvSpPr>
        <p:spPr>
          <a:noFill/>
        </p:spPr>
        <p:txBody>
          <a:bodyPr/>
          <a:lstStyle/>
          <a:p>
            <a:fld id="{D3398D2E-0B87-4C8F-B767-DAEB10EE4A99}" type="slidenum">
              <a:rPr lang="en-US" smtClean="0"/>
              <a:pPr/>
              <a:t>14</a:t>
            </a:fld>
            <a:endParaRPr lang="en-US" dirty="0" smtClean="0"/>
          </a:p>
        </p:txBody>
      </p:sp>
      <p:sp>
        <p:nvSpPr>
          <p:cNvPr id="6" name="Text Placeholder 5"/>
          <p:cNvSpPr>
            <a:spLocks noGrp="1"/>
          </p:cNvSpPr>
          <p:nvPr>
            <p:ph type="body" sz="half" idx="1"/>
          </p:nvPr>
        </p:nvSpPr>
        <p:spPr>
          <a:xfrm>
            <a:off x="4267200" y="1112837"/>
            <a:ext cx="4343400" cy="4983163"/>
          </a:xfrm>
        </p:spPr>
        <p:txBody>
          <a:bodyPr/>
          <a:lstStyle/>
          <a:p>
            <a:pPr>
              <a:buNone/>
            </a:pPr>
            <a:r>
              <a:rPr lang="en-US" sz="1800" b="1" u="sng" dirty="0" smtClean="0">
                <a:solidFill>
                  <a:schemeClr val="tx2"/>
                </a:solidFill>
              </a:rPr>
              <a:t>Principal &amp; DSO Strong Individually</a:t>
            </a:r>
          </a:p>
          <a:p>
            <a:pPr>
              <a:buNone/>
            </a:pPr>
            <a:r>
              <a:rPr lang="en-US" sz="1400" b="1" dirty="0" smtClean="0">
                <a:solidFill>
                  <a:schemeClr val="bg2"/>
                </a:solidFill>
              </a:rPr>
              <a:t>John Stockton (#12)</a:t>
            </a:r>
          </a:p>
          <a:p>
            <a:r>
              <a:rPr lang="en-US" sz="1400" dirty="0" smtClean="0"/>
              <a:t>10 time NBA all star, enshrined in the Basketball Hall of Fame in 2009</a:t>
            </a:r>
          </a:p>
          <a:p>
            <a:r>
              <a:rPr lang="en-US" sz="1400" dirty="0" smtClean="0"/>
              <a:t>Holds the NBA’s record for most career assists and the most steals</a:t>
            </a:r>
          </a:p>
          <a:p>
            <a:pPr>
              <a:buNone/>
            </a:pPr>
            <a:r>
              <a:rPr lang="en-US" sz="1400" b="1" dirty="0" smtClean="0">
                <a:solidFill>
                  <a:schemeClr val="bg2"/>
                </a:solidFill>
              </a:rPr>
              <a:t>Karl Malone (#11)</a:t>
            </a:r>
          </a:p>
          <a:p>
            <a:r>
              <a:rPr lang="en-US" sz="1400" dirty="0" smtClean="0"/>
              <a:t>Nicknamed the “Mailman” for his consistency (i.e. always delivers!)</a:t>
            </a:r>
          </a:p>
          <a:p>
            <a:r>
              <a:rPr lang="en-US" sz="1400" dirty="0" smtClean="0"/>
              <a:t>Two-time NBA MVP award winner, 2</a:t>
            </a:r>
            <a:r>
              <a:rPr lang="en-US" sz="1400" baseline="30000" dirty="0" smtClean="0"/>
              <a:t>nd</a:t>
            </a:r>
            <a:r>
              <a:rPr lang="en-US" sz="1400" dirty="0" smtClean="0"/>
              <a:t> leading scorer in NBA history, enshrined in the Basketball Hall of fame in 2010</a:t>
            </a:r>
          </a:p>
          <a:p>
            <a:pPr>
              <a:buNone/>
            </a:pPr>
            <a:r>
              <a:rPr lang="en-US" sz="1800" b="1" u="sng" dirty="0" smtClean="0">
                <a:solidFill>
                  <a:schemeClr val="tx2"/>
                </a:solidFill>
              </a:rPr>
              <a:t>But Together They Are Unstoppable</a:t>
            </a:r>
          </a:p>
          <a:p>
            <a:r>
              <a:rPr lang="en-US" sz="1400" dirty="0" smtClean="0"/>
              <a:t>The two played a record of ~1,400 games together over ~20 years for the Utah Jazz</a:t>
            </a:r>
          </a:p>
          <a:p>
            <a:r>
              <a:rPr lang="en-US" sz="1400" dirty="0" smtClean="0"/>
              <a:t>Co-MVP’s of the 1993 NBA All-Star game</a:t>
            </a:r>
          </a:p>
          <a:p>
            <a:r>
              <a:rPr lang="en-US" sz="1400" dirty="0" smtClean="0"/>
              <a:t>Nearly unstoppable together; widely regarded as the quintessential guard/forward combo</a:t>
            </a:r>
          </a:p>
          <a:p>
            <a:r>
              <a:rPr lang="en-US" sz="1400" dirty="0" smtClean="0"/>
              <a:t>Their partnership has been memorialized with a joint statue outside the Utah Jazz arena.</a:t>
            </a:r>
            <a:endParaRPr lang="en-US" sz="1800" dirty="0" smtClean="0"/>
          </a:p>
        </p:txBody>
      </p:sp>
      <p:pic>
        <p:nvPicPr>
          <p:cNvPr id="7" name="Picture 6" descr="stockton and malone two.jpg"/>
          <p:cNvPicPr>
            <a:picLocks noChangeAspect="1"/>
          </p:cNvPicPr>
          <p:nvPr/>
        </p:nvPicPr>
        <p:blipFill>
          <a:blip r:embed="rId3"/>
          <a:stretch>
            <a:fillRect/>
          </a:stretch>
        </p:blipFill>
        <p:spPr>
          <a:xfrm>
            <a:off x="762000" y="1219200"/>
            <a:ext cx="3429000" cy="4818210"/>
          </a:xfrm>
          <a:prstGeom prst="rect">
            <a:avLst/>
          </a:prstGeom>
        </p:spPr>
      </p:pic>
      <p:sp>
        <p:nvSpPr>
          <p:cNvPr id="8" name="TextBox 7"/>
          <p:cNvSpPr txBox="1"/>
          <p:nvPr/>
        </p:nvSpPr>
        <p:spPr>
          <a:xfrm>
            <a:off x="762000" y="1219200"/>
            <a:ext cx="1447800" cy="307777"/>
          </a:xfrm>
          <a:prstGeom prst="rect">
            <a:avLst/>
          </a:prstGeom>
          <a:noFill/>
        </p:spPr>
        <p:txBody>
          <a:bodyPr wrap="square" rtlCol="0">
            <a:spAutoFit/>
          </a:bodyPr>
          <a:lstStyle/>
          <a:p>
            <a:pPr algn="ctr"/>
            <a:r>
              <a:rPr lang="en-US" sz="1400" b="1" dirty="0" smtClean="0">
                <a:solidFill>
                  <a:schemeClr val="bg1"/>
                </a:solidFill>
              </a:rPr>
              <a:t>John Stockton</a:t>
            </a:r>
            <a:endParaRPr lang="en-US" sz="1400" b="1" dirty="0">
              <a:solidFill>
                <a:schemeClr val="bg1"/>
              </a:solidFill>
            </a:endParaRPr>
          </a:p>
        </p:txBody>
      </p:sp>
      <p:sp>
        <p:nvSpPr>
          <p:cNvPr id="9" name="TextBox 8"/>
          <p:cNvSpPr txBox="1"/>
          <p:nvPr/>
        </p:nvSpPr>
        <p:spPr>
          <a:xfrm>
            <a:off x="2895600" y="1219200"/>
            <a:ext cx="1295400" cy="307777"/>
          </a:xfrm>
          <a:prstGeom prst="rect">
            <a:avLst/>
          </a:prstGeom>
          <a:noFill/>
        </p:spPr>
        <p:txBody>
          <a:bodyPr wrap="square" rtlCol="0">
            <a:spAutoFit/>
          </a:bodyPr>
          <a:lstStyle/>
          <a:p>
            <a:pPr algn="ctr"/>
            <a:r>
              <a:rPr lang="en-US" sz="1400" b="1" dirty="0" smtClean="0">
                <a:solidFill>
                  <a:schemeClr val="bg1"/>
                </a:solidFill>
              </a:rPr>
              <a:t>Karl Malone</a:t>
            </a:r>
            <a:endParaRPr lang="en-US" sz="1400" b="1" dirty="0">
              <a:solidFill>
                <a:schemeClr val="bg1"/>
              </a:solidFill>
            </a:endParaRPr>
          </a:p>
        </p:txBody>
      </p:sp>
      <p:sp>
        <p:nvSpPr>
          <p:cNvPr id="11" name="TextBox 10"/>
          <p:cNvSpPr txBox="1"/>
          <p:nvPr/>
        </p:nvSpPr>
        <p:spPr>
          <a:xfrm>
            <a:off x="2971800" y="1521023"/>
            <a:ext cx="1295400" cy="292388"/>
          </a:xfrm>
          <a:prstGeom prst="rect">
            <a:avLst/>
          </a:prstGeom>
          <a:noFill/>
        </p:spPr>
        <p:txBody>
          <a:bodyPr wrap="square" rtlCol="0">
            <a:spAutoFit/>
          </a:bodyPr>
          <a:lstStyle/>
          <a:p>
            <a:pPr algn="ctr"/>
            <a:r>
              <a:rPr lang="en-US" sz="1300" b="1" dirty="0" smtClean="0">
                <a:solidFill>
                  <a:schemeClr val="accent1"/>
                </a:solidFill>
              </a:rPr>
              <a:t>(principal)</a:t>
            </a:r>
            <a:endParaRPr lang="en-US" sz="1300" b="1" dirty="0">
              <a:solidFill>
                <a:schemeClr val="accent1"/>
              </a:solidFill>
            </a:endParaRPr>
          </a:p>
        </p:txBody>
      </p:sp>
      <p:sp>
        <p:nvSpPr>
          <p:cNvPr id="12" name="TextBox 11"/>
          <p:cNvSpPr txBox="1"/>
          <p:nvPr/>
        </p:nvSpPr>
        <p:spPr>
          <a:xfrm>
            <a:off x="685800" y="1536412"/>
            <a:ext cx="1295400" cy="292388"/>
          </a:xfrm>
          <a:prstGeom prst="rect">
            <a:avLst/>
          </a:prstGeom>
          <a:noFill/>
        </p:spPr>
        <p:txBody>
          <a:bodyPr wrap="square" rtlCol="0">
            <a:spAutoFit/>
          </a:bodyPr>
          <a:lstStyle/>
          <a:p>
            <a:pPr algn="ctr"/>
            <a:r>
              <a:rPr lang="en-US" sz="1300" b="1" dirty="0" smtClean="0">
                <a:solidFill>
                  <a:schemeClr val="accent1"/>
                </a:solidFill>
              </a:rPr>
              <a:t>(DSO)</a:t>
            </a:r>
            <a:endParaRPr lang="en-US" sz="1300" b="1" dirty="0">
              <a:solidFill>
                <a:schemeClr val="accent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sz="2600" dirty="0" smtClean="0"/>
              <a:t>Tenets of Super Effective Principal-DSO Relationship</a:t>
            </a:r>
            <a:endParaRPr lang="en-US" sz="2600" dirty="0"/>
          </a:p>
        </p:txBody>
      </p:sp>
      <p:sp>
        <p:nvSpPr>
          <p:cNvPr id="11" name="Text Placeholder 10"/>
          <p:cNvSpPr>
            <a:spLocks noGrp="1"/>
          </p:cNvSpPr>
          <p:nvPr>
            <p:ph type="body" sz="half" idx="1"/>
          </p:nvPr>
        </p:nvSpPr>
        <p:spPr>
          <a:xfrm>
            <a:off x="304800" y="1066800"/>
            <a:ext cx="8382000" cy="4983163"/>
          </a:xfrm>
        </p:spPr>
        <p:txBody>
          <a:bodyPr/>
          <a:lstStyle/>
          <a:p>
            <a:pPr marL="119063" indent="-119063"/>
            <a:r>
              <a:rPr lang="en-US" sz="1600" b="1" dirty="0" smtClean="0">
                <a:solidFill>
                  <a:schemeClr val="bg2"/>
                </a:solidFill>
              </a:rPr>
              <a:t>Communication Structures:</a:t>
            </a:r>
          </a:p>
          <a:p>
            <a:pPr marL="341313" lvl="1" indent="-119063"/>
            <a:r>
              <a:rPr lang="en-US" sz="1200" dirty="0" smtClean="0"/>
              <a:t>The principal and DSO should have a regular weekly meeting of ~30-60 minutes held on standing date &amp; time. </a:t>
            </a:r>
          </a:p>
          <a:p>
            <a:pPr marL="341313" lvl="1" indent="-119063"/>
            <a:r>
              <a:rPr lang="en-US" sz="1200" dirty="0" smtClean="0"/>
              <a:t>The DSO should own the agenda and be very efficient with the principal’s time, pre-planning key questions to get the information needed. The DSO should share what’s on ops plate, update the principal on key projects and problem-solve any key issues. Principals should also come prepared with agenda items as needed.</a:t>
            </a:r>
          </a:p>
          <a:p>
            <a:pPr marL="341313" lvl="1" indent="-119063"/>
            <a:r>
              <a:rPr lang="en-US" sz="1200" dirty="0" smtClean="0"/>
              <a:t>The DSO should maintain a clear project/follow-through list with clear deadlines and regularly update the principal on the status of key projects; the DSO would meet deadlines.</a:t>
            </a:r>
          </a:p>
          <a:p>
            <a:pPr marL="341313" lvl="1" indent="-119063"/>
            <a:r>
              <a:rPr lang="en-US" sz="1200" dirty="0" smtClean="0"/>
              <a:t>The DSO should be a member of the school leadership team, attending weekly team meetings as appropriate. </a:t>
            </a:r>
          </a:p>
          <a:p>
            <a:pPr marL="741363" lvl="2" indent="-119063"/>
            <a:r>
              <a:rPr lang="en-US" sz="1200" dirty="0" smtClean="0"/>
              <a:t>While the bulk of topics would not be directly ops-related, being part of these conversations will help the DSO deliver stronger results.</a:t>
            </a:r>
          </a:p>
          <a:p>
            <a:pPr marL="341313" lvl="1" indent="-119063"/>
            <a:r>
              <a:rPr lang="en-US" sz="1200" dirty="0" smtClean="0"/>
              <a:t>The DSO should have a section of the weekly memo to teachers/parents/students as well as the ability to take occasional time at staff meetings to reinforce key ops messages.</a:t>
            </a:r>
          </a:p>
          <a:p>
            <a:pPr marL="119063" indent="-119063"/>
            <a:r>
              <a:rPr lang="en-US" sz="1600" b="1" dirty="0" smtClean="0">
                <a:solidFill>
                  <a:schemeClr val="bg2"/>
                </a:solidFill>
              </a:rPr>
              <a:t>Roles &amp; Responsibilities:</a:t>
            </a:r>
          </a:p>
          <a:p>
            <a:pPr marL="341313" lvl="1" indent="-119063"/>
            <a:r>
              <a:rPr lang="en-US" sz="1200" dirty="0" smtClean="0"/>
              <a:t>The principal should have a clear understanding of all the key ops responsibilities – and the accountability structures (ops scorecard, deep dives, meetings) to get there; the principal should also be clear about examples of how ops teams can really take the load off the principal/dean(s) plate.</a:t>
            </a:r>
          </a:p>
          <a:p>
            <a:pPr marL="341313" lvl="1" indent="-119063"/>
            <a:r>
              <a:rPr lang="en-US" sz="1200" dirty="0" smtClean="0"/>
              <a:t>The principal should be very clear about which member of the ops team performs different roles; on an as needed basis the principal would give feedback regarding the SSM/OC either to the DSO or to the team member directly.</a:t>
            </a:r>
          </a:p>
          <a:p>
            <a:pPr marL="341313" lvl="1" indent="-119063"/>
            <a:r>
              <a:rPr lang="en-US" sz="1200" dirty="0" smtClean="0"/>
              <a:t>The principal would be updated regularly on key ops data, primarily through a monthly reflection on the ops scorecard and deep dive with the DSO---the ops equivalent to the interim assessment (IA) process.</a:t>
            </a:r>
          </a:p>
          <a:p>
            <a:pPr marL="341313" lvl="1" indent="-119063"/>
            <a:r>
              <a:rPr lang="en-US" sz="1200" dirty="0" smtClean="0"/>
              <a:t>The DSO should be very clear about school-site preferences of the principal around key issues (e.g. behavior systems, attendance systems, report cards and progress reports, data days, etc.); the principal should provide high-level guidance and quick answers to key questions around these preferences.</a:t>
            </a:r>
          </a:p>
          <a:p>
            <a:pPr marL="341313" lvl="1" indent="-119063"/>
            <a:endParaRPr lang="en-US" sz="1200" dirty="0" smtClean="0"/>
          </a:p>
          <a:p>
            <a:pPr marL="341313" lvl="1" indent="-119063"/>
            <a:endParaRPr lang="en-US" sz="1200" dirty="0" smtClean="0"/>
          </a:p>
        </p:txBody>
      </p:sp>
      <p:sp>
        <p:nvSpPr>
          <p:cNvPr id="4098" name="Slide Number Placeholder 5"/>
          <p:cNvSpPr>
            <a:spLocks noGrp="1"/>
          </p:cNvSpPr>
          <p:nvPr>
            <p:ph type="sldNum" sz="quarter" idx="12"/>
          </p:nvPr>
        </p:nvSpPr>
        <p:spPr>
          <a:noFill/>
        </p:spPr>
        <p:txBody>
          <a:bodyPr/>
          <a:lstStyle/>
          <a:p>
            <a:fld id="{D3398D2E-0B87-4C8F-B767-DAEB10EE4A99}" type="slidenum">
              <a:rPr lang="en-US" smtClean="0"/>
              <a:pPr/>
              <a:t>15</a:t>
            </a:fld>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990600" y="3276600"/>
            <a:ext cx="7696200" cy="457200"/>
          </a:xfrm>
          <a:prstGeom prst="roundRect">
            <a:avLst/>
          </a:prstGeom>
          <a:solidFill>
            <a:schemeClr val="bg1">
              <a:lumMod val="95000"/>
            </a:schemeClr>
          </a:solidFill>
          <a:ln w="19050" cap="flat" cmpd="sng" algn="ctr">
            <a:solidFill>
              <a:schemeClr val="accent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dirty="0">
              <a:ln>
                <a:noFill/>
              </a:ln>
              <a:solidFill>
                <a:schemeClr val="tx1"/>
              </a:solidFill>
              <a:effectLst/>
              <a:latin typeface="Arial" pitchFamily="-106"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4800" y="1143000"/>
            <a:ext cx="8763000" cy="4983163"/>
          </a:xfrm>
        </p:spPr>
        <p:txBody>
          <a:bodyPr/>
          <a:lstStyle/>
          <a:p>
            <a:pPr marL="457200" indent="-457200">
              <a:lnSpc>
                <a:spcPct val="150000"/>
              </a:lnSpc>
              <a:spcAft>
                <a:spcPts val="600"/>
              </a:spcAft>
              <a:buFont typeface="+mj-lt"/>
              <a:buAutoNum type="arabicPeriod"/>
            </a:pPr>
            <a:r>
              <a:rPr lang="en-US" sz="2200" dirty="0" smtClean="0"/>
              <a:t>Rationale for Having a School Ops Team</a:t>
            </a:r>
          </a:p>
          <a:p>
            <a:pPr marL="457200" indent="-457200">
              <a:lnSpc>
                <a:spcPct val="150000"/>
              </a:lnSpc>
              <a:spcAft>
                <a:spcPts val="600"/>
              </a:spcAft>
              <a:buFont typeface="+mj-lt"/>
              <a:buAutoNum type="arabicPeriod"/>
            </a:pPr>
            <a:r>
              <a:rPr lang="en-US" sz="2200" dirty="0" smtClean="0"/>
              <a:t>School Ops Roles &amp; Responsibilities: Who does what?</a:t>
            </a:r>
          </a:p>
          <a:p>
            <a:pPr marL="457200" indent="-457200">
              <a:lnSpc>
                <a:spcPct val="150000"/>
              </a:lnSpc>
              <a:spcAft>
                <a:spcPts val="600"/>
              </a:spcAft>
              <a:buFont typeface="+mj-lt"/>
              <a:buAutoNum type="arabicPeriod"/>
            </a:pPr>
            <a:r>
              <a:rPr lang="en-US" sz="2200" dirty="0" smtClean="0"/>
              <a:t>Tenets of Super Effective Principal-DSO Relationship</a:t>
            </a:r>
          </a:p>
          <a:p>
            <a:pPr marL="457200" indent="-457200">
              <a:lnSpc>
                <a:spcPct val="150000"/>
              </a:lnSpc>
              <a:spcAft>
                <a:spcPts val="600"/>
              </a:spcAft>
              <a:buFont typeface="+mj-lt"/>
              <a:buAutoNum type="arabicPeriod"/>
            </a:pPr>
            <a:r>
              <a:rPr lang="en-US" sz="2200" dirty="0" smtClean="0"/>
              <a:t>DSO Co-Management: Principal vs. Regional Director of Ops</a:t>
            </a:r>
          </a:p>
          <a:p>
            <a:pPr marL="457200" indent="-457200">
              <a:lnSpc>
                <a:spcPct val="150000"/>
              </a:lnSpc>
              <a:spcAft>
                <a:spcPts val="600"/>
              </a:spcAft>
              <a:buFont typeface="+mj-lt"/>
              <a:buAutoNum type="arabicPeriod"/>
            </a:pPr>
            <a:r>
              <a:rPr lang="en-US" sz="2200" dirty="0" smtClean="0"/>
              <a:t>Making the DSO-Principal-RDO Management Triad Work</a:t>
            </a:r>
          </a:p>
          <a:p>
            <a:pPr marL="457200" indent="-457200">
              <a:lnSpc>
                <a:spcPct val="150000"/>
              </a:lnSpc>
              <a:spcAft>
                <a:spcPts val="600"/>
              </a:spcAft>
              <a:buFont typeface="+mj-lt"/>
              <a:buAutoNum type="arabicPeriod"/>
            </a:pPr>
            <a:r>
              <a:rPr lang="en-US" sz="2200" dirty="0" smtClean="0"/>
              <a:t>The </a:t>
            </a:r>
            <a:r>
              <a:rPr lang="en-US" sz="2200" dirty="0" err="1" smtClean="0"/>
              <a:t>Nitty</a:t>
            </a:r>
            <a:r>
              <a:rPr lang="en-US" sz="2200" dirty="0" smtClean="0"/>
              <a:t>-Gritty: What can your fabulous ops team do for you?</a:t>
            </a:r>
          </a:p>
          <a:p>
            <a:pPr marL="457200" indent="-457200">
              <a:lnSpc>
                <a:spcPct val="150000"/>
              </a:lnSpc>
              <a:spcAft>
                <a:spcPts val="600"/>
              </a:spcAft>
              <a:buNone/>
            </a:pPr>
            <a:endParaRPr lang="en-US" dirty="0" smtClean="0"/>
          </a:p>
          <a:p>
            <a:pPr marL="457200" indent="-457200">
              <a:buNone/>
            </a:pPr>
            <a:r>
              <a:rPr lang="en-US" dirty="0" smtClean="0"/>
              <a:t/>
            </a:r>
            <a:br>
              <a:rPr lang="en-US" dirty="0" smtClean="0"/>
            </a:br>
            <a:endParaRPr lang="en-US" dirty="0" smtClean="0"/>
          </a:p>
          <a:p>
            <a:pPr lvl="1">
              <a:buFontTx/>
              <a:buChar char="-"/>
            </a:pPr>
            <a:endParaRPr lang="en-US" dirty="0" smtClean="0"/>
          </a:p>
        </p:txBody>
      </p:sp>
      <p:sp>
        <p:nvSpPr>
          <p:cNvPr id="4" name="Slide Number Placeholder 3"/>
          <p:cNvSpPr>
            <a:spLocks noGrp="1"/>
          </p:cNvSpPr>
          <p:nvPr>
            <p:ph type="sldNum" sz="quarter" idx="12"/>
          </p:nvPr>
        </p:nvSpPr>
        <p:spPr/>
        <p:txBody>
          <a:bodyPr/>
          <a:lstStyle/>
          <a:p>
            <a:pPr>
              <a:defRPr/>
            </a:pPr>
            <a:fld id="{19347DE8-4C69-4A64-81B9-F8BF4BDD3E82}"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8"/>
          <p:cNvCxnSpPr/>
          <p:nvPr/>
        </p:nvCxnSpPr>
        <p:spPr bwMode="auto">
          <a:xfrm>
            <a:off x="5410200" y="2590800"/>
            <a:ext cx="609600" cy="1588"/>
          </a:xfrm>
          <a:prstGeom prst="bentConnector3">
            <a:avLst>
              <a:gd name="adj1" fmla="val 50000"/>
            </a:avLst>
          </a:prstGeom>
          <a:noFill/>
          <a:ln w="9525" cap="flat" cmpd="sng" algn="ctr">
            <a:noFill/>
            <a:prstDash val="solid"/>
            <a:round/>
            <a:headEnd type="none" w="med" len="med"/>
            <a:tailEnd type="none" w="med" len="med"/>
          </a:ln>
          <a:effectLst/>
        </p:spPr>
      </p:cxnSp>
      <p:sp>
        <p:nvSpPr>
          <p:cNvPr id="2" name="Title 1"/>
          <p:cNvSpPr>
            <a:spLocks noGrp="1"/>
          </p:cNvSpPr>
          <p:nvPr>
            <p:ph type="title"/>
          </p:nvPr>
        </p:nvSpPr>
        <p:spPr>
          <a:xfrm>
            <a:off x="0" y="381000"/>
            <a:ext cx="9144000" cy="609600"/>
          </a:xfrm>
        </p:spPr>
        <p:txBody>
          <a:bodyPr/>
          <a:lstStyle/>
          <a:p>
            <a:pPr algn="ctr"/>
            <a:r>
              <a:rPr lang="en-US" dirty="0" smtClean="0"/>
              <a:t>Typical AF School Administration Org Structure</a:t>
            </a:r>
            <a:endParaRPr 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1DAC146C-3802-411C-8147-4ACA769B02A7}" type="slidenum">
              <a:rPr lang="en-US" smtClean="0"/>
              <a:pPr>
                <a:defRPr/>
              </a:pPr>
              <a:t>17</a:t>
            </a:fld>
            <a:endParaRPr lang="en-US"/>
          </a:p>
        </p:txBody>
      </p:sp>
      <p:graphicFrame>
        <p:nvGraphicFramePr>
          <p:cNvPr id="7" name="Content Placeholder 6"/>
          <p:cNvGraphicFramePr>
            <a:graphicFrameLocks noGrp="1"/>
          </p:cNvGraphicFramePr>
          <p:nvPr>
            <p:ph idx="1"/>
          </p:nvPr>
        </p:nvGraphicFramePr>
        <p:xfrm>
          <a:off x="609600" y="1219200"/>
          <a:ext cx="8001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0" y="6123801"/>
            <a:ext cx="9144000" cy="246221"/>
          </a:xfrm>
          <a:prstGeom prst="rect">
            <a:avLst/>
          </a:prstGeom>
          <a:noFill/>
        </p:spPr>
        <p:txBody>
          <a:bodyPr wrap="square" rtlCol="0">
            <a:spAutoFit/>
          </a:bodyPr>
          <a:lstStyle/>
          <a:p>
            <a:pPr algn="ctr"/>
            <a:r>
              <a:rPr lang="en-US" b="1" dirty="0" smtClean="0">
                <a:solidFill>
                  <a:schemeClr val="bg2"/>
                </a:solidFill>
              </a:rPr>
              <a:t>*The exact SLT org structure may differ somewhat by geography or even by school.  For example, not all principals have an assistant.</a:t>
            </a:r>
            <a:endParaRPr lang="en-US" b="1" dirty="0">
              <a:solidFill>
                <a:schemeClr val="bg2"/>
              </a:solidFill>
            </a:endParaRPr>
          </a:p>
        </p:txBody>
      </p:sp>
      <p:sp>
        <p:nvSpPr>
          <p:cNvPr id="14" name="Rounded Rectangle 13"/>
          <p:cNvSpPr/>
          <p:nvPr/>
        </p:nvSpPr>
        <p:spPr bwMode="auto">
          <a:xfrm>
            <a:off x="3352800" y="1143000"/>
            <a:ext cx="4648200" cy="1676400"/>
          </a:xfrm>
          <a:prstGeom prst="roundRect">
            <a:avLst/>
          </a:prstGeom>
          <a:noFill/>
          <a:ln w="57150" cap="flat" cmpd="sng" algn="ctr">
            <a:solidFill>
              <a:schemeClr val="bg2"/>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baseline="0">
              <a:ln>
                <a:noFill/>
              </a:ln>
              <a:solidFill>
                <a:schemeClr val="tx1"/>
              </a:solidFill>
              <a:effectLst/>
              <a:latin typeface="Arial" pitchFamily="-106" charset="0"/>
            </a:endParaRPr>
          </a:p>
        </p:txBody>
      </p:sp>
      <p:cxnSp>
        <p:nvCxnSpPr>
          <p:cNvPr id="24" name="Elbow Connector 23"/>
          <p:cNvCxnSpPr/>
          <p:nvPr/>
        </p:nvCxnSpPr>
        <p:spPr bwMode="auto">
          <a:xfrm>
            <a:off x="6096000" y="2592388"/>
            <a:ext cx="914400" cy="914400"/>
          </a:xfrm>
          <a:prstGeom prst="bentConnector3">
            <a:avLst/>
          </a:prstGeom>
          <a:noFill/>
          <a:ln w="9525" cap="flat" cmpd="sng" algn="ctr">
            <a:noFill/>
            <a:prstDash val="solid"/>
            <a:round/>
            <a:headEnd type="none" w="med" len="med"/>
            <a:tailEnd type="none" w="med" len="med"/>
          </a:ln>
          <a:effectLst/>
        </p:spPr>
      </p:cxnSp>
      <p:cxnSp>
        <p:nvCxnSpPr>
          <p:cNvPr id="26" name="Elbow Connector 25"/>
          <p:cNvCxnSpPr/>
          <p:nvPr/>
        </p:nvCxnSpPr>
        <p:spPr bwMode="auto">
          <a:xfrm rot="10800000" flipV="1">
            <a:off x="5105400" y="2365373"/>
            <a:ext cx="1066800" cy="1063626"/>
          </a:xfrm>
          <a:prstGeom prst="bentConnector3">
            <a:avLst>
              <a:gd name="adj1" fmla="val 101206"/>
            </a:avLst>
          </a:prstGeom>
          <a:ln w="38100">
            <a:prstDash val="sysDot"/>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5" name="Rectangle 14"/>
          <p:cNvSpPr/>
          <p:nvPr/>
        </p:nvSpPr>
        <p:spPr bwMode="auto">
          <a:xfrm>
            <a:off x="533400" y="1447800"/>
            <a:ext cx="457200" cy="381000"/>
          </a:xfrm>
          <a:prstGeom prst="rect">
            <a:avLst/>
          </a:prstGeom>
          <a:solidFill>
            <a:schemeClr val="tx2"/>
          </a:solidFill>
          <a:ln w="9525" cap="flat" cmpd="sng" algn="ctr">
            <a:no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baseline="0">
              <a:ln>
                <a:noFill/>
              </a:ln>
              <a:solidFill>
                <a:schemeClr val="tx1"/>
              </a:solidFill>
              <a:effectLst/>
              <a:latin typeface="Arial" pitchFamily="-106" charset="0"/>
            </a:endParaRPr>
          </a:p>
        </p:txBody>
      </p:sp>
      <p:sp>
        <p:nvSpPr>
          <p:cNvPr id="16" name="Rectangle 15"/>
          <p:cNvSpPr/>
          <p:nvPr/>
        </p:nvSpPr>
        <p:spPr bwMode="auto">
          <a:xfrm>
            <a:off x="533400" y="1905000"/>
            <a:ext cx="457200" cy="381000"/>
          </a:xfrm>
          <a:prstGeom prst="rect">
            <a:avLst/>
          </a:prstGeom>
          <a:solidFill>
            <a:schemeClr val="accent1"/>
          </a:solidFill>
          <a:ln w="9525" cap="flat" cmpd="sng" algn="ctr">
            <a:no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baseline="0">
              <a:ln>
                <a:noFill/>
              </a:ln>
              <a:solidFill>
                <a:schemeClr val="tx1"/>
              </a:solidFill>
              <a:effectLst/>
              <a:latin typeface="Arial" pitchFamily="-106" charset="0"/>
            </a:endParaRPr>
          </a:p>
        </p:txBody>
      </p:sp>
      <p:sp>
        <p:nvSpPr>
          <p:cNvPr id="17" name="TextBox 16"/>
          <p:cNvSpPr txBox="1"/>
          <p:nvPr/>
        </p:nvSpPr>
        <p:spPr>
          <a:xfrm>
            <a:off x="990600" y="1475601"/>
            <a:ext cx="2667000" cy="246221"/>
          </a:xfrm>
          <a:prstGeom prst="rect">
            <a:avLst/>
          </a:prstGeom>
          <a:noFill/>
        </p:spPr>
        <p:txBody>
          <a:bodyPr wrap="square" rtlCol="0">
            <a:spAutoFit/>
          </a:bodyPr>
          <a:lstStyle/>
          <a:p>
            <a:r>
              <a:rPr lang="en-US" b="1" dirty="0" smtClean="0"/>
              <a:t>= School Leadership Team member</a:t>
            </a:r>
            <a:r>
              <a:rPr lang="en-US" b="1" dirty="0" smtClean="0">
                <a:solidFill>
                  <a:schemeClr val="bg2"/>
                </a:solidFill>
              </a:rPr>
              <a:t>*</a:t>
            </a:r>
            <a:endParaRPr lang="en-US" b="1" dirty="0">
              <a:solidFill>
                <a:schemeClr val="bg2"/>
              </a:solidFill>
            </a:endParaRPr>
          </a:p>
        </p:txBody>
      </p:sp>
      <p:sp>
        <p:nvSpPr>
          <p:cNvPr id="18" name="TextBox 17"/>
          <p:cNvSpPr txBox="1"/>
          <p:nvPr/>
        </p:nvSpPr>
        <p:spPr>
          <a:xfrm>
            <a:off x="990600" y="1905000"/>
            <a:ext cx="1676400" cy="276999"/>
          </a:xfrm>
          <a:prstGeom prst="rect">
            <a:avLst/>
          </a:prstGeom>
          <a:noFill/>
        </p:spPr>
        <p:txBody>
          <a:bodyPr wrap="square" rtlCol="0">
            <a:spAutoFit/>
          </a:bodyPr>
          <a:lstStyle/>
          <a:p>
            <a:r>
              <a:rPr lang="en-US" sz="1200" b="1" dirty="0" smtClean="0"/>
              <a:t>= </a:t>
            </a:r>
            <a:r>
              <a:rPr lang="en-US" b="1" dirty="0" smtClean="0"/>
              <a:t>Non-SLT member</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Rationale Behind Co-Management</a:t>
            </a:r>
            <a:br>
              <a:rPr lang="en-US" dirty="0" smtClean="0"/>
            </a:br>
            <a:endParaRPr lang="en-US" dirty="0"/>
          </a:p>
        </p:txBody>
      </p:sp>
      <p:sp>
        <p:nvSpPr>
          <p:cNvPr id="20" name="Text Placeholder 19"/>
          <p:cNvSpPr>
            <a:spLocks noGrp="1"/>
          </p:cNvSpPr>
          <p:nvPr>
            <p:ph type="body" sz="half" idx="1"/>
          </p:nvPr>
        </p:nvSpPr>
        <p:spPr>
          <a:xfrm>
            <a:off x="304800" y="1143000"/>
            <a:ext cx="8382000" cy="4983163"/>
          </a:xfrm>
        </p:spPr>
        <p:txBody>
          <a:bodyPr/>
          <a:lstStyle/>
          <a:p>
            <a:pPr lvl="0">
              <a:spcAft>
                <a:spcPts val="1000"/>
              </a:spcAft>
            </a:pPr>
            <a:r>
              <a:rPr lang="en-US" sz="1600" dirty="0" smtClean="0"/>
              <a:t>The DSO (and his/her direct reports) is one of a handful of people in the entire school building that the principal is not solely responsible for managing</a:t>
            </a:r>
            <a:r>
              <a:rPr lang="en-US" sz="1600" dirty="0" smtClean="0">
                <a:solidFill>
                  <a:srgbClr val="FF0000"/>
                </a:solidFill>
              </a:rPr>
              <a:t>*</a:t>
            </a:r>
          </a:p>
          <a:p>
            <a:pPr lvl="0">
              <a:spcAft>
                <a:spcPts val="1000"/>
              </a:spcAft>
            </a:pPr>
            <a:r>
              <a:rPr lang="en-US" sz="1600" dirty="0" smtClean="0"/>
              <a:t>Why is the DSO an exception…particularly when it comes with so many challenges?</a:t>
            </a:r>
          </a:p>
          <a:p>
            <a:pPr lvl="0">
              <a:spcAft>
                <a:spcPts val="1000"/>
              </a:spcAft>
            </a:pPr>
            <a:r>
              <a:rPr lang="en-US" sz="1600" dirty="0" smtClean="0"/>
              <a:t>Part of the value proposition of being an AF principal is the ability to be almost exclusively focused on serving as a school’s instructional leader</a:t>
            </a:r>
          </a:p>
          <a:p>
            <a:pPr lvl="0">
              <a:spcAft>
                <a:spcPts val="1000"/>
              </a:spcAft>
            </a:pPr>
            <a:r>
              <a:rPr lang="en-US" sz="1600" dirty="0" smtClean="0"/>
              <a:t>Because of this laser like focus on academics, a second-set of eyes is required to ensure that the ops house is being kept in order (i.e. an RDO)</a:t>
            </a:r>
          </a:p>
          <a:p>
            <a:pPr lvl="0">
              <a:spcAft>
                <a:spcPts val="1000"/>
              </a:spcAft>
            </a:pPr>
            <a:r>
              <a:rPr lang="en-US" sz="1600" dirty="0" smtClean="0"/>
              <a:t>Principal sustainability is already a major issue for AF---even with the scope largely limited to managing deans, grade-level chairs and teaching staff</a:t>
            </a:r>
          </a:p>
          <a:p>
            <a:pPr lvl="0">
              <a:spcAft>
                <a:spcPts val="1000"/>
              </a:spcAft>
            </a:pPr>
            <a:r>
              <a:rPr lang="en-US" sz="1600" dirty="0" smtClean="0"/>
              <a:t>Adding exclusive management of DSOs &amp; school ops teams would in most cases only exacerbate the issue of principal sustainability</a:t>
            </a:r>
          </a:p>
          <a:p>
            <a:pPr lvl="0">
              <a:spcAft>
                <a:spcPts val="1000"/>
              </a:spcAft>
            </a:pPr>
            <a:r>
              <a:rPr lang="en-US" sz="1600" dirty="0" smtClean="0"/>
              <a:t>However because co-management brings its own set of challenges, it’s important for there to be a relatively clear management framework underlying the principal and regional director of operations relationship</a:t>
            </a:r>
          </a:p>
          <a:p>
            <a:pPr lvl="0"/>
            <a:endParaRPr lang="en-US" sz="1800" dirty="0" smtClean="0"/>
          </a:p>
          <a:p>
            <a:pPr marL="119063" indent="-119063">
              <a:buNone/>
            </a:pPr>
            <a:endParaRPr lang="en-US" sz="1600" b="1" dirty="0" smtClean="0">
              <a:solidFill>
                <a:schemeClr val="bg2"/>
              </a:solidFill>
            </a:endParaRPr>
          </a:p>
          <a:p>
            <a:pPr marL="341313" lvl="1" indent="-115888">
              <a:buNone/>
            </a:pPr>
            <a:endParaRPr lang="en-US" sz="1200" dirty="0" smtClean="0">
              <a:solidFill>
                <a:srgbClr val="FF0000"/>
              </a:solidFill>
            </a:endParaRPr>
          </a:p>
          <a:p>
            <a:pPr marL="341313" lvl="1" indent="-115888"/>
            <a:endParaRPr lang="en-US" sz="1200" dirty="0" smtClean="0">
              <a:solidFill>
                <a:srgbClr val="FF0000"/>
              </a:solidFill>
            </a:endParaRPr>
          </a:p>
        </p:txBody>
      </p:sp>
      <p:sp>
        <p:nvSpPr>
          <p:cNvPr id="4098" name="Slide Number Placeholder 5"/>
          <p:cNvSpPr>
            <a:spLocks noGrp="1"/>
          </p:cNvSpPr>
          <p:nvPr>
            <p:ph type="sldNum" sz="quarter" idx="12"/>
          </p:nvPr>
        </p:nvSpPr>
        <p:spPr>
          <a:noFill/>
        </p:spPr>
        <p:txBody>
          <a:bodyPr/>
          <a:lstStyle/>
          <a:p>
            <a:fld id="{D3398D2E-0B87-4C8F-B767-DAEB10EE4A99}" type="slidenum">
              <a:rPr lang="en-US" smtClean="0"/>
              <a:pPr/>
              <a:t>18</a:t>
            </a:fld>
            <a:endParaRPr lang="en-US" smtClean="0"/>
          </a:p>
        </p:txBody>
      </p:sp>
      <p:sp>
        <p:nvSpPr>
          <p:cNvPr id="6" name="TextBox 5"/>
          <p:cNvSpPr txBox="1"/>
          <p:nvPr/>
        </p:nvSpPr>
        <p:spPr>
          <a:xfrm>
            <a:off x="0" y="6123801"/>
            <a:ext cx="9144000" cy="246221"/>
          </a:xfrm>
          <a:prstGeom prst="rect">
            <a:avLst/>
          </a:prstGeom>
          <a:noFill/>
        </p:spPr>
        <p:txBody>
          <a:bodyPr wrap="square" rtlCol="0">
            <a:spAutoFit/>
          </a:bodyPr>
          <a:lstStyle/>
          <a:p>
            <a:pPr algn="ctr"/>
            <a:r>
              <a:rPr lang="en-US" b="1" dirty="0" smtClean="0">
                <a:solidFill>
                  <a:schemeClr val="bg2"/>
                </a:solidFill>
              </a:rPr>
              <a:t>*Other exceptions might include District of AF employees nurses, custodial staff, school safety officers, paraprofessionals, food services staff.</a:t>
            </a:r>
            <a:endParaRPr lang="en-US" b="1"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half" idx="1"/>
          </p:nvPr>
        </p:nvSpPr>
        <p:spPr>
          <a:xfrm>
            <a:off x="381000" y="1036637"/>
            <a:ext cx="8382000" cy="4983163"/>
          </a:xfrm>
        </p:spPr>
        <p:txBody>
          <a:bodyPr/>
          <a:lstStyle/>
          <a:p>
            <a:pPr marL="341313" lvl="1" indent="-115888">
              <a:buNone/>
            </a:pPr>
            <a:endParaRPr lang="en-US" sz="1200" dirty="0" smtClean="0">
              <a:solidFill>
                <a:srgbClr val="FF0000"/>
              </a:solidFill>
            </a:endParaRPr>
          </a:p>
          <a:p>
            <a:pPr marL="341313" lvl="1" indent="-115888"/>
            <a:endParaRPr lang="en-US" sz="1200" dirty="0" smtClean="0">
              <a:solidFill>
                <a:srgbClr val="FF0000"/>
              </a:solidFill>
            </a:endParaRPr>
          </a:p>
        </p:txBody>
      </p:sp>
      <p:sp>
        <p:nvSpPr>
          <p:cNvPr id="4" name="Text Placeholder 19"/>
          <p:cNvSpPr txBox="1">
            <a:spLocks/>
          </p:cNvSpPr>
          <p:nvPr/>
        </p:nvSpPr>
        <p:spPr bwMode="auto">
          <a:xfrm>
            <a:off x="381000" y="1036637"/>
            <a:ext cx="8382000" cy="4983163"/>
          </a:xfrm>
          <a:prstGeom prst="rect">
            <a:avLst/>
          </a:prstGeom>
          <a:noFill/>
          <a:ln w="9525">
            <a:noFill/>
            <a:miter lim="800000"/>
            <a:headEnd/>
            <a:tailEnd/>
          </a:ln>
        </p:spPr>
        <p:txBody>
          <a:bodyPr vert="horz" wrap="square" lIns="274320" tIns="137160" rIns="91440" bIns="45720" numCol="1" anchor="t" anchorCtr="0" compatLnSpc="1">
            <a:prstTxWarp prst="textNoShape">
              <a:avLst/>
            </a:prstTxWarp>
          </a:bodyPr>
          <a:lstStyle/>
          <a:p>
            <a:pPr marL="341313" marR="0" lvl="1" indent="-115888" algn="l" defTabSz="914400" rtl="0" eaLnBrk="0" fontAlgn="base" latinLnBrk="0" hangingPunct="0">
              <a:lnSpc>
                <a:spcPct val="100000"/>
              </a:lnSpc>
              <a:spcBef>
                <a:spcPct val="20000"/>
              </a:spcBef>
              <a:spcAft>
                <a:spcPct val="0"/>
              </a:spcAft>
              <a:buClr>
                <a:srgbClr val="EE3224"/>
              </a:buClr>
              <a:buSzTx/>
              <a:buFont typeface="Arial" charset="0"/>
              <a:buNone/>
              <a:tabLst/>
              <a:defRPr/>
            </a:pPr>
            <a:endParaRPr kumimoji="0" lang="en-US" sz="1200" b="0" i="0" u="none" strike="noStrike" kern="0" cap="none" spc="0" normalizeH="0" baseline="0" noProof="0" smtClean="0">
              <a:ln>
                <a:noFill/>
              </a:ln>
              <a:solidFill>
                <a:srgbClr val="FF0000"/>
              </a:solidFill>
              <a:effectLst/>
              <a:uLnTx/>
              <a:uFillTx/>
              <a:latin typeface="+mn-lt"/>
              <a:ea typeface="ＭＳ Ｐゴシック" pitchFamily="-106" charset="-128"/>
            </a:endParaRPr>
          </a:p>
          <a:p>
            <a:pPr marL="341313" marR="0" lvl="1" indent="-115888" algn="l" defTabSz="914400" rtl="0" eaLnBrk="0" fontAlgn="base" latinLnBrk="0" hangingPunct="0">
              <a:lnSpc>
                <a:spcPct val="100000"/>
              </a:lnSpc>
              <a:spcBef>
                <a:spcPct val="20000"/>
              </a:spcBef>
              <a:spcAft>
                <a:spcPct val="0"/>
              </a:spcAft>
              <a:buClr>
                <a:srgbClr val="EE3224"/>
              </a:buClr>
              <a:buSzTx/>
              <a:buFont typeface="Arial" charset="0"/>
              <a:buChar char="•"/>
              <a:tabLst/>
              <a:defRPr/>
            </a:pPr>
            <a:endParaRPr kumimoji="0" lang="en-US" sz="1200" b="0" i="0" u="none" strike="noStrike" kern="0" cap="none" spc="0" normalizeH="0" baseline="0" noProof="0" dirty="0" smtClean="0">
              <a:ln>
                <a:noFill/>
              </a:ln>
              <a:solidFill>
                <a:srgbClr val="FF0000"/>
              </a:solidFill>
              <a:effectLst/>
              <a:uLnTx/>
              <a:uFillTx/>
              <a:latin typeface="+mn-lt"/>
              <a:ea typeface="ＭＳ Ｐゴシック" pitchFamily="-106" charset="-128"/>
            </a:endParaRPr>
          </a:p>
        </p:txBody>
      </p:sp>
      <p:graphicFrame>
        <p:nvGraphicFramePr>
          <p:cNvPr id="6" name="Table 5"/>
          <p:cNvGraphicFramePr>
            <a:graphicFrameLocks noGrp="1"/>
          </p:cNvGraphicFramePr>
          <p:nvPr/>
        </p:nvGraphicFramePr>
        <p:xfrm>
          <a:off x="381000" y="731520"/>
          <a:ext cx="8591490" cy="6126480"/>
        </p:xfrm>
        <a:graphic>
          <a:graphicData uri="http://schemas.openxmlformats.org/drawingml/2006/table">
            <a:tbl>
              <a:tblPr firstRow="1" bandRow="1">
                <a:tableStyleId>{2D5ABB26-0587-4C30-8999-92F81FD0307C}</a:tableStyleId>
              </a:tblPr>
              <a:tblGrid>
                <a:gridCol w="2147873"/>
                <a:gridCol w="2589491"/>
                <a:gridCol w="2167946"/>
                <a:gridCol w="1686180"/>
              </a:tblGrid>
              <a:tr h="3276600">
                <a:tc>
                  <a:txBody>
                    <a:bodyPr/>
                    <a:lstStyle/>
                    <a:p>
                      <a:pPr marL="58738" marR="0" lvl="0" indent="-58738" algn="l">
                        <a:lnSpc>
                          <a:spcPct val="115000"/>
                        </a:lnSpc>
                        <a:spcBef>
                          <a:spcPts val="0"/>
                        </a:spcBef>
                        <a:spcAft>
                          <a:spcPts val="0"/>
                        </a:spcAft>
                        <a:buFont typeface="Arial" pitchFamily="34" charset="0"/>
                        <a:buChar char="•"/>
                      </a:pPr>
                      <a:r>
                        <a:rPr lang="en-US" sz="1000" dirty="0" smtClean="0">
                          <a:latin typeface="Calibri"/>
                          <a:ea typeface="Calibri"/>
                          <a:cs typeface="Times New Roman"/>
                        </a:rPr>
                        <a:t> Interviews principal to understand what he/she wants in ideal DSO</a:t>
                      </a:r>
                    </a:p>
                    <a:p>
                      <a:pPr marL="58738" marR="0" lvl="0" indent="-58738" algn="l">
                        <a:lnSpc>
                          <a:spcPct val="115000"/>
                        </a:lnSpc>
                        <a:spcBef>
                          <a:spcPts val="0"/>
                        </a:spcBef>
                        <a:spcAft>
                          <a:spcPts val="0"/>
                        </a:spcAft>
                        <a:buFont typeface="Arial" pitchFamily="34" charset="0"/>
                        <a:buChar char="•"/>
                      </a:pPr>
                      <a:r>
                        <a:rPr lang="en-US" sz="1000" dirty="0" smtClean="0">
                          <a:latin typeface="Calibri"/>
                          <a:ea typeface="Calibri"/>
                          <a:cs typeface="Times New Roman"/>
                        </a:rPr>
                        <a:t>Posts job opening; cultivates candidates, conducts initial interview(s) w/promising applicants</a:t>
                      </a:r>
                    </a:p>
                    <a:p>
                      <a:pPr marL="58738" marR="0" lvl="0" indent="-58738" algn="l">
                        <a:lnSpc>
                          <a:spcPct val="115000"/>
                        </a:lnSpc>
                        <a:spcBef>
                          <a:spcPts val="0"/>
                        </a:spcBef>
                        <a:spcAft>
                          <a:spcPts val="0"/>
                        </a:spcAft>
                        <a:buFont typeface="Arial" pitchFamily="34" charset="0"/>
                        <a:buChar char="•"/>
                      </a:pPr>
                      <a:r>
                        <a:rPr lang="en-US" sz="1000" dirty="0" smtClean="0">
                          <a:latin typeface="Calibri"/>
                          <a:ea typeface="Calibri"/>
                          <a:cs typeface="Times New Roman"/>
                        </a:rPr>
                        <a:t>Presents principal with a slate of 1-3 qualified finalists; organizes final round interview day</a:t>
                      </a:r>
                    </a:p>
                    <a:p>
                      <a:pPr marL="58738" marR="0" lvl="0" indent="-58738" algn="l">
                        <a:lnSpc>
                          <a:spcPct val="115000"/>
                        </a:lnSpc>
                        <a:spcBef>
                          <a:spcPts val="0"/>
                        </a:spcBef>
                        <a:spcAft>
                          <a:spcPts val="0"/>
                        </a:spcAft>
                        <a:buFont typeface="Arial" pitchFamily="34" charset="0"/>
                        <a:buChar char="•"/>
                      </a:pPr>
                      <a:r>
                        <a:rPr lang="en-US" sz="1000" dirty="0" smtClean="0">
                          <a:latin typeface="Calibri"/>
                          <a:ea typeface="Calibri"/>
                          <a:cs typeface="Times New Roman"/>
                        </a:rPr>
                        <a:t>Makes recommendation to hire based on final round interview performance &amp; principal feedback</a:t>
                      </a:r>
                      <a:endParaRPr lang="en-US" sz="1000" u="sng" dirty="0" smtClean="0">
                        <a:latin typeface="Calibri"/>
                        <a:ea typeface="Calibri"/>
                        <a:cs typeface="Times New Roman"/>
                      </a:endParaRPr>
                    </a:p>
                    <a:p>
                      <a:pPr marL="58738" marR="0" lvl="0" indent="-58738" algn="l">
                        <a:lnSpc>
                          <a:spcPct val="115000"/>
                        </a:lnSpc>
                        <a:spcBef>
                          <a:spcPts val="0"/>
                        </a:spcBef>
                        <a:spcAft>
                          <a:spcPts val="0"/>
                        </a:spcAft>
                        <a:buFont typeface="Arial" pitchFamily="34" charset="0"/>
                        <a:buChar char="•"/>
                      </a:pPr>
                      <a:r>
                        <a:rPr lang="en-US" sz="1000" dirty="0" smtClean="0">
                          <a:latin typeface="Calibri"/>
                          <a:ea typeface="Calibri"/>
                          <a:cs typeface="Times New Roman"/>
                        </a:rPr>
                        <a:t>Conducts reference checks, prepares salary recommendation, generates offer letter, negotiates salary (at principal’s discretion), orchestrates candidate “sell” process </a:t>
                      </a:r>
                      <a:endParaRPr lang="en-US" sz="1000" dirty="0">
                        <a:latin typeface="Calibri"/>
                        <a:ea typeface="Calibri"/>
                        <a:cs typeface="Times New Roman"/>
                      </a:endParaRPr>
                    </a:p>
                  </a:txBody>
                  <a:tcPr marL="114300" marR="11430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52388" marR="0" lvl="0" indent="-52388" algn="l">
                        <a:lnSpc>
                          <a:spcPct val="100000"/>
                        </a:lnSpc>
                        <a:spcBef>
                          <a:spcPts val="0"/>
                        </a:spcBef>
                        <a:spcAft>
                          <a:spcPts val="0"/>
                        </a:spcAft>
                        <a:buFont typeface="Arial"/>
                        <a:buChar char="•"/>
                        <a:tabLst>
                          <a:tab pos="102870" algn="l"/>
                        </a:tabLst>
                      </a:pPr>
                      <a:r>
                        <a:rPr lang="en-US" sz="1100" dirty="0" smtClean="0">
                          <a:latin typeface="Calibri"/>
                          <a:ea typeface="Calibri"/>
                          <a:cs typeface="Times New Roman"/>
                        </a:rPr>
                        <a:t>Provides primary support to DSO in all ops focused aspects of the job; serves as a full-time, always on call resource, thought partner &amp; coach so that principal can function as  instructional leader</a:t>
                      </a:r>
                    </a:p>
                    <a:p>
                      <a:pPr marL="52388" marR="0" lvl="0" indent="-52388" algn="l">
                        <a:lnSpc>
                          <a:spcPct val="100000"/>
                        </a:lnSpc>
                        <a:spcBef>
                          <a:spcPts val="0"/>
                        </a:spcBef>
                        <a:spcAft>
                          <a:spcPts val="0"/>
                        </a:spcAft>
                        <a:buFont typeface="Arial"/>
                        <a:buChar char="•"/>
                        <a:tabLst>
                          <a:tab pos="102870" algn="l"/>
                        </a:tabLst>
                      </a:pPr>
                      <a:r>
                        <a:rPr lang="en-US" sz="1100" dirty="0" smtClean="0">
                          <a:latin typeface="Calibri"/>
                          <a:ea typeface="Calibri"/>
                          <a:cs typeface="Times New Roman"/>
                        </a:rPr>
                        <a:t>Acts as primary liaison to support &amp; training from Network Support functional experts (i.e. Human Capital, Finance, Ops, Facilities, IT, Data, X, etc.)</a:t>
                      </a:r>
                    </a:p>
                    <a:p>
                      <a:pPr marL="52388" marR="0" lvl="0" indent="-52388" algn="l">
                        <a:lnSpc>
                          <a:spcPct val="100000"/>
                        </a:lnSpc>
                        <a:spcBef>
                          <a:spcPts val="0"/>
                        </a:spcBef>
                        <a:spcAft>
                          <a:spcPts val="0"/>
                        </a:spcAft>
                        <a:buFont typeface="Arial"/>
                        <a:buChar char="•"/>
                        <a:tabLst>
                          <a:tab pos="102870" algn="l"/>
                        </a:tabLst>
                      </a:pPr>
                      <a:r>
                        <a:rPr lang="en-US" sz="1100" dirty="0" smtClean="0">
                          <a:latin typeface="Calibri"/>
                          <a:ea typeface="Calibri"/>
                          <a:cs typeface="Times New Roman"/>
                        </a:rPr>
                        <a:t>Meets with DSO for weekly/bi-weekly to discuss Ops and/or Network Support driven projects &amp; deadlines, problem solve major “rocks on the road”, etc.</a:t>
                      </a:r>
                    </a:p>
                    <a:p>
                      <a:pPr marL="52388" marR="0" lvl="0" indent="-52388" algn="l">
                        <a:lnSpc>
                          <a:spcPct val="100000"/>
                        </a:lnSpc>
                        <a:spcBef>
                          <a:spcPts val="0"/>
                        </a:spcBef>
                        <a:spcAft>
                          <a:spcPts val="0"/>
                        </a:spcAft>
                        <a:buFont typeface="Arial"/>
                        <a:buChar char="•"/>
                        <a:tabLst>
                          <a:tab pos="102870" algn="l"/>
                        </a:tabLst>
                      </a:pPr>
                      <a:r>
                        <a:rPr lang="en-US" sz="1100" dirty="0" smtClean="0">
                          <a:latin typeface="Calibri"/>
                          <a:ea typeface="Calibri"/>
                          <a:cs typeface="Times New Roman"/>
                        </a:rPr>
                        <a:t>Provides ad-hoc coaching &amp; guidance as needed on SSM &amp; OC management challenges </a:t>
                      </a:r>
                    </a:p>
                    <a:p>
                      <a:pPr marL="52388" marR="0" lvl="0" indent="-52388" algn="l">
                        <a:lnSpc>
                          <a:spcPct val="100000"/>
                        </a:lnSpc>
                        <a:spcBef>
                          <a:spcPts val="0"/>
                        </a:spcBef>
                        <a:spcAft>
                          <a:spcPts val="0"/>
                        </a:spcAft>
                        <a:buFont typeface="Arial"/>
                        <a:buChar char="•"/>
                        <a:tabLst>
                          <a:tab pos="102870" algn="l"/>
                        </a:tabLst>
                      </a:pPr>
                      <a:r>
                        <a:rPr lang="en-US" sz="1100" dirty="0" smtClean="0">
                          <a:latin typeface="Calibri"/>
                          <a:ea typeface="Calibri"/>
                          <a:cs typeface="Times New Roman"/>
                        </a:rPr>
                        <a:t>Regularly reviews progress against PGP goals; conducts 2 x 2 feedback</a:t>
                      </a:r>
                      <a:endParaRPr lang="en-US" sz="1100" dirty="0">
                        <a:latin typeface="Calibri"/>
                        <a:ea typeface="Calibri"/>
                        <a:cs typeface="Times New Roman"/>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52388" marR="0" lvl="0" indent="-52388" algn="l">
                        <a:lnSpc>
                          <a:spcPct val="100000"/>
                        </a:lnSpc>
                        <a:spcBef>
                          <a:spcPts val="0"/>
                        </a:spcBef>
                        <a:spcAft>
                          <a:spcPts val="0"/>
                        </a:spcAft>
                        <a:buFont typeface="Arial"/>
                        <a:buChar char="•"/>
                        <a:tabLst>
                          <a:tab pos="457200" algn="l"/>
                        </a:tabLst>
                      </a:pPr>
                      <a:r>
                        <a:rPr lang="en-US" sz="1100" dirty="0">
                          <a:latin typeface="Calibri"/>
                          <a:ea typeface="Calibri"/>
                          <a:cs typeface="Times New Roman"/>
                        </a:rPr>
                        <a:t>Annually refreshes DSO PGP and/or PIP template &amp; 360 feedback questions </a:t>
                      </a:r>
                    </a:p>
                    <a:p>
                      <a:pPr marL="52388" marR="0" lvl="0" indent="-52388" algn="l">
                        <a:lnSpc>
                          <a:spcPct val="100000"/>
                        </a:lnSpc>
                        <a:spcBef>
                          <a:spcPts val="0"/>
                        </a:spcBef>
                        <a:spcAft>
                          <a:spcPts val="0"/>
                        </a:spcAft>
                        <a:buFont typeface="Arial"/>
                        <a:buChar char="•"/>
                        <a:tabLst>
                          <a:tab pos="457200" algn="l"/>
                        </a:tabLst>
                      </a:pPr>
                      <a:r>
                        <a:rPr lang="en-US" sz="1100" dirty="0">
                          <a:latin typeface="Calibri"/>
                          <a:ea typeface="Calibri"/>
                          <a:cs typeface="Times New Roman"/>
                        </a:rPr>
                        <a:t>Drives selection of 360 reviewers; provides guidance to </a:t>
                      </a:r>
                      <a:r>
                        <a:rPr lang="en-US" sz="1100" dirty="0" smtClean="0">
                          <a:latin typeface="Calibri"/>
                          <a:ea typeface="Calibri"/>
                          <a:cs typeface="Times New Roman"/>
                        </a:rPr>
                        <a:t>DSOs </a:t>
                      </a:r>
                      <a:r>
                        <a:rPr lang="en-US" sz="1100" dirty="0">
                          <a:latin typeface="Calibri"/>
                          <a:ea typeface="Calibri"/>
                          <a:cs typeface="Times New Roman"/>
                        </a:rPr>
                        <a:t>on self-reflection process</a:t>
                      </a:r>
                    </a:p>
                    <a:p>
                      <a:pPr marL="52388" marR="0" lvl="0" indent="-52388" algn="l">
                        <a:lnSpc>
                          <a:spcPct val="100000"/>
                        </a:lnSpc>
                        <a:spcBef>
                          <a:spcPts val="0"/>
                        </a:spcBef>
                        <a:spcAft>
                          <a:spcPts val="0"/>
                        </a:spcAft>
                        <a:buFont typeface="Arial"/>
                        <a:buChar char="•"/>
                        <a:tabLst>
                          <a:tab pos="457200" algn="l"/>
                        </a:tabLst>
                      </a:pPr>
                      <a:r>
                        <a:rPr lang="en-US" sz="1100" dirty="0">
                          <a:latin typeface="Calibri"/>
                          <a:ea typeface="Calibri"/>
                          <a:cs typeface="Times New Roman"/>
                        </a:rPr>
                        <a:t>Creates first draft of PGP/PIP</a:t>
                      </a:r>
                    </a:p>
                    <a:p>
                      <a:pPr marL="52388" marR="0" lvl="0" indent="-52388" algn="l">
                        <a:lnSpc>
                          <a:spcPct val="100000"/>
                        </a:lnSpc>
                        <a:spcBef>
                          <a:spcPts val="0"/>
                        </a:spcBef>
                        <a:spcAft>
                          <a:spcPts val="0"/>
                        </a:spcAft>
                        <a:buFont typeface="Arial"/>
                        <a:buChar char="•"/>
                        <a:tabLst>
                          <a:tab pos="457200" algn="l"/>
                        </a:tabLst>
                      </a:pPr>
                      <a:r>
                        <a:rPr lang="en-US" sz="1100" dirty="0">
                          <a:latin typeface="Calibri"/>
                          <a:ea typeface="Calibri"/>
                          <a:cs typeface="Times New Roman"/>
                        </a:rPr>
                        <a:t>Solicits &amp; incorporates principal input &amp; feedback on PGP and/or PIP; closely monitors progress relative to goal metrics keeping principal closely abreast of progress and/or lack of progress</a:t>
                      </a:r>
                    </a:p>
                    <a:p>
                      <a:pPr marL="52388" marR="0" lvl="0" indent="-52388" algn="l">
                        <a:lnSpc>
                          <a:spcPct val="100000"/>
                        </a:lnSpc>
                        <a:spcBef>
                          <a:spcPts val="0"/>
                        </a:spcBef>
                        <a:spcAft>
                          <a:spcPts val="0"/>
                        </a:spcAft>
                        <a:buFont typeface="Arial"/>
                        <a:buChar char="•"/>
                        <a:tabLst>
                          <a:tab pos="457200" algn="l"/>
                        </a:tabLst>
                      </a:pPr>
                      <a:r>
                        <a:rPr lang="en-US" sz="1100" dirty="0">
                          <a:latin typeface="Calibri"/>
                          <a:ea typeface="Calibri"/>
                          <a:cs typeface="Times New Roman"/>
                        </a:rPr>
                        <a:t>Jointly delivers PGP and/or PIP to DSO with principal and then amends PGP and/or PIP as necessary based on conversation with DSO</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Makes recommendation to principal on renewal/non-renewal </a:t>
                      </a:r>
                    </a:p>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With principal, conveys school’s decision to non-renew to DSO</a:t>
                      </a:r>
                    </a:p>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Manages all ops focused aspects off-boarding process and transition planning</a:t>
                      </a:r>
                    </a:p>
                  </a:txBody>
                  <a:tcPr marL="114300" marR="11430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2849375">
                <a:tc>
                  <a:txBody>
                    <a:bodyPr/>
                    <a:lstStyle/>
                    <a:p>
                      <a:pPr marL="52388" marR="0" lvl="0" indent="-52388" algn="l">
                        <a:lnSpc>
                          <a:spcPct val="115000"/>
                        </a:lnSpc>
                        <a:spcBef>
                          <a:spcPts val="0"/>
                        </a:spcBef>
                        <a:spcAft>
                          <a:spcPts val="0"/>
                        </a:spcAft>
                        <a:buFont typeface="Arial" pitchFamily="34" charset="0"/>
                        <a:buChar char="•"/>
                      </a:pPr>
                      <a:r>
                        <a:rPr lang="en-US" sz="1100" dirty="0" smtClean="0">
                          <a:latin typeface="Calibri"/>
                          <a:ea typeface="Calibri"/>
                          <a:cs typeface="Times New Roman"/>
                        </a:rPr>
                        <a:t>Makes </a:t>
                      </a:r>
                      <a:r>
                        <a:rPr lang="en-US" sz="1100" dirty="0">
                          <a:latin typeface="Calibri"/>
                          <a:ea typeface="Calibri"/>
                          <a:cs typeface="Times New Roman"/>
                        </a:rPr>
                        <a:t>final hiring decision (has discretion to override RDO re: recommended candidate), calls candidate to extend the actual offer, lets candidate know that RDO will follow up w/relevant </a:t>
                      </a:r>
                      <a:r>
                        <a:rPr lang="en-US" sz="1100" dirty="0" smtClean="0">
                          <a:latin typeface="Calibri"/>
                          <a:ea typeface="Calibri"/>
                          <a:cs typeface="Times New Roman"/>
                        </a:rPr>
                        <a:t>details</a:t>
                      </a:r>
                    </a:p>
                    <a:p>
                      <a:pPr marL="52388" marR="0" lvl="0" indent="-52388" algn="l">
                        <a:lnSpc>
                          <a:spcPct val="115000"/>
                        </a:lnSpc>
                        <a:spcBef>
                          <a:spcPts val="0"/>
                        </a:spcBef>
                        <a:spcAft>
                          <a:spcPts val="0"/>
                        </a:spcAft>
                        <a:buFont typeface="Arial" pitchFamily="34" charset="0"/>
                        <a:buChar char="•"/>
                      </a:pPr>
                      <a:r>
                        <a:rPr lang="en-US" sz="1100" dirty="0" smtClean="0">
                          <a:latin typeface="Calibri"/>
                          <a:ea typeface="Calibri"/>
                          <a:cs typeface="Times New Roman"/>
                        </a:rPr>
                        <a:t>Assists </a:t>
                      </a:r>
                      <a:r>
                        <a:rPr lang="en-US" sz="1100" dirty="0">
                          <a:latin typeface="Calibri"/>
                          <a:ea typeface="Calibri"/>
                          <a:cs typeface="Times New Roman"/>
                        </a:rPr>
                        <a:t>in the candidate selling process as needed</a:t>
                      </a:r>
                    </a:p>
                  </a:txBody>
                  <a:tcPr marL="114300" marR="11430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Provides primary support to DSO in non- ops focused aspects of the job (ex. site-specific norms &amp; expectations, creating effective work relationships with teaching staff and other members of the SLT, etc.)</a:t>
                      </a:r>
                    </a:p>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Meets weekly w/DSO weekly  to review school based projects &amp; deadlines, give high level guidance on key questions, ensure principal &amp; DSO priority alignment</a:t>
                      </a:r>
                    </a:p>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Meets at least once a month with DSO to review budget performance, reflect on areas for growth, review the school calendar for upcoming months, celebrate successes, give/receive feedback</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Reviews RDO’s first draft of PGP and/or PIP</a:t>
                      </a:r>
                    </a:p>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Provides RDO with written feedback &amp; input on first draft</a:t>
                      </a:r>
                    </a:p>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Contributes additions to PGP and/or PIP “comments” section </a:t>
                      </a:r>
                    </a:p>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Jointly delivers PGP and/or PIP to DSO with RDO</a:t>
                      </a:r>
                    </a:p>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Makes final decision on DSO compensation based on RDO input</a:t>
                      </a:r>
                    </a:p>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However, any increase outside of DSO salary bands to be approved by </a:t>
                      </a:r>
                      <a:r>
                        <a:rPr lang="en-US" sz="1100" dirty="0" smtClean="0">
                          <a:latin typeface="Calibri"/>
                          <a:ea typeface="Calibri"/>
                          <a:cs typeface="Times New Roman"/>
                        </a:rPr>
                        <a:t>regional superintendent </a:t>
                      </a:r>
                      <a:r>
                        <a:rPr lang="en-US" sz="1100" dirty="0">
                          <a:latin typeface="Calibri"/>
                          <a:ea typeface="Calibri"/>
                          <a:cs typeface="Times New Roman"/>
                        </a:rPr>
                        <a:t>in consultation with COO</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Has discretion to override RDO recommendation to terminate; makes final decision on non-renewal</a:t>
                      </a:r>
                    </a:p>
                    <a:p>
                      <a:pPr marL="52388" marR="0" lvl="0" indent="-52388" algn="l">
                        <a:lnSpc>
                          <a:spcPct val="100000"/>
                        </a:lnSpc>
                        <a:spcBef>
                          <a:spcPts val="0"/>
                        </a:spcBef>
                        <a:spcAft>
                          <a:spcPts val="0"/>
                        </a:spcAft>
                        <a:buFont typeface="Arial"/>
                        <a:buChar char="•"/>
                        <a:tabLst>
                          <a:tab pos="102870" algn="l"/>
                        </a:tabLst>
                      </a:pPr>
                      <a:r>
                        <a:rPr lang="en-US" sz="1100" dirty="0">
                          <a:latin typeface="Calibri"/>
                          <a:ea typeface="Calibri"/>
                          <a:cs typeface="Times New Roman"/>
                        </a:rPr>
                        <a:t>With RDO, conveys school’s decision to non-renew to DSO</a:t>
                      </a:r>
                    </a:p>
                  </a:txBody>
                  <a:tcPr marL="114300" marR="11430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7" name="Rectangle 6"/>
          <p:cNvSpPr/>
          <p:nvPr/>
        </p:nvSpPr>
        <p:spPr>
          <a:xfrm rot="16200000">
            <a:off x="-600046" y="5019644"/>
            <a:ext cx="1600202" cy="400110"/>
          </a:xfrm>
          <a:prstGeom prst="rect">
            <a:avLst/>
          </a:prstGeom>
          <a:solidFill>
            <a:schemeClr val="bg1">
              <a:lumMod val="75000"/>
            </a:schemeClr>
          </a:solidFill>
        </p:spPr>
        <p:txBody>
          <a:bodyPr wrap="square">
            <a:spAutoFit/>
          </a:bodyPr>
          <a:lstStyle/>
          <a:p>
            <a:pPr algn="ctr"/>
            <a:r>
              <a:rPr lang="en-US" sz="2000" dirty="0" smtClean="0"/>
              <a:t>Principal</a:t>
            </a:r>
            <a:endParaRPr lang="en-US" sz="2000" dirty="0"/>
          </a:p>
        </p:txBody>
      </p:sp>
      <p:sp>
        <p:nvSpPr>
          <p:cNvPr id="8" name="Rectangle 7"/>
          <p:cNvSpPr/>
          <p:nvPr/>
        </p:nvSpPr>
        <p:spPr>
          <a:xfrm rot="16200000">
            <a:off x="-1419256" y="2090450"/>
            <a:ext cx="3200401" cy="400110"/>
          </a:xfrm>
          <a:prstGeom prst="rect">
            <a:avLst/>
          </a:prstGeom>
          <a:solidFill>
            <a:schemeClr val="bg1">
              <a:lumMod val="75000"/>
            </a:schemeClr>
          </a:solidFill>
        </p:spPr>
        <p:txBody>
          <a:bodyPr wrap="square">
            <a:spAutoFit/>
          </a:bodyPr>
          <a:lstStyle/>
          <a:p>
            <a:pPr algn="ctr"/>
            <a:r>
              <a:rPr lang="en-US" sz="2000" dirty="0" smtClean="0"/>
              <a:t>Regional Director of Ops </a:t>
            </a:r>
            <a:endParaRPr lang="en-US" sz="2000" dirty="0"/>
          </a:p>
        </p:txBody>
      </p:sp>
      <p:sp>
        <p:nvSpPr>
          <p:cNvPr id="9" name="TextBox 8"/>
          <p:cNvSpPr txBox="1"/>
          <p:nvPr/>
        </p:nvSpPr>
        <p:spPr>
          <a:xfrm>
            <a:off x="0" y="0"/>
            <a:ext cx="9144000" cy="307777"/>
          </a:xfrm>
          <a:prstGeom prst="rect">
            <a:avLst/>
          </a:prstGeom>
          <a:noFill/>
        </p:spPr>
        <p:txBody>
          <a:bodyPr wrap="square" rtlCol="0">
            <a:spAutoFit/>
          </a:bodyPr>
          <a:lstStyle/>
          <a:p>
            <a:pPr algn="ctr"/>
            <a:r>
              <a:rPr lang="en-US" sz="1400" b="1" dirty="0" smtClean="0">
                <a:solidFill>
                  <a:srgbClr val="FF0000"/>
                </a:solidFill>
              </a:rPr>
              <a:t>DRAFT-</a:t>
            </a:r>
            <a:r>
              <a:rPr lang="en-US" sz="1400" b="1" dirty="0" smtClean="0"/>
              <a:t>--DSO CO-MANAGEMENT: PRINCIPAL VS. REGIONAL DIRECTOR OF OPERATIONS---</a:t>
            </a:r>
            <a:r>
              <a:rPr lang="en-US" sz="1400" b="1" dirty="0" smtClean="0">
                <a:solidFill>
                  <a:srgbClr val="FF0000"/>
                </a:solidFill>
              </a:rPr>
              <a:t>DRAFT</a:t>
            </a:r>
            <a:endParaRPr lang="en-US" sz="1400" dirty="0" smtClean="0">
              <a:solidFill>
                <a:srgbClr val="FF0000"/>
              </a:solidFill>
            </a:endParaRPr>
          </a:p>
        </p:txBody>
      </p:sp>
      <p:graphicFrame>
        <p:nvGraphicFramePr>
          <p:cNvPr id="10" name="Table 9"/>
          <p:cNvGraphicFramePr>
            <a:graphicFrameLocks noGrp="1"/>
          </p:cNvGraphicFramePr>
          <p:nvPr/>
        </p:nvGraphicFramePr>
        <p:xfrm>
          <a:off x="152400" y="307777"/>
          <a:ext cx="2514600" cy="245364"/>
        </p:xfrm>
        <a:graphic>
          <a:graphicData uri="http://schemas.openxmlformats.org/drawingml/2006/table">
            <a:tbl>
              <a:tblPr/>
              <a:tblGrid>
                <a:gridCol w="2514600"/>
              </a:tblGrid>
              <a:tr h="174455">
                <a:tc>
                  <a:txBody>
                    <a:bodyPr/>
                    <a:lstStyle/>
                    <a:p>
                      <a:pPr marL="0" marR="0" algn="ctr">
                        <a:lnSpc>
                          <a:spcPct val="115000"/>
                        </a:lnSpc>
                        <a:spcBef>
                          <a:spcPts val="0"/>
                        </a:spcBef>
                        <a:spcAft>
                          <a:spcPts val="0"/>
                        </a:spcAft>
                      </a:pPr>
                      <a:r>
                        <a:rPr lang="en-US" sz="1400" b="1" dirty="0">
                          <a:highlight>
                            <a:srgbClr val="C0C0C0"/>
                          </a:highlight>
                          <a:latin typeface="Calibri"/>
                          <a:ea typeface="Calibri"/>
                          <a:cs typeface="Times New Roman"/>
                        </a:rPr>
                        <a:t>Hiring/Selecting/Onboarding</a:t>
                      </a:r>
                      <a:endParaRPr lang="en-US" sz="1400" dirty="0">
                        <a:latin typeface="Calibri"/>
                        <a:ea typeface="Calibri"/>
                        <a:cs typeface="Times New Roman"/>
                      </a:endParaRPr>
                    </a:p>
                  </a:txBody>
                  <a:tcPr marL="42821" marR="42821" marT="0" marB="0" anchor="ctr">
                    <a:lnL>
                      <a:noFill/>
                    </a:lnL>
                    <a:lnR>
                      <a:noFill/>
                    </a:lnR>
                    <a:lnT>
                      <a:noFill/>
                    </a:lnT>
                    <a:lnB>
                      <a:noFill/>
                    </a:lnB>
                  </a:tcPr>
                </a:tc>
              </a:tr>
            </a:tbl>
          </a:graphicData>
        </a:graphic>
      </p:graphicFrame>
      <p:graphicFrame>
        <p:nvGraphicFramePr>
          <p:cNvPr id="11" name="Table 10"/>
          <p:cNvGraphicFramePr>
            <a:graphicFrameLocks noGrp="1"/>
          </p:cNvGraphicFramePr>
          <p:nvPr/>
        </p:nvGraphicFramePr>
        <p:xfrm>
          <a:off x="2667000" y="322191"/>
          <a:ext cx="2362200" cy="245364"/>
        </p:xfrm>
        <a:graphic>
          <a:graphicData uri="http://schemas.openxmlformats.org/drawingml/2006/table">
            <a:tbl>
              <a:tblPr/>
              <a:tblGrid>
                <a:gridCol w="2362200"/>
              </a:tblGrid>
              <a:tr h="174455">
                <a:tc>
                  <a:txBody>
                    <a:bodyPr/>
                    <a:lstStyle/>
                    <a:p>
                      <a:pPr marL="0" marR="0" algn="ctr">
                        <a:lnSpc>
                          <a:spcPct val="115000"/>
                        </a:lnSpc>
                        <a:spcBef>
                          <a:spcPts val="0"/>
                        </a:spcBef>
                        <a:spcAft>
                          <a:spcPts val="0"/>
                        </a:spcAft>
                      </a:pPr>
                      <a:r>
                        <a:rPr lang="en-US" sz="1400" b="1" dirty="0" smtClean="0">
                          <a:highlight>
                            <a:srgbClr val="C0C0C0"/>
                          </a:highlight>
                          <a:latin typeface="Calibri"/>
                          <a:ea typeface="Calibri"/>
                          <a:cs typeface="Times New Roman"/>
                        </a:rPr>
                        <a:t>Supporting/Development</a:t>
                      </a:r>
                      <a:endParaRPr lang="en-US" sz="1400" dirty="0">
                        <a:latin typeface="Calibri"/>
                        <a:ea typeface="Calibri"/>
                        <a:cs typeface="Times New Roman"/>
                      </a:endParaRPr>
                    </a:p>
                  </a:txBody>
                  <a:tcPr marL="42821" marR="42821" marT="0" marB="0" anchor="ctr">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5029200" y="322191"/>
          <a:ext cx="2362200" cy="245364"/>
        </p:xfrm>
        <a:graphic>
          <a:graphicData uri="http://schemas.openxmlformats.org/drawingml/2006/table">
            <a:tbl>
              <a:tblPr/>
              <a:tblGrid>
                <a:gridCol w="2362200"/>
              </a:tblGrid>
              <a:tr h="174455">
                <a:tc>
                  <a:txBody>
                    <a:bodyPr/>
                    <a:lstStyle/>
                    <a:p>
                      <a:pPr marL="0" marR="0" algn="ctr">
                        <a:lnSpc>
                          <a:spcPct val="115000"/>
                        </a:lnSpc>
                        <a:spcBef>
                          <a:spcPts val="0"/>
                        </a:spcBef>
                        <a:spcAft>
                          <a:spcPts val="0"/>
                        </a:spcAft>
                      </a:pPr>
                      <a:r>
                        <a:rPr lang="en-US" sz="1400" b="1" dirty="0" smtClean="0">
                          <a:highlight>
                            <a:srgbClr val="C0C0C0"/>
                          </a:highlight>
                          <a:latin typeface="Calibri"/>
                          <a:ea typeface="Calibri"/>
                          <a:cs typeface="Times New Roman"/>
                        </a:rPr>
                        <a:t>Evaluating/Compensating</a:t>
                      </a:r>
                      <a:endParaRPr lang="en-US" sz="1400" dirty="0">
                        <a:latin typeface="Calibri"/>
                        <a:ea typeface="Calibri"/>
                        <a:cs typeface="Times New Roman"/>
                      </a:endParaRPr>
                    </a:p>
                  </a:txBody>
                  <a:tcPr marL="42821" marR="42821" marT="0" marB="0" anchor="ctr">
                    <a:lnL>
                      <a:noFill/>
                    </a:lnL>
                    <a:lnR>
                      <a:noFill/>
                    </a:lnR>
                    <a:lnT>
                      <a:noFill/>
                    </a:lnT>
                    <a:lnB>
                      <a:noFill/>
                    </a:lnB>
                  </a:tcPr>
                </a:tc>
              </a:tr>
            </a:tbl>
          </a:graphicData>
        </a:graphic>
      </p:graphicFrame>
      <p:graphicFrame>
        <p:nvGraphicFramePr>
          <p:cNvPr id="13" name="Table 12"/>
          <p:cNvGraphicFramePr>
            <a:graphicFrameLocks noGrp="1"/>
          </p:cNvGraphicFramePr>
          <p:nvPr/>
        </p:nvGraphicFramePr>
        <p:xfrm>
          <a:off x="7334310" y="307777"/>
          <a:ext cx="1809690" cy="245364"/>
        </p:xfrm>
        <a:graphic>
          <a:graphicData uri="http://schemas.openxmlformats.org/drawingml/2006/table">
            <a:tbl>
              <a:tblPr/>
              <a:tblGrid>
                <a:gridCol w="1809690"/>
              </a:tblGrid>
              <a:tr h="174455">
                <a:tc>
                  <a:txBody>
                    <a:bodyPr/>
                    <a:lstStyle/>
                    <a:p>
                      <a:pPr marL="0" marR="0" algn="ctr">
                        <a:lnSpc>
                          <a:spcPct val="115000"/>
                        </a:lnSpc>
                        <a:spcBef>
                          <a:spcPts val="0"/>
                        </a:spcBef>
                        <a:spcAft>
                          <a:spcPts val="0"/>
                        </a:spcAft>
                      </a:pPr>
                      <a:r>
                        <a:rPr lang="en-US" sz="1400" b="1" dirty="0" smtClean="0">
                          <a:highlight>
                            <a:srgbClr val="C0C0C0"/>
                          </a:highlight>
                          <a:latin typeface="Calibri"/>
                          <a:ea typeface="Calibri"/>
                          <a:cs typeface="Times New Roman"/>
                        </a:rPr>
                        <a:t>Firing/Off-boarding</a:t>
                      </a:r>
                      <a:endParaRPr lang="en-US" sz="1400" dirty="0">
                        <a:latin typeface="Calibri"/>
                        <a:ea typeface="Calibri"/>
                        <a:cs typeface="Times New Roman"/>
                      </a:endParaRPr>
                    </a:p>
                  </a:txBody>
                  <a:tcPr marL="42821" marR="42821"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4800" y="1143000"/>
            <a:ext cx="8763000" cy="4983163"/>
          </a:xfrm>
        </p:spPr>
        <p:txBody>
          <a:bodyPr/>
          <a:lstStyle/>
          <a:p>
            <a:pPr marL="457200" indent="-457200">
              <a:lnSpc>
                <a:spcPct val="150000"/>
              </a:lnSpc>
              <a:spcAft>
                <a:spcPts val="600"/>
              </a:spcAft>
              <a:buFont typeface="+mj-lt"/>
              <a:buAutoNum type="arabicPeriod"/>
            </a:pPr>
            <a:r>
              <a:rPr lang="en-US" sz="2200" dirty="0" smtClean="0"/>
              <a:t>Rationale for Having a School Ops Team</a:t>
            </a:r>
          </a:p>
          <a:p>
            <a:pPr marL="457200" indent="-457200">
              <a:lnSpc>
                <a:spcPct val="150000"/>
              </a:lnSpc>
              <a:spcAft>
                <a:spcPts val="600"/>
              </a:spcAft>
              <a:buFont typeface="+mj-lt"/>
              <a:buAutoNum type="arabicPeriod"/>
            </a:pPr>
            <a:r>
              <a:rPr lang="en-US" sz="2200" dirty="0" smtClean="0"/>
              <a:t>School Ops Roles &amp; Responsibilities: Who does what?</a:t>
            </a:r>
          </a:p>
          <a:p>
            <a:pPr marL="457200" indent="-457200">
              <a:lnSpc>
                <a:spcPct val="150000"/>
              </a:lnSpc>
              <a:spcAft>
                <a:spcPts val="600"/>
              </a:spcAft>
              <a:buFont typeface="+mj-lt"/>
              <a:buAutoNum type="arabicPeriod"/>
            </a:pPr>
            <a:r>
              <a:rPr lang="en-US" sz="2200" dirty="0" smtClean="0"/>
              <a:t>Tenets of Super Effective Principal-DSO Relationship</a:t>
            </a:r>
          </a:p>
          <a:p>
            <a:pPr marL="457200" indent="-457200">
              <a:lnSpc>
                <a:spcPct val="150000"/>
              </a:lnSpc>
              <a:spcAft>
                <a:spcPts val="600"/>
              </a:spcAft>
              <a:buFont typeface="+mj-lt"/>
              <a:buAutoNum type="arabicPeriod"/>
            </a:pPr>
            <a:r>
              <a:rPr lang="en-US" sz="2200" dirty="0" smtClean="0"/>
              <a:t>DSO Co-Management: Principal vs. Regional Director of Ops</a:t>
            </a:r>
          </a:p>
          <a:p>
            <a:pPr marL="457200" indent="-457200">
              <a:lnSpc>
                <a:spcPct val="150000"/>
              </a:lnSpc>
              <a:spcAft>
                <a:spcPts val="600"/>
              </a:spcAft>
              <a:buFont typeface="+mj-lt"/>
              <a:buAutoNum type="arabicPeriod"/>
            </a:pPr>
            <a:r>
              <a:rPr lang="en-US" sz="2200" dirty="0" smtClean="0"/>
              <a:t>Making the DSO-Principal-RDO Management Triad Work</a:t>
            </a:r>
          </a:p>
          <a:p>
            <a:pPr marL="457200" indent="-457200">
              <a:lnSpc>
                <a:spcPct val="150000"/>
              </a:lnSpc>
              <a:spcAft>
                <a:spcPts val="600"/>
              </a:spcAft>
              <a:buFont typeface="+mj-lt"/>
              <a:buAutoNum type="arabicPeriod"/>
            </a:pPr>
            <a:r>
              <a:rPr lang="en-US" sz="2200" dirty="0" smtClean="0"/>
              <a:t>The </a:t>
            </a:r>
            <a:r>
              <a:rPr lang="en-US" sz="2200" dirty="0" err="1" smtClean="0"/>
              <a:t>Nitty</a:t>
            </a:r>
            <a:r>
              <a:rPr lang="en-US" sz="2200" dirty="0" smtClean="0"/>
              <a:t>-Gritty: What can your fabulous ops team do for you?</a:t>
            </a:r>
          </a:p>
          <a:p>
            <a:pPr marL="457200" indent="-457200">
              <a:buNone/>
            </a:pPr>
            <a:r>
              <a:rPr lang="en-US" dirty="0" smtClean="0"/>
              <a:t/>
            </a:r>
            <a:br>
              <a:rPr lang="en-US" dirty="0" smtClean="0"/>
            </a:br>
            <a:endParaRPr lang="en-US" dirty="0" smtClean="0"/>
          </a:p>
          <a:p>
            <a:pPr lvl="1">
              <a:buFontTx/>
              <a:buChar char="-"/>
            </a:pPr>
            <a:endParaRPr lang="en-US" dirty="0" smtClean="0"/>
          </a:p>
        </p:txBody>
      </p:sp>
      <p:sp>
        <p:nvSpPr>
          <p:cNvPr id="4" name="Slide Number Placeholder 3"/>
          <p:cNvSpPr>
            <a:spLocks noGrp="1"/>
          </p:cNvSpPr>
          <p:nvPr>
            <p:ph type="sldNum" sz="quarter" idx="12"/>
          </p:nvPr>
        </p:nvSpPr>
        <p:spPr/>
        <p:txBody>
          <a:bodyPr/>
          <a:lstStyle/>
          <a:p>
            <a:pPr>
              <a:defRPr/>
            </a:pPr>
            <a:fld id="{19347DE8-4C69-4A64-81B9-F8BF4BDD3E82}"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990600" y="4114800"/>
            <a:ext cx="7543800" cy="457200"/>
          </a:xfrm>
          <a:prstGeom prst="roundRect">
            <a:avLst/>
          </a:prstGeom>
          <a:solidFill>
            <a:schemeClr val="bg1">
              <a:lumMod val="95000"/>
            </a:schemeClr>
          </a:solidFill>
          <a:ln w="19050" cap="flat" cmpd="sng" algn="ctr">
            <a:solidFill>
              <a:schemeClr val="accent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dirty="0">
              <a:ln>
                <a:noFill/>
              </a:ln>
              <a:solidFill>
                <a:schemeClr val="tx1"/>
              </a:solidFill>
              <a:effectLst/>
              <a:latin typeface="Arial" pitchFamily="-106"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4800" y="1295400"/>
            <a:ext cx="8763000" cy="4983163"/>
          </a:xfrm>
        </p:spPr>
        <p:txBody>
          <a:bodyPr/>
          <a:lstStyle/>
          <a:p>
            <a:pPr marL="457200" indent="-457200">
              <a:lnSpc>
                <a:spcPct val="150000"/>
              </a:lnSpc>
              <a:spcAft>
                <a:spcPts val="600"/>
              </a:spcAft>
              <a:buFont typeface="+mj-lt"/>
              <a:buAutoNum type="arabicPeriod"/>
            </a:pPr>
            <a:r>
              <a:rPr lang="en-US" sz="2200" dirty="0" smtClean="0"/>
              <a:t>Rationale for Having a School Ops Team</a:t>
            </a:r>
          </a:p>
          <a:p>
            <a:pPr marL="457200" indent="-457200">
              <a:lnSpc>
                <a:spcPct val="150000"/>
              </a:lnSpc>
              <a:spcAft>
                <a:spcPts val="600"/>
              </a:spcAft>
              <a:buFont typeface="+mj-lt"/>
              <a:buAutoNum type="arabicPeriod"/>
            </a:pPr>
            <a:r>
              <a:rPr lang="en-US" sz="2200" dirty="0" smtClean="0"/>
              <a:t>School Ops Roles &amp; Responsibilities: Who does what?</a:t>
            </a:r>
          </a:p>
          <a:p>
            <a:pPr marL="457200" indent="-457200">
              <a:lnSpc>
                <a:spcPct val="150000"/>
              </a:lnSpc>
              <a:spcAft>
                <a:spcPts val="600"/>
              </a:spcAft>
              <a:buFont typeface="+mj-lt"/>
              <a:buAutoNum type="arabicPeriod"/>
            </a:pPr>
            <a:r>
              <a:rPr lang="en-US" sz="2200" dirty="0" smtClean="0"/>
              <a:t>Tenets of Super Effective Principal-DSO Relationship</a:t>
            </a:r>
          </a:p>
          <a:p>
            <a:pPr marL="457200" indent="-457200">
              <a:lnSpc>
                <a:spcPct val="150000"/>
              </a:lnSpc>
              <a:spcAft>
                <a:spcPts val="600"/>
              </a:spcAft>
              <a:buFont typeface="+mj-lt"/>
              <a:buAutoNum type="arabicPeriod"/>
            </a:pPr>
            <a:r>
              <a:rPr lang="en-US" sz="2200" dirty="0" smtClean="0"/>
              <a:t>DSO Co-Management: Principal vs. Regional Director of Ops</a:t>
            </a:r>
          </a:p>
          <a:p>
            <a:pPr marL="457200" indent="-457200">
              <a:lnSpc>
                <a:spcPct val="150000"/>
              </a:lnSpc>
              <a:spcAft>
                <a:spcPts val="600"/>
              </a:spcAft>
              <a:buFont typeface="+mj-lt"/>
              <a:buAutoNum type="arabicPeriod"/>
            </a:pPr>
            <a:r>
              <a:rPr lang="en-US" sz="2200" dirty="0" smtClean="0"/>
              <a:t>Making the DSO-Principal-RDO Management Triad Work</a:t>
            </a:r>
          </a:p>
          <a:p>
            <a:pPr marL="457200" indent="-457200">
              <a:lnSpc>
                <a:spcPct val="150000"/>
              </a:lnSpc>
              <a:spcAft>
                <a:spcPts val="600"/>
              </a:spcAft>
              <a:buFont typeface="+mj-lt"/>
              <a:buAutoNum type="arabicPeriod"/>
            </a:pPr>
            <a:r>
              <a:rPr lang="en-US" sz="2200" dirty="0" smtClean="0"/>
              <a:t>The </a:t>
            </a:r>
            <a:r>
              <a:rPr lang="en-US" sz="2200" dirty="0" err="1" smtClean="0"/>
              <a:t>Nitty</a:t>
            </a:r>
            <a:r>
              <a:rPr lang="en-US" sz="2200" dirty="0" smtClean="0"/>
              <a:t>-Gritty: What can your fabulous ops team do for you?</a:t>
            </a:r>
          </a:p>
          <a:p>
            <a:pPr marL="457200" indent="-457200">
              <a:lnSpc>
                <a:spcPct val="150000"/>
              </a:lnSpc>
              <a:spcAft>
                <a:spcPts val="600"/>
              </a:spcAft>
              <a:buNone/>
            </a:pPr>
            <a:endParaRPr lang="en-US" dirty="0" smtClean="0"/>
          </a:p>
          <a:p>
            <a:pPr marL="457200" indent="-457200">
              <a:buNone/>
            </a:pPr>
            <a:r>
              <a:rPr lang="en-US" dirty="0" smtClean="0"/>
              <a:t/>
            </a:r>
            <a:br>
              <a:rPr lang="en-US" dirty="0" smtClean="0"/>
            </a:br>
            <a:endParaRPr lang="en-US" dirty="0" smtClean="0"/>
          </a:p>
          <a:p>
            <a:pPr lvl="1">
              <a:buFontTx/>
              <a:buChar char="-"/>
            </a:pPr>
            <a:endParaRPr lang="en-US" dirty="0" smtClean="0"/>
          </a:p>
        </p:txBody>
      </p:sp>
      <p:sp>
        <p:nvSpPr>
          <p:cNvPr id="4" name="Slide Number Placeholder 3"/>
          <p:cNvSpPr>
            <a:spLocks noGrp="1"/>
          </p:cNvSpPr>
          <p:nvPr>
            <p:ph type="sldNum" sz="quarter" idx="12"/>
          </p:nvPr>
        </p:nvSpPr>
        <p:spPr/>
        <p:txBody>
          <a:bodyPr/>
          <a:lstStyle/>
          <a:p>
            <a:pPr>
              <a:defRPr/>
            </a:pPr>
            <a:fld id="{19347DE8-4C69-4A64-81B9-F8BF4BDD3E82}"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8"/>
          <p:cNvCxnSpPr/>
          <p:nvPr/>
        </p:nvCxnSpPr>
        <p:spPr bwMode="auto">
          <a:xfrm>
            <a:off x="5410200" y="2590800"/>
            <a:ext cx="609600" cy="1588"/>
          </a:xfrm>
          <a:prstGeom prst="bentConnector3">
            <a:avLst>
              <a:gd name="adj1" fmla="val 50000"/>
            </a:avLst>
          </a:prstGeom>
          <a:noFill/>
          <a:ln w="9525" cap="flat" cmpd="sng" algn="ctr">
            <a:noFill/>
            <a:prstDash val="solid"/>
            <a:round/>
            <a:headEnd type="none" w="med" len="med"/>
            <a:tailEnd type="none" w="med" len="med"/>
          </a:ln>
          <a:effectLst/>
        </p:spPr>
      </p:cxnSp>
      <p:sp>
        <p:nvSpPr>
          <p:cNvPr id="2" name="Title 1"/>
          <p:cNvSpPr>
            <a:spLocks noGrp="1"/>
          </p:cNvSpPr>
          <p:nvPr>
            <p:ph type="title"/>
          </p:nvPr>
        </p:nvSpPr>
        <p:spPr>
          <a:xfrm>
            <a:off x="0" y="381000"/>
            <a:ext cx="9144000" cy="609600"/>
          </a:xfrm>
        </p:spPr>
        <p:txBody>
          <a:bodyPr/>
          <a:lstStyle/>
          <a:p>
            <a:pPr algn="ctr"/>
            <a:r>
              <a:rPr lang="en-US" dirty="0" smtClean="0"/>
              <a:t>Typical School Administration Org Structure</a:t>
            </a:r>
            <a:endParaRPr 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1DAC146C-3802-411C-8147-4ACA769B02A7}" type="slidenum">
              <a:rPr lang="en-US" smtClean="0"/>
              <a:pPr>
                <a:defRPr/>
              </a:pPr>
              <a:t>21</a:t>
            </a:fld>
            <a:endParaRPr lang="en-US"/>
          </a:p>
        </p:txBody>
      </p:sp>
      <p:graphicFrame>
        <p:nvGraphicFramePr>
          <p:cNvPr id="7" name="Content Placeholder 6"/>
          <p:cNvGraphicFramePr>
            <a:graphicFrameLocks noGrp="1"/>
          </p:cNvGraphicFramePr>
          <p:nvPr>
            <p:ph idx="1"/>
          </p:nvPr>
        </p:nvGraphicFramePr>
        <p:xfrm>
          <a:off x="609600" y="1295400"/>
          <a:ext cx="8001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0" y="6123801"/>
            <a:ext cx="9144000" cy="246221"/>
          </a:xfrm>
          <a:prstGeom prst="rect">
            <a:avLst/>
          </a:prstGeom>
          <a:noFill/>
        </p:spPr>
        <p:txBody>
          <a:bodyPr wrap="square" rtlCol="0">
            <a:spAutoFit/>
          </a:bodyPr>
          <a:lstStyle/>
          <a:p>
            <a:pPr algn="ctr"/>
            <a:r>
              <a:rPr lang="en-US" b="1" dirty="0" smtClean="0">
                <a:solidFill>
                  <a:schemeClr val="bg2"/>
                </a:solidFill>
              </a:rPr>
              <a:t>*The exact SLT org structure may differ somewhat by geography or even by school.  For example, not all principals have an assistant.</a:t>
            </a:r>
            <a:endParaRPr lang="en-US" b="1" dirty="0">
              <a:solidFill>
                <a:schemeClr val="bg2"/>
              </a:solidFill>
            </a:endParaRPr>
          </a:p>
        </p:txBody>
      </p:sp>
      <p:cxnSp>
        <p:nvCxnSpPr>
          <p:cNvPr id="24" name="Elbow Connector 23"/>
          <p:cNvCxnSpPr/>
          <p:nvPr/>
        </p:nvCxnSpPr>
        <p:spPr bwMode="auto">
          <a:xfrm>
            <a:off x="6096000" y="2592388"/>
            <a:ext cx="914400" cy="914400"/>
          </a:xfrm>
          <a:prstGeom prst="bentConnector3">
            <a:avLst/>
          </a:prstGeom>
          <a:noFill/>
          <a:ln w="9525" cap="flat" cmpd="sng" algn="ctr">
            <a:noFill/>
            <a:prstDash val="solid"/>
            <a:round/>
            <a:headEnd type="none" w="med" len="med"/>
            <a:tailEnd type="none" w="med" len="med"/>
          </a:ln>
          <a:effectLst/>
        </p:spPr>
      </p:cxnSp>
      <p:cxnSp>
        <p:nvCxnSpPr>
          <p:cNvPr id="26" name="Elbow Connector 25"/>
          <p:cNvCxnSpPr/>
          <p:nvPr/>
        </p:nvCxnSpPr>
        <p:spPr bwMode="auto">
          <a:xfrm rot="10800000" flipV="1">
            <a:off x="5105400" y="2365373"/>
            <a:ext cx="1066800" cy="1063626"/>
          </a:xfrm>
          <a:prstGeom prst="bentConnector3">
            <a:avLst>
              <a:gd name="adj1" fmla="val 101206"/>
            </a:avLst>
          </a:prstGeom>
          <a:ln w="38100">
            <a:prstDash val="sysDot"/>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bwMode="auto">
          <a:xfrm rot="5400000">
            <a:off x="1676400" y="2895600"/>
            <a:ext cx="3505200" cy="0"/>
          </a:xfrm>
          <a:prstGeom prst="line">
            <a:avLst/>
          </a:prstGeom>
          <a:noFill/>
          <a:ln w="38100" cap="flat" cmpd="sng" algn="ctr">
            <a:solidFill>
              <a:schemeClr val="bg2"/>
            </a:solidFill>
            <a:prstDash val="solid"/>
            <a:round/>
            <a:headEnd type="none" w="med" len="med"/>
            <a:tailEnd type="none" w="med" len="med"/>
          </a:ln>
          <a:effectLst/>
        </p:spPr>
      </p:cxnSp>
      <p:cxnSp>
        <p:nvCxnSpPr>
          <p:cNvPr id="22" name="Straight Connector 21"/>
          <p:cNvCxnSpPr/>
          <p:nvPr/>
        </p:nvCxnSpPr>
        <p:spPr bwMode="auto">
          <a:xfrm>
            <a:off x="3429001" y="1143000"/>
            <a:ext cx="2286000" cy="0"/>
          </a:xfrm>
          <a:prstGeom prst="line">
            <a:avLst/>
          </a:prstGeom>
          <a:noFill/>
          <a:ln w="38100" cap="flat" cmpd="sng" algn="ctr">
            <a:solidFill>
              <a:schemeClr val="bg2"/>
            </a:solidFill>
            <a:prstDash val="solid"/>
            <a:round/>
            <a:headEnd type="none" w="med" len="med"/>
            <a:tailEnd type="none" w="med" len="med"/>
          </a:ln>
          <a:effectLst/>
        </p:spPr>
      </p:cxnSp>
      <p:cxnSp>
        <p:nvCxnSpPr>
          <p:cNvPr id="27" name="Straight Connector 26"/>
          <p:cNvCxnSpPr/>
          <p:nvPr/>
        </p:nvCxnSpPr>
        <p:spPr bwMode="auto">
          <a:xfrm>
            <a:off x="3429001" y="4648200"/>
            <a:ext cx="2285999" cy="0"/>
          </a:xfrm>
          <a:prstGeom prst="line">
            <a:avLst/>
          </a:prstGeom>
          <a:noFill/>
          <a:ln w="38100" cap="flat" cmpd="sng" algn="ctr">
            <a:solidFill>
              <a:schemeClr val="bg2"/>
            </a:solidFill>
            <a:prstDash val="solid"/>
            <a:round/>
            <a:headEnd type="none" w="med" len="med"/>
            <a:tailEnd type="none" w="med" len="med"/>
          </a:ln>
          <a:effectLst/>
        </p:spPr>
      </p:cxnSp>
      <p:cxnSp>
        <p:nvCxnSpPr>
          <p:cNvPr id="28" name="Straight Connector 27"/>
          <p:cNvCxnSpPr/>
          <p:nvPr/>
        </p:nvCxnSpPr>
        <p:spPr bwMode="auto">
          <a:xfrm rot="16200000" flipH="1">
            <a:off x="4824799" y="3785799"/>
            <a:ext cx="1780400" cy="1"/>
          </a:xfrm>
          <a:prstGeom prst="line">
            <a:avLst/>
          </a:prstGeom>
          <a:noFill/>
          <a:ln w="38100" cap="flat" cmpd="sng" algn="ctr">
            <a:solidFill>
              <a:schemeClr val="bg2"/>
            </a:solidFill>
            <a:prstDash val="solid"/>
            <a:round/>
            <a:headEnd type="none" w="med" len="med"/>
            <a:tailEnd type="none" w="med" len="med"/>
          </a:ln>
          <a:effectLst/>
        </p:spPr>
      </p:cxnSp>
      <p:cxnSp>
        <p:nvCxnSpPr>
          <p:cNvPr id="32" name="Straight Connector 31"/>
          <p:cNvCxnSpPr/>
          <p:nvPr/>
        </p:nvCxnSpPr>
        <p:spPr bwMode="auto">
          <a:xfrm flipV="1">
            <a:off x="5715001" y="2895599"/>
            <a:ext cx="2438399" cy="1"/>
          </a:xfrm>
          <a:prstGeom prst="line">
            <a:avLst/>
          </a:prstGeom>
          <a:noFill/>
          <a:ln w="38100" cap="flat" cmpd="sng" algn="ctr">
            <a:solidFill>
              <a:schemeClr val="bg2"/>
            </a:solidFill>
            <a:prstDash val="solid"/>
            <a:round/>
            <a:headEnd type="none" w="med" len="med"/>
            <a:tailEnd type="none" w="med" len="med"/>
          </a:ln>
          <a:effectLst/>
        </p:spPr>
      </p:cxnSp>
      <p:cxnSp>
        <p:nvCxnSpPr>
          <p:cNvPr id="37" name="Straight Connector 36"/>
          <p:cNvCxnSpPr/>
          <p:nvPr/>
        </p:nvCxnSpPr>
        <p:spPr bwMode="auto">
          <a:xfrm flipV="1">
            <a:off x="5715001" y="1143000"/>
            <a:ext cx="2438399" cy="1"/>
          </a:xfrm>
          <a:prstGeom prst="line">
            <a:avLst/>
          </a:prstGeom>
          <a:noFill/>
          <a:ln w="38100" cap="flat" cmpd="sng" algn="ctr">
            <a:solidFill>
              <a:schemeClr val="bg2"/>
            </a:solidFill>
            <a:prstDash val="solid"/>
            <a:round/>
            <a:headEnd type="none" w="med" len="med"/>
            <a:tailEnd type="none" w="med" len="med"/>
          </a:ln>
          <a:effectLst/>
        </p:spPr>
      </p:cxnSp>
      <p:cxnSp>
        <p:nvCxnSpPr>
          <p:cNvPr id="38" name="Straight Connector 37"/>
          <p:cNvCxnSpPr/>
          <p:nvPr/>
        </p:nvCxnSpPr>
        <p:spPr bwMode="auto">
          <a:xfrm rot="5400000">
            <a:off x="7277101" y="2019299"/>
            <a:ext cx="1752599" cy="0"/>
          </a:xfrm>
          <a:prstGeom prst="line">
            <a:avLst/>
          </a:prstGeom>
          <a:noFill/>
          <a:ln w="38100" cap="flat" cmpd="sng" algn="ctr">
            <a:solidFill>
              <a:schemeClr val="bg2"/>
            </a:solidFill>
            <a:prstDash val="solid"/>
            <a:round/>
            <a:headEnd type="none" w="med" len="med"/>
            <a:tailEnd type="none" w="med" len="med"/>
          </a:ln>
          <a:effectLst/>
        </p:spPr>
      </p:cxnSp>
      <p:sp>
        <p:nvSpPr>
          <p:cNvPr id="20" name="Rectangle 19"/>
          <p:cNvSpPr/>
          <p:nvPr/>
        </p:nvSpPr>
        <p:spPr bwMode="auto">
          <a:xfrm>
            <a:off x="533400" y="1447800"/>
            <a:ext cx="457200" cy="381000"/>
          </a:xfrm>
          <a:prstGeom prst="rect">
            <a:avLst/>
          </a:prstGeom>
          <a:solidFill>
            <a:schemeClr val="tx2"/>
          </a:solidFill>
          <a:ln w="9525" cap="flat" cmpd="sng" algn="ctr">
            <a:no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baseline="0">
              <a:ln>
                <a:noFill/>
              </a:ln>
              <a:solidFill>
                <a:schemeClr val="tx1"/>
              </a:solidFill>
              <a:effectLst/>
              <a:latin typeface="Arial" pitchFamily="-106" charset="0"/>
            </a:endParaRPr>
          </a:p>
        </p:txBody>
      </p:sp>
      <p:sp>
        <p:nvSpPr>
          <p:cNvPr id="21" name="Rectangle 20"/>
          <p:cNvSpPr/>
          <p:nvPr/>
        </p:nvSpPr>
        <p:spPr bwMode="auto">
          <a:xfrm>
            <a:off x="533400" y="1905000"/>
            <a:ext cx="457200" cy="381000"/>
          </a:xfrm>
          <a:prstGeom prst="rect">
            <a:avLst/>
          </a:prstGeom>
          <a:solidFill>
            <a:schemeClr val="accent1"/>
          </a:solidFill>
          <a:ln w="9525" cap="flat" cmpd="sng" algn="ctr">
            <a:no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baseline="0">
              <a:ln>
                <a:noFill/>
              </a:ln>
              <a:solidFill>
                <a:schemeClr val="tx1"/>
              </a:solidFill>
              <a:effectLst/>
              <a:latin typeface="Arial" pitchFamily="-106" charset="0"/>
            </a:endParaRPr>
          </a:p>
        </p:txBody>
      </p:sp>
      <p:sp>
        <p:nvSpPr>
          <p:cNvPr id="23" name="TextBox 22"/>
          <p:cNvSpPr txBox="1"/>
          <p:nvPr/>
        </p:nvSpPr>
        <p:spPr>
          <a:xfrm>
            <a:off x="990600" y="1475601"/>
            <a:ext cx="2667000" cy="246221"/>
          </a:xfrm>
          <a:prstGeom prst="rect">
            <a:avLst/>
          </a:prstGeom>
          <a:noFill/>
        </p:spPr>
        <p:txBody>
          <a:bodyPr wrap="square" rtlCol="0">
            <a:spAutoFit/>
          </a:bodyPr>
          <a:lstStyle/>
          <a:p>
            <a:r>
              <a:rPr lang="en-US" b="1" dirty="0" smtClean="0"/>
              <a:t>= School Leadership Team member</a:t>
            </a:r>
            <a:r>
              <a:rPr lang="en-US" b="1" dirty="0" smtClean="0">
                <a:solidFill>
                  <a:schemeClr val="bg2"/>
                </a:solidFill>
              </a:rPr>
              <a:t>*</a:t>
            </a:r>
            <a:endParaRPr lang="en-US" b="1" dirty="0">
              <a:solidFill>
                <a:schemeClr val="bg2"/>
              </a:solidFill>
            </a:endParaRPr>
          </a:p>
        </p:txBody>
      </p:sp>
      <p:sp>
        <p:nvSpPr>
          <p:cNvPr id="25" name="TextBox 24"/>
          <p:cNvSpPr txBox="1"/>
          <p:nvPr/>
        </p:nvSpPr>
        <p:spPr>
          <a:xfrm>
            <a:off x="990600" y="1905000"/>
            <a:ext cx="1676400" cy="276999"/>
          </a:xfrm>
          <a:prstGeom prst="rect">
            <a:avLst/>
          </a:prstGeom>
          <a:noFill/>
        </p:spPr>
        <p:txBody>
          <a:bodyPr wrap="square" rtlCol="0">
            <a:spAutoFit/>
          </a:bodyPr>
          <a:lstStyle/>
          <a:p>
            <a:r>
              <a:rPr lang="en-US" sz="1200" b="1" dirty="0" smtClean="0"/>
              <a:t>= </a:t>
            </a:r>
            <a:r>
              <a:rPr lang="en-US" b="1" dirty="0" smtClean="0"/>
              <a:t>Non-SLT member</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382000" cy="609600"/>
          </a:xfrm>
        </p:spPr>
        <p:txBody>
          <a:bodyPr/>
          <a:lstStyle/>
          <a:p>
            <a:pPr algn="ctr"/>
            <a:r>
              <a:rPr lang="en-US" sz="2400" dirty="0" smtClean="0"/>
              <a:t>Suggested DSO-Principal-RDO Meeting Structures</a:t>
            </a:r>
            <a:endParaRPr lang="en-US" sz="1800" dirty="0">
              <a:solidFill>
                <a:schemeClr val="bg2"/>
              </a:solidFill>
            </a:endParaRPr>
          </a:p>
        </p:txBody>
      </p:sp>
      <p:sp>
        <p:nvSpPr>
          <p:cNvPr id="20" name="Text Placeholder 19"/>
          <p:cNvSpPr>
            <a:spLocks noGrp="1"/>
          </p:cNvSpPr>
          <p:nvPr>
            <p:ph type="body" sz="half" idx="1"/>
          </p:nvPr>
        </p:nvSpPr>
        <p:spPr>
          <a:xfrm>
            <a:off x="381000" y="1036637"/>
            <a:ext cx="8382000" cy="4983163"/>
          </a:xfrm>
        </p:spPr>
        <p:txBody>
          <a:bodyPr/>
          <a:lstStyle/>
          <a:p>
            <a:pPr marL="341313" lvl="1" indent="-115888">
              <a:buNone/>
            </a:pPr>
            <a:endParaRPr lang="en-US" sz="1200" dirty="0" smtClean="0">
              <a:solidFill>
                <a:srgbClr val="FF0000"/>
              </a:solidFill>
            </a:endParaRPr>
          </a:p>
          <a:p>
            <a:pPr marL="341313" lvl="1" indent="-115888"/>
            <a:endParaRPr lang="en-US" sz="1200" dirty="0" smtClean="0">
              <a:solidFill>
                <a:srgbClr val="FF0000"/>
              </a:solidFill>
            </a:endParaRPr>
          </a:p>
        </p:txBody>
      </p:sp>
      <p:graphicFrame>
        <p:nvGraphicFramePr>
          <p:cNvPr id="6" name="Table 5"/>
          <p:cNvGraphicFramePr>
            <a:graphicFrameLocks noGrp="1"/>
          </p:cNvGraphicFramePr>
          <p:nvPr/>
        </p:nvGraphicFramePr>
        <p:xfrm>
          <a:off x="76200" y="993775"/>
          <a:ext cx="8991600" cy="4642822"/>
        </p:xfrm>
        <a:graphic>
          <a:graphicData uri="http://schemas.openxmlformats.org/drawingml/2006/table">
            <a:tbl>
              <a:tblPr firstRow="1" bandRow="1">
                <a:tableStyleId>{5C22544A-7EE6-4342-B048-85BDC9FD1C3A}</a:tableStyleId>
              </a:tblPr>
              <a:tblGrid>
                <a:gridCol w="4613082"/>
                <a:gridCol w="2032883"/>
                <a:gridCol w="2345635"/>
              </a:tblGrid>
              <a:tr h="918657">
                <a:tc>
                  <a:txBody>
                    <a:bodyPr/>
                    <a:lstStyle/>
                    <a:p>
                      <a:pPr algn="ctr"/>
                      <a:r>
                        <a:rPr lang="en-US" sz="1800" dirty="0" smtClean="0"/>
                        <a:t>“Repeatedly Do” Meeting Structures</a:t>
                      </a:r>
                      <a:endParaRPr lang="en-US" sz="1800" dirty="0"/>
                    </a:p>
                  </a:txBody>
                  <a:tcPr anchor="ctr"/>
                </a:tc>
                <a:tc gridSpan="2">
                  <a:txBody>
                    <a:bodyPr/>
                    <a:lstStyle/>
                    <a:p>
                      <a:pPr algn="ctr"/>
                      <a:r>
                        <a:rPr lang="en-US" sz="1800" dirty="0" smtClean="0"/>
                        <a:t>Key Data,</a:t>
                      </a:r>
                      <a:r>
                        <a:rPr lang="en-US" sz="1800" baseline="0" dirty="0" smtClean="0"/>
                        <a:t> Tools &amp; Activities</a:t>
                      </a:r>
                      <a:endParaRPr lang="en-US" sz="1800" dirty="0"/>
                    </a:p>
                  </a:txBody>
                  <a:tcPr anchor="ctr"/>
                </a:tc>
                <a:tc hMerge="1">
                  <a:txBody>
                    <a:bodyPr/>
                    <a:lstStyle/>
                    <a:p>
                      <a:endParaRPr lang="en-US"/>
                    </a:p>
                  </a:txBody>
                  <a:tcPr/>
                </a:tc>
              </a:tr>
              <a:tr h="830768">
                <a:tc>
                  <a:txBody>
                    <a:bodyPr/>
                    <a:lstStyle/>
                    <a:p>
                      <a:r>
                        <a:rPr lang="en-US" sz="1400" b="1" dirty="0" smtClean="0">
                          <a:solidFill>
                            <a:schemeClr val="tx2"/>
                          </a:solidFill>
                        </a:rPr>
                        <a:t>Weekly/Bi-Weekly</a:t>
                      </a:r>
                      <a:r>
                        <a:rPr lang="en-US" sz="1400" b="1" baseline="0" dirty="0" smtClean="0">
                          <a:solidFill>
                            <a:schemeClr val="dk1"/>
                          </a:solidFill>
                        </a:rPr>
                        <a:t>: </a:t>
                      </a:r>
                      <a:r>
                        <a:rPr lang="en-US" sz="1400" b="1" baseline="0" dirty="0" smtClean="0"/>
                        <a:t>DSO &amp; RDO Meeting </a:t>
                      </a:r>
                      <a:r>
                        <a:rPr lang="en-US" sz="1000" baseline="0" dirty="0" smtClean="0">
                          <a:solidFill>
                            <a:srgbClr val="FF0000"/>
                          </a:solidFill>
                        </a:rPr>
                        <a:t>(1-2 hours, plus optional office hours w/RDO and/or additional time on campus as required)</a:t>
                      </a:r>
                      <a:endParaRPr lang="en-US" sz="1000" dirty="0">
                        <a:solidFill>
                          <a:srgbClr val="FF0000"/>
                        </a:solidFill>
                      </a:endParaRPr>
                    </a:p>
                  </a:txBody>
                  <a:tcPr anchor="ctr"/>
                </a:tc>
                <a:tc>
                  <a:txBody>
                    <a:bodyPr/>
                    <a:lstStyle/>
                    <a:p>
                      <a:pPr marL="58738" indent="-58738">
                        <a:buFont typeface="Arial" pitchFamily="34" charset="0"/>
                        <a:buChar char="•"/>
                      </a:pPr>
                      <a:r>
                        <a:rPr lang="en-US" sz="1100" dirty="0" smtClean="0"/>
                        <a:t>Ops Blast</a:t>
                      </a:r>
                      <a:r>
                        <a:rPr lang="en-US" sz="1100" baseline="0" dirty="0" smtClean="0"/>
                        <a:t>/</a:t>
                      </a:r>
                      <a:r>
                        <a:rPr lang="en-US" sz="1100" dirty="0" smtClean="0"/>
                        <a:t>Deadline Review</a:t>
                      </a:r>
                    </a:p>
                    <a:p>
                      <a:pPr marL="58738" marR="0" indent="-58738"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Coaching around PGP goals</a:t>
                      </a:r>
                    </a:p>
                    <a:p>
                      <a:pPr marL="58738" marR="0" indent="-58738"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Problem Solving</a:t>
                      </a:r>
                    </a:p>
                    <a:p>
                      <a:pPr marL="58738" marR="0" indent="-58738"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2 x 2 Feedback</a:t>
                      </a:r>
                      <a:endParaRPr lang="en-US" sz="1100" dirty="0" smtClean="0"/>
                    </a:p>
                  </a:txBody>
                  <a:tcPr anchor="ctr"/>
                </a:tc>
                <a:tc>
                  <a:txBody>
                    <a:bodyPr/>
                    <a:lstStyle/>
                    <a:p>
                      <a:pPr marL="58738" indent="-58738">
                        <a:buFont typeface="Arial" pitchFamily="34" charset="0"/>
                        <a:buChar char="•"/>
                      </a:pPr>
                      <a:r>
                        <a:rPr lang="en-US" sz="1100" dirty="0" smtClean="0"/>
                        <a:t>Priority Alignment</a:t>
                      </a:r>
                    </a:p>
                    <a:p>
                      <a:pPr marL="58738" indent="-58738">
                        <a:buFont typeface="Arial" pitchFamily="34" charset="0"/>
                        <a:buChar char="•"/>
                      </a:pPr>
                      <a:r>
                        <a:rPr lang="en-US" sz="1100" dirty="0" smtClean="0"/>
                        <a:t>Review Rocks</a:t>
                      </a:r>
                      <a:r>
                        <a:rPr lang="en-US" sz="1100" baseline="0" dirty="0" smtClean="0"/>
                        <a:t> on the Road</a:t>
                      </a:r>
                    </a:p>
                    <a:p>
                      <a:pPr marL="58738" indent="-58738">
                        <a:buFont typeface="Arial" pitchFamily="34" charset="0"/>
                        <a:buChar char="•"/>
                      </a:pPr>
                      <a:r>
                        <a:rPr lang="en-US" sz="1100" dirty="0" smtClean="0"/>
                        <a:t>Short &amp; Long-Term planning</a:t>
                      </a:r>
                    </a:p>
                    <a:p>
                      <a:pPr marL="58738" indent="-58738">
                        <a:buFont typeface="Arial" pitchFamily="34" charset="0"/>
                        <a:buChar char="•"/>
                      </a:pPr>
                      <a:r>
                        <a:rPr lang="en-US" sz="1100" dirty="0" smtClean="0"/>
                        <a:t>Best Practices</a:t>
                      </a:r>
                      <a:r>
                        <a:rPr lang="en-US" sz="1100" baseline="0" dirty="0" smtClean="0"/>
                        <a:t> Sharing</a:t>
                      </a:r>
                      <a:endParaRPr lang="en-US" sz="1100" dirty="0"/>
                    </a:p>
                  </a:txBody>
                  <a:tcPr anchor="ctr"/>
                </a:tc>
              </a:tr>
              <a:tr h="826511">
                <a:tc>
                  <a:txBody>
                    <a:bodyPr/>
                    <a:lstStyle/>
                    <a:p>
                      <a:r>
                        <a:rPr lang="en-US" sz="1400" b="1" dirty="0" smtClean="0">
                          <a:solidFill>
                            <a:schemeClr val="tx2"/>
                          </a:solidFill>
                        </a:rPr>
                        <a:t>Weekly:</a:t>
                      </a:r>
                      <a:r>
                        <a:rPr lang="en-US" sz="1400" b="1" baseline="0" dirty="0" smtClean="0"/>
                        <a:t> DSO &amp; Principal Meeting </a:t>
                      </a:r>
                      <a:r>
                        <a:rPr lang="en-US" sz="1000" baseline="0" dirty="0" smtClean="0">
                          <a:solidFill>
                            <a:srgbClr val="FF0000"/>
                          </a:solidFill>
                        </a:rPr>
                        <a:t>(30-60 min.)</a:t>
                      </a:r>
                      <a:endParaRPr lang="en-US" sz="1000" dirty="0">
                        <a:solidFill>
                          <a:srgbClr val="FF0000"/>
                        </a:solidFill>
                      </a:endParaRPr>
                    </a:p>
                  </a:txBody>
                  <a:tcPr anchor="ctr"/>
                </a:tc>
                <a:tc>
                  <a:txBody>
                    <a:bodyPr/>
                    <a:lstStyle/>
                    <a:p>
                      <a:pPr marL="58738" indent="-58738">
                        <a:buFont typeface="Arial" pitchFamily="34" charset="0"/>
                        <a:buChar char="•"/>
                      </a:pPr>
                      <a:r>
                        <a:rPr lang="en-US" sz="1100" dirty="0" smtClean="0"/>
                        <a:t>School</a:t>
                      </a:r>
                      <a:r>
                        <a:rPr lang="en-US" sz="1100" baseline="0" dirty="0" smtClean="0"/>
                        <a:t> Calendar Review</a:t>
                      </a:r>
                    </a:p>
                    <a:p>
                      <a:pPr marL="58738" indent="-58738">
                        <a:buFont typeface="Arial" pitchFamily="34" charset="0"/>
                        <a:buChar char="•"/>
                      </a:pPr>
                      <a:r>
                        <a:rPr lang="en-US" sz="1100" baseline="0" dirty="0" smtClean="0"/>
                        <a:t>School Deadline Review</a:t>
                      </a:r>
                    </a:p>
                    <a:p>
                      <a:pPr marL="58738" indent="-58738">
                        <a:buFont typeface="Arial" pitchFamily="34" charset="0"/>
                        <a:buChar char="•"/>
                      </a:pPr>
                      <a:r>
                        <a:rPr lang="en-US" sz="1100" baseline="0" dirty="0" smtClean="0"/>
                        <a:t>Priority Alignment</a:t>
                      </a:r>
                    </a:p>
                    <a:p>
                      <a:pPr marL="58738" indent="-58738">
                        <a:buFont typeface="Arial" pitchFamily="34" charset="0"/>
                        <a:buChar char="•"/>
                      </a:pPr>
                      <a:r>
                        <a:rPr lang="en-US" sz="1100" baseline="0" dirty="0" smtClean="0"/>
                        <a:t>Problem Solving</a:t>
                      </a:r>
                    </a:p>
                  </a:txBody>
                  <a:tcPr anchor="ctr"/>
                </a:tc>
                <a:tc>
                  <a:txBody>
                    <a:bodyPr/>
                    <a:lstStyle/>
                    <a:p>
                      <a:pPr marL="58738" indent="-58738">
                        <a:buFont typeface="Arial" pitchFamily="34" charset="0"/>
                        <a:buChar char="•"/>
                      </a:pPr>
                      <a:r>
                        <a:rPr lang="en-US" sz="1100" dirty="0" smtClean="0"/>
                        <a:t>Network Support</a:t>
                      </a:r>
                      <a:r>
                        <a:rPr lang="en-US" sz="1100" baseline="0" dirty="0" smtClean="0"/>
                        <a:t> i</a:t>
                      </a:r>
                      <a:r>
                        <a:rPr lang="en-US" sz="1100" dirty="0" smtClean="0"/>
                        <a:t>nput</a:t>
                      </a:r>
                      <a:r>
                        <a:rPr lang="en-US" sz="1100" baseline="0" dirty="0" smtClean="0"/>
                        <a:t> Gathering</a:t>
                      </a:r>
                      <a:endParaRPr lang="en-US" sz="1100" dirty="0" smtClean="0"/>
                    </a:p>
                    <a:p>
                      <a:pPr marL="58738" indent="-58738">
                        <a:buFont typeface="Arial" pitchFamily="34" charset="0"/>
                        <a:buChar char="•"/>
                      </a:pPr>
                      <a:r>
                        <a:rPr lang="en-US" sz="1100" dirty="0" smtClean="0"/>
                        <a:t>Review</a:t>
                      </a:r>
                      <a:r>
                        <a:rPr lang="en-US" sz="1100" baseline="0" dirty="0" smtClean="0"/>
                        <a:t> R</a:t>
                      </a:r>
                      <a:r>
                        <a:rPr lang="en-US" sz="1100" dirty="0" smtClean="0"/>
                        <a:t>ocks</a:t>
                      </a:r>
                      <a:r>
                        <a:rPr lang="en-US" sz="1100" baseline="0" dirty="0" smtClean="0"/>
                        <a:t> on the Road</a:t>
                      </a:r>
                    </a:p>
                    <a:p>
                      <a:pPr marL="58738" indent="-58738">
                        <a:buFont typeface="Arial" pitchFamily="34" charset="0"/>
                        <a:buChar char="•"/>
                      </a:pPr>
                      <a:r>
                        <a:rPr lang="en-US" sz="1100" dirty="0" smtClean="0"/>
                        <a:t>Short</a:t>
                      </a:r>
                      <a:r>
                        <a:rPr lang="en-US" sz="1100" baseline="0" dirty="0" smtClean="0"/>
                        <a:t> &amp; </a:t>
                      </a:r>
                      <a:r>
                        <a:rPr lang="en-US" sz="1100" dirty="0" smtClean="0"/>
                        <a:t>Long-Term planning</a:t>
                      </a:r>
                    </a:p>
                    <a:p>
                      <a:pPr marL="58738" indent="-58738">
                        <a:buFont typeface="Arial" pitchFamily="34" charset="0"/>
                        <a:buChar char="•"/>
                      </a:pPr>
                      <a:r>
                        <a:rPr lang="en-US" sz="1100" dirty="0" smtClean="0"/>
                        <a:t>2 X</a:t>
                      </a:r>
                      <a:r>
                        <a:rPr lang="en-US" sz="1100" baseline="0" dirty="0" smtClean="0"/>
                        <a:t> 2 Feedback</a:t>
                      </a:r>
                      <a:endParaRPr lang="en-US" sz="1100" dirty="0"/>
                    </a:p>
                  </a:txBody>
                  <a:tcPr anchor="ctr"/>
                </a:tc>
              </a:tr>
              <a:tr h="1050854">
                <a:tc>
                  <a:txBody>
                    <a:bodyPr/>
                    <a:lstStyle/>
                    <a:p>
                      <a:r>
                        <a:rPr lang="en-US" sz="1400" b="1" dirty="0" smtClean="0">
                          <a:solidFill>
                            <a:schemeClr val="tx2"/>
                          </a:solidFill>
                        </a:rPr>
                        <a:t>Weekly/Bi-Weekly</a:t>
                      </a:r>
                      <a:r>
                        <a:rPr lang="en-US" sz="1400" b="1" baseline="0" dirty="0" smtClean="0"/>
                        <a:t>: School Ops Meeting </a:t>
                      </a:r>
                      <a:r>
                        <a:rPr lang="en-US" sz="1100" baseline="0" dirty="0" smtClean="0">
                          <a:solidFill>
                            <a:schemeClr val="bg2"/>
                          </a:solidFill>
                        </a:rPr>
                        <a:t>(DSO/SSM/OC)</a:t>
                      </a:r>
                    </a:p>
                    <a:p>
                      <a:r>
                        <a:rPr lang="en-US" sz="1000" baseline="0" dirty="0" smtClean="0">
                          <a:solidFill>
                            <a:schemeClr val="tx2"/>
                          </a:solidFill>
                        </a:rPr>
                        <a:t>Ops Team Group Check-In </a:t>
                      </a:r>
                      <a:r>
                        <a:rPr lang="en-US" sz="1000" baseline="0" dirty="0" smtClean="0">
                          <a:solidFill>
                            <a:schemeClr val="bg2"/>
                          </a:solidFill>
                        </a:rPr>
                        <a:t>(15-30 min) </a:t>
                      </a:r>
                      <a:r>
                        <a:rPr lang="en-US" sz="1000" baseline="0" dirty="0" smtClean="0">
                          <a:solidFill>
                            <a:schemeClr val="tx2"/>
                          </a:solidFill>
                        </a:rPr>
                        <a:t>&amp;</a:t>
                      </a:r>
                      <a:r>
                        <a:rPr lang="en-US" sz="1000" baseline="0" dirty="0" smtClean="0">
                          <a:solidFill>
                            <a:schemeClr val="bg2"/>
                          </a:solidFill>
                        </a:rPr>
                        <a:t> </a:t>
                      </a:r>
                      <a:r>
                        <a:rPr lang="en-US" sz="1000" baseline="0" dirty="0" smtClean="0">
                          <a:solidFill>
                            <a:schemeClr val="tx2"/>
                          </a:solidFill>
                        </a:rPr>
                        <a:t>DSO1:1’s w/SSM &amp; OC</a:t>
                      </a:r>
                      <a:r>
                        <a:rPr lang="en-US" sz="1000" baseline="0" dirty="0" smtClean="0">
                          <a:solidFill>
                            <a:schemeClr val="bg2"/>
                          </a:solidFill>
                        </a:rPr>
                        <a:t>(30-60 min)</a:t>
                      </a:r>
                    </a:p>
                    <a:p>
                      <a:pPr algn="ctr"/>
                      <a:endParaRPr lang="en-US" sz="1100" baseline="0" dirty="0" smtClean="0">
                        <a:solidFill>
                          <a:schemeClr val="bg2"/>
                        </a:solidFill>
                      </a:endParaRPr>
                    </a:p>
                    <a:p>
                      <a:pPr algn="ctr"/>
                      <a:r>
                        <a:rPr lang="en-US" sz="1100" b="0" i="0" baseline="0" dirty="0" smtClean="0">
                          <a:solidFill>
                            <a:schemeClr val="tx1"/>
                          </a:solidFill>
                          <a:latin typeface="+mj-lt"/>
                        </a:rPr>
                        <a:t>(FYI ONLY, Principal not typically involved here.</a:t>
                      </a:r>
                    </a:p>
                    <a:p>
                      <a:pPr algn="ctr"/>
                      <a:r>
                        <a:rPr lang="en-US" sz="1100" b="0" i="0" baseline="0" dirty="0" smtClean="0">
                          <a:solidFill>
                            <a:schemeClr val="tx1"/>
                          </a:solidFill>
                          <a:latin typeface="+mj-lt"/>
                        </a:rPr>
                        <a:t>However these meetings key to DSO management of SSM/OC)</a:t>
                      </a:r>
                      <a:endParaRPr lang="en-US" sz="1100" b="0" i="0" dirty="0">
                        <a:solidFill>
                          <a:schemeClr val="tx1"/>
                        </a:solidFill>
                        <a:latin typeface="+mj-lt"/>
                      </a:endParaRPr>
                    </a:p>
                  </a:txBody>
                  <a:tcPr anchor="ctr"/>
                </a:tc>
                <a:tc>
                  <a:txBody>
                    <a:bodyPr/>
                    <a:lstStyle/>
                    <a:p>
                      <a:pPr marL="58738" indent="-58738">
                        <a:buFont typeface="Arial" pitchFamily="34" charset="0"/>
                        <a:buChar char="•"/>
                      </a:pPr>
                      <a:r>
                        <a:rPr lang="en-US" sz="1100" dirty="0" smtClean="0"/>
                        <a:t>Ops Blast/Ops Calendar </a:t>
                      </a:r>
                    </a:p>
                    <a:p>
                      <a:pPr marL="58738" marR="0" indent="-58738"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Network/School</a:t>
                      </a:r>
                      <a:r>
                        <a:rPr lang="en-US" sz="1100" baseline="0" dirty="0" smtClean="0"/>
                        <a:t> </a:t>
                      </a:r>
                      <a:r>
                        <a:rPr lang="en-US" sz="1100" dirty="0" smtClean="0"/>
                        <a:t>Deadline</a:t>
                      </a:r>
                    </a:p>
                    <a:p>
                      <a:pPr marL="58738" marR="0" indent="-58738"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t>Short</a:t>
                      </a:r>
                      <a:r>
                        <a:rPr lang="en-US" sz="1100" baseline="0" dirty="0" smtClean="0"/>
                        <a:t> &amp; Long-Term Plans</a:t>
                      </a:r>
                    </a:p>
                    <a:p>
                      <a:pPr marL="58738" marR="0" indent="-58738"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Problem Solving</a:t>
                      </a:r>
                      <a:endParaRPr lang="en-US" sz="1100" dirty="0" smtClean="0"/>
                    </a:p>
                  </a:txBody>
                  <a:tcPr anchor="ctr"/>
                </a:tc>
                <a:tc>
                  <a:txBody>
                    <a:bodyPr/>
                    <a:lstStyle/>
                    <a:p>
                      <a:pPr marL="58738" indent="-58738">
                        <a:buFont typeface="Arial" pitchFamily="34" charset="0"/>
                        <a:buChar char="•"/>
                      </a:pPr>
                      <a:r>
                        <a:rPr lang="en-US" sz="1100" dirty="0" smtClean="0"/>
                        <a:t>Ops Scorecard &amp;</a:t>
                      </a:r>
                      <a:r>
                        <a:rPr lang="en-US" sz="1100" baseline="0" dirty="0" smtClean="0"/>
                        <a:t> </a:t>
                      </a:r>
                      <a:r>
                        <a:rPr lang="en-US" sz="1100" dirty="0" smtClean="0"/>
                        <a:t>Deep Dives</a:t>
                      </a:r>
                    </a:p>
                    <a:p>
                      <a:pPr marL="58738" indent="-58738">
                        <a:buFont typeface="Arial" pitchFamily="34" charset="0"/>
                        <a:buChar char="•"/>
                      </a:pPr>
                      <a:r>
                        <a:rPr lang="en-US" sz="1100" dirty="0" smtClean="0"/>
                        <a:t>Priority Alignment</a:t>
                      </a:r>
                    </a:p>
                    <a:p>
                      <a:pPr marL="58738" indent="-58738">
                        <a:buFont typeface="Arial" pitchFamily="34" charset="0"/>
                        <a:buChar char="•"/>
                      </a:pPr>
                      <a:r>
                        <a:rPr lang="en-US" sz="1100" dirty="0" smtClean="0"/>
                        <a:t>2 X 2 Feedback</a:t>
                      </a:r>
                      <a:endParaRPr lang="en-US" sz="1100" baseline="0" dirty="0" smtClean="0"/>
                    </a:p>
                    <a:p>
                      <a:pPr marL="58738" indent="-58738">
                        <a:buFont typeface="Arial" pitchFamily="34" charset="0"/>
                        <a:buChar char="•"/>
                      </a:pPr>
                      <a:r>
                        <a:rPr lang="en-US" sz="1100" baseline="0" dirty="0" smtClean="0"/>
                        <a:t>Coaching Around PGP Goals</a:t>
                      </a:r>
                      <a:endParaRPr lang="en-US" sz="1100" dirty="0"/>
                    </a:p>
                  </a:txBody>
                  <a:tcPr anchor="ctr"/>
                </a:tc>
              </a:tr>
              <a:tr h="1016032">
                <a:tc>
                  <a:txBody>
                    <a:bodyPr/>
                    <a:lstStyle/>
                    <a:p>
                      <a:r>
                        <a:rPr lang="en-US" sz="1400" b="1" dirty="0" smtClean="0">
                          <a:solidFill>
                            <a:schemeClr val="tx2"/>
                          </a:solidFill>
                        </a:rPr>
                        <a:t>Monthly</a:t>
                      </a:r>
                      <a:r>
                        <a:rPr lang="en-US" sz="1400" b="1" dirty="0" smtClean="0">
                          <a:solidFill>
                            <a:schemeClr val="dk1"/>
                          </a:solidFill>
                        </a:rPr>
                        <a:t>:</a:t>
                      </a:r>
                      <a:r>
                        <a:rPr lang="en-US" sz="1400" b="1" baseline="0" dirty="0" smtClean="0">
                          <a:solidFill>
                            <a:schemeClr val="dk1"/>
                          </a:solidFill>
                        </a:rPr>
                        <a:t> </a:t>
                      </a:r>
                      <a:r>
                        <a:rPr lang="en-US" sz="1400" b="1" dirty="0" smtClean="0"/>
                        <a:t>DSO,</a:t>
                      </a:r>
                      <a:r>
                        <a:rPr lang="en-US" sz="1400" b="1" baseline="0" dirty="0" smtClean="0"/>
                        <a:t> RDO, &amp; </a:t>
                      </a:r>
                      <a:r>
                        <a:rPr lang="en-US" sz="1400" b="1" dirty="0" smtClean="0"/>
                        <a:t>Principal Meeting</a:t>
                      </a:r>
                      <a:r>
                        <a:rPr lang="en-US" sz="2000" b="1" dirty="0" smtClean="0">
                          <a:solidFill>
                            <a:schemeClr val="bg2"/>
                          </a:solidFill>
                        </a:rPr>
                        <a:t>*</a:t>
                      </a:r>
                      <a:r>
                        <a:rPr lang="en-US" sz="1000" baseline="0" dirty="0" smtClean="0">
                          <a:solidFill>
                            <a:srgbClr val="FF0000"/>
                          </a:solidFill>
                        </a:rPr>
                        <a:t>(~60 minutes)</a:t>
                      </a:r>
                      <a:endParaRPr lang="en-US" sz="1000" i="1" dirty="0">
                        <a:solidFill>
                          <a:schemeClr val="tx2"/>
                        </a:solidFill>
                      </a:endParaRPr>
                    </a:p>
                  </a:txBody>
                  <a:tcPr anchor="ctr"/>
                </a:tc>
                <a:tc>
                  <a:txBody>
                    <a:bodyPr/>
                    <a:lstStyle/>
                    <a:p>
                      <a:pPr>
                        <a:buFont typeface="Arial" pitchFamily="34" charset="0"/>
                        <a:buChar char="•"/>
                      </a:pPr>
                      <a:endParaRPr lang="en-US" sz="1100" dirty="0" smtClean="0"/>
                    </a:p>
                    <a:p>
                      <a:pPr marL="58738" indent="-58738">
                        <a:buFont typeface="Arial" pitchFamily="34" charset="0"/>
                        <a:buChar char="•"/>
                      </a:pPr>
                      <a:r>
                        <a:rPr lang="en-US" sz="1100" dirty="0" smtClean="0"/>
                        <a:t>Budget Review</a:t>
                      </a:r>
                    </a:p>
                    <a:p>
                      <a:pPr marL="58738" indent="-58738">
                        <a:buFont typeface="Arial" pitchFamily="34" charset="0"/>
                        <a:buChar char="•"/>
                      </a:pPr>
                      <a:r>
                        <a:rPr lang="en-US" sz="1100" dirty="0" smtClean="0"/>
                        <a:t>Step Back Conversations</a:t>
                      </a:r>
                    </a:p>
                    <a:p>
                      <a:pPr marL="58738" indent="-58738">
                        <a:buFont typeface="Arial" pitchFamily="34" charset="0"/>
                        <a:buChar char="•"/>
                      </a:pPr>
                      <a:r>
                        <a:rPr lang="en-US" sz="1100" dirty="0" smtClean="0"/>
                        <a:t>Calendar</a:t>
                      </a:r>
                      <a:r>
                        <a:rPr lang="en-US" sz="1100" baseline="0" dirty="0" smtClean="0"/>
                        <a:t> </a:t>
                      </a:r>
                      <a:r>
                        <a:rPr lang="en-US" sz="1100" dirty="0" smtClean="0"/>
                        <a:t>Look Back</a:t>
                      </a:r>
                      <a:r>
                        <a:rPr lang="en-US" sz="1100" baseline="0" dirty="0" smtClean="0"/>
                        <a:t>/</a:t>
                      </a:r>
                      <a:r>
                        <a:rPr lang="en-US" sz="1100" dirty="0" smtClean="0"/>
                        <a:t>Ahead</a:t>
                      </a:r>
                    </a:p>
                  </a:txBody>
                  <a:tcPr/>
                </a:tc>
                <a:tc>
                  <a:txBody>
                    <a:bodyPr/>
                    <a:lstStyle/>
                    <a:p>
                      <a:pPr>
                        <a:buFont typeface="Arial" pitchFamily="34" charset="0"/>
                        <a:buChar char="•"/>
                      </a:pPr>
                      <a:endParaRPr lang="en-US" sz="1100" dirty="0" smtClean="0"/>
                    </a:p>
                    <a:p>
                      <a:pPr marL="58738" indent="-58738">
                        <a:buFont typeface="Arial" pitchFamily="34" charset="0"/>
                        <a:buChar char="•"/>
                      </a:pPr>
                      <a:r>
                        <a:rPr lang="en-US" sz="1100" dirty="0" smtClean="0"/>
                        <a:t>Ops Scorecard &amp;</a:t>
                      </a:r>
                      <a:r>
                        <a:rPr lang="en-US" sz="1100" baseline="0" dirty="0" smtClean="0"/>
                        <a:t> </a:t>
                      </a:r>
                      <a:r>
                        <a:rPr lang="en-US" sz="1100" dirty="0" smtClean="0"/>
                        <a:t>Deep Dives</a:t>
                      </a:r>
                    </a:p>
                    <a:p>
                      <a:pPr marL="58738" indent="-58738">
                        <a:buFont typeface="Arial" pitchFamily="34" charset="0"/>
                        <a:buChar char="•"/>
                      </a:pPr>
                      <a:r>
                        <a:rPr lang="en-US" sz="1100" dirty="0" smtClean="0"/>
                        <a:t>PGP</a:t>
                      </a:r>
                      <a:r>
                        <a:rPr lang="en-US" sz="1100" baseline="0" dirty="0" smtClean="0"/>
                        <a:t> Progress &amp; Talent Review</a:t>
                      </a:r>
                    </a:p>
                    <a:p>
                      <a:pPr marL="58738" indent="-58738">
                        <a:buFont typeface="Arial" pitchFamily="34" charset="0"/>
                        <a:buChar char="•"/>
                      </a:pPr>
                      <a:r>
                        <a:rPr lang="en-US" sz="1100" baseline="0" dirty="0" smtClean="0"/>
                        <a:t>Priority &amp; Feedback Alignment</a:t>
                      </a:r>
                      <a:endParaRPr lang="en-US" sz="1100" dirty="0" smtClean="0"/>
                    </a:p>
                  </a:txBody>
                  <a:tcPr/>
                </a:tc>
              </a:tr>
            </a:tbl>
          </a:graphicData>
        </a:graphic>
      </p:graphicFrame>
      <p:sp>
        <p:nvSpPr>
          <p:cNvPr id="7" name="TextBox 6"/>
          <p:cNvSpPr txBox="1"/>
          <p:nvPr/>
        </p:nvSpPr>
        <p:spPr>
          <a:xfrm>
            <a:off x="76200" y="5636597"/>
            <a:ext cx="8991600" cy="800219"/>
          </a:xfrm>
          <a:prstGeom prst="rect">
            <a:avLst/>
          </a:prstGeom>
          <a:solidFill>
            <a:schemeClr val="accent5"/>
          </a:solidFill>
        </p:spPr>
        <p:txBody>
          <a:bodyPr wrap="square" rtlCol="0">
            <a:spAutoFit/>
          </a:bodyPr>
          <a:lstStyle/>
          <a:p>
            <a:r>
              <a:rPr lang="en-US" sz="2400" b="1" dirty="0" smtClean="0">
                <a:solidFill>
                  <a:schemeClr val="bg2"/>
                </a:solidFill>
              </a:rPr>
              <a:t>*</a:t>
            </a:r>
            <a:r>
              <a:rPr lang="en-US" sz="1100" i="1" dirty="0" smtClean="0">
                <a:solidFill>
                  <a:schemeClr val="tx2"/>
                </a:solidFill>
              </a:rPr>
              <a:t>The monthly DSO/RDO/Principal meeting is NOT meant to represent an additional meeting for principals. Ideally the RDO would join one of the principal’s existing check-ins with his/her DSO. However, because principal time is such a precious resource, principals may elect to check in w/RDO only on an as needed basis only. For logistical reasons, RDO may be unable to meet w/both the principal &amp; DSO at same time.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990600" y="4572000"/>
            <a:ext cx="7696200" cy="457200"/>
          </a:xfrm>
          <a:prstGeom prst="roundRect">
            <a:avLst/>
          </a:prstGeom>
          <a:solidFill>
            <a:schemeClr val="bg1">
              <a:lumMod val="95000"/>
            </a:schemeClr>
          </a:solidFill>
          <a:ln w="19050" cap="flat" cmpd="sng" algn="ctr">
            <a:solidFill>
              <a:schemeClr val="accent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dirty="0">
              <a:ln>
                <a:noFill/>
              </a:ln>
              <a:solidFill>
                <a:schemeClr val="tx1"/>
              </a:solidFill>
              <a:effectLst/>
              <a:latin typeface="Arial" pitchFamily="-106"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4800" y="1143000"/>
            <a:ext cx="8763000" cy="4983163"/>
          </a:xfrm>
        </p:spPr>
        <p:txBody>
          <a:bodyPr/>
          <a:lstStyle/>
          <a:p>
            <a:pPr marL="457200" indent="-457200">
              <a:lnSpc>
                <a:spcPct val="150000"/>
              </a:lnSpc>
              <a:spcAft>
                <a:spcPts val="600"/>
              </a:spcAft>
              <a:buFont typeface="+mj-lt"/>
              <a:buAutoNum type="arabicPeriod"/>
            </a:pPr>
            <a:r>
              <a:rPr lang="en-US" sz="2200" dirty="0" smtClean="0"/>
              <a:t>Rationale for Having a School Ops Team</a:t>
            </a:r>
          </a:p>
          <a:p>
            <a:pPr marL="457200" indent="-457200">
              <a:lnSpc>
                <a:spcPct val="150000"/>
              </a:lnSpc>
              <a:spcAft>
                <a:spcPts val="600"/>
              </a:spcAft>
              <a:buFont typeface="+mj-lt"/>
              <a:buAutoNum type="arabicPeriod"/>
            </a:pPr>
            <a:r>
              <a:rPr lang="en-US" sz="2200" dirty="0" smtClean="0"/>
              <a:t>School Ops Roles &amp; Responsibilities: Who does what?</a:t>
            </a:r>
          </a:p>
          <a:p>
            <a:pPr marL="457200" indent="-457200">
              <a:lnSpc>
                <a:spcPct val="150000"/>
              </a:lnSpc>
              <a:spcAft>
                <a:spcPts val="600"/>
              </a:spcAft>
              <a:buFont typeface="+mj-lt"/>
              <a:buAutoNum type="arabicPeriod"/>
            </a:pPr>
            <a:r>
              <a:rPr lang="en-US" sz="2200" dirty="0" smtClean="0"/>
              <a:t>Tenets of Super Effective Principal-DSO Relationship</a:t>
            </a:r>
          </a:p>
          <a:p>
            <a:pPr marL="457200" indent="-457200">
              <a:lnSpc>
                <a:spcPct val="150000"/>
              </a:lnSpc>
              <a:spcAft>
                <a:spcPts val="600"/>
              </a:spcAft>
              <a:buFont typeface="+mj-lt"/>
              <a:buAutoNum type="arabicPeriod"/>
            </a:pPr>
            <a:r>
              <a:rPr lang="en-US" sz="2200" dirty="0" smtClean="0"/>
              <a:t>DSO Co-Management: Principal vs. Regional Director of Ops</a:t>
            </a:r>
          </a:p>
          <a:p>
            <a:pPr marL="457200" indent="-457200">
              <a:lnSpc>
                <a:spcPct val="150000"/>
              </a:lnSpc>
              <a:spcAft>
                <a:spcPts val="600"/>
              </a:spcAft>
              <a:buFont typeface="+mj-lt"/>
              <a:buAutoNum type="arabicPeriod"/>
            </a:pPr>
            <a:r>
              <a:rPr lang="en-US" sz="2200" dirty="0" smtClean="0"/>
              <a:t>Making the DSO-Principal-RDO Management Triad Work</a:t>
            </a:r>
          </a:p>
          <a:p>
            <a:pPr marL="457200" indent="-457200">
              <a:lnSpc>
                <a:spcPct val="150000"/>
              </a:lnSpc>
              <a:spcAft>
                <a:spcPts val="600"/>
              </a:spcAft>
              <a:buFont typeface="+mj-lt"/>
              <a:buAutoNum type="arabicPeriod"/>
            </a:pPr>
            <a:r>
              <a:rPr lang="en-US" sz="2200" dirty="0" smtClean="0"/>
              <a:t>The </a:t>
            </a:r>
            <a:r>
              <a:rPr lang="en-US" sz="2200" dirty="0" err="1" smtClean="0"/>
              <a:t>Nitty</a:t>
            </a:r>
            <a:r>
              <a:rPr lang="en-US" sz="2200" dirty="0" smtClean="0"/>
              <a:t>-Gritty: What can your fabulous ops team do for you?</a:t>
            </a:r>
          </a:p>
          <a:p>
            <a:pPr marL="457200" indent="-457200">
              <a:lnSpc>
                <a:spcPct val="150000"/>
              </a:lnSpc>
              <a:spcAft>
                <a:spcPts val="600"/>
              </a:spcAft>
              <a:buNone/>
            </a:pPr>
            <a:endParaRPr lang="en-US" dirty="0" smtClean="0"/>
          </a:p>
          <a:p>
            <a:pPr marL="457200" indent="-457200">
              <a:buNone/>
            </a:pPr>
            <a:r>
              <a:rPr lang="en-US" dirty="0" smtClean="0"/>
              <a:t/>
            </a:r>
            <a:br>
              <a:rPr lang="en-US" dirty="0" smtClean="0"/>
            </a:br>
            <a:endParaRPr lang="en-US" dirty="0" smtClean="0"/>
          </a:p>
          <a:p>
            <a:pPr lvl="1">
              <a:buFontTx/>
              <a:buChar char="-"/>
            </a:pPr>
            <a:endParaRPr lang="en-US" dirty="0" smtClean="0"/>
          </a:p>
        </p:txBody>
      </p:sp>
      <p:sp>
        <p:nvSpPr>
          <p:cNvPr id="4" name="Slide Number Placeholder 3"/>
          <p:cNvSpPr>
            <a:spLocks noGrp="1"/>
          </p:cNvSpPr>
          <p:nvPr>
            <p:ph type="sldNum" sz="quarter" idx="12"/>
          </p:nvPr>
        </p:nvSpPr>
        <p:spPr/>
        <p:txBody>
          <a:bodyPr/>
          <a:lstStyle/>
          <a:p>
            <a:pPr>
              <a:defRPr/>
            </a:pPr>
            <a:fld id="{19347DE8-4C69-4A64-81B9-F8BF4BDD3E82}"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347DE8-4C69-4A64-81B9-F8BF4BDD3E82}" type="slidenum">
              <a:rPr lang="en-US" smtClean="0"/>
              <a:pPr>
                <a:defRPr/>
              </a:pPr>
              <a:t>24</a:t>
            </a:fld>
            <a:endParaRPr lang="en-US" dirty="0"/>
          </a:p>
        </p:txBody>
      </p:sp>
      <p:sp>
        <p:nvSpPr>
          <p:cNvPr id="9"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47DE8-4C69-4A64-81B9-F8BF4BDD3E82}" type="slidenum">
              <a:rPr kumimoji="0" lang="en-US" sz="1000" b="0" i="0" u="none" strike="noStrike" kern="1200" cap="none" spc="0" normalizeH="0" baseline="0" noProof="0" smtClean="0">
                <a:ln>
                  <a:noFill/>
                </a:ln>
                <a:solidFill>
                  <a:srgbClr val="005DAA"/>
                </a:solidFill>
                <a:effectLst/>
                <a:uLnTx/>
                <a:uFillTx/>
                <a:latin typeface="Arial" charset="0"/>
                <a:ea typeface="ＭＳ Ｐゴシック" pitchFamily="-106"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solidFill>
                <a:srgbClr val="005DAA"/>
              </a:solidFill>
              <a:effectLst/>
              <a:uLnTx/>
              <a:uFillTx/>
              <a:latin typeface="Arial" charset="0"/>
              <a:ea typeface="ＭＳ Ｐゴシック" pitchFamily="-106" charset="-128"/>
              <a:cs typeface="+mn-cs"/>
            </a:endParaRPr>
          </a:p>
        </p:txBody>
      </p:sp>
      <p:graphicFrame>
        <p:nvGraphicFramePr>
          <p:cNvPr id="11" name="Table 10"/>
          <p:cNvGraphicFramePr>
            <a:graphicFrameLocks noGrp="1"/>
          </p:cNvGraphicFramePr>
          <p:nvPr/>
        </p:nvGraphicFramePr>
        <p:xfrm>
          <a:off x="228600" y="438451"/>
          <a:ext cx="8686800" cy="6283024"/>
        </p:xfrm>
        <a:graphic>
          <a:graphicData uri="http://schemas.openxmlformats.org/drawingml/2006/table">
            <a:tbl>
              <a:tblPr firstRow="1" bandRow="1">
                <a:tableStyleId>{F5AB1C69-6EDB-4FF4-983F-18BD219EF322}</a:tableStyleId>
              </a:tblPr>
              <a:tblGrid>
                <a:gridCol w="1809750"/>
                <a:gridCol w="6877050"/>
              </a:tblGrid>
              <a:tr h="306505">
                <a:tc>
                  <a:txBody>
                    <a:bodyPr/>
                    <a:lstStyle/>
                    <a:p>
                      <a:r>
                        <a:rPr lang="en-US" sz="1100" dirty="0" smtClean="0">
                          <a:solidFill>
                            <a:schemeClr val="tx1"/>
                          </a:solidFill>
                          <a:latin typeface="Calibri" pitchFamily="34" charset="0"/>
                        </a:rPr>
                        <a:t>AREAS OF RESPONSIBILITY</a:t>
                      </a:r>
                      <a:endParaRPr lang="en-US" sz="110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100" b="1" dirty="0" smtClean="0">
                          <a:solidFill>
                            <a:schemeClr val="tx1"/>
                          </a:solidFill>
                          <a:latin typeface="Calibri" pitchFamily="34" charset="0"/>
                        </a:rPr>
                        <a:t>EXAMPLE</a:t>
                      </a:r>
                      <a:r>
                        <a:rPr lang="en-US" sz="1100" b="1" baseline="0" dirty="0" smtClean="0">
                          <a:solidFill>
                            <a:schemeClr val="tx1"/>
                          </a:solidFill>
                          <a:latin typeface="Calibri" pitchFamily="34" charset="0"/>
                        </a:rPr>
                        <a:t> OF WHAT A FABULOUS OPS TEAM CAN DO FOR YOU</a:t>
                      </a:r>
                      <a:endParaRPr lang="en-US" sz="1100" b="1"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44048">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Finance</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DSO meets with principal </a:t>
                      </a:r>
                      <a:r>
                        <a:rPr lang="en-US" sz="1000" dirty="0" smtClean="0">
                          <a:latin typeface="Calibri"/>
                          <a:ea typeface="Calibri"/>
                          <a:cs typeface="Times New Roman"/>
                        </a:rPr>
                        <a:t>monthly</a:t>
                      </a:r>
                      <a:r>
                        <a:rPr lang="en-US" sz="1000" baseline="0" dirty="0" smtClean="0">
                          <a:latin typeface="Calibri"/>
                          <a:ea typeface="Calibri"/>
                          <a:cs typeface="Times New Roman"/>
                        </a:rPr>
                        <a:t> </a:t>
                      </a:r>
                      <a:r>
                        <a:rPr lang="en-US" sz="1000" dirty="0" smtClean="0">
                          <a:latin typeface="Calibri"/>
                          <a:ea typeface="Calibri"/>
                          <a:cs typeface="Times New Roman"/>
                        </a:rPr>
                        <a:t>to </a:t>
                      </a:r>
                      <a:r>
                        <a:rPr lang="en-US" sz="1000" dirty="0">
                          <a:latin typeface="Calibri"/>
                          <a:ea typeface="Calibri"/>
                          <a:cs typeface="Times New Roman"/>
                        </a:rPr>
                        <a:t>review highlights of budget to actual performance year to date and a forecast for the year</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DSO makes active budget management recommendations (i.e. cuts, additions, re-allocations) to ensure that school resources are always well aligned to the school’s academic priorities.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DSO recommends and advocates for what he/she thinks is “best use of funds” but also understands that the principal is the ultimate decision maker and has the final say on matters of financial resource allocation. </a:t>
                      </a:r>
                      <a:endParaRPr lang="en-US" sz="1000" dirty="0" smtClean="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smtClean="0">
                          <a:latin typeface="Calibri"/>
                          <a:ea typeface="Calibri"/>
                          <a:cs typeface="Times New Roman"/>
                        </a:rPr>
                        <a:t>DSO manages all aspects of day-to-day financial operations in compliance with AF’s fiscal</a:t>
                      </a:r>
                      <a:r>
                        <a:rPr lang="en-US" sz="1000" baseline="0" dirty="0" smtClean="0">
                          <a:latin typeface="Calibri"/>
                          <a:ea typeface="Calibri"/>
                          <a:cs typeface="Times New Roman"/>
                        </a:rPr>
                        <a:t> </a:t>
                      </a:r>
                      <a:r>
                        <a:rPr lang="en-US" sz="1000" dirty="0" smtClean="0">
                          <a:latin typeface="Calibri"/>
                          <a:ea typeface="Calibri"/>
                          <a:cs typeface="Times New Roman"/>
                        </a:rPr>
                        <a:t>policies</a:t>
                      </a:r>
                      <a:r>
                        <a:rPr lang="en-US" sz="1000" baseline="0" dirty="0" smtClean="0">
                          <a:latin typeface="Calibri"/>
                          <a:ea typeface="Calibri"/>
                          <a:cs typeface="Times New Roman"/>
                        </a:rPr>
                        <a:t> &amp; procedures, ensures that his/her campus  has a clean audit on an annual basis and no “repeat findings” which might jeopardize the charter.</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343342">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Procurement</a:t>
                      </a:r>
                      <a:r>
                        <a:rPr lang="en-US" sz="1400" b="1" dirty="0" smtClean="0">
                          <a:solidFill>
                            <a:srgbClr val="4F81BD"/>
                          </a:solidFill>
                          <a:latin typeface="Calibri"/>
                          <a:ea typeface="Calibri"/>
                          <a:cs typeface="Times New Roman"/>
                        </a:rPr>
                        <a:t>/</a:t>
                      </a:r>
                    </a:p>
                    <a:p>
                      <a:pPr marL="0" marR="0">
                        <a:lnSpc>
                          <a:spcPct val="115000"/>
                        </a:lnSpc>
                        <a:spcBef>
                          <a:spcPts val="0"/>
                        </a:spcBef>
                        <a:spcAft>
                          <a:spcPts val="0"/>
                        </a:spcAft>
                      </a:pPr>
                      <a:r>
                        <a:rPr lang="en-US" sz="1400" b="1" dirty="0" smtClean="0">
                          <a:solidFill>
                            <a:srgbClr val="4F81BD"/>
                          </a:solidFill>
                          <a:latin typeface="Calibri"/>
                          <a:ea typeface="Calibri"/>
                          <a:cs typeface="Times New Roman"/>
                        </a:rPr>
                        <a:t>Purchasing</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Office Supplies, Textbooks, Furniture)</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Ops team ensures that school leaders, teachers and faculty, as well as students, consistently have the materials they need to be successful.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Ops team establishes clear system for staff to request items and then works to fulfill all standard requests in 24-48 hours.  Regularly used supplies are identified and replenished without staff request; essential supplies are never missing.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Heading into School Readiness season, Ops team proactively reaches out to principal for planning session, places orders well in advance, </a:t>
                      </a:r>
                      <a:r>
                        <a:rPr lang="en-US" sz="1000" dirty="0" smtClean="0">
                          <a:latin typeface="Calibri"/>
                          <a:ea typeface="Calibri"/>
                          <a:cs typeface="Times New Roman"/>
                        </a:rPr>
                        <a:t>keeps up to date record of what’s been ordered vs. what has arrived,</a:t>
                      </a:r>
                      <a:r>
                        <a:rPr lang="en-US" sz="1000" baseline="0" dirty="0" smtClean="0">
                          <a:latin typeface="Calibri"/>
                          <a:ea typeface="Calibri"/>
                          <a:cs typeface="Times New Roman"/>
                        </a:rPr>
                        <a:t> </a:t>
                      </a:r>
                      <a:r>
                        <a:rPr lang="en-US" sz="1000" dirty="0" smtClean="0">
                          <a:latin typeface="Calibri"/>
                          <a:ea typeface="Calibri"/>
                          <a:cs typeface="Times New Roman"/>
                        </a:rPr>
                        <a:t>and </a:t>
                      </a:r>
                      <a:r>
                        <a:rPr lang="en-US" sz="1000" dirty="0">
                          <a:latin typeface="Calibri"/>
                          <a:ea typeface="Calibri"/>
                          <a:cs typeface="Times New Roman"/>
                        </a:rPr>
                        <a:t>generally does “whatever it takes” to ensure school is fully stocked and set up by the first day of classes.</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730398">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Board/Authorizer Relations/Compliance</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Board Meetings, Charter Renewal, Authorizer Visits, Compliance Reports) </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Attends all board meetings, helps principal prepare for those meetings by ensuring he/she is up to date and prepared for any questions from board members on any ops-related issues.  </a:t>
                      </a:r>
                      <a:r>
                        <a:rPr lang="en-US" sz="1000" dirty="0" smtClean="0">
                          <a:latin typeface="Calibri"/>
                          <a:ea typeface="Calibri"/>
                          <a:cs typeface="Times New Roman"/>
                        </a:rPr>
                        <a:t>Creates</a:t>
                      </a:r>
                      <a:r>
                        <a:rPr lang="en-US" sz="1000" baseline="0" dirty="0" smtClean="0">
                          <a:latin typeface="Calibri"/>
                          <a:ea typeface="Calibri"/>
                          <a:cs typeface="Times New Roman"/>
                        </a:rPr>
                        <a:t> the school’s board report based on school data and in interview with the principal.</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Debrief board meeting with principal as needed to </a:t>
                      </a:r>
                      <a:r>
                        <a:rPr lang="en-US" sz="1000" dirty="0" smtClean="0">
                          <a:latin typeface="Calibri"/>
                          <a:ea typeface="Calibri"/>
                          <a:cs typeface="Times New Roman"/>
                        </a:rPr>
                        <a:t>ensure </a:t>
                      </a:r>
                      <a:r>
                        <a:rPr lang="en-US" sz="1000" dirty="0">
                          <a:latin typeface="Calibri"/>
                          <a:ea typeface="Calibri"/>
                          <a:cs typeface="Times New Roman"/>
                        </a:rPr>
                        <a:t>that necessary steps are taken </a:t>
                      </a:r>
                      <a:r>
                        <a:rPr lang="en-US" sz="1000" dirty="0" smtClean="0">
                          <a:latin typeface="Calibri"/>
                          <a:ea typeface="Calibri"/>
                          <a:cs typeface="Times New Roman"/>
                        </a:rPr>
                        <a:t>prior to the </a:t>
                      </a:r>
                      <a:r>
                        <a:rPr lang="en-US" sz="1000" dirty="0">
                          <a:latin typeface="Calibri"/>
                          <a:ea typeface="Calibri"/>
                          <a:cs typeface="Times New Roman"/>
                        </a:rPr>
                        <a:t>following board meeting.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While Team </a:t>
                      </a:r>
                      <a:r>
                        <a:rPr lang="en-US" sz="1000" dirty="0" smtClean="0">
                          <a:latin typeface="Calibri"/>
                          <a:ea typeface="Calibri"/>
                          <a:cs typeface="Times New Roman"/>
                        </a:rPr>
                        <a:t>X </a:t>
                      </a:r>
                      <a:r>
                        <a:rPr lang="en-US" sz="1000" dirty="0">
                          <a:latin typeface="Calibri"/>
                          <a:ea typeface="Calibri"/>
                          <a:cs typeface="Times New Roman"/>
                        </a:rPr>
                        <a:t>takes the lead on charter renewal, DSOs </a:t>
                      </a:r>
                      <a:r>
                        <a:rPr lang="en-US" sz="1000" dirty="0" smtClean="0">
                          <a:latin typeface="Calibri"/>
                          <a:ea typeface="Calibri"/>
                          <a:cs typeface="Times New Roman"/>
                        </a:rPr>
                        <a:t>serves </a:t>
                      </a:r>
                      <a:r>
                        <a:rPr lang="en-US" sz="1000" dirty="0">
                          <a:latin typeface="Calibri"/>
                          <a:ea typeface="Calibri"/>
                          <a:cs typeface="Times New Roman"/>
                        </a:rPr>
                        <a:t>as Team X’s primary school based point of contact.  Similarly DSOs </a:t>
                      </a:r>
                      <a:r>
                        <a:rPr lang="en-US" sz="1000" dirty="0" smtClean="0">
                          <a:latin typeface="Calibri"/>
                          <a:ea typeface="Calibri"/>
                          <a:cs typeface="Times New Roman"/>
                        </a:rPr>
                        <a:t>partners</a:t>
                      </a:r>
                      <a:r>
                        <a:rPr lang="en-US" sz="1000" baseline="0" dirty="0" smtClean="0">
                          <a:latin typeface="Calibri"/>
                          <a:ea typeface="Calibri"/>
                          <a:cs typeface="Times New Roman"/>
                        </a:rPr>
                        <a:t> </a:t>
                      </a:r>
                      <a:r>
                        <a:rPr lang="en-US" sz="1000" dirty="0" smtClean="0">
                          <a:latin typeface="Calibri"/>
                          <a:ea typeface="Calibri"/>
                          <a:cs typeface="Times New Roman"/>
                        </a:rPr>
                        <a:t>with </a:t>
                      </a:r>
                      <a:r>
                        <a:rPr lang="en-US" sz="1000" dirty="0">
                          <a:latin typeface="Calibri"/>
                          <a:ea typeface="Calibri"/>
                          <a:cs typeface="Times New Roman"/>
                        </a:rPr>
                        <a:t>RDO to relieve principal from </a:t>
                      </a:r>
                      <a:r>
                        <a:rPr lang="en-US" sz="1000" dirty="0" smtClean="0">
                          <a:latin typeface="Calibri"/>
                          <a:ea typeface="Calibri"/>
                          <a:cs typeface="Times New Roman"/>
                        </a:rPr>
                        <a:t>logistical </a:t>
                      </a:r>
                      <a:r>
                        <a:rPr lang="en-US" sz="1000" dirty="0">
                          <a:latin typeface="Calibri"/>
                          <a:ea typeface="Calibri"/>
                          <a:cs typeface="Times New Roman"/>
                        </a:rPr>
                        <a:t>aspects of charter </a:t>
                      </a:r>
                      <a:r>
                        <a:rPr lang="en-US" sz="1000" dirty="0" smtClean="0">
                          <a:latin typeface="Calibri"/>
                          <a:ea typeface="Calibri"/>
                          <a:cs typeface="Times New Roman"/>
                        </a:rPr>
                        <a:t>renewal </a:t>
                      </a:r>
                      <a:r>
                        <a:rPr lang="en-US" sz="1000" dirty="0">
                          <a:latin typeface="Calibri"/>
                          <a:ea typeface="Calibri"/>
                          <a:cs typeface="Times New Roman"/>
                        </a:rPr>
                        <a:t>(document collection, authorizer visits, etc.)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Develops and implements protocols to ensure that the school executes all necessary compliance procedures and collects all necessary data to meet the reporting requirements of the school’s authorizer and other regulatory bodies.  </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658731">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Field Lessons</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End of year trips, hotels, busses, itineraries, etc.</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With guidance from </a:t>
                      </a:r>
                      <a:r>
                        <a:rPr lang="en-US" sz="1000" dirty="0" smtClean="0">
                          <a:latin typeface="Calibri"/>
                          <a:ea typeface="Calibri"/>
                          <a:cs typeface="Times New Roman"/>
                        </a:rPr>
                        <a:t>dean(s</a:t>
                      </a:r>
                      <a:r>
                        <a:rPr lang="en-US" sz="1000" dirty="0">
                          <a:latin typeface="Calibri"/>
                          <a:ea typeface="Calibri"/>
                          <a:cs typeface="Times New Roman"/>
                        </a:rPr>
                        <a:t>) &amp; principal on instructional priorities and non-</a:t>
                      </a:r>
                      <a:r>
                        <a:rPr lang="en-US" sz="1000" dirty="0" err="1">
                          <a:latin typeface="Calibri"/>
                          <a:ea typeface="Calibri"/>
                          <a:cs typeface="Times New Roman"/>
                        </a:rPr>
                        <a:t>negotiables</a:t>
                      </a:r>
                      <a:r>
                        <a:rPr lang="en-US" sz="1000" dirty="0">
                          <a:latin typeface="Calibri"/>
                          <a:ea typeface="Calibri"/>
                          <a:cs typeface="Times New Roman"/>
                        </a:rPr>
                        <a:t>, ops team can own from beginning to end the logistics of all off-site field lessons (local and out of state), including scheduling transportation, lodging, extracurricular activities, meals, etc.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Specifically, ops can---in coordination with dean, grade level chair, college readiness director, etc.---create staffing plan, itineraries and handle non-instructional aspects of field lessons. Ops can also work with trip leaders to create contingency plans for when/if things should go awry.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The ops team will also work with trip leaders to ensure that all fiscal policies are adhered to during field trips and lessons (cash &amp; credit cards).</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
        <p:nvSpPr>
          <p:cNvPr id="12" name="Rectangle 2"/>
          <p:cNvSpPr>
            <a:spLocks noChangeArrowheads="1"/>
          </p:cNvSpPr>
          <p:nvPr/>
        </p:nvSpPr>
        <p:spPr bwMode="auto">
          <a:xfrm>
            <a:off x="1595480" y="28545"/>
            <a:ext cx="595304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CAN YOUR FABULOUS OPS TEAM DO FOR YOU</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347DE8-4C69-4A64-81B9-F8BF4BDD3E82}" type="slidenum">
              <a:rPr lang="en-US" smtClean="0"/>
              <a:pPr>
                <a:defRPr/>
              </a:pPr>
              <a:t>25</a:t>
            </a:fld>
            <a:endParaRPr lang="en-US" dirty="0"/>
          </a:p>
        </p:txBody>
      </p:sp>
      <p:sp>
        <p:nvSpPr>
          <p:cNvPr id="64514" name="Rectangle 2"/>
          <p:cNvSpPr>
            <a:spLocks noChangeArrowheads="1"/>
          </p:cNvSpPr>
          <p:nvPr/>
        </p:nvSpPr>
        <p:spPr bwMode="auto">
          <a:xfrm>
            <a:off x="1674027" y="28545"/>
            <a:ext cx="579594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CAN YOUR FABULOUS OPS TEAM DO FOR YOU</a:t>
            </a:r>
            <a:endParaRPr kumimoji="0" lang="en-US" sz="2000" b="0" i="0" u="none" strike="noStrike" cap="none" normalizeH="0" baseline="0" dirty="0" smtClean="0">
              <a:ln>
                <a:noFill/>
              </a:ln>
              <a:solidFill>
                <a:schemeClr val="tx1"/>
              </a:solidFill>
              <a:effectLst/>
              <a:latin typeface="Arial" pitchFamily="34" charset="0"/>
            </a:endParaRPr>
          </a:p>
        </p:txBody>
      </p:sp>
      <p:graphicFrame>
        <p:nvGraphicFramePr>
          <p:cNvPr id="6" name="Table 5"/>
          <p:cNvGraphicFramePr>
            <a:graphicFrameLocks noGrp="1"/>
          </p:cNvGraphicFramePr>
          <p:nvPr/>
        </p:nvGraphicFramePr>
        <p:xfrm>
          <a:off x="228600" y="438451"/>
          <a:ext cx="8686800" cy="6375881"/>
        </p:xfrm>
        <a:graphic>
          <a:graphicData uri="http://schemas.openxmlformats.org/drawingml/2006/table">
            <a:tbl>
              <a:tblPr firstRow="1" bandRow="1">
                <a:tableStyleId>{F5AB1C69-6EDB-4FF4-983F-18BD219EF322}</a:tableStyleId>
              </a:tblPr>
              <a:tblGrid>
                <a:gridCol w="1809750"/>
                <a:gridCol w="6877050"/>
              </a:tblGrid>
              <a:tr h="271733">
                <a:tc>
                  <a:txBody>
                    <a:bodyPr/>
                    <a:lstStyle/>
                    <a:p>
                      <a:r>
                        <a:rPr lang="en-US" sz="1100" dirty="0" smtClean="0">
                          <a:solidFill>
                            <a:schemeClr val="tx1"/>
                          </a:solidFill>
                          <a:latin typeface="Calibri" pitchFamily="34" charset="0"/>
                        </a:rPr>
                        <a:t>AREAS OF RESPONSIBILITY</a:t>
                      </a:r>
                      <a:endParaRPr lang="en-US" sz="110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100" b="1" dirty="0" smtClean="0">
                          <a:solidFill>
                            <a:schemeClr val="tx1"/>
                          </a:solidFill>
                          <a:latin typeface="Calibri" pitchFamily="34" charset="0"/>
                        </a:rPr>
                        <a:t>EXAMPLE</a:t>
                      </a:r>
                      <a:r>
                        <a:rPr lang="en-US" sz="1100" b="1" baseline="0" dirty="0" smtClean="0">
                          <a:solidFill>
                            <a:schemeClr val="tx1"/>
                          </a:solidFill>
                          <a:latin typeface="Calibri" pitchFamily="34" charset="0"/>
                        </a:rPr>
                        <a:t> OF WHAT A FABULOUS OPS TEAM CAN DO FOR YOU</a:t>
                      </a:r>
                      <a:endParaRPr lang="en-US" sz="1100" b="1"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38193">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Student Enrollment</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Student Recruitment, Lottery Night, Waitlist Management)</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While student recruitment is owned by Team X, ops team can and should be working closely with Team X to ensure that the school begins the academic year with full classes entering the feeder grades (with full having been defined during the prior year’s budgeting process).</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Specifically, ops teams are typically very involved in coordinating/planning/executing parent information sessions, school tours, and the lottery process (this may look different by geography).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Following the lottery, ops teams take over the enrollment process in terms of following up with lottery winners, obtaining acceptance related forms, managing the waitlist, coordinating orientation sessions, </a:t>
                      </a:r>
                      <a:r>
                        <a:rPr lang="en-US" sz="1000" dirty="0" err="1" smtClean="0">
                          <a:latin typeface="Calibri"/>
                          <a:ea typeface="Calibri"/>
                          <a:cs typeface="Times New Roman"/>
                        </a:rPr>
                        <a:t>onboarding</a:t>
                      </a:r>
                      <a:r>
                        <a:rPr lang="en-US" sz="1000" dirty="0" smtClean="0">
                          <a:latin typeface="Calibri"/>
                          <a:ea typeface="Calibri"/>
                          <a:cs typeface="Times New Roman"/>
                        </a:rPr>
                        <a:t> of new students &amp; families, etc</a:t>
                      </a:r>
                      <a:r>
                        <a:rPr lang="en-US" sz="1000" dirty="0">
                          <a:latin typeface="Calibri"/>
                          <a:ea typeface="Calibri"/>
                          <a:cs typeface="Times New Roman"/>
                        </a:rPr>
                        <a:t>.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If the school fears that it may begin the school year under-enrolled, ops teams should reach out to Team X to help fill seats.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However, the ops team should not put undue pressure on principals to accept students in non-feeder grades.  Non feeder grade students should not be accepted without explicit conversation with Regional Superintendents.</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278743">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Communications</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(i.e. Parent Newsletters, Weekly Staff Memo, Survey Administration)</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solidFill>
                            <a:srgbClr val="000000"/>
                          </a:solidFill>
                          <a:latin typeface="Calibri"/>
                          <a:ea typeface="Calibri"/>
                          <a:cs typeface="Times New Roman"/>
                        </a:rPr>
                        <a:t>To enhance the school’s relationship with </a:t>
                      </a:r>
                      <a:r>
                        <a:rPr lang="en-US" sz="1000" dirty="0" smtClean="0">
                          <a:solidFill>
                            <a:srgbClr val="000000"/>
                          </a:solidFill>
                          <a:latin typeface="Calibri"/>
                          <a:ea typeface="Calibri"/>
                          <a:cs typeface="Times New Roman"/>
                        </a:rPr>
                        <a:t>its families</a:t>
                      </a:r>
                      <a:r>
                        <a:rPr lang="en-US" sz="1000" dirty="0">
                          <a:solidFill>
                            <a:srgbClr val="000000"/>
                          </a:solidFill>
                          <a:latin typeface="Calibri"/>
                          <a:ea typeface="Calibri"/>
                          <a:cs typeface="Times New Roman"/>
                        </a:rPr>
                        <a:t>, ops </a:t>
                      </a:r>
                      <a:r>
                        <a:rPr lang="en-US" sz="1000" dirty="0" smtClean="0">
                          <a:solidFill>
                            <a:srgbClr val="000000"/>
                          </a:solidFill>
                          <a:latin typeface="Calibri"/>
                          <a:ea typeface="Calibri"/>
                          <a:cs typeface="Times New Roman"/>
                        </a:rPr>
                        <a:t>should constantly support </a:t>
                      </a:r>
                      <a:r>
                        <a:rPr lang="en-US" sz="1000" dirty="0">
                          <a:solidFill>
                            <a:srgbClr val="000000"/>
                          </a:solidFill>
                          <a:latin typeface="Calibri"/>
                          <a:ea typeface="Calibri"/>
                          <a:cs typeface="Times New Roman"/>
                        </a:rPr>
                        <a:t>principals in streamlining key information that goes </a:t>
                      </a:r>
                      <a:r>
                        <a:rPr lang="en-US" sz="1000" dirty="0" smtClean="0">
                          <a:solidFill>
                            <a:srgbClr val="000000"/>
                          </a:solidFill>
                          <a:latin typeface="Calibri"/>
                          <a:ea typeface="Calibri"/>
                          <a:cs typeface="Times New Roman"/>
                        </a:rPr>
                        <a:t>home to</a:t>
                      </a:r>
                      <a:r>
                        <a:rPr lang="en-US" sz="1000" baseline="0" dirty="0" smtClean="0">
                          <a:solidFill>
                            <a:srgbClr val="000000"/>
                          </a:solidFill>
                          <a:latin typeface="Calibri"/>
                          <a:ea typeface="Calibri"/>
                          <a:cs typeface="Times New Roman"/>
                        </a:rPr>
                        <a:t> parents and caregivers (i.e. memos, newsletters, auto-dialers, etc.)</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u="sng" dirty="0">
                          <a:solidFill>
                            <a:srgbClr val="000000"/>
                          </a:solidFill>
                          <a:latin typeface="Calibri"/>
                          <a:ea typeface="Calibri"/>
                          <a:cs typeface="Times New Roman"/>
                        </a:rPr>
                        <a:t>Parent Newsletter</a:t>
                      </a:r>
                      <a:r>
                        <a:rPr lang="en-US" sz="1000" dirty="0">
                          <a:solidFill>
                            <a:srgbClr val="000000"/>
                          </a:solidFill>
                          <a:latin typeface="Calibri"/>
                          <a:ea typeface="Calibri"/>
                          <a:cs typeface="Times New Roman"/>
                        </a:rPr>
                        <a:t>: </a:t>
                      </a:r>
                      <a:r>
                        <a:rPr lang="en-US" sz="1000" dirty="0">
                          <a:latin typeface="Calibri"/>
                          <a:ea typeface="Calibri"/>
                          <a:cs typeface="Times New Roman"/>
                        </a:rPr>
                        <a:t>Ops teams can coordinate, solicit &amp; compile contributions, format and distribute parent newsletters.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u="sng" dirty="0">
                          <a:latin typeface="Calibri"/>
                          <a:ea typeface="Calibri"/>
                          <a:cs typeface="Times New Roman"/>
                        </a:rPr>
                        <a:t>Staff Memo</a:t>
                      </a:r>
                      <a:r>
                        <a:rPr lang="en-US" sz="1000" dirty="0">
                          <a:latin typeface="Calibri"/>
                          <a:ea typeface="Calibri"/>
                          <a:cs typeface="Times New Roman"/>
                        </a:rPr>
                        <a:t>: Similarly, ops can assist with regular staff memos through same methodology.  Some principals may </a:t>
                      </a:r>
                      <a:r>
                        <a:rPr lang="en-US" sz="1000" dirty="0" smtClean="0">
                          <a:latin typeface="Calibri"/>
                          <a:ea typeface="Calibri"/>
                          <a:cs typeface="Times New Roman"/>
                        </a:rPr>
                        <a:t>choose </a:t>
                      </a:r>
                      <a:r>
                        <a:rPr lang="en-US" sz="1000" dirty="0">
                          <a:latin typeface="Calibri"/>
                          <a:ea typeface="Calibri"/>
                          <a:cs typeface="Times New Roman"/>
                        </a:rPr>
                        <a:t>to have DSO’s regularly contribute content to these memos and/or to help outline memo content so that all necessary </a:t>
                      </a:r>
                      <a:r>
                        <a:rPr lang="en-US" sz="1000" dirty="0" smtClean="0">
                          <a:latin typeface="Calibri"/>
                          <a:ea typeface="Calibri"/>
                          <a:cs typeface="Times New Roman"/>
                        </a:rPr>
                        <a:t>info </a:t>
                      </a:r>
                      <a:r>
                        <a:rPr lang="en-US" sz="1000" dirty="0">
                          <a:latin typeface="Calibri"/>
                          <a:ea typeface="Calibri"/>
                          <a:cs typeface="Times New Roman"/>
                        </a:rPr>
                        <a:t>is included.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u="sng" dirty="0">
                          <a:latin typeface="Calibri"/>
                          <a:ea typeface="Calibri"/>
                          <a:cs typeface="Times New Roman"/>
                        </a:rPr>
                        <a:t>Surveys</a:t>
                      </a:r>
                      <a:r>
                        <a:rPr lang="en-US" sz="1000" dirty="0">
                          <a:latin typeface="Calibri"/>
                          <a:ea typeface="Calibri"/>
                          <a:cs typeface="Times New Roman"/>
                        </a:rPr>
                        <a:t>: Ops can create surveys, plan survey timelines, administer surveys to staff, </a:t>
                      </a:r>
                      <a:r>
                        <a:rPr lang="en-US" sz="1000" dirty="0" smtClean="0">
                          <a:latin typeface="Calibri"/>
                          <a:ea typeface="Calibri"/>
                          <a:cs typeface="Times New Roman"/>
                        </a:rPr>
                        <a:t>and compile</a:t>
                      </a:r>
                      <a:r>
                        <a:rPr lang="en-US" sz="1000" baseline="0" dirty="0" smtClean="0">
                          <a:latin typeface="Calibri"/>
                          <a:ea typeface="Calibri"/>
                          <a:cs typeface="Times New Roman"/>
                        </a:rPr>
                        <a:t> </a:t>
                      </a:r>
                      <a:r>
                        <a:rPr lang="en-US" sz="1000" dirty="0" smtClean="0">
                          <a:latin typeface="Calibri"/>
                          <a:ea typeface="Calibri"/>
                          <a:cs typeface="Times New Roman"/>
                        </a:rPr>
                        <a:t>results for the leadership </a:t>
                      </a:r>
                      <a:r>
                        <a:rPr lang="en-US" sz="1000" dirty="0">
                          <a:latin typeface="Calibri"/>
                          <a:ea typeface="Calibri"/>
                          <a:cs typeface="Times New Roman"/>
                        </a:rPr>
                        <a:t>team</a:t>
                      </a:r>
                      <a:r>
                        <a:rPr lang="en-US" sz="1000" dirty="0" smtClean="0">
                          <a:latin typeface="Calibri"/>
                          <a:ea typeface="Calibri"/>
                          <a:cs typeface="Times New Roman"/>
                        </a:rPr>
                        <a:t>.</a:t>
                      </a:r>
                    </a:p>
                    <a:p>
                      <a:pPr marL="119063" marR="0" lvl="0" indent="-119063">
                        <a:lnSpc>
                          <a:spcPct val="100000"/>
                        </a:lnSpc>
                        <a:spcBef>
                          <a:spcPts val="0"/>
                        </a:spcBef>
                        <a:spcAft>
                          <a:spcPts val="0"/>
                        </a:spcAft>
                        <a:buFont typeface="Symbol"/>
                        <a:buChar char=""/>
                      </a:pPr>
                      <a:r>
                        <a:rPr lang="en-US" sz="1000" u="sng" dirty="0" smtClean="0">
                          <a:latin typeface="Calibri"/>
                          <a:ea typeface="Calibri"/>
                          <a:cs typeface="Times New Roman"/>
                        </a:rPr>
                        <a:t>Scheduling</a:t>
                      </a:r>
                      <a:r>
                        <a:rPr lang="en-US" sz="1000" dirty="0" smtClean="0">
                          <a:latin typeface="Calibri"/>
                          <a:ea typeface="Calibri"/>
                          <a:cs typeface="Times New Roman"/>
                        </a:rPr>
                        <a:t>: Ops can schedule family chats and other parent meetings (e.g. meetings</a:t>
                      </a:r>
                      <a:r>
                        <a:rPr lang="en-US" sz="1000" baseline="0" dirty="0" smtClean="0">
                          <a:latin typeface="Calibri"/>
                          <a:ea typeface="Calibri"/>
                          <a:cs typeface="Times New Roman"/>
                        </a:rPr>
                        <a:t> for parents with chronic attendance issues.</a:t>
                      </a:r>
                    </a:p>
                    <a:p>
                      <a:pPr marL="119063" marR="0" lvl="0" indent="-119063">
                        <a:lnSpc>
                          <a:spcPct val="100000"/>
                        </a:lnSpc>
                        <a:spcBef>
                          <a:spcPts val="0"/>
                        </a:spcBef>
                        <a:spcAft>
                          <a:spcPts val="0"/>
                        </a:spcAft>
                        <a:buFont typeface="Symbol"/>
                        <a:buChar char=""/>
                      </a:pPr>
                      <a:r>
                        <a:rPr lang="en-US" sz="1000" u="sng" dirty="0" smtClean="0">
                          <a:latin typeface="Calibri"/>
                          <a:ea typeface="Calibri"/>
                          <a:cs typeface="Times New Roman"/>
                        </a:rPr>
                        <a:t>Auto-dialers</a:t>
                      </a:r>
                      <a:r>
                        <a:rPr lang="en-US" sz="1000" u="none" dirty="0" smtClean="0">
                          <a:latin typeface="Calibri"/>
                          <a:ea typeface="Calibri"/>
                          <a:cs typeface="Times New Roman"/>
                        </a:rPr>
                        <a:t>:</a:t>
                      </a:r>
                      <a:r>
                        <a:rPr lang="en-US" sz="1000" u="none" baseline="0" dirty="0" smtClean="0">
                          <a:latin typeface="Calibri"/>
                          <a:ea typeface="Calibri"/>
                          <a:cs typeface="Times New Roman"/>
                        </a:rPr>
                        <a:t> Ops can pre-record phone messages to go home to families in advance of key school events (e.g. report card night &amp; family chats) and/or in reaction to unforeseen events (e.g. late bussing, snow days, early release, etc.)</a:t>
                      </a:r>
                      <a:endParaRPr lang="en-US" sz="1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360263">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Infinite Campus </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a:t>
                      </a:r>
                      <a:r>
                        <a:rPr lang="en-US" sz="1200" dirty="0" err="1">
                          <a:latin typeface="Calibri"/>
                          <a:ea typeface="Calibri"/>
                          <a:cs typeface="Times New Roman"/>
                        </a:rPr>
                        <a:t>e.x</a:t>
                      </a:r>
                      <a:r>
                        <a:rPr lang="en-US" sz="1200" dirty="0">
                          <a:latin typeface="Calibri"/>
                          <a:ea typeface="Calibri"/>
                          <a:cs typeface="Times New Roman"/>
                        </a:rPr>
                        <a:t>. Attendance, Course/Class Set-up, Family Contact Info, Demographic Information, etc.) </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Ops team should ensure that school leaders, teachers and staff have the complete &amp; accurate data sets they need to be successful – in promoting great attendance, in minimizing behavioral incidents, in providing a safe learning environment, &amp; in communicating with parents.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While not universally the case, SSM’s are typically the member of the ops team responsible for the overall data management of IC and the IC expert on staff best equipped to trains &amp; troubleshoot IC issues with staff as needed.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Related, ops team also works in conjunction with deans on report cards/progress reports/transcripts and to create a project calendar/map that allows for Ops to deliver these reports on time based on instructional timelines.</a:t>
                      </a:r>
                      <a:r>
                        <a:rPr lang="en-US" sz="1000" b="1" dirty="0">
                          <a:solidFill>
                            <a:srgbClr val="FF0000"/>
                          </a:solidFill>
                          <a:latin typeface="Calibri"/>
                          <a:ea typeface="Calibri"/>
                          <a:cs typeface="Times New Roman"/>
                        </a:rPr>
                        <a:t> </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534092">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Progress Reports, Report Cards, Transcripts, Promotion in Doubt</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Ops teams should ensure that school leaders, teachers and faculty, parents and students have timely access to the accurate information they need on student performance to engage in informed and constructive conversations that promote student engagement and achievement.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Ops teams also serves as liaison between Team Data and school leadership so that the appearance and information on Progress Reports/Report Cards/Transcripts satisfies school expectations based on unique needs (such as distribution to colleges).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Ops team produces these documents in a timely fashion, providing leadership team sufficient time to spot check for errors and for teachers to prepare for family conferences.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Related, ops can work in conjunction with dean(s) as appropriate to create a project plan that allows for Ops to deliver these materials on time so that </a:t>
                      </a:r>
                      <a:r>
                        <a:rPr lang="en-US" sz="1000" dirty="0">
                          <a:solidFill>
                            <a:srgbClr val="000000"/>
                          </a:solidFill>
                          <a:latin typeface="Calibri"/>
                          <a:ea typeface="Calibri"/>
                          <a:cs typeface="Times New Roman"/>
                        </a:rPr>
                        <a:t>principals and instructional staff can focus on having constructive conversations with parents.</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347DE8-4C69-4A64-81B9-F8BF4BDD3E82}" type="slidenum">
              <a:rPr lang="en-US" smtClean="0"/>
              <a:pPr>
                <a:defRPr/>
              </a:pPr>
              <a:t>26</a:t>
            </a:fld>
            <a:endParaRPr lang="en-US" dirty="0"/>
          </a:p>
        </p:txBody>
      </p:sp>
      <p:sp>
        <p:nvSpPr>
          <p:cNvPr id="68611" name="Rectangle 3"/>
          <p:cNvSpPr>
            <a:spLocks noChangeArrowheads="1"/>
          </p:cNvSpPr>
          <p:nvPr/>
        </p:nvSpPr>
        <p:spPr bwMode="auto">
          <a:xfrm>
            <a:off x="1674026" y="28545"/>
            <a:ext cx="579594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CAN YOUR FABULOUS OPS TEAM DO FOR YOU</a:t>
            </a:r>
            <a:endParaRPr kumimoji="0" lang="en-US" sz="2000" b="0" i="0" u="none" strike="noStrike" cap="none" normalizeH="0" baseline="0" dirty="0" smtClean="0">
              <a:ln>
                <a:noFill/>
              </a:ln>
              <a:solidFill>
                <a:schemeClr val="tx1"/>
              </a:solidFill>
              <a:effectLst/>
              <a:latin typeface="Arial" pitchFamily="34" charset="0"/>
            </a:endParaRPr>
          </a:p>
        </p:txBody>
      </p:sp>
      <p:graphicFrame>
        <p:nvGraphicFramePr>
          <p:cNvPr id="6" name="Table 5"/>
          <p:cNvGraphicFramePr>
            <a:graphicFrameLocks noGrp="1"/>
          </p:cNvGraphicFramePr>
          <p:nvPr/>
        </p:nvGraphicFramePr>
        <p:xfrm>
          <a:off x="152400" y="438451"/>
          <a:ext cx="8763000" cy="6283024"/>
        </p:xfrm>
        <a:graphic>
          <a:graphicData uri="http://schemas.openxmlformats.org/drawingml/2006/table">
            <a:tbl>
              <a:tblPr firstRow="1" bandRow="1">
                <a:tableStyleId>{F5AB1C69-6EDB-4FF4-983F-18BD219EF322}</a:tableStyleId>
              </a:tblPr>
              <a:tblGrid>
                <a:gridCol w="1825625"/>
                <a:gridCol w="6937375"/>
              </a:tblGrid>
              <a:tr h="302130">
                <a:tc>
                  <a:txBody>
                    <a:bodyPr/>
                    <a:lstStyle/>
                    <a:p>
                      <a:r>
                        <a:rPr lang="en-US" sz="1100" dirty="0" smtClean="0">
                          <a:solidFill>
                            <a:schemeClr val="tx1"/>
                          </a:solidFill>
                          <a:latin typeface="Calibri" pitchFamily="34" charset="0"/>
                        </a:rPr>
                        <a:t>AREAS OF RESPONSIBILITY</a:t>
                      </a:r>
                      <a:endParaRPr lang="en-US" sz="110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100" b="1" dirty="0" smtClean="0">
                          <a:solidFill>
                            <a:schemeClr val="tx1"/>
                          </a:solidFill>
                          <a:latin typeface="Calibri" pitchFamily="34" charset="0"/>
                        </a:rPr>
                        <a:t>EXAMPLE</a:t>
                      </a:r>
                      <a:r>
                        <a:rPr lang="en-US" sz="1100" b="1" baseline="0" dirty="0" smtClean="0">
                          <a:solidFill>
                            <a:schemeClr val="tx1"/>
                          </a:solidFill>
                          <a:latin typeface="Calibri" pitchFamily="34" charset="0"/>
                        </a:rPr>
                        <a:t> OF WHAT A FABULOUS OPS TEAM CAN DO FOR YOU</a:t>
                      </a:r>
                      <a:endParaRPr lang="en-US" sz="1100" b="1"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21790">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Information Technology</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computers, phones, VPU’s)</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Ops teams should ensure that school leaders &amp; staff have access to the technology they need to </a:t>
                      </a:r>
                      <a:r>
                        <a:rPr lang="en-US" sz="1000" dirty="0" smtClean="0">
                          <a:latin typeface="Calibri"/>
                          <a:ea typeface="Calibri"/>
                          <a:cs typeface="Times New Roman"/>
                        </a:rPr>
                        <a:t>primary work responsibilities</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While Team IT is the ultimate owner of technology on campus,</a:t>
                      </a:r>
                      <a:r>
                        <a:rPr lang="en-US" sz="1000" b="1" dirty="0">
                          <a:solidFill>
                            <a:srgbClr val="FF0000"/>
                          </a:solidFill>
                          <a:latin typeface="Calibri"/>
                          <a:ea typeface="Calibri"/>
                          <a:cs typeface="Times New Roman"/>
                        </a:rPr>
                        <a:t> </a:t>
                      </a:r>
                      <a:r>
                        <a:rPr lang="en-US" sz="1000" dirty="0">
                          <a:latin typeface="Calibri"/>
                          <a:ea typeface="Calibri"/>
                          <a:cs typeface="Times New Roman"/>
                        </a:rPr>
                        <a:t>the</a:t>
                      </a:r>
                      <a:r>
                        <a:rPr lang="en-US" sz="1000" b="1" dirty="0">
                          <a:solidFill>
                            <a:srgbClr val="FF0000"/>
                          </a:solidFill>
                          <a:latin typeface="Calibri"/>
                          <a:ea typeface="Calibri"/>
                          <a:cs typeface="Times New Roman"/>
                        </a:rPr>
                        <a:t> </a:t>
                      </a:r>
                      <a:r>
                        <a:rPr lang="en-US" sz="1000" dirty="0">
                          <a:latin typeface="Calibri"/>
                          <a:ea typeface="Calibri"/>
                          <a:cs typeface="Times New Roman"/>
                        </a:rPr>
                        <a:t>ops team serves as a critical liaison to Team IT for technical issues related to computers, phones, VPUs, doc cams, etc.  </a:t>
                      </a:r>
                      <a:endParaRPr lang="en-US" sz="1100" dirty="0">
                        <a:latin typeface="Calibri"/>
                        <a:ea typeface="Calibri"/>
                        <a:cs typeface="Times New Roman"/>
                      </a:endParaRPr>
                    </a:p>
                    <a:p>
                      <a:pPr marL="119063" marR="0" lvl="0" indent="-119063" algn="l" defTabSz="457200" rtl="0" eaLnBrk="1" fontAlgn="auto" latinLnBrk="0" hangingPunct="1">
                        <a:lnSpc>
                          <a:spcPct val="100000"/>
                        </a:lnSpc>
                        <a:spcBef>
                          <a:spcPts val="0"/>
                        </a:spcBef>
                        <a:spcAft>
                          <a:spcPts val="0"/>
                        </a:spcAft>
                        <a:buClrTx/>
                        <a:buSzTx/>
                        <a:buFont typeface="Symbol"/>
                        <a:buChar char=""/>
                        <a:tabLst/>
                        <a:defRPr/>
                      </a:pPr>
                      <a:r>
                        <a:rPr lang="en-US" sz="1000" dirty="0">
                          <a:latin typeface="Calibri"/>
                          <a:ea typeface="Calibri"/>
                          <a:cs typeface="Times New Roman"/>
                        </a:rPr>
                        <a:t>With support from Team IT, Ops team can trouble shoots basic technology problems &amp; provide useful tips to staff on common technology use</a:t>
                      </a:r>
                      <a:r>
                        <a:rPr lang="en-US" sz="1000" dirty="0" smtClean="0">
                          <a:latin typeface="Calibri"/>
                          <a:ea typeface="Calibri"/>
                          <a:cs typeface="Times New Roman"/>
                        </a:rPr>
                        <a:t>.   Whenever</a:t>
                      </a:r>
                      <a:r>
                        <a:rPr lang="en-US" sz="1000" baseline="0" dirty="0" smtClean="0">
                          <a:latin typeface="Calibri"/>
                          <a:ea typeface="Calibri"/>
                          <a:cs typeface="Times New Roman"/>
                        </a:rPr>
                        <a:t> possible, </a:t>
                      </a:r>
                      <a:r>
                        <a:rPr lang="en-US" sz="1000" dirty="0" smtClean="0">
                          <a:latin typeface="Calibri"/>
                          <a:ea typeface="Calibri"/>
                          <a:cs typeface="Times New Roman"/>
                        </a:rPr>
                        <a:t>Ops notifies IT of new staff 2 weeks in advance so that equipment</a:t>
                      </a:r>
                      <a:r>
                        <a:rPr lang="en-US" sz="1000" baseline="0" dirty="0" smtClean="0">
                          <a:latin typeface="Calibri"/>
                          <a:ea typeface="Calibri"/>
                          <a:cs typeface="Times New Roman"/>
                        </a:rPr>
                        <a:t> i</a:t>
                      </a:r>
                      <a:r>
                        <a:rPr lang="en-US" sz="1000" dirty="0" smtClean="0">
                          <a:latin typeface="Calibri"/>
                          <a:ea typeface="Calibri"/>
                          <a:cs typeface="Times New Roman"/>
                        </a:rPr>
                        <a:t>s available for  day one.</a:t>
                      </a:r>
                    </a:p>
                    <a:p>
                      <a:pPr marL="119063" marR="0" lvl="0" indent="-119063" algn="l" defTabSz="457200" rtl="0" eaLnBrk="1" fontAlgn="auto" latinLnBrk="0" hangingPunct="1">
                        <a:lnSpc>
                          <a:spcPct val="100000"/>
                        </a:lnSpc>
                        <a:spcBef>
                          <a:spcPts val="0"/>
                        </a:spcBef>
                        <a:spcAft>
                          <a:spcPts val="0"/>
                        </a:spcAft>
                        <a:buClrTx/>
                        <a:buSzTx/>
                        <a:buFont typeface="Symbol"/>
                        <a:buChar char=""/>
                        <a:tabLst/>
                        <a:defRPr/>
                      </a:pPr>
                      <a:r>
                        <a:rPr lang="en-US" sz="1000" kern="1200" dirty="0" smtClean="0">
                          <a:solidFill>
                            <a:schemeClr val="dk1"/>
                          </a:solidFill>
                          <a:latin typeface="Calibri" pitchFamily="34" charset="0"/>
                          <a:ea typeface="+mn-ea"/>
                          <a:cs typeface="+mn-cs"/>
                        </a:rPr>
                        <a:t>Ops team will provide an IT workspace (Team IT will install the cables), where teachers can connect their laptops.</a:t>
                      </a:r>
                      <a:endParaRPr lang="en-US" sz="1100" dirty="0">
                        <a:latin typeface="Calibri"/>
                        <a:ea typeface="Calibri"/>
                        <a:cs typeface="Times New Roman"/>
                      </a:endParaRPr>
                    </a:p>
                    <a:p>
                      <a:pPr marL="119063" marR="0" lvl="0" indent="-119063" algn="l" defTabSz="457200" rtl="0" eaLnBrk="1" fontAlgn="auto" latinLnBrk="0" hangingPunct="1">
                        <a:lnSpc>
                          <a:spcPct val="100000"/>
                        </a:lnSpc>
                        <a:spcBef>
                          <a:spcPts val="0"/>
                        </a:spcBef>
                        <a:spcAft>
                          <a:spcPts val="0"/>
                        </a:spcAft>
                        <a:buClrTx/>
                        <a:buSzTx/>
                        <a:buFont typeface="Symbol"/>
                        <a:buChar char=""/>
                        <a:tabLst/>
                        <a:defRPr/>
                      </a:pPr>
                      <a:r>
                        <a:rPr lang="en-US" sz="1000" kern="1200" dirty="0" smtClean="0">
                          <a:solidFill>
                            <a:schemeClr val="dk1"/>
                          </a:solidFill>
                          <a:latin typeface="Calibri" pitchFamily="34" charset="0"/>
                          <a:ea typeface="+mn-ea"/>
                          <a:cs typeface="+mn-cs"/>
                        </a:rPr>
                        <a:t>Ops team will manage and distribute the spare laptops kept on site</a:t>
                      </a:r>
                      <a:r>
                        <a:rPr lang="en-US" sz="1000" kern="1200" baseline="0" dirty="0" smtClean="0">
                          <a:solidFill>
                            <a:schemeClr val="dk1"/>
                          </a:solidFill>
                          <a:latin typeface="Calibri" pitchFamily="34" charset="0"/>
                          <a:ea typeface="+mn-ea"/>
                          <a:cs typeface="+mn-cs"/>
                        </a:rPr>
                        <a:t> so that staff </a:t>
                      </a:r>
                      <a:r>
                        <a:rPr lang="en-US" sz="1000" kern="1200" dirty="0" smtClean="0">
                          <a:solidFill>
                            <a:schemeClr val="dk1"/>
                          </a:solidFill>
                          <a:latin typeface="Calibri" pitchFamily="34" charset="0"/>
                          <a:ea typeface="+mn-ea"/>
                          <a:cs typeface="+mn-cs"/>
                        </a:rPr>
                        <a:t>can pick up a spare as</a:t>
                      </a:r>
                      <a:r>
                        <a:rPr lang="en-US" sz="1000" kern="1200" baseline="0" dirty="0" smtClean="0">
                          <a:solidFill>
                            <a:schemeClr val="dk1"/>
                          </a:solidFill>
                          <a:latin typeface="Calibri" pitchFamily="34" charset="0"/>
                          <a:ea typeface="+mn-ea"/>
                          <a:cs typeface="+mn-cs"/>
                        </a:rPr>
                        <a:t> needed.</a:t>
                      </a:r>
                      <a:endParaRPr lang="en-US" sz="1000" dirty="0" smtClean="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smtClean="0">
                          <a:latin typeface="Calibri"/>
                          <a:ea typeface="Calibri"/>
                          <a:cs typeface="Times New Roman"/>
                        </a:rPr>
                        <a:t>As </a:t>
                      </a:r>
                      <a:r>
                        <a:rPr lang="en-US" sz="1000" dirty="0">
                          <a:latin typeface="Calibri"/>
                          <a:ea typeface="Calibri"/>
                          <a:cs typeface="Times New Roman"/>
                        </a:rPr>
                        <a:t>part of school readiness, ops teams should proactively reach out to the school leadership team and to Team IT to plan any technology related enhancements or additional purchases for the subsequent school year.</a:t>
                      </a:r>
                      <a:r>
                        <a:rPr lang="en-US" sz="1000" b="1" dirty="0">
                          <a:solidFill>
                            <a:srgbClr val="FF0000"/>
                          </a:solidFill>
                          <a:latin typeface="Calibri"/>
                          <a:ea typeface="Calibri"/>
                          <a:cs typeface="Times New Roman"/>
                        </a:rPr>
                        <a:t>  </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182352">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School Safety</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safety drills, exit maps, emergency plans)</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Ops teams ensures that the school meets safety requirements while at the same time works equally aggressively to minimize school safety related disruptions to instructional time.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Ops should insure that every room has an exit plan and emergency binder with student class lists, that the school has an exit route for drills, and that the school has a reliable safety plan documented.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Ops teams also ensure that staff is aware of relevant emergency protocols, that an appropriate number of staff members are trained in safety procedures (i.e. CPR) and that reports are filed for any accidents/incidents</a:t>
                      </a:r>
                      <a:r>
                        <a:rPr lang="en-US" sz="1000" dirty="0" smtClean="0">
                          <a:latin typeface="Calibri"/>
                          <a:ea typeface="Calibri"/>
                          <a:cs typeface="Times New Roman"/>
                        </a:rPr>
                        <a:t>.</a:t>
                      </a:r>
                    </a:p>
                    <a:p>
                      <a:pPr marL="119063" marR="0" lvl="0" indent="-119063">
                        <a:lnSpc>
                          <a:spcPct val="100000"/>
                        </a:lnSpc>
                        <a:spcBef>
                          <a:spcPts val="0"/>
                        </a:spcBef>
                        <a:spcAft>
                          <a:spcPts val="0"/>
                        </a:spcAft>
                        <a:buFont typeface="Symbol"/>
                        <a:buChar char=""/>
                      </a:pPr>
                      <a:r>
                        <a:rPr lang="en-US" sz="1000" dirty="0" smtClean="0">
                          <a:latin typeface="Calibri"/>
                          <a:ea typeface="Calibri"/>
                          <a:cs typeface="Times New Roman"/>
                        </a:rPr>
                        <a:t>Ops team owns soup to nuts coordination of all fire drills and</a:t>
                      </a:r>
                      <a:r>
                        <a:rPr lang="en-US" sz="1000" baseline="0" dirty="0" smtClean="0">
                          <a:latin typeface="Calibri"/>
                          <a:ea typeface="Calibri"/>
                          <a:cs typeface="Times New Roman"/>
                        </a:rPr>
                        <a:t> other related emergency drill preparations (ex. lockdown)</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954962">
                <a:tc>
                  <a:txBody>
                    <a:bodyPr/>
                    <a:lstStyle/>
                    <a:p>
                      <a:pPr marL="0" marR="0">
                        <a:lnSpc>
                          <a:spcPct val="115000"/>
                        </a:lnSpc>
                        <a:spcBef>
                          <a:spcPts val="0"/>
                        </a:spcBef>
                        <a:spcAft>
                          <a:spcPts val="0"/>
                        </a:spcAft>
                      </a:pPr>
                      <a:r>
                        <a:rPr lang="en-US" sz="1400" b="1" dirty="0" smtClean="0">
                          <a:solidFill>
                            <a:srgbClr val="4F81BD"/>
                          </a:solidFill>
                          <a:latin typeface="Calibri"/>
                          <a:ea typeface="Calibri"/>
                          <a:cs typeface="Times New Roman"/>
                        </a:rPr>
                        <a:t>School </a:t>
                      </a:r>
                      <a:r>
                        <a:rPr lang="en-US" sz="1400" b="1" dirty="0">
                          <a:solidFill>
                            <a:srgbClr val="4F81BD"/>
                          </a:solidFill>
                          <a:latin typeface="Calibri"/>
                          <a:ea typeface="Calibri"/>
                          <a:cs typeface="Times New Roman"/>
                        </a:rPr>
                        <a:t>Culture System</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(i.e. Merit/Demerit system/Scholar Dollar)</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Implementing a school culture system (i.e. merit, demerit, scholar dollar) can be a huge lift and ops can handle much of the heavy lifting.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Specifically, ops should be responsible for ensuring the systems are in place, well-designed and efficient.  Ops can create the project plan for implementation, own day to day execution, audit system accuracy and effectiveness and make tweaks as necessary.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However because of the volume of data entry involved with these systems, most ops teams find that additional part time staff is required to execute the system week in and week out so as to not jeopardize other aspects of the work ops teams are expected to perform.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Moreover, team ops cannot implement a school culture system entirely on their own.  Coordination and cooperation with the school leadership and other staff members is essential---particularly around parent communication, teacher training, overall messaging and buy-in.</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421790">
                <a:tc>
                  <a:txBody>
                    <a:bodyPr/>
                    <a:lstStyle/>
                    <a:p>
                      <a:pPr marL="0" marR="0">
                        <a:lnSpc>
                          <a:spcPct val="115000"/>
                        </a:lnSpc>
                        <a:spcBef>
                          <a:spcPts val="0"/>
                        </a:spcBef>
                        <a:spcAft>
                          <a:spcPts val="0"/>
                        </a:spcAft>
                      </a:pPr>
                      <a:r>
                        <a:rPr lang="en-US" sz="1400" b="1" dirty="0" smtClean="0">
                          <a:solidFill>
                            <a:srgbClr val="4F81BD"/>
                          </a:solidFill>
                          <a:latin typeface="Calibri"/>
                          <a:ea typeface="Calibri"/>
                          <a:cs typeface="Times New Roman"/>
                        </a:rPr>
                        <a:t>Attendance </a:t>
                      </a:r>
                      <a:r>
                        <a:rPr lang="en-US" sz="1400" b="1" dirty="0">
                          <a:solidFill>
                            <a:srgbClr val="4F81BD"/>
                          </a:solidFill>
                          <a:latin typeface="Calibri"/>
                          <a:ea typeface="Calibri"/>
                          <a:cs typeface="Times New Roman"/>
                        </a:rPr>
                        <a:t>System</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Staff Attendance, Student Attendance, Withdrawal Info)</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Ops should be well-versed in and have reliable systems for tracking staff and student attendance and should be able to provide leadership teams with a snapshot of student attendance by school, grade, advisory, reason code, etc. as well as for staff attendance by staff member.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Moreover, the ops team serves as front line of communication with parents regarding student tardiness and absences, firmly communicating with students and families the importance of attendance to student success.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Ops team owns student withdrawal process so that withdrawal information is quickly and accurately entered, providing school leadership and AF valuable summary information.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Finally, ops team accurately determines attendance bonus so staff are paid appropriate attendance bonus in a timely fashion.</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347DE8-4C69-4A64-81B9-F8BF4BDD3E82}" type="slidenum">
              <a:rPr lang="en-US" smtClean="0"/>
              <a:pPr>
                <a:defRPr/>
              </a:pPr>
              <a:t>27</a:t>
            </a:fld>
            <a:endParaRPr lang="en-US" dirty="0"/>
          </a:p>
        </p:txBody>
      </p:sp>
      <p:sp>
        <p:nvSpPr>
          <p:cNvPr id="7" name="Content Placeholder 6"/>
          <p:cNvSpPr>
            <a:spLocks noGrp="1"/>
          </p:cNvSpPr>
          <p:nvPr>
            <p:ph idx="1"/>
          </p:nvPr>
        </p:nvSpPr>
        <p:spPr>
          <a:xfrm>
            <a:off x="457200" y="1143000"/>
            <a:ext cx="8229600" cy="4983163"/>
          </a:xfrm>
        </p:spPr>
        <p:txBody>
          <a:bodyPr/>
          <a:lstStyle/>
          <a:p>
            <a:endParaRPr lang="en-US" dirty="0"/>
          </a:p>
        </p:txBody>
      </p:sp>
      <p:sp>
        <p:nvSpPr>
          <p:cNvPr id="69635" name="Rectangle 3"/>
          <p:cNvSpPr>
            <a:spLocks noChangeArrowheads="1"/>
          </p:cNvSpPr>
          <p:nvPr/>
        </p:nvSpPr>
        <p:spPr bwMode="auto">
          <a:xfrm>
            <a:off x="1674024" y="28545"/>
            <a:ext cx="579594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CAN YOUR FABULOUS OPS TEAM DO FOR YOU</a:t>
            </a:r>
            <a:endParaRPr kumimoji="0" lang="en-US" sz="2000" b="0" i="0" u="none" strike="noStrike" cap="none" normalizeH="0" baseline="0" dirty="0" smtClean="0">
              <a:ln>
                <a:noFill/>
              </a:ln>
              <a:solidFill>
                <a:schemeClr val="tx1"/>
              </a:solidFill>
              <a:effectLst/>
              <a:latin typeface="Arial" pitchFamily="34" charset="0"/>
            </a:endParaRPr>
          </a:p>
        </p:txBody>
      </p:sp>
      <p:graphicFrame>
        <p:nvGraphicFramePr>
          <p:cNvPr id="6" name="Table 5"/>
          <p:cNvGraphicFramePr>
            <a:graphicFrameLocks noGrp="1"/>
          </p:cNvGraphicFramePr>
          <p:nvPr/>
        </p:nvGraphicFramePr>
        <p:xfrm>
          <a:off x="152400" y="438451"/>
          <a:ext cx="8839200" cy="6385560"/>
        </p:xfrm>
        <a:graphic>
          <a:graphicData uri="http://schemas.openxmlformats.org/drawingml/2006/table">
            <a:tbl>
              <a:tblPr firstRow="1" bandRow="1">
                <a:tableStyleId>{F5AB1C69-6EDB-4FF4-983F-18BD219EF322}</a:tableStyleId>
              </a:tblPr>
              <a:tblGrid>
                <a:gridCol w="1841500"/>
                <a:gridCol w="6997700"/>
              </a:tblGrid>
              <a:tr h="253400">
                <a:tc>
                  <a:txBody>
                    <a:bodyPr/>
                    <a:lstStyle/>
                    <a:p>
                      <a:r>
                        <a:rPr lang="en-US" sz="1100" dirty="0" smtClean="0">
                          <a:solidFill>
                            <a:schemeClr val="tx1"/>
                          </a:solidFill>
                          <a:latin typeface="Calibri" pitchFamily="34" charset="0"/>
                        </a:rPr>
                        <a:t>AREAS OF RESPONSIBILITY</a:t>
                      </a:r>
                      <a:endParaRPr lang="en-US" sz="110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100" b="1" dirty="0" smtClean="0">
                          <a:solidFill>
                            <a:schemeClr val="tx1"/>
                          </a:solidFill>
                          <a:latin typeface="Calibri" pitchFamily="34" charset="0"/>
                        </a:rPr>
                        <a:t>EXAMPLE</a:t>
                      </a:r>
                      <a:r>
                        <a:rPr lang="en-US" sz="1100" b="1" baseline="0" dirty="0" smtClean="0">
                          <a:solidFill>
                            <a:schemeClr val="tx1"/>
                          </a:solidFill>
                          <a:latin typeface="Calibri" pitchFamily="34" charset="0"/>
                        </a:rPr>
                        <a:t> OF WHAT A FABULOUS OPS TEAM CAN DO FOR YOU</a:t>
                      </a:r>
                      <a:endParaRPr lang="en-US" sz="1100" b="1"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07469">
                <a:tc>
                  <a:txBody>
                    <a:bodyPr/>
                    <a:lstStyle/>
                    <a:p>
                      <a:pPr marL="0" marR="0">
                        <a:lnSpc>
                          <a:spcPct val="115000"/>
                        </a:lnSpc>
                        <a:spcBef>
                          <a:spcPts val="0"/>
                        </a:spcBef>
                        <a:spcAft>
                          <a:spcPts val="0"/>
                        </a:spcAft>
                      </a:pPr>
                      <a:r>
                        <a:rPr lang="en-US" sz="1400" b="1" dirty="0" smtClean="0">
                          <a:solidFill>
                            <a:srgbClr val="4F81BD"/>
                          </a:solidFill>
                          <a:latin typeface="Calibri"/>
                          <a:ea typeface="Calibri"/>
                          <a:cs typeface="Times New Roman"/>
                        </a:rPr>
                        <a:t>School </a:t>
                      </a:r>
                      <a:r>
                        <a:rPr lang="en-US" sz="1400" b="1" dirty="0">
                          <a:solidFill>
                            <a:srgbClr val="4F81BD"/>
                          </a:solidFill>
                          <a:latin typeface="Calibri"/>
                          <a:ea typeface="Calibri"/>
                          <a:cs typeface="Times New Roman"/>
                        </a:rPr>
                        <a:t>Readiness/End of Year Close-Out</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With a strength in forward planning for complicated projects, ops should be very involved in not only planning for the End of Year (EOY) close out but also school readiness planning for the coming year.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u="sng" dirty="0">
                          <a:latin typeface="Calibri"/>
                          <a:ea typeface="Calibri"/>
                          <a:cs typeface="Times New Roman"/>
                        </a:rPr>
                        <a:t>School Readiness</a:t>
                      </a:r>
                      <a:r>
                        <a:rPr lang="en-US" sz="1000" dirty="0">
                          <a:latin typeface="Calibri"/>
                          <a:ea typeface="Calibri"/>
                          <a:cs typeface="Times New Roman"/>
                        </a:rPr>
                        <a:t>: Ops team lead by DSO not only creates a detailed plan for accomplishing core ops projects based around the School Readiness toolkit but also works closely with the leadership team on integrating ops specific readiness planning with the school’s larger readiness efforts.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u="sng" dirty="0">
                          <a:latin typeface="Calibri"/>
                          <a:ea typeface="Calibri"/>
                          <a:cs typeface="Times New Roman"/>
                        </a:rPr>
                        <a:t>End of Year Close-Out</a:t>
                      </a:r>
                      <a:r>
                        <a:rPr lang="en-US" sz="1000" dirty="0">
                          <a:latin typeface="Calibri"/>
                          <a:ea typeface="Calibri"/>
                          <a:cs typeface="Times New Roman"/>
                        </a:rPr>
                        <a:t>: With appropriate air cover &amp; messaging to staff from principals, ops can develop the plan for and own the logistics around the ending of one school year and the beginning of another school year, including but not limited to: EOY close out of classrooms, execution of facilities maintenance/upgrade projects, staff member transitions (in and out), purchasing, etc. </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894353">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Data, Data, Data</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Data Integrity, Data Accuracy, Daily/Weekly/ Monthly Reporting, etc.</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Because data driven decision making is such an important aspect of the AF model, it’s essential that team ops understands the value of not only data integrity but also how data can be used as a powerful tool to help inform key decisions that school leadership teams (are faced with.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At present, your ops team can &amp; should be expected to produce basic data such as student attendance by grade on a daily basis.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Going forward, Team Data &amp; Team Ops are working together to increase SSM’s capacity to run</a:t>
                      </a:r>
                      <a:r>
                        <a:rPr lang="en-US" sz="1000" dirty="0">
                          <a:latin typeface="Calibri"/>
                          <a:ea typeface="Calibri"/>
                          <a:cs typeface="TTE37F48E8t00"/>
                        </a:rPr>
                        <a:t> additional ad-hoc reports  that will provide school leadership with richer data to better manage daily, weekly and monthly school performance.</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192471">
                <a:tc>
                  <a:txBody>
                    <a:bodyPr/>
                    <a:lstStyle/>
                    <a:p>
                      <a:pPr marL="0" marR="0">
                        <a:lnSpc>
                          <a:spcPct val="115000"/>
                        </a:lnSpc>
                        <a:spcBef>
                          <a:spcPts val="0"/>
                        </a:spcBef>
                        <a:spcAft>
                          <a:spcPts val="0"/>
                        </a:spcAft>
                      </a:pPr>
                      <a:r>
                        <a:rPr lang="en-US" sz="1400" b="1" dirty="0" smtClean="0">
                          <a:solidFill>
                            <a:srgbClr val="4F81BD"/>
                          </a:solidFill>
                          <a:latin typeface="Calibri"/>
                          <a:ea typeface="Calibri"/>
                          <a:cs typeface="Times New Roman"/>
                        </a:rPr>
                        <a:t>Transportation </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Daily, Field Lessons)</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Getting scholars to and from home and school each day is not as straightforward as one might expect.  However ops is there to make this as seamless as possible for our scholars, parents and school staff by coordinating daily student transportation services as well as for field lessons.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In addition to meeting a school’s daily student transportation needs, team ops can &amp; should be working aggressively to do the heavy lifting around transporting scholars &amp; staff to and from both local field lessons as well as to more distant locations.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When and if transportation hiccups are negatively impacting instructional time or posing safety concerns, team ops is there to own the behind the scenes problem solving with our external service providers  and to communicate proactively with parents so that they can rest easy knowing their scholars are in good hands with AF.</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341530">
                <a:tc>
                  <a:txBody>
                    <a:bodyPr/>
                    <a:lstStyle/>
                    <a:p>
                      <a:pPr marL="0" marR="0">
                        <a:lnSpc>
                          <a:spcPct val="115000"/>
                        </a:lnSpc>
                        <a:spcBef>
                          <a:spcPts val="0"/>
                        </a:spcBef>
                        <a:spcAft>
                          <a:spcPts val="0"/>
                        </a:spcAft>
                      </a:pPr>
                      <a:r>
                        <a:rPr lang="en-US" sz="1400" b="1" dirty="0" smtClean="0">
                          <a:solidFill>
                            <a:srgbClr val="4F81BD"/>
                          </a:solidFill>
                          <a:latin typeface="Calibri"/>
                          <a:ea typeface="Calibri"/>
                          <a:cs typeface="Times New Roman"/>
                        </a:rPr>
                        <a:t>Food </a:t>
                      </a:r>
                      <a:r>
                        <a:rPr lang="en-US" sz="1400" b="1" dirty="0">
                          <a:solidFill>
                            <a:srgbClr val="4F81BD"/>
                          </a:solidFill>
                          <a:latin typeface="Calibri"/>
                          <a:ea typeface="Calibri"/>
                          <a:cs typeface="Times New Roman"/>
                        </a:rPr>
                        <a:t>Services</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FRL forms, Daily, Field Lessons)</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Much like transportation, food services is also not always as simple as it may seem.  However, again, team ops is there to make this as seamless as possible for our scholars, parents and school staff by coordinating daily food service.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A key responsibility here is ensuring that each AF campus can adequately document the free and reduced lunch (FRL) status of 100% of our scholars.  Doing so not only enables AF to ensure that meals are available at little or no cost to qualifying students but also to capture a variety of other available revenue streams that enable AF to provide additional resources to our scholars.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Other responsibilities around food service involve ensuring that daily food service does not interfere with instructional time, ensuring proper meal tracking so that AF stays in compliance with the MANY rules &amp; regulations surrounding the National School Lunch Program, maximizing state &amp; federal reimbursements, exploring healthy snack options and proactively planning with staff to meet the food services needs of scholars for field lessons.  </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259739">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Staff Certification</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Ops</a:t>
                      </a:r>
                      <a:r>
                        <a:rPr lang="en-US" sz="1000" b="1" dirty="0">
                          <a:latin typeface="Calibri"/>
                          <a:ea typeface="Calibri"/>
                          <a:cs typeface="Times New Roman"/>
                        </a:rPr>
                        <a:t> </a:t>
                      </a:r>
                      <a:r>
                        <a:rPr lang="en-US" sz="1000" dirty="0">
                          <a:latin typeface="Calibri"/>
                          <a:ea typeface="Calibri"/>
                          <a:cs typeface="Times New Roman"/>
                        </a:rPr>
                        <a:t>works with teachers, Network Support &amp; other external agencies to develop a pathway and plan for every teacher in need of certification.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Ops can also serve as on-site resource for questions related to staff certification, </a:t>
                      </a:r>
                      <a:r>
                        <a:rPr lang="en-US" sz="1000" dirty="0" smtClean="0">
                          <a:latin typeface="Calibri"/>
                          <a:ea typeface="Calibri"/>
                          <a:cs typeface="Times New Roman"/>
                        </a:rPr>
                        <a:t>trouble-shoot </a:t>
                      </a:r>
                      <a:r>
                        <a:rPr lang="en-US" sz="1000" dirty="0">
                          <a:latin typeface="Calibri"/>
                          <a:ea typeface="Calibri"/>
                          <a:cs typeface="Times New Roman"/>
                        </a:rPr>
                        <a:t>certification issues, provide teachers with reminders regarding upcoming deadlines and </a:t>
                      </a:r>
                      <a:r>
                        <a:rPr lang="en-US" sz="1000" dirty="0" smtClean="0">
                          <a:latin typeface="Calibri"/>
                          <a:ea typeface="Calibri"/>
                          <a:cs typeface="Times New Roman"/>
                        </a:rPr>
                        <a:t>assist </a:t>
                      </a:r>
                      <a:r>
                        <a:rPr lang="en-US" sz="1000" dirty="0">
                          <a:latin typeface="Calibri"/>
                          <a:ea typeface="Calibri"/>
                          <a:cs typeface="Times New Roman"/>
                        </a:rPr>
                        <a:t>staff as they progress through the certification process,</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However, while ops can support teachers in many ways, Ops can’t tackle certification issues alone.  Ops can however ensure that the principal and appropriate Network Support staff (i.e. Regional Director of Ops, Regional Superintendent) are kept abreast of the school’s overall certification picture (i.e. certified vs. uncertified) and of any teachers who regularly delay taking requisite next steps.</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1F33478-7BC8-4F64-AAD8-983F0D7D4200}" type="slidenum">
              <a:rPr lang="en-US" smtClean="0"/>
              <a:pPr>
                <a:defRPr/>
              </a:pPr>
              <a:t>28</a:t>
            </a:fld>
            <a:endParaRPr lang="en-US" dirty="0"/>
          </a:p>
        </p:txBody>
      </p:sp>
      <p:sp>
        <p:nvSpPr>
          <p:cNvPr id="6"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47DE8-4C69-4A64-81B9-F8BF4BDD3E82}" type="slidenum">
              <a:rPr kumimoji="0" lang="en-US" sz="1000" b="0" i="0" u="none" strike="noStrike" kern="1200" cap="none" spc="0" normalizeH="0" baseline="0" noProof="0" smtClean="0">
                <a:ln>
                  <a:noFill/>
                </a:ln>
                <a:solidFill>
                  <a:srgbClr val="005DAA"/>
                </a:solidFill>
                <a:effectLst/>
                <a:uLnTx/>
                <a:uFillTx/>
                <a:latin typeface="Arial" charset="0"/>
                <a:ea typeface="ＭＳ Ｐゴシック" pitchFamily="-106"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solidFill>
                <a:srgbClr val="005DAA"/>
              </a:solidFill>
              <a:effectLst/>
              <a:uLnTx/>
              <a:uFillTx/>
              <a:latin typeface="Arial" charset="0"/>
              <a:ea typeface="ＭＳ Ｐゴシック" pitchFamily="-106" charset="-128"/>
              <a:cs typeface="+mn-cs"/>
            </a:endParaRPr>
          </a:p>
        </p:txBody>
      </p:sp>
      <p:sp>
        <p:nvSpPr>
          <p:cNvPr id="7" name="Rectangle 3"/>
          <p:cNvSpPr>
            <a:spLocks noChangeArrowheads="1"/>
          </p:cNvSpPr>
          <p:nvPr/>
        </p:nvSpPr>
        <p:spPr bwMode="auto">
          <a:xfrm>
            <a:off x="1674027" y="28545"/>
            <a:ext cx="579594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CAN YOUR FABULOUS OPS TEAM DO FOR YOU</a:t>
            </a:r>
            <a:endParaRPr kumimoji="0" lang="en-US" sz="2000" b="0" i="0" u="none" strike="noStrike" cap="none" normalizeH="0" baseline="0" dirty="0" smtClean="0">
              <a:ln>
                <a:noFill/>
              </a:ln>
              <a:solidFill>
                <a:schemeClr val="tx1"/>
              </a:solidFill>
              <a:effectLst/>
              <a:latin typeface="Arial" pitchFamily="34" charset="0"/>
            </a:endParaRPr>
          </a:p>
        </p:txBody>
      </p:sp>
      <p:graphicFrame>
        <p:nvGraphicFramePr>
          <p:cNvPr id="8" name="Table 7"/>
          <p:cNvGraphicFramePr>
            <a:graphicFrameLocks noGrp="1"/>
          </p:cNvGraphicFramePr>
          <p:nvPr/>
        </p:nvGraphicFramePr>
        <p:xfrm>
          <a:off x="228600" y="438451"/>
          <a:ext cx="8686800" cy="6347460"/>
        </p:xfrm>
        <a:graphic>
          <a:graphicData uri="http://schemas.openxmlformats.org/drawingml/2006/table">
            <a:tbl>
              <a:tblPr firstRow="1" bandRow="1">
                <a:tableStyleId>{F5AB1C69-6EDB-4FF4-983F-18BD219EF322}</a:tableStyleId>
              </a:tblPr>
              <a:tblGrid>
                <a:gridCol w="1809750"/>
                <a:gridCol w="6877050"/>
              </a:tblGrid>
              <a:tr h="232754">
                <a:tc>
                  <a:txBody>
                    <a:bodyPr/>
                    <a:lstStyle/>
                    <a:p>
                      <a:r>
                        <a:rPr lang="en-US" sz="1100" dirty="0" smtClean="0">
                          <a:solidFill>
                            <a:schemeClr val="tx1"/>
                          </a:solidFill>
                          <a:latin typeface="Calibri" pitchFamily="34" charset="0"/>
                        </a:rPr>
                        <a:t>AREAS OF RESPONSIBILITY</a:t>
                      </a:r>
                      <a:endParaRPr lang="en-US" sz="110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100" b="1" dirty="0" smtClean="0">
                          <a:solidFill>
                            <a:schemeClr val="tx1"/>
                          </a:solidFill>
                          <a:latin typeface="Calibri" pitchFamily="34" charset="0"/>
                        </a:rPr>
                        <a:t>EXAMPLE</a:t>
                      </a:r>
                      <a:r>
                        <a:rPr lang="en-US" sz="1100" b="1" baseline="0" dirty="0" smtClean="0">
                          <a:solidFill>
                            <a:schemeClr val="tx1"/>
                          </a:solidFill>
                          <a:latin typeface="Calibri" pitchFamily="34" charset="0"/>
                        </a:rPr>
                        <a:t> OF WHAT A FABULOUS OPS TEAM CAN DO FOR YOU</a:t>
                      </a:r>
                      <a:endParaRPr lang="en-US" sz="1100" b="1"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45396">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Health Services</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nursing services)</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Ops team ensures that students have access to the health resources they need to be fully engaged in a demanding educational day.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Ops team coordinates with nurse to ensure that school is compliant with state law on medication administration, mandatory physicals and screenings, immunizations, and athletic participation.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Ops team coordinates with nursing staff to ensure that they have the training and resources they need to care for student health needs whether in class or on field lessons, in a manner that provides assurance to students and families, and reduces staff stress and anxiety.</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845396">
                <a:tc>
                  <a:txBody>
                    <a:bodyPr/>
                    <a:lstStyle/>
                    <a:p>
                      <a:pPr marL="0" marR="0">
                        <a:lnSpc>
                          <a:spcPct val="115000"/>
                        </a:lnSpc>
                        <a:spcBef>
                          <a:spcPts val="0"/>
                        </a:spcBef>
                        <a:spcAft>
                          <a:spcPts val="0"/>
                        </a:spcAft>
                      </a:pPr>
                      <a:r>
                        <a:rPr lang="en-US" sz="1400" b="1" dirty="0" smtClean="0">
                          <a:solidFill>
                            <a:srgbClr val="4F81BD"/>
                          </a:solidFill>
                          <a:latin typeface="Calibri"/>
                          <a:ea typeface="Calibri"/>
                          <a:cs typeface="Times New Roman"/>
                        </a:rPr>
                        <a:t>Main </a:t>
                      </a:r>
                      <a:r>
                        <a:rPr lang="en-US" sz="1400" b="1" dirty="0">
                          <a:solidFill>
                            <a:srgbClr val="4F81BD"/>
                          </a:solidFill>
                          <a:latin typeface="Calibri"/>
                          <a:ea typeface="Calibri"/>
                          <a:cs typeface="Times New Roman"/>
                        </a:rPr>
                        <a:t>Office &amp; Equipment</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Copy Machines, Fax, Phones, Postage Meter)</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One of the Office Coordinator position’s primary responsibilities is to operate a main office that not only optimizes the running of an efficient school but at the same time creates a warm and welcoming environment for parents, scholars, staff and other visitors.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From an efficiency stand point, teams ops should ensure that a schools copier machines, fax, phones and postage meters are always in working order, that clear instructions for operating this equipment (particularly copy machines) are readily available and that mechanical problems are dealt with immediately when/if they arise.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From a warmth standpoint, team ops should ensure that the space is adequately decorated (student art, core values, plants, seasonally appropriate décor, etc.) and that visitors are welcomed, asked to sign our visitor log and that adequate seating &amp; water are made available.</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207708">
                <a:tc>
                  <a:txBody>
                    <a:bodyPr/>
                    <a:lstStyle/>
                    <a:p>
                      <a:pPr marL="0" marR="0">
                        <a:lnSpc>
                          <a:spcPct val="115000"/>
                        </a:lnSpc>
                        <a:spcBef>
                          <a:spcPts val="0"/>
                        </a:spcBef>
                        <a:spcAft>
                          <a:spcPts val="0"/>
                        </a:spcAft>
                      </a:pPr>
                      <a:endParaRPr lang="en-US" sz="1100" dirty="0">
                        <a:latin typeface="Calibri"/>
                        <a:ea typeface="Calibri"/>
                        <a:cs typeface="Times New Roman"/>
                      </a:endParaRPr>
                    </a:p>
                    <a:p>
                      <a:pPr marL="0" marR="0">
                        <a:lnSpc>
                          <a:spcPct val="115000"/>
                        </a:lnSpc>
                        <a:spcBef>
                          <a:spcPts val="0"/>
                        </a:spcBef>
                        <a:spcAft>
                          <a:spcPts val="0"/>
                        </a:spcAft>
                      </a:pPr>
                      <a:r>
                        <a:rPr lang="en-US" sz="1400" b="1" dirty="0">
                          <a:solidFill>
                            <a:srgbClr val="4F81BD"/>
                          </a:solidFill>
                          <a:latin typeface="Calibri"/>
                          <a:ea typeface="Calibri"/>
                          <a:cs typeface="Times New Roman"/>
                        </a:rPr>
                        <a:t>Student Testing</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IA’s, DRP’s, state-testing, etc.)</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Because data is such an integral part of the AF model, it is essential that 100% of our scholars take 100% of the internal (ex. Interim Assessment) and external standardized tests (ex. annual state tests) that are required of them.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imes New Roman"/>
                        </a:rPr>
                        <a:t>While coordination with the Dean(s) of Students and/or teachers is always required, ops is there to </a:t>
                      </a:r>
                      <a:r>
                        <a:rPr lang="en-US" sz="1000" dirty="0">
                          <a:latin typeface="Calibri"/>
                          <a:ea typeface="Calibri"/>
                          <a:cs typeface="TTE37F48E8t00"/>
                        </a:rPr>
                        <a:t>manage the logistics of student test administration, including distribution of materials to the classroom, and (depending on the test) the collection and aggregation of test results.  </a:t>
                      </a:r>
                      <a:endParaRPr lang="en-US" sz="1100" dirty="0">
                        <a:latin typeface="Calibri"/>
                        <a:ea typeface="Calibri"/>
                        <a:cs typeface="Times New Roman"/>
                      </a:endParaRPr>
                    </a:p>
                    <a:p>
                      <a:pPr marL="119063" marR="0" lvl="0" indent="-119063">
                        <a:lnSpc>
                          <a:spcPct val="100000"/>
                        </a:lnSpc>
                        <a:spcBef>
                          <a:spcPts val="0"/>
                        </a:spcBef>
                        <a:spcAft>
                          <a:spcPts val="0"/>
                        </a:spcAft>
                        <a:buFont typeface="Symbol"/>
                        <a:buChar char=""/>
                      </a:pPr>
                      <a:r>
                        <a:rPr lang="en-US" sz="1000" dirty="0">
                          <a:latin typeface="Calibri"/>
                          <a:ea typeface="Calibri"/>
                          <a:cs typeface="TTE37F48E8t00"/>
                        </a:rPr>
                        <a:t>Depending on the campus and the test, key tasks may include ensuring that 100% of IA’s are uploaded in advance of data day, determining whether to have an exam scored internally or externally, determining an optimal testing schedule, placing orders for test materials well in advance, pre-filling answer tests with key student information to ensure accuracy, photo copying test materials and other similar tasks.</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232225">
                <a:tc>
                  <a:txBody>
                    <a:bodyPr/>
                    <a:lstStyle/>
                    <a:p>
                      <a:pPr marL="0" marR="0">
                        <a:lnSpc>
                          <a:spcPct val="115000"/>
                        </a:lnSpc>
                        <a:spcBef>
                          <a:spcPts val="0"/>
                        </a:spcBef>
                        <a:spcAft>
                          <a:spcPts val="0"/>
                        </a:spcAft>
                      </a:pPr>
                      <a:r>
                        <a:rPr lang="en-US" sz="1400" b="1" dirty="0" smtClean="0">
                          <a:solidFill>
                            <a:srgbClr val="4F81BD"/>
                          </a:solidFill>
                          <a:latin typeface="Calibri"/>
                          <a:ea typeface="Calibri"/>
                          <a:cs typeface="Times New Roman"/>
                        </a:rPr>
                        <a:t>Facility </a:t>
                      </a:r>
                      <a:r>
                        <a:rPr lang="en-US" sz="1400" b="1" dirty="0">
                          <a:solidFill>
                            <a:srgbClr val="4F81BD"/>
                          </a:solidFill>
                          <a:latin typeface="Calibri"/>
                          <a:ea typeface="Calibri"/>
                          <a:cs typeface="Times New Roman"/>
                        </a:rPr>
                        <a:t>Management &amp; Appearance</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classroom set-up, janitorial, bulletin boards, banners, etc.) </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With technical assistance from Team Facilities, Team Ops strives to not only provide safe learning environments for our scholars in a cost-effective manner, but also to create facilities that have a bright and inviting educational atmosphere which communicate excellence and professionalism, and inspire learning and achievement.</a:t>
                      </a:r>
                      <a:r>
                        <a:rPr lang="en-US" sz="1000" b="1" dirty="0">
                          <a:latin typeface="Calibri"/>
                          <a:ea typeface="Calibri"/>
                          <a:cs typeface="Times New Roman"/>
                        </a:rPr>
                        <a:t>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Ops should in general own most facilities issues so principals can focus on driving instruction looping principals as thought partners only on an as needed basis.  Principals however are typically more involved in negotiating space disputes in co-located facilities and/or in working with Network Support staff on major school construction projects, school moves and long-term space planning conversations.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Depending on principal preference, responsibilities could include doing regular classroom walkthroughs and providing teachers with feedback (requires principal backing), liaising with custodial staff on any and all issues, and ensuring the facility in general looks the best it can.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Other tasks might include creating a system whereby bulletin boards are regularly refreshed with current/high-quality student work, updating bulletin boards with school-wide data, providing teachers or grade level teams with data for boards or soliciting student work for display.</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1F33478-7BC8-4F64-AAD8-983F0D7D4200}" type="slidenum">
              <a:rPr lang="en-US" smtClean="0"/>
              <a:pPr>
                <a:defRPr/>
              </a:pPr>
              <a:t>29</a:t>
            </a:fld>
            <a:endParaRPr lang="en-US" dirty="0"/>
          </a:p>
        </p:txBody>
      </p:sp>
      <p:sp>
        <p:nvSpPr>
          <p:cNvPr id="5"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F33478-7BC8-4F64-AAD8-983F0D7D4200}" type="slidenum">
              <a:rPr kumimoji="0" lang="en-US" sz="1000" b="0" i="0" u="none" strike="noStrike" kern="1200" cap="none" spc="0" normalizeH="0" baseline="0" noProof="0" smtClean="0">
                <a:ln>
                  <a:noFill/>
                </a:ln>
                <a:solidFill>
                  <a:srgbClr val="005DAA"/>
                </a:solidFill>
                <a:effectLst/>
                <a:uLnTx/>
                <a:uFillTx/>
                <a:latin typeface="Arial" charset="0"/>
                <a:ea typeface="ＭＳ Ｐゴシック" pitchFamily="-106"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dirty="0">
              <a:ln>
                <a:noFill/>
              </a:ln>
              <a:solidFill>
                <a:srgbClr val="005DAA"/>
              </a:solidFill>
              <a:effectLst/>
              <a:uLnTx/>
              <a:uFillTx/>
              <a:latin typeface="Arial" charset="0"/>
              <a:ea typeface="ＭＳ Ｐゴシック" pitchFamily="-106" charset="-128"/>
              <a:cs typeface="+mn-cs"/>
            </a:endParaRPr>
          </a:p>
        </p:txBody>
      </p:sp>
      <p:sp>
        <p:nvSpPr>
          <p:cNvPr id="6"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347DE8-4C69-4A64-81B9-F8BF4BDD3E82}" type="slidenum">
              <a:rPr kumimoji="0" lang="en-US" sz="1000" b="0" i="0" u="none" strike="noStrike" kern="1200" cap="none" spc="0" normalizeH="0" baseline="0" noProof="0" smtClean="0">
                <a:ln>
                  <a:noFill/>
                </a:ln>
                <a:solidFill>
                  <a:srgbClr val="005DAA"/>
                </a:solidFill>
                <a:effectLst/>
                <a:uLnTx/>
                <a:uFillTx/>
                <a:latin typeface="Arial" charset="0"/>
                <a:ea typeface="ＭＳ Ｐゴシック" pitchFamily="-106"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dirty="0">
              <a:ln>
                <a:noFill/>
              </a:ln>
              <a:solidFill>
                <a:srgbClr val="005DAA"/>
              </a:solidFill>
              <a:effectLst/>
              <a:uLnTx/>
              <a:uFillTx/>
              <a:latin typeface="Arial" charset="0"/>
              <a:ea typeface="ＭＳ Ｐゴシック" pitchFamily="-106" charset="-128"/>
              <a:cs typeface="+mn-cs"/>
            </a:endParaRPr>
          </a:p>
        </p:txBody>
      </p:sp>
      <p:sp>
        <p:nvSpPr>
          <p:cNvPr id="7" name="Rectangle 3"/>
          <p:cNvSpPr>
            <a:spLocks noChangeArrowheads="1"/>
          </p:cNvSpPr>
          <p:nvPr/>
        </p:nvSpPr>
        <p:spPr bwMode="auto">
          <a:xfrm>
            <a:off x="1674027" y="28545"/>
            <a:ext cx="579594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CAN YOUR FABULOUS OPS TEAM DO FOR YOU</a:t>
            </a:r>
            <a:endParaRPr kumimoji="0" lang="en-US" sz="2000" b="0" i="0" u="none" strike="noStrike" cap="none" normalizeH="0" baseline="0" dirty="0" smtClean="0">
              <a:ln>
                <a:noFill/>
              </a:ln>
              <a:solidFill>
                <a:schemeClr val="tx1"/>
              </a:solidFill>
              <a:effectLst/>
              <a:latin typeface="Arial" pitchFamily="34" charset="0"/>
            </a:endParaRPr>
          </a:p>
        </p:txBody>
      </p:sp>
      <p:graphicFrame>
        <p:nvGraphicFramePr>
          <p:cNvPr id="8" name="Table 7"/>
          <p:cNvGraphicFramePr>
            <a:graphicFrameLocks noGrp="1"/>
          </p:cNvGraphicFramePr>
          <p:nvPr/>
        </p:nvGraphicFramePr>
        <p:xfrm>
          <a:off x="152400" y="438451"/>
          <a:ext cx="8763000" cy="6393180"/>
        </p:xfrm>
        <a:graphic>
          <a:graphicData uri="http://schemas.openxmlformats.org/drawingml/2006/table">
            <a:tbl>
              <a:tblPr firstRow="1" bandRow="1">
                <a:tableStyleId>{F5AB1C69-6EDB-4FF4-983F-18BD219EF322}</a:tableStyleId>
              </a:tblPr>
              <a:tblGrid>
                <a:gridCol w="1825625"/>
                <a:gridCol w="6937375"/>
              </a:tblGrid>
              <a:tr h="232754">
                <a:tc>
                  <a:txBody>
                    <a:bodyPr/>
                    <a:lstStyle/>
                    <a:p>
                      <a:r>
                        <a:rPr lang="en-US" sz="1100" dirty="0" smtClean="0">
                          <a:solidFill>
                            <a:schemeClr val="tx1"/>
                          </a:solidFill>
                          <a:latin typeface="Calibri" pitchFamily="34" charset="0"/>
                        </a:rPr>
                        <a:t>AREAS OF RESPONSIBILITY</a:t>
                      </a:r>
                      <a:endParaRPr lang="en-US" sz="1100"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100" b="1" dirty="0" smtClean="0">
                          <a:solidFill>
                            <a:schemeClr val="tx1"/>
                          </a:solidFill>
                          <a:latin typeface="Calibri" pitchFamily="34" charset="0"/>
                        </a:rPr>
                        <a:t>EXAMPLE</a:t>
                      </a:r>
                      <a:r>
                        <a:rPr lang="en-US" sz="1100" b="1" baseline="0" dirty="0" smtClean="0">
                          <a:solidFill>
                            <a:schemeClr val="tx1"/>
                          </a:solidFill>
                          <a:latin typeface="Calibri" pitchFamily="34" charset="0"/>
                        </a:rPr>
                        <a:t> OF WHAT A FABULOUS OPS TEAM CAN DO FOR YOU</a:t>
                      </a:r>
                      <a:endParaRPr lang="en-US" sz="1100" b="1" dirty="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07708">
                <a:tc>
                  <a:txBody>
                    <a:bodyPr/>
                    <a:lstStyle/>
                    <a:p>
                      <a:pPr marL="0" marR="0">
                        <a:lnSpc>
                          <a:spcPct val="115000"/>
                        </a:lnSpc>
                        <a:spcBef>
                          <a:spcPts val="0"/>
                        </a:spcBef>
                        <a:spcAft>
                          <a:spcPts val="0"/>
                        </a:spcAft>
                      </a:pPr>
                      <a:r>
                        <a:rPr lang="en-US" sz="1400" b="1" dirty="0" smtClean="0">
                          <a:solidFill>
                            <a:srgbClr val="4F81BD"/>
                          </a:solidFill>
                          <a:latin typeface="Calibri"/>
                          <a:ea typeface="Calibri"/>
                          <a:cs typeface="Times New Roman"/>
                        </a:rPr>
                        <a:t>Human </a:t>
                      </a:r>
                      <a:r>
                        <a:rPr lang="en-US" sz="1400" b="1" dirty="0">
                          <a:solidFill>
                            <a:srgbClr val="4F81BD"/>
                          </a:solidFill>
                          <a:latin typeface="Calibri"/>
                          <a:ea typeface="Calibri"/>
                          <a:cs typeface="Times New Roman"/>
                        </a:rPr>
                        <a:t>Resources</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Benefits, Renewal Process,  Legal, etc.)</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Ops is there to ensure that we take care of teacher’s basic human resources needs so that they can stay focused on their instructional responsibilities AND to prevent the variety of legal issues stemming from non-compliance around HR issues from consuming principals.</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To that end, DSOs are your on-site HR expert.  Working in concert with Team Human Capital, your DSO will make sure that offer/renewals letters are signed &amp; filed, that staff are adequately on-boarded, that payroll information (ex. salary &amp; address) is kept up to date, that health care benefits &amp; retirement paperwork are handled properly, and generally make sure that your employee files meet our auditor’s standards.  </a:t>
                      </a:r>
                      <a:r>
                        <a:rPr lang="en-US" sz="1000" dirty="0" smtClean="0">
                          <a:latin typeface="Calibri"/>
                          <a:ea typeface="Calibri"/>
                          <a:cs typeface="Times New Roman"/>
                        </a:rPr>
                        <a:t>Ops </a:t>
                      </a:r>
                      <a:r>
                        <a:rPr lang="en-US" sz="1000" baseline="0" dirty="0" smtClean="0">
                          <a:latin typeface="Calibri"/>
                          <a:ea typeface="Calibri"/>
                          <a:cs typeface="Times New Roman"/>
                        </a:rPr>
                        <a:t> will maintain all HR records as necessary on site </a:t>
                      </a:r>
                      <a:r>
                        <a:rPr lang="en-US" sz="1000" baseline="0" smtClean="0">
                          <a:latin typeface="Calibri"/>
                          <a:ea typeface="Calibri"/>
                          <a:cs typeface="Times New Roman"/>
                        </a:rPr>
                        <a:t>and in AF’s </a:t>
                      </a:r>
                      <a:r>
                        <a:rPr lang="en-US" sz="1000" baseline="0" dirty="0" smtClean="0">
                          <a:latin typeface="Calibri"/>
                          <a:ea typeface="Calibri"/>
                          <a:cs typeface="Times New Roman"/>
                        </a:rPr>
                        <a:t>HRIS system.</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DSOs are also a principal’s first resource for dealing with trickier HR issues like planning for maternity/paternity leaves, the initial response to sexual harassment accusations, reacting to workers compensation or wrongful termination claims and/or other high-stakes HR situations.  Note: In some cases, Team Human Capital and/or AF legal counsel may need to work directly with principals on these kinds of matters.</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232225">
                <a:tc>
                  <a:txBody>
                    <a:bodyPr/>
                    <a:lstStyle/>
                    <a:p>
                      <a:pPr marL="0" marR="0">
                        <a:lnSpc>
                          <a:spcPct val="115000"/>
                        </a:lnSpc>
                        <a:spcBef>
                          <a:spcPts val="0"/>
                        </a:spcBef>
                        <a:spcAft>
                          <a:spcPts val="0"/>
                        </a:spcAft>
                      </a:pPr>
                      <a:r>
                        <a:rPr lang="en-US" sz="1400" b="1" dirty="0" smtClean="0">
                          <a:solidFill>
                            <a:srgbClr val="4F81BD"/>
                          </a:solidFill>
                          <a:latin typeface="Calibri"/>
                          <a:ea typeface="Calibri"/>
                          <a:cs typeface="Times New Roman"/>
                        </a:rPr>
                        <a:t>Staff </a:t>
                      </a:r>
                      <a:r>
                        <a:rPr lang="en-US" sz="1400" b="1" dirty="0">
                          <a:solidFill>
                            <a:srgbClr val="4F81BD"/>
                          </a:solidFill>
                          <a:latin typeface="Calibri"/>
                          <a:ea typeface="Calibri"/>
                          <a:cs typeface="Times New Roman"/>
                        </a:rPr>
                        <a:t>Culture/Joy Factor</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Staff Appreciation Week, Joy Factor, School SWAG, etc.)</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From the chants &amp; cheers at AF Wide PD day to pre-planned staff appreciation days/week and to our other more stealthily planned random acts of kindness (ex. impromptu donuts &amp; coffee day), the</a:t>
                      </a:r>
                      <a:r>
                        <a:rPr lang="en-US" sz="1000" b="1" dirty="0">
                          <a:latin typeface="Calibri"/>
                          <a:ea typeface="Calibri"/>
                          <a:cs typeface="Times New Roman"/>
                        </a:rPr>
                        <a:t> </a:t>
                      </a:r>
                      <a:r>
                        <a:rPr lang="en-US" sz="1000" dirty="0">
                          <a:latin typeface="Calibri"/>
                          <a:ea typeface="Calibri"/>
                          <a:cs typeface="Times New Roman"/>
                        </a:rPr>
                        <a:t>joy factor of our schools is a key strategy to attracting &amp; retaining top talent as well as to creating a work environment where our teachers feel motivated to put forth their best effort for our scholars.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As such, the ops team is there to help.  Operations (and/or a principal’s assistant) can purchase and distribute all gifts associated with holidays or staff appreciation.  Ops (and/or a principal’s assistant) should order all food for appreciation weeks, special PDs, early mornings or late nights.  Ops (and/or a principal’s assistant) can also keep a calendar of staff birthdays and facilitate appropriate celebrations.  </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095311">
                <a:tc>
                  <a:txBody>
                    <a:bodyPr/>
                    <a:lstStyle/>
                    <a:p>
                      <a:pPr marL="0" marR="0">
                        <a:lnSpc>
                          <a:spcPct val="115000"/>
                        </a:lnSpc>
                        <a:spcBef>
                          <a:spcPts val="0"/>
                        </a:spcBef>
                        <a:spcAft>
                          <a:spcPts val="0"/>
                        </a:spcAft>
                      </a:pPr>
                      <a:r>
                        <a:rPr lang="en-US" sz="1400" b="1" dirty="0">
                          <a:solidFill>
                            <a:srgbClr val="4F81BD"/>
                          </a:solidFill>
                          <a:latin typeface="Calibri"/>
                          <a:ea typeface="Calibri"/>
                          <a:cs typeface="Times New Roman"/>
                        </a:rPr>
                        <a:t>Staffing</a:t>
                      </a:r>
                      <a:endParaRPr lang="en-US" sz="1100" dirty="0">
                        <a:latin typeface="Calibri"/>
                        <a:ea typeface="Calibri"/>
                        <a:cs typeface="Times New Roman"/>
                      </a:endParaRPr>
                    </a:p>
                    <a:p>
                      <a:pPr marL="0" marR="0">
                        <a:lnSpc>
                          <a:spcPct val="115000"/>
                        </a:lnSpc>
                        <a:spcBef>
                          <a:spcPts val="0"/>
                        </a:spcBef>
                        <a:spcAft>
                          <a:spcPts val="0"/>
                        </a:spcAft>
                      </a:pPr>
                      <a:r>
                        <a:rPr lang="en-US" sz="1200" dirty="0">
                          <a:latin typeface="Calibri"/>
                          <a:ea typeface="Calibri"/>
                          <a:cs typeface="Times New Roman"/>
                        </a:rPr>
                        <a:t>(ex. Coordination w/Team Recruit, Securing Substitute Teachers as needed, etc.)</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15000"/>
                        </a:lnSpc>
                        <a:spcBef>
                          <a:spcPts val="0"/>
                        </a:spcBef>
                        <a:spcAft>
                          <a:spcPts val="0"/>
                        </a:spcAft>
                        <a:buFont typeface="Symbol"/>
                        <a:buChar char=""/>
                      </a:pPr>
                      <a:r>
                        <a:rPr lang="en-US" sz="1000" kern="1200" dirty="0" smtClean="0">
                          <a:solidFill>
                            <a:schemeClr val="dk1"/>
                          </a:solidFill>
                          <a:latin typeface="Calibri" pitchFamily="34" charset="0"/>
                          <a:ea typeface="+mn-ea"/>
                          <a:cs typeface="+mn-cs"/>
                        </a:rPr>
                        <a:t>DSOs support hiring efforts by providing class schedules and rosters to Team Recruit so that recruiters can schedule and host finalist interview days. DSOs also help to coordinate events for external candidates, in partnership with recruiters.</a:t>
                      </a:r>
                      <a:endParaRPr lang="en-US" sz="1000" dirty="0" smtClean="0">
                        <a:latin typeface="Calibri" pitchFamily="34" charset="0"/>
                        <a:ea typeface="Calibri"/>
                        <a:cs typeface="Times New Roman"/>
                      </a:endParaRPr>
                    </a:p>
                    <a:p>
                      <a:pPr marL="119063" marR="0" lvl="0" indent="-119063">
                        <a:lnSpc>
                          <a:spcPct val="115000"/>
                        </a:lnSpc>
                        <a:spcBef>
                          <a:spcPts val="0"/>
                        </a:spcBef>
                        <a:spcAft>
                          <a:spcPts val="0"/>
                        </a:spcAft>
                        <a:buFont typeface="Symbol"/>
                        <a:buChar char=""/>
                      </a:pPr>
                      <a:r>
                        <a:rPr lang="en-US" sz="1000" dirty="0" smtClean="0">
                          <a:latin typeface="Calibri"/>
                          <a:ea typeface="Calibri"/>
                          <a:cs typeface="Times New Roman"/>
                        </a:rPr>
                        <a:t>As for arranging substitutes, </a:t>
                      </a:r>
                      <a:r>
                        <a:rPr lang="en-US" sz="1000" dirty="0">
                          <a:latin typeface="Calibri"/>
                          <a:ea typeface="Calibri"/>
                          <a:cs typeface="Times New Roman"/>
                        </a:rPr>
                        <a:t>each campus has a slightly different approach for how to provide coverage when a teacher either plans ahead to take time off or calls in sick at the last minute.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Regardless of a principals preferred approach, ops is there to make sure that there adequate systems &amp; external relationships are in place (i.e. temp agencies) and that teaching staff are aware of the protocols to follow when requesting time off in advance or at the last minute.</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1095311">
                <a:tc>
                  <a:txBody>
                    <a:bodyPr/>
                    <a:lstStyle/>
                    <a:p>
                      <a:pPr marL="0" marR="0">
                        <a:lnSpc>
                          <a:spcPct val="115000"/>
                        </a:lnSpc>
                        <a:spcBef>
                          <a:spcPts val="0"/>
                        </a:spcBef>
                        <a:spcAft>
                          <a:spcPts val="0"/>
                        </a:spcAft>
                      </a:pPr>
                      <a:r>
                        <a:rPr lang="en-US" sz="1400" b="1" dirty="0" smtClean="0">
                          <a:solidFill>
                            <a:srgbClr val="4F81BD"/>
                          </a:solidFill>
                          <a:latin typeface="Calibri"/>
                          <a:ea typeface="Calibri"/>
                          <a:cs typeface="Times New Roman"/>
                        </a:rPr>
                        <a:t>Special </a:t>
                      </a:r>
                      <a:r>
                        <a:rPr lang="en-US" sz="1400" b="1" dirty="0">
                          <a:solidFill>
                            <a:srgbClr val="4F81BD"/>
                          </a:solidFill>
                          <a:latin typeface="Calibri"/>
                          <a:ea typeface="Calibri"/>
                          <a:cs typeface="Times New Roman"/>
                        </a:rPr>
                        <a:t>Events</a:t>
                      </a:r>
                      <a:r>
                        <a:rPr lang="en-US" sz="1100" dirty="0">
                          <a:latin typeface="Calibri"/>
                          <a:ea typeface="Calibri"/>
                          <a:cs typeface="Times New Roman"/>
                        </a:rPr>
                        <a:t>                              </a:t>
                      </a:r>
                      <a:r>
                        <a:rPr lang="en-US" sz="1200" dirty="0">
                          <a:latin typeface="Calibri"/>
                          <a:ea typeface="Calibri"/>
                          <a:cs typeface="Times New Roman"/>
                        </a:rPr>
                        <a:t>(ex. Report Card Night, Graduation, Family Chats, Visitor Days)</a:t>
                      </a:r>
                      <a:endParaRPr lang="en-US" sz="1100" dirty="0">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Just as FedEx and UPS might jump to mind were you to ask a corporate executive to name the industry leader in logistics, team ops should jump to </a:t>
                      </a:r>
                      <a:r>
                        <a:rPr lang="en-US" sz="1000" dirty="0" err="1">
                          <a:latin typeface="Calibri"/>
                          <a:ea typeface="Calibri"/>
                          <a:cs typeface="Times New Roman"/>
                        </a:rPr>
                        <a:t>to</a:t>
                      </a:r>
                      <a:r>
                        <a:rPr lang="en-US" sz="1000" dirty="0">
                          <a:latin typeface="Calibri"/>
                          <a:ea typeface="Calibri"/>
                          <a:cs typeface="Times New Roman"/>
                        </a:rPr>
                        <a:t> mind when a principal thinks about who should own the planning for any campus events that require substantial logistical support.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While the actual project owner will likely differ by event, typically effort from each member of the ops team will be required to pull off a smoothly run &amp; well received Report Card Night, Family Chat, Graduation or Visitor Day.  </a:t>
                      </a:r>
                      <a:endParaRPr lang="en-US" sz="1100" dirty="0">
                        <a:latin typeface="Calibri"/>
                        <a:ea typeface="Calibri"/>
                        <a:cs typeface="Times New Roman"/>
                      </a:endParaRPr>
                    </a:p>
                    <a:p>
                      <a:pPr marL="119063" marR="0" lvl="0" indent="-119063">
                        <a:lnSpc>
                          <a:spcPct val="115000"/>
                        </a:lnSpc>
                        <a:spcBef>
                          <a:spcPts val="0"/>
                        </a:spcBef>
                        <a:spcAft>
                          <a:spcPts val="0"/>
                        </a:spcAft>
                        <a:buFont typeface="Symbol"/>
                        <a:buChar char=""/>
                      </a:pPr>
                      <a:r>
                        <a:rPr lang="en-US" sz="1000" dirty="0">
                          <a:latin typeface="Calibri"/>
                          <a:ea typeface="Calibri"/>
                          <a:cs typeface="Times New Roman"/>
                        </a:rPr>
                        <a:t>However, while team ops can definitely own the planning &amp; execution of these events, they will typically require support in the form of coordination &amp; input from one or multiple members of the school leadership team to ensure that ops has substantial lead time to plan these events and to get a clear picture of what requirements are most important (i.e. vision of excellence, </a:t>
                      </a:r>
                      <a:r>
                        <a:rPr lang="en-US" sz="1000" dirty="0" err="1">
                          <a:latin typeface="Calibri"/>
                          <a:ea typeface="Calibri"/>
                          <a:cs typeface="Times New Roman"/>
                        </a:rPr>
                        <a:t>negotiables</a:t>
                      </a:r>
                      <a:r>
                        <a:rPr lang="en-US" sz="1000" dirty="0">
                          <a:latin typeface="Calibri"/>
                          <a:ea typeface="Calibri"/>
                          <a:cs typeface="Times New Roman"/>
                        </a:rPr>
                        <a:t>/non-</a:t>
                      </a:r>
                      <a:r>
                        <a:rPr lang="en-US" sz="1000" dirty="0" err="1">
                          <a:latin typeface="Calibri"/>
                          <a:ea typeface="Calibri"/>
                          <a:cs typeface="Times New Roman"/>
                        </a:rPr>
                        <a:t>negotiables</a:t>
                      </a:r>
                      <a:r>
                        <a:rPr lang="en-US" sz="1000" dirty="0">
                          <a:latin typeface="Calibri"/>
                          <a:ea typeface="Calibri"/>
                          <a:cs typeface="Times New Roman"/>
                        </a:rPr>
                        <a:t>, etc.)</a:t>
                      </a:r>
                      <a:endParaRPr lang="en-US" sz="11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 Traditional Public Schools</a:t>
            </a:r>
            <a:endParaRPr lang="en-US" dirty="0"/>
          </a:p>
        </p:txBody>
      </p:sp>
      <p:sp>
        <p:nvSpPr>
          <p:cNvPr id="2" name="Slide Number Placeholder 1"/>
          <p:cNvSpPr>
            <a:spLocks noGrp="1"/>
          </p:cNvSpPr>
          <p:nvPr>
            <p:ph type="sldNum" sz="quarter" idx="12"/>
          </p:nvPr>
        </p:nvSpPr>
        <p:spPr/>
        <p:txBody>
          <a:bodyPr/>
          <a:lstStyle/>
          <a:p>
            <a:pPr>
              <a:defRPr/>
            </a:pPr>
            <a:fld id="{862EC0A7-8F80-4528-8FA0-4DFA6EB7ABBA}" type="slidenum">
              <a:rPr lang="en-US" smtClean="0"/>
              <a:pPr>
                <a:defRPr/>
              </a:pPr>
              <a:t>3</a:t>
            </a:fld>
            <a:endParaRPr lang="en-US"/>
          </a:p>
        </p:txBody>
      </p:sp>
      <p:sp>
        <p:nvSpPr>
          <p:cNvPr id="8" name="TextBox 7"/>
          <p:cNvSpPr txBox="1"/>
          <p:nvPr/>
        </p:nvSpPr>
        <p:spPr>
          <a:xfrm>
            <a:off x="4572000" y="1371600"/>
            <a:ext cx="3962400" cy="4185761"/>
          </a:xfrm>
          <a:prstGeom prst="rect">
            <a:avLst/>
          </a:prstGeom>
          <a:noFill/>
        </p:spPr>
        <p:txBody>
          <a:bodyPr wrap="square" rtlCol="0">
            <a:spAutoFit/>
          </a:bodyPr>
          <a:lstStyle/>
          <a:p>
            <a:r>
              <a:rPr lang="en-US" sz="1800" b="1" dirty="0" smtClean="0">
                <a:solidFill>
                  <a:srgbClr val="FF0000"/>
                </a:solidFill>
              </a:rPr>
              <a:t>Organization</a:t>
            </a:r>
          </a:p>
          <a:p>
            <a:pPr marL="117475" indent="-117475">
              <a:buFont typeface="Arial" pitchFamily="34" charset="0"/>
              <a:buChar char="•"/>
            </a:pPr>
            <a:r>
              <a:rPr lang="en-US" sz="1400" dirty="0" smtClean="0"/>
              <a:t>Traditional Public Schools</a:t>
            </a:r>
          </a:p>
          <a:p>
            <a:endParaRPr lang="en-US" sz="1800" dirty="0" smtClean="0"/>
          </a:p>
          <a:p>
            <a:endParaRPr lang="en-US" sz="1800" b="1" dirty="0" smtClean="0">
              <a:solidFill>
                <a:srgbClr val="FF0000"/>
              </a:solidFill>
            </a:endParaRPr>
          </a:p>
          <a:p>
            <a:r>
              <a:rPr lang="en-US" sz="1800" b="1" dirty="0" smtClean="0">
                <a:solidFill>
                  <a:srgbClr val="FF0000"/>
                </a:solidFill>
              </a:rPr>
              <a:t>Problem</a:t>
            </a:r>
          </a:p>
          <a:p>
            <a:pPr marL="117475" indent="-117475">
              <a:buFont typeface="Arial" pitchFamily="34" charset="0"/>
              <a:buChar char="•"/>
            </a:pPr>
            <a:r>
              <a:rPr lang="en-US" sz="1400" dirty="0" smtClean="0"/>
              <a:t>In traditional public schools, non-instructional tasks can dominate the time of teachers and school leaders, taking critical time away from their ultimate goal of student achievement</a:t>
            </a:r>
          </a:p>
          <a:p>
            <a:pPr>
              <a:buFont typeface="Arial" pitchFamily="34" charset="0"/>
              <a:buChar char="•"/>
            </a:pPr>
            <a:endParaRPr lang="en-US" sz="1800" b="1" dirty="0" smtClean="0">
              <a:solidFill>
                <a:srgbClr val="FF0000"/>
              </a:solidFill>
            </a:endParaRPr>
          </a:p>
          <a:p>
            <a:endParaRPr lang="en-US" sz="1800" b="1" dirty="0" smtClean="0">
              <a:solidFill>
                <a:srgbClr val="FF0000"/>
              </a:solidFill>
            </a:endParaRPr>
          </a:p>
          <a:p>
            <a:r>
              <a:rPr lang="en-US" sz="1800" b="1" dirty="0" smtClean="0">
                <a:solidFill>
                  <a:srgbClr val="FF0000"/>
                </a:solidFill>
              </a:rPr>
              <a:t>Solution</a:t>
            </a:r>
          </a:p>
          <a:p>
            <a:pPr marL="117475" indent="-117475">
              <a:buFont typeface="Arial" pitchFamily="34" charset="0"/>
              <a:buChar char="•"/>
            </a:pPr>
            <a:r>
              <a:rPr lang="en-US" sz="1400" dirty="0" smtClean="0"/>
              <a:t>Principal faced with lose-lose proposition; either serve as “administrator in chief” and entirely relinquish role as instructional leader or face operational chaos</a:t>
            </a:r>
          </a:p>
          <a:p>
            <a:pPr marL="117475" indent="-117475"/>
            <a:r>
              <a:rPr lang="en-US" sz="1400" dirty="0" smtClean="0"/>
              <a:t> </a:t>
            </a:r>
            <a:endParaRPr lang="en-US" sz="1400" b="1" dirty="0">
              <a:solidFill>
                <a:srgbClr val="FF0000"/>
              </a:solidFill>
            </a:endParaRPr>
          </a:p>
        </p:txBody>
      </p:sp>
      <p:pic>
        <p:nvPicPr>
          <p:cNvPr id="10" name="Picture 9" descr="1234693872zALGBQE.jpg"/>
          <p:cNvPicPr>
            <a:picLocks noChangeAspect="1"/>
          </p:cNvPicPr>
          <p:nvPr/>
        </p:nvPicPr>
        <p:blipFill>
          <a:blip r:embed="rId3"/>
          <a:stretch>
            <a:fillRect/>
          </a:stretch>
        </p:blipFill>
        <p:spPr>
          <a:xfrm>
            <a:off x="762000" y="1371600"/>
            <a:ext cx="3581401" cy="43991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Study: Achievement First </a:t>
            </a:r>
            <a:endParaRPr lang="en-US" dirty="0"/>
          </a:p>
        </p:txBody>
      </p:sp>
      <p:sp>
        <p:nvSpPr>
          <p:cNvPr id="2" name="Slide Number Placeholder 1"/>
          <p:cNvSpPr>
            <a:spLocks noGrp="1"/>
          </p:cNvSpPr>
          <p:nvPr>
            <p:ph type="sldNum" sz="quarter" idx="12"/>
          </p:nvPr>
        </p:nvSpPr>
        <p:spPr/>
        <p:txBody>
          <a:bodyPr/>
          <a:lstStyle/>
          <a:p>
            <a:pPr>
              <a:defRPr/>
            </a:pPr>
            <a:fld id="{862EC0A7-8F80-4528-8FA0-4DFA6EB7ABBA}" type="slidenum">
              <a:rPr lang="en-US" smtClean="0"/>
              <a:pPr>
                <a:defRPr/>
              </a:pPr>
              <a:t>4</a:t>
            </a:fld>
            <a:endParaRPr lang="en-US"/>
          </a:p>
        </p:txBody>
      </p:sp>
      <p:sp>
        <p:nvSpPr>
          <p:cNvPr id="8" name="TextBox 7"/>
          <p:cNvSpPr txBox="1"/>
          <p:nvPr/>
        </p:nvSpPr>
        <p:spPr>
          <a:xfrm>
            <a:off x="4572000" y="1371600"/>
            <a:ext cx="3962400" cy="4832092"/>
          </a:xfrm>
          <a:prstGeom prst="rect">
            <a:avLst/>
          </a:prstGeom>
          <a:noFill/>
        </p:spPr>
        <p:txBody>
          <a:bodyPr wrap="square" rtlCol="0">
            <a:spAutoFit/>
          </a:bodyPr>
          <a:lstStyle/>
          <a:p>
            <a:r>
              <a:rPr lang="en-US" sz="1800" b="1" dirty="0" smtClean="0">
                <a:solidFill>
                  <a:srgbClr val="FF0000"/>
                </a:solidFill>
              </a:rPr>
              <a:t>Organization</a:t>
            </a:r>
          </a:p>
          <a:p>
            <a:pPr marL="117475" indent="-117475">
              <a:buFont typeface="Arial" pitchFamily="34" charset="0"/>
              <a:buChar char="•"/>
            </a:pPr>
            <a:r>
              <a:rPr lang="en-US" sz="1400" dirty="0" smtClean="0"/>
              <a:t>Achievement First</a:t>
            </a:r>
          </a:p>
          <a:p>
            <a:endParaRPr lang="en-US" sz="1800" dirty="0" smtClean="0"/>
          </a:p>
          <a:p>
            <a:endParaRPr lang="en-US" sz="1800" b="1" dirty="0" smtClean="0">
              <a:solidFill>
                <a:srgbClr val="FF0000"/>
              </a:solidFill>
            </a:endParaRPr>
          </a:p>
          <a:p>
            <a:r>
              <a:rPr lang="en-US" sz="1800" b="1" dirty="0" smtClean="0">
                <a:solidFill>
                  <a:srgbClr val="FF0000"/>
                </a:solidFill>
              </a:rPr>
              <a:t>Problem</a:t>
            </a:r>
          </a:p>
          <a:p>
            <a:pPr marL="117475" indent="-117475">
              <a:buFont typeface="Arial" pitchFamily="34" charset="0"/>
              <a:buChar char="•"/>
            </a:pPr>
            <a:r>
              <a:rPr lang="en-US" sz="1400" dirty="0" smtClean="0"/>
              <a:t>In traditional public schools, non-instructional tasks can dominate the time of teachers and school leaders, taking critical time away from their ultimate goal of student achievement</a:t>
            </a:r>
          </a:p>
          <a:p>
            <a:pPr>
              <a:buFont typeface="Arial" pitchFamily="34" charset="0"/>
              <a:buChar char="•"/>
            </a:pPr>
            <a:endParaRPr lang="en-US" sz="1800" b="1" dirty="0" smtClean="0">
              <a:solidFill>
                <a:srgbClr val="FF0000"/>
              </a:solidFill>
            </a:endParaRPr>
          </a:p>
          <a:p>
            <a:endParaRPr lang="en-US" sz="1800" b="1" dirty="0" smtClean="0">
              <a:solidFill>
                <a:srgbClr val="FF0000"/>
              </a:solidFill>
            </a:endParaRPr>
          </a:p>
          <a:p>
            <a:r>
              <a:rPr lang="en-US" sz="1800" b="1" dirty="0" smtClean="0">
                <a:solidFill>
                  <a:srgbClr val="FF0000"/>
                </a:solidFill>
              </a:rPr>
              <a:t>Solution</a:t>
            </a:r>
          </a:p>
          <a:p>
            <a:pPr marL="117475" indent="-117475">
              <a:buFont typeface="Arial" pitchFamily="34" charset="0"/>
              <a:buChar char="•"/>
            </a:pPr>
            <a:r>
              <a:rPr lang="en-US" sz="1400" dirty="0" smtClean="0"/>
              <a:t>Achievement First’s school operations teams are responsible for all matters of school administration that do not directly relate to instruction or student behavior, but are essential for effective day-to-day school operations</a:t>
            </a:r>
          </a:p>
          <a:p>
            <a:pPr>
              <a:buFont typeface="Arial" pitchFamily="34" charset="0"/>
              <a:buChar char="•"/>
            </a:pPr>
            <a:endParaRPr lang="en-US" sz="1400" dirty="0" smtClean="0"/>
          </a:p>
          <a:p>
            <a:pPr marL="342900" indent="-342900"/>
            <a:r>
              <a:rPr lang="en-US" sz="1400" dirty="0" smtClean="0"/>
              <a:t> </a:t>
            </a:r>
            <a:endParaRPr lang="en-US" sz="1400" b="1" dirty="0">
              <a:solidFill>
                <a:srgbClr val="FF0000"/>
              </a:solidFill>
            </a:endParaRPr>
          </a:p>
        </p:txBody>
      </p:sp>
      <p:pic>
        <p:nvPicPr>
          <p:cNvPr id="9" name="Picture 8" descr="853544-FB.jpg"/>
          <p:cNvPicPr>
            <a:picLocks noChangeAspect="1"/>
          </p:cNvPicPr>
          <p:nvPr/>
        </p:nvPicPr>
        <p:blipFill>
          <a:blip r:embed="rId3"/>
          <a:stretch>
            <a:fillRect/>
          </a:stretch>
        </p:blipFill>
        <p:spPr>
          <a:xfrm>
            <a:off x="756920" y="1295400"/>
            <a:ext cx="3434080" cy="4572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bwMode="auto">
          <a:xfrm>
            <a:off x="381000" y="228600"/>
            <a:ext cx="8382000" cy="830997"/>
          </a:xfrm>
          <a:prstGeom prst="roundRect">
            <a:avLst/>
          </a:prstGeom>
          <a:ln w="6350">
            <a:solidFill>
              <a:schemeClr val="tx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baseline="0">
              <a:ln>
                <a:noFill/>
              </a:ln>
              <a:solidFill>
                <a:schemeClr val="tx1"/>
              </a:solidFill>
              <a:effectLst/>
              <a:latin typeface="Arial" pitchFamily="-106" charset="0"/>
            </a:endParaRPr>
          </a:p>
        </p:txBody>
      </p:sp>
      <p:sp>
        <p:nvSpPr>
          <p:cNvPr id="4" name="Slide Number Placeholder 3"/>
          <p:cNvSpPr>
            <a:spLocks noGrp="1"/>
          </p:cNvSpPr>
          <p:nvPr>
            <p:ph type="sldNum" sz="quarter" idx="12"/>
          </p:nvPr>
        </p:nvSpPr>
        <p:spPr>
          <a:xfrm>
            <a:off x="7508026" y="6245225"/>
            <a:ext cx="1178774" cy="476250"/>
          </a:xfrm>
        </p:spPr>
        <p:txBody>
          <a:bodyPr/>
          <a:lstStyle/>
          <a:p>
            <a:pPr>
              <a:defRPr/>
            </a:pPr>
            <a:fld id="{A1F33478-7BC8-4F64-AAD8-983F0D7D4200}" type="slidenum">
              <a:rPr lang="en-US" smtClean="0"/>
              <a:pPr>
                <a:defRPr/>
              </a:pPr>
              <a:t>5</a:t>
            </a:fld>
            <a:endParaRPr lang="en-US"/>
          </a:p>
        </p:txBody>
      </p:sp>
      <p:sp>
        <p:nvSpPr>
          <p:cNvPr id="65" name="Rectangle 64"/>
          <p:cNvSpPr/>
          <p:nvPr/>
        </p:nvSpPr>
        <p:spPr>
          <a:xfrm>
            <a:off x="381000" y="228600"/>
            <a:ext cx="8382000" cy="830997"/>
          </a:xfrm>
          <a:prstGeom prst="rect">
            <a:avLst/>
          </a:prstGeom>
        </p:spPr>
        <p:txBody>
          <a:bodyPr wrap="square">
            <a:spAutoFit/>
          </a:bodyPr>
          <a:lstStyle/>
          <a:p>
            <a:pPr marL="119063" indent="-119063" algn="ctr"/>
            <a:r>
              <a:rPr lang="en-US" sz="1600" b="1" dirty="0" smtClean="0">
                <a:solidFill>
                  <a:schemeClr val="tx2"/>
                </a:solidFill>
                <a:latin typeface="+mj-lt"/>
              </a:rPr>
              <a:t>Our school operations teams serve as the cornerstone of our approach by allowing school leaders to serve as true instructional leaders, spending the majority of their time observing and coaching teachers.</a:t>
            </a:r>
          </a:p>
        </p:txBody>
      </p:sp>
      <p:pic>
        <p:nvPicPr>
          <p:cNvPr id="69" name="Picture 68" descr="travelers.jpg"/>
          <p:cNvPicPr>
            <a:picLocks noChangeAspect="1"/>
          </p:cNvPicPr>
          <p:nvPr/>
        </p:nvPicPr>
        <p:blipFill>
          <a:blip r:embed="rId3"/>
          <a:stretch>
            <a:fillRect/>
          </a:stretch>
        </p:blipFill>
        <p:spPr>
          <a:xfrm>
            <a:off x="1524000" y="3124200"/>
            <a:ext cx="6476999" cy="2971800"/>
          </a:xfrm>
          <a:prstGeom prst="rect">
            <a:avLst/>
          </a:prstGeom>
        </p:spPr>
      </p:pic>
      <p:sp>
        <p:nvSpPr>
          <p:cNvPr id="74" name="Cloud 73"/>
          <p:cNvSpPr/>
          <p:nvPr/>
        </p:nvSpPr>
        <p:spPr bwMode="auto">
          <a:xfrm>
            <a:off x="990600" y="1828800"/>
            <a:ext cx="1676400" cy="609600"/>
          </a:xfrm>
          <a:prstGeom prst="cloud">
            <a:avLst/>
          </a:prstGeom>
          <a:solidFill>
            <a:schemeClr val="tx2"/>
          </a:solidFill>
          <a:ln w="9525" cap="flat" cmpd="sng" algn="ctr">
            <a:solidFill>
              <a:schemeClr val="accent4"/>
            </a:solidFill>
            <a:prstDash val="solid"/>
            <a:round/>
            <a:headEnd type="none" w="med" len="med"/>
            <a:tailEnd type="none" w="med" len="med"/>
          </a:ln>
          <a:effectLst/>
        </p:spPr>
        <p:txBody>
          <a:bodyPr vert="horz" wrap="square" lIns="274320" tIns="13716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r>
              <a:rPr kumimoji="0" lang="en-US" sz="1000" b="0" i="0" u="none" strike="noStrike" cap="none" normalizeH="0" dirty="0" smtClean="0">
                <a:ln>
                  <a:noFill/>
                </a:ln>
                <a:solidFill>
                  <a:schemeClr val="bg1"/>
                </a:solidFill>
                <a:effectLst/>
                <a:latin typeface="Arial" pitchFamily="-106" charset="0"/>
              </a:rPr>
              <a:t>Event Logistics</a:t>
            </a:r>
          </a:p>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dirty="0">
              <a:ln>
                <a:noFill/>
              </a:ln>
              <a:solidFill>
                <a:schemeClr val="bg1"/>
              </a:solidFill>
              <a:effectLst/>
              <a:latin typeface="Arial" pitchFamily="-106" charset="0"/>
            </a:endParaRPr>
          </a:p>
        </p:txBody>
      </p:sp>
      <p:sp>
        <p:nvSpPr>
          <p:cNvPr id="76" name="Cloud 75"/>
          <p:cNvSpPr/>
          <p:nvPr/>
        </p:nvSpPr>
        <p:spPr bwMode="auto">
          <a:xfrm>
            <a:off x="3571742" y="1447800"/>
            <a:ext cx="1914658" cy="609600"/>
          </a:xfrm>
          <a:prstGeom prst="cloud">
            <a:avLst/>
          </a:prstGeom>
          <a:solidFill>
            <a:schemeClr val="tx2"/>
          </a:solidFill>
          <a:ln w="9525" cap="flat" cmpd="sng" algn="ctr">
            <a:solidFill>
              <a:schemeClr val="accent4"/>
            </a:solidFill>
            <a:prstDash val="solid"/>
            <a:round/>
            <a:headEnd type="none" w="med" len="med"/>
            <a:tailEnd type="none" w="med" len="med"/>
          </a:ln>
          <a:effectLst/>
        </p:spPr>
        <p:txBody>
          <a:bodyPr vert="horz" wrap="square" lIns="274320" tIns="13716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r>
              <a:rPr kumimoji="0" lang="en-US" sz="1000" b="0" i="0" u="none" strike="noStrike" cap="none" normalizeH="0" dirty="0" smtClean="0">
                <a:ln>
                  <a:noFill/>
                </a:ln>
                <a:solidFill>
                  <a:schemeClr val="bg1"/>
                </a:solidFill>
                <a:effectLst/>
                <a:latin typeface="Arial" pitchFamily="-106" charset="0"/>
              </a:rPr>
              <a:t>Personnel &amp; Benefits Administration</a:t>
            </a:r>
            <a:endParaRPr kumimoji="0" lang="en-US" sz="1000" b="0" i="0" u="none" strike="noStrike" cap="none" normalizeH="0" dirty="0">
              <a:ln>
                <a:noFill/>
              </a:ln>
              <a:solidFill>
                <a:schemeClr val="bg1"/>
              </a:solidFill>
              <a:effectLst/>
              <a:latin typeface="Arial" pitchFamily="-106" charset="0"/>
            </a:endParaRPr>
          </a:p>
        </p:txBody>
      </p:sp>
      <p:sp>
        <p:nvSpPr>
          <p:cNvPr id="78" name="Cloud 77"/>
          <p:cNvSpPr/>
          <p:nvPr/>
        </p:nvSpPr>
        <p:spPr bwMode="auto">
          <a:xfrm>
            <a:off x="533400" y="1295400"/>
            <a:ext cx="1905000" cy="609600"/>
          </a:xfrm>
          <a:prstGeom prst="cloud">
            <a:avLst/>
          </a:prstGeom>
          <a:solidFill>
            <a:schemeClr val="accent1"/>
          </a:solidFill>
          <a:ln w="9525" cap="flat" cmpd="sng" algn="ctr">
            <a:solidFill>
              <a:schemeClr val="accent4"/>
            </a:solidFill>
            <a:prstDash val="solid"/>
            <a:round/>
            <a:headEnd type="none" w="med" len="med"/>
            <a:tailEnd type="none" w="med" len="med"/>
          </a:ln>
          <a:effectLst/>
        </p:spPr>
        <p:txBody>
          <a:bodyPr vert="horz" wrap="square" lIns="274320" tIns="13716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r>
              <a:rPr kumimoji="0" lang="en-US" sz="1000" b="0" i="0" u="none" strike="noStrike" cap="none" normalizeH="0" dirty="0" smtClean="0">
                <a:ln>
                  <a:noFill/>
                </a:ln>
                <a:effectLst/>
                <a:latin typeface="Arial" pitchFamily="-106" charset="0"/>
              </a:rPr>
              <a:t>Budget Management</a:t>
            </a:r>
          </a:p>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dirty="0">
              <a:ln>
                <a:noFill/>
              </a:ln>
              <a:effectLst/>
              <a:latin typeface="Arial" pitchFamily="-106" charset="0"/>
            </a:endParaRPr>
          </a:p>
        </p:txBody>
      </p:sp>
      <p:sp>
        <p:nvSpPr>
          <p:cNvPr id="80" name="Cloud 79"/>
          <p:cNvSpPr/>
          <p:nvPr/>
        </p:nvSpPr>
        <p:spPr bwMode="auto">
          <a:xfrm>
            <a:off x="2209800" y="1219200"/>
            <a:ext cx="1905000" cy="609600"/>
          </a:xfrm>
          <a:prstGeom prst="cloud">
            <a:avLst/>
          </a:prstGeom>
          <a:solidFill>
            <a:srgbClr val="92D050"/>
          </a:solidFill>
          <a:ln w="9525" cap="flat" cmpd="sng" algn="ctr">
            <a:solidFill>
              <a:schemeClr val="accent4"/>
            </a:solidFill>
            <a:prstDash val="solid"/>
            <a:round/>
            <a:headEnd type="none" w="med" len="med"/>
            <a:tailEnd type="none" w="med" len="med"/>
          </a:ln>
          <a:effectLst/>
        </p:spPr>
        <p:txBody>
          <a:bodyPr vert="horz" wrap="square" lIns="274320" tIns="13716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r>
              <a:rPr kumimoji="0" lang="en-US" sz="1000" b="0" i="0" u="none" strike="noStrike" cap="none" normalizeH="0" dirty="0" smtClean="0">
                <a:ln>
                  <a:noFill/>
                </a:ln>
                <a:solidFill>
                  <a:schemeClr val="bg1"/>
                </a:solidFill>
                <a:effectLst/>
                <a:latin typeface="Arial" pitchFamily="-106" charset="0"/>
              </a:rPr>
              <a:t>Student Transportation</a:t>
            </a:r>
          </a:p>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dirty="0">
              <a:ln>
                <a:noFill/>
              </a:ln>
              <a:solidFill>
                <a:schemeClr val="bg1"/>
              </a:solidFill>
              <a:effectLst/>
              <a:latin typeface="Arial" pitchFamily="-106" charset="0"/>
            </a:endParaRPr>
          </a:p>
        </p:txBody>
      </p:sp>
      <p:sp>
        <p:nvSpPr>
          <p:cNvPr id="81" name="Cloud 80"/>
          <p:cNvSpPr/>
          <p:nvPr/>
        </p:nvSpPr>
        <p:spPr bwMode="auto">
          <a:xfrm>
            <a:off x="4800600" y="1905000"/>
            <a:ext cx="1905000" cy="609600"/>
          </a:xfrm>
          <a:prstGeom prst="cloud">
            <a:avLst/>
          </a:prstGeom>
          <a:solidFill>
            <a:srgbClr val="92D050"/>
          </a:solidFill>
          <a:ln w="9525" cap="flat" cmpd="sng" algn="ctr">
            <a:solidFill>
              <a:schemeClr val="accent4"/>
            </a:solidFill>
            <a:prstDash val="solid"/>
            <a:round/>
            <a:headEnd type="none" w="med" len="med"/>
            <a:tailEnd type="none" w="med" len="med"/>
          </a:ln>
          <a:effectLst/>
        </p:spPr>
        <p:txBody>
          <a:bodyPr vert="horz" wrap="square" lIns="274320" tIns="13716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r>
              <a:rPr kumimoji="0" lang="en-US" sz="1000" b="0" i="0" u="none" strike="noStrike" cap="none" normalizeH="0" dirty="0" smtClean="0">
                <a:ln>
                  <a:noFill/>
                </a:ln>
                <a:solidFill>
                  <a:schemeClr val="bg1"/>
                </a:solidFill>
                <a:effectLst/>
                <a:latin typeface="Arial" pitchFamily="-106" charset="0"/>
              </a:rPr>
              <a:t>Infinite Campus</a:t>
            </a:r>
          </a:p>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dirty="0">
              <a:ln>
                <a:noFill/>
              </a:ln>
              <a:solidFill>
                <a:schemeClr val="bg1"/>
              </a:solidFill>
              <a:effectLst/>
              <a:latin typeface="Arial" pitchFamily="-106" charset="0"/>
            </a:endParaRPr>
          </a:p>
        </p:txBody>
      </p:sp>
      <p:sp>
        <p:nvSpPr>
          <p:cNvPr id="83" name="Cloud 82"/>
          <p:cNvSpPr/>
          <p:nvPr/>
        </p:nvSpPr>
        <p:spPr bwMode="auto">
          <a:xfrm>
            <a:off x="4800600" y="1143000"/>
            <a:ext cx="1676400" cy="609600"/>
          </a:xfrm>
          <a:prstGeom prst="cloud">
            <a:avLst/>
          </a:prstGeom>
          <a:solidFill>
            <a:schemeClr val="accent1"/>
          </a:solidFill>
          <a:ln w="9525" cap="flat" cmpd="sng" algn="ctr">
            <a:solidFill>
              <a:schemeClr val="accent4"/>
            </a:solidFill>
            <a:prstDash val="solid"/>
            <a:round/>
            <a:headEnd type="none" w="med" len="med"/>
            <a:tailEnd type="none" w="med" len="med"/>
          </a:ln>
          <a:effectLst/>
        </p:spPr>
        <p:txBody>
          <a:bodyPr vert="horz" wrap="square" lIns="274320" tIns="13716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r>
              <a:rPr lang="en-US" dirty="0" smtClean="0">
                <a:latin typeface="Arial" pitchFamily="-106" charset="0"/>
              </a:rPr>
              <a:t>Enrollment &amp; withdrawals</a:t>
            </a:r>
          </a:p>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dirty="0">
              <a:ln>
                <a:noFill/>
              </a:ln>
              <a:solidFill>
                <a:schemeClr val="bg1"/>
              </a:solidFill>
              <a:effectLst/>
              <a:latin typeface="Arial" pitchFamily="-106" charset="0"/>
            </a:endParaRPr>
          </a:p>
        </p:txBody>
      </p:sp>
      <p:sp>
        <p:nvSpPr>
          <p:cNvPr id="85" name="Cloud 84"/>
          <p:cNvSpPr/>
          <p:nvPr/>
        </p:nvSpPr>
        <p:spPr bwMode="auto">
          <a:xfrm>
            <a:off x="533400" y="2438400"/>
            <a:ext cx="1676400" cy="609600"/>
          </a:xfrm>
          <a:prstGeom prst="cloud">
            <a:avLst/>
          </a:prstGeom>
          <a:solidFill>
            <a:schemeClr val="accent1"/>
          </a:solidFill>
          <a:ln w="9525" cap="flat" cmpd="sng" algn="ctr">
            <a:solidFill>
              <a:schemeClr val="accent4"/>
            </a:solidFill>
            <a:prstDash val="solid"/>
            <a:round/>
            <a:headEnd type="none" w="med" len="med"/>
            <a:tailEnd type="none" w="med" len="med"/>
          </a:ln>
          <a:effectLst/>
        </p:spPr>
        <p:txBody>
          <a:bodyPr vert="horz" wrap="square" lIns="274320" tIns="13716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r>
              <a:rPr kumimoji="0" lang="en-US" sz="1000" b="0" i="0" u="none" strike="noStrike" cap="none" normalizeH="0" dirty="0" smtClean="0">
                <a:ln>
                  <a:noFill/>
                </a:ln>
                <a:effectLst/>
                <a:latin typeface="Arial" pitchFamily="-106" charset="0"/>
              </a:rPr>
              <a:t>Procurement</a:t>
            </a:r>
          </a:p>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dirty="0">
              <a:ln>
                <a:noFill/>
              </a:ln>
              <a:effectLst/>
              <a:latin typeface="Arial" pitchFamily="-106" charset="0"/>
            </a:endParaRPr>
          </a:p>
        </p:txBody>
      </p:sp>
      <p:sp>
        <p:nvSpPr>
          <p:cNvPr id="86" name="Cloud 85"/>
          <p:cNvSpPr/>
          <p:nvPr/>
        </p:nvSpPr>
        <p:spPr bwMode="auto">
          <a:xfrm>
            <a:off x="2438400" y="1828800"/>
            <a:ext cx="1676400" cy="609600"/>
          </a:xfrm>
          <a:prstGeom prst="cloud">
            <a:avLst/>
          </a:prstGeom>
          <a:solidFill>
            <a:schemeClr val="accent1"/>
          </a:solidFill>
          <a:ln w="9525" cap="flat" cmpd="sng" algn="ctr">
            <a:solidFill>
              <a:schemeClr val="accent4"/>
            </a:solidFill>
            <a:prstDash val="solid"/>
            <a:round/>
            <a:headEnd type="none" w="med" len="med"/>
            <a:tailEnd type="none" w="med" len="med"/>
          </a:ln>
          <a:effectLst/>
        </p:spPr>
        <p:txBody>
          <a:bodyPr vert="horz" wrap="square" lIns="274320" tIns="13716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r>
              <a:rPr lang="en-US" dirty="0" smtClean="0">
                <a:latin typeface="Arial" pitchFamily="-106" charset="0"/>
              </a:rPr>
              <a:t>School Readiness</a:t>
            </a:r>
          </a:p>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dirty="0">
              <a:ln>
                <a:noFill/>
              </a:ln>
              <a:effectLst/>
              <a:latin typeface="Arial" pitchFamily="-106" charset="0"/>
            </a:endParaRPr>
          </a:p>
        </p:txBody>
      </p:sp>
      <p:sp>
        <p:nvSpPr>
          <p:cNvPr id="87" name="Cloud 86"/>
          <p:cNvSpPr/>
          <p:nvPr/>
        </p:nvSpPr>
        <p:spPr bwMode="auto">
          <a:xfrm>
            <a:off x="5791200" y="1524000"/>
            <a:ext cx="1676400" cy="609600"/>
          </a:xfrm>
          <a:prstGeom prst="cloud">
            <a:avLst/>
          </a:prstGeom>
          <a:solidFill>
            <a:schemeClr val="tx2"/>
          </a:solidFill>
          <a:ln w="9525" cap="flat" cmpd="sng" algn="ctr">
            <a:solidFill>
              <a:schemeClr val="accent4"/>
            </a:solidFill>
            <a:prstDash val="solid"/>
            <a:round/>
            <a:headEnd type="none" w="med" len="med"/>
            <a:tailEnd type="none" w="med" len="med"/>
          </a:ln>
          <a:effectLst/>
        </p:spPr>
        <p:txBody>
          <a:bodyPr vert="horz" wrap="square" lIns="274320" tIns="13716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r>
              <a:rPr kumimoji="0" lang="en-US" sz="1000" b="0" i="0" u="none" strike="noStrike" cap="none" normalizeH="0" dirty="0" smtClean="0">
                <a:ln>
                  <a:noFill/>
                </a:ln>
                <a:solidFill>
                  <a:schemeClr val="bg1"/>
                </a:solidFill>
                <a:effectLst/>
                <a:latin typeface="Arial" pitchFamily="-106" charset="0"/>
              </a:rPr>
              <a:t>Payroll</a:t>
            </a:r>
          </a:p>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dirty="0">
              <a:ln>
                <a:noFill/>
              </a:ln>
              <a:solidFill>
                <a:schemeClr val="bg1"/>
              </a:solidFill>
              <a:effectLst/>
              <a:latin typeface="Arial" pitchFamily="-106" charset="0"/>
            </a:endParaRPr>
          </a:p>
        </p:txBody>
      </p:sp>
      <p:sp>
        <p:nvSpPr>
          <p:cNvPr id="88" name="Cloud 87"/>
          <p:cNvSpPr/>
          <p:nvPr/>
        </p:nvSpPr>
        <p:spPr bwMode="auto">
          <a:xfrm>
            <a:off x="6781800" y="1143000"/>
            <a:ext cx="1905000" cy="609600"/>
          </a:xfrm>
          <a:prstGeom prst="cloud">
            <a:avLst/>
          </a:prstGeom>
          <a:solidFill>
            <a:srgbClr val="92D050"/>
          </a:solidFill>
          <a:ln w="9525" cap="flat" cmpd="sng" algn="ctr">
            <a:solidFill>
              <a:schemeClr val="accent4"/>
            </a:solidFill>
            <a:prstDash val="solid"/>
            <a:round/>
            <a:headEnd type="none" w="med" len="med"/>
            <a:tailEnd type="none" w="med" len="med"/>
          </a:ln>
          <a:effectLst/>
        </p:spPr>
        <p:txBody>
          <a:bodyPr vert="horz" wrap="square" lIns="274320" tIns="13716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r>
              <a:rPr kumimoji="0" lang="en-US" sz="1000" b="0" i="0" u="none" strike="noStrike" cap="none" normalizeH="0" dirty="0" smtClean="0">
                <a:ln>
                  <a:noFill/>
                </a:ln>
                <a:solidFill>
                  <a:schemeClr val="bg1"/>
                </a:solidFill>
                <a:effectLst/>
                <a:latin typeface="Arial" pitchFamily="-106" charset="0"/>
              </a:rPr>
              <a:t>IA Cycle &amp; Test Administration</a:t>
            </a:r>
          </a:p>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dirty="0">
              <a:ln>
                <a:noFill/>
              </a:ln>
              <a:solidFill>
                <a:schemeClr val="bg1"/>
              </a:solidFill>
              <a:effectLst/>
              <a:latin typeface="Arial" pitchFamily="-106" charset="0"/>
            </a:endParaRPr>
          </a:p>
        </p:txBody>
      </p:sp>
      <p:sp>
        <p:nvSpPr>
          <p:cNvPr id="89" name="Cloud 88"/>
          <p:cNvSpPr/>
          <p:nvPr/>
        </p:nvSpPr>
        <p:spPr bwMode="auto">
          <a:xfrm>
            <a:off x="6639058" y="2057400"/>
            <a:ext cx="2047742" cy="674593"/>
          </a:xfrm>
          <a:prstGeom prst="cloud">
            <a:avLst/>
          </a:prstGeom>
          <a:solidFill>
            <a:schemeClr val="accent1"/>
          </a:solidFill>
          <a:ln w="9525" cap="flat" cmpd="sng" algn="ctr">
            <a:solidFill>
              <a:schemeClr val="accent4"/>
            </a:solidFill>
            <a:prstDash val="solid"/>
            <a:round/>
            <a:headEnd type="none" w="med" len="med"/>
            <a:tailEnd type="none" w="med" len="med"/>
          </a:ln>
          <a:effectLst/>
        </p:spPr>
        <p:txBody>
          <a:bodyPr vert="horz" wrap="square" lIns="274320" tIns="13716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r>
              <a:rPr lang="en-US" dirty="0" smtClean="0">
                <a:latin typeface="Arial" pitchFamily="-106" charset="0"/>
              </a:rPr>
              <a:t>Compliance &amp; Authorizer Relations</a:t>
            </a:r>
          </a:p>
          <a:p>
            <a:pPr marL="0" marR="0" indent="0" algn="ctr"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dirty="0">
              <a:ln>
                <a:noFill/>
              </a:ln>
              <a:solidFill>
                <a:schemeClr val="bg1"/>
              </a:solidFill>
              <a:effectLst/>
              <a:latin typeface="Arial" pitchFamily="-106" charset="0"/>
            </a:endParaRPr>
          </a:p>
        </p:txBody>
      </p:sp>
      <p:sp>
        <p:nvSpPr>
          <p:cNvPr id="90" name="Teardrop 89"/>
          <p:cNvSpPr/>
          <p:nvPr/>
        </p:nvSpPr>
        <p:spPr bwMode="auto">
          <a:xfrm rot="19040430">
            <a:off x="2844970" y="27052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92" name="Teardrop 91"/>
          <p:cNvSpPr/>
          <p:nvPr/>
        </p:nvSpPr>
        <p:spPr bwMode="auto">
          <a:xfrm rot="19040430">
            <a:off x="2692570" y="24766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96" name="Teardrop 95"/>
          <p:cNvSpPr/>
          <p:nvPr/>
        </p:nvSpPr>
        <p:spPr bwMode="auto">
          <a:xfrm rot="19040430">
            <a:off x="2368429" y="2528346"/>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97" name="Teardrop 96"/>
          <p:cNvSpPr/>
          <p:nvPr/>
        </p:nvSpPr>
        <p:spPr bwMode="auto">
          <a:xfrm rot="19040430">
            <a:off x="2540170" y="27164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98" name="Teardrop 97"/>
          <p:cNvSpPr/>
          <p:nvPr/>
        </p:nvSpPr>
        <p:spPr bwMode="auto">
          <a:xfrm rot="19040430">
            <a:off x="3083228" y="24878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99" name="Teardrop 98"/>
          <p:cNvSpPr/>
          <p:nvPr/>
        </p:nvSpPr>
        <p:spPr bwMode="auto">
          <a:xfrm rot="19040430">
            <a:off x="4007311" y="27052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00" name="Teardrop 99"/>
          <p:cNvSpPr/>
          <p:nvPr/>
        </p:nvSpPr>
        <p:spPr bwMode="auto">
          <a:xfrm rot="19040430">
            <a:off x="3854911" y="24766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01" name="Teardrop 100"/>
          <p:cNvSpPr/>
          <p:nvPr/>
        </p:nvSpPr>
        <p:spPr bwMode="auto">
          <a:xfrm rot="19040430">
            <a:off x="3530770" y="2528346"/>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02" name="Teardrop 101"/>
          <p:cNvSpPr/>
          <p:nvPr/>
        </p:nvSpPr>
        <p:spPr bwMode="auto">
          <a:xfrm rot="19040430">
            <a:off x="3702511" y="27164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03" name="Teardrop 102"/>
          <p:cNvSpPr/>
          <p:nvPr/>
        </p:nvSpPr>
        <p:spPr bwMode="auto">
          <a:xfrm rot="19040430">
            <a:off x="4245569" y="24878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04" name="Teardrop 103"/>
          <p:cNvSpPr/>
          <p:nvPr/>
        </p:nvSpPr>
        <p:spPr bwMode="auto">
          <a:xfrm rot="19040430">
            <a:off x="5150311" y="27052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05" name="Teardrop 104"/>
          <p:cNvSpPr/>
          <p:nvPr/>
        </p:nvSpPr>
        <p:spPr bwMode="auto">
          <a:xfrm rot="19040430">
            <a:off x="4997911" y="24766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06" name="Teardrop 105"/>
          <p:cNvSpPr/>
          <p:nvPr/>
        </p:nvSpPr>
        <p:spPr bwMode="auto">
          <a:xfrm rot="19040430">
            <a:off x="4673770" y="2528346"/>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07" name="Teardrop 106"/>
          <p:cNvSpPr/>
          <p:nvPr/>
        </p:nvSpPr>
        <p:spPr bwMode="auto">
          <a:xfrm rot="19040430">
            <a:off x="4845511" y="27164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08" name="Teardrop 107"/>
          <p:cNvSpPr/>
          <p:nvPr/>
        </p:nvSpPr>
        <p:spPr bwMode="auto">
          <a:xfrm rot="19040430">
            <a:off x="5388569" y="24878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09" name="Teardrop 108"/>
          <p:cNvSpPr/>
          <p:nvPr/>
        </p:nvSpPr>
        <p:spPr bwMode="auto">
          <a:xfrm rot="19040430">
            <a:off x="6350170" y="27052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10" name="Teardrop 109"/>
          <p:cNvSpPr/>
          <p:nvPr/>
        </p:nvSpPr>
        <p:spPr bwMode="auto">
          <a:xfrm rot="19040430">
            <a:off x="6197770" y="24766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11" name="Teardrop 110"/>
          <p:cNvSpPr/>
          <p:nvPr/>
        </p:nvSpPr>
        <p:spPr bwMode="auto">
          <a:xfrm rot="19040430">
            <a:off x="5873629" y="2528346"/>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12" name="Teardrop 111"/>
          <p:cNvSpPr/>
          <p:nvPr/>
        </p:nvSpPr>
        <p:spPr bwMode="auto">
          <a:xfrm rot="19040430">
            <a:off x="6045370" y="27164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113" name="Teardrop 112"/>
          <p:cNvSpPr/>
          <p:nvPr/>
        </p:nvSpPr>
        <p:spPr bwMode="auto">
          <a:xfrm rot="19040430">
            <a:off x="6588428" y="24878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36" name="TextBox 35"/>
          <p:cNvSpPr txBox="1"/>
          <p:nvPr/>
        </p:nvSpPr>
        <p:spPr>
          <a:xfrm>
            <a:off x="3286258" y="3283803"/>
            <a:ext cx="3038342" cy="830997"/>
          </a:xfrm>
          <a:prstGeom prst="rect">
            <a:avLst/>
          </a:prstGeom>
          <a:noFill/>
        </p:spPr>
        <p:txBody>
          <a:bodyPr wrap="square" rtlCol="0">
            <a:spAutoFit/>
          </a:bodyPr>
          <a:lstStyle/>
          <a:p>
            <a:pPr algn="ctr"/>
            <a:r>
              <a:rPr lang="en-US" sz="2400" b="1" dirty="0" smtClean="0">
                <a:solidFill>
                  <a:schemeClr val="bg1"/>
                </a:solidFill>
              </a:rPr>
              <a:t>SCHOOL OPERATIONS</a:t>
            </a:r>
            <a:endParaRPr lang="en-US" sz="2400" b="1" dirty="0">
              <a:solidFill>
                <a:schemeClr val="bg1"/>
              </a:solidFill>
            </a:endParaRPr>
          </a:p>
        </p:txBody>
      </p:sp>
      <p:sp>
        <p:nvSpPr>
          <p:cNvPr id="38" name="TextBox 37"/>
          <p:cNvSpPr txBox="1"/>
          <p:nvPr/>
        </p:nvSpPr>
        <p:spPr>
          <a:xfrm>
            <a:off x="3581400" y="5710535"/>
            <a:ext cx="2286000" cy="461665"/>
          </a:xfrm>
          <a:prstGeom prst="rect">
            <a:avLst/>
          </a:prstGeom>
          <a:noFill/>
        </p:spPr>
        <p:txBody>
          <a:bodyPr wrap="square" rtlCol="0">
            <a:spAutoFit/>
          </a:bodyPr>
          <a:lstStyle/>
          <a:p>
            <a:pPr algn="ctr"/>
            <a:r>
              <a:rPr lang="en-US" sz="2400" b="1" dirty="0" smtClean="0">
                <a:solidFill>
                  <a:schemeClr val="bg1"/>
                </a:solidFill>
              </a:rPr>
              <a:t>PRINCIPAL</a:t>
            </a:r>
            <a:endParaRPr lang="en-US" sz="2400" b="1" dirty="0">
              <a:solidFill>
                <a:schemeClr val="bg1"/>
              </a:solidFill>
            </a:endParaRPr>
          </a:p>
        </p:txBody>
      </p:sp>
      <p:sp>
        <p:nvSpPr>
          <p:cNvPr id="39" name="Teardrop 38"/>
          <p:cNvSpPr/>
          <p:nvPr/>
        </p:nvSpPr>
        <p:spPr bwMode="auto">
          <a:xfrm rot="19040430">
            <a:off x="8102770" y="29338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40" name="Teardrop 39"/>
          <p:cNvSpPr/>
          <p:nvPr/>
        </p:nvSpPr>
        <p:spPr bwMode="auto">
          <a:xfrm rot="19040430">
            <a:off x="7950370" y="27052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41" name="Teardrop 40"/>
          <p:cNvSpPr/>
          <p:nvPr/>
        </p:nvSpPr>
        <p:spPr bwMode="auto">
          <a:xfrm rot="19040430">
            <a:off x="7626229" y="2756946"/>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42" name="Teardrop 41"/>
          <p:cNvSpPr/>
          <p:nvPr/>
        </p:nvSpPr>
        <p:spPr bwMode="auto">
          <a:xfrm rot="19040430">
            <a:off x="7797970" y="29450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43" name="Teardrop 42"/>
          <p:cNvSpPr/>
          <p:nvPr/>
        </p:nvSpPr>
        <p:spPr bwMode="auto">
          <a:xfrm rot="19040430">
            <a:off x="8341028" y="27164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44" name="Teardrop 43"/>
          <p:cNvSpPr/>
          <p:nvPr/>
        </p:nvSpPr>
        <p:spPr bwMode="auto">
          <a:xfrm rot="19040430">
            <a:off x="6883570" y="27052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45" name="Teardrop 44"/>
          <p:cNvSpPr/>
          <p:nvPr/>
        </p:nvSpPr>
        <p:spPr bwMode="auto">
          <a:xfrm rot="19040430">
            <a:off x="7264570" y="27814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46" name="Teardrop 45"/>
          <p:cNvSpPr/>
          <p:nvPr/>
        </p:nvSpPr>
        <p:spPr bwMode="auto">
          <a:xfrm rot="19040430">
            <a:off x="2159170" y="28688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47" name="Teardrop 46"/>
          <p:cNvSpPr/>
          <p:nvPr/>
        </p:nvSpPr>
        <p:spPr bwMode="auto">
          <a:xfrm rot="19040430">
            <a:off x="5521628" y="27926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48" name="Teardrop 47"/>
          <p:cNvSpPr/>
          <p:nvPr/>
        </p:nvSpPr>
        <p:spPr bwMode="auto">
          <a:xfrm rot="19040430">
            <a:off x="3235628" y="27814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49" name="Teardrop 48"/>
          <p:cNvSpPr/>
          <p:nvPr/>
        </p:nvSpPr>
        <p:spPr bwMode="auto">
          <a:xfrm rot="19040430">
            <a:off x="4397969" y="27164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50" name="Teardrop 49"/>
          <p:cNvSpPr/>
          <p:nvPr/>
        </p:nvSpPr>
        <p:spPr bwMode="auto">
          <a:xfrm rot="19040430">
            <a:off x="4397969" y="2248002"/>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
        <p:nvSpPr>
          <p:cNvPr id="51" name="Teardrop 50"/>
          <p:cNvSpPr/>
          <p:nvPr/>
        </p:nvSpPr>
        <p:spPr bwMode="auto">
          <a:xfrm rot="19040430">
            <a:off x="6664628" y="2868809"/>
            <a:ext cx="167802" cy="140989"/>
          </a:xfrm>
          <a:prstGeom prst="teardrop">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a:ln>
                <a:noFill/>
              </a:ln>
              <a:solidFill>
                <a:schemeClr val="bg1"/>
              </a:solidFill>
              <a:effectLst/>
              <a:latin typeface="Arial" pitchFamily="-10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990600" y="1981200"/>
            <a:ext cx="7315200" cy="457200"/>
          </a:xfrm>
          <a:prstGeom prst="roundRect">
            <a:avLst/>
          </a:prstGeom>
          <a:solidFill>
            <a:schemeClr val="bg1">
              <a:lumMod val="95000"/>
            </a:schemeClr>
          </a:solidFill>
          <a:ln w="19050" cap="flat" cmpd="sng" algn="ctr">
            <a:solidFill>
              <a:schemeClr val="accent1"/>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1" i="0" u="none" strike="noStrike" cap="none" normalizeH="0" baseline="0" dirty="0">
              <a:ln>
                <a:noFill/>
              </a:ln>
              <a:solidFill>
                <a:schemeClr val="tx1"/>
              </a:solidFill>
              <a:effectLst/>
              <a:latin typeface="Arial" pitchFamily="-106" charset="0"/>
            </a:endParaRPr>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304800" y="1143000"/>
            <a:ext cx="8763000" cy="4983163"/>
          </a:xfrm>
        </p:spPr>
        <p:txBody>
          <a:bodyPr/>
          <a:lstStyle/>
          <a:p>
            <a:pPr marL="457200" indent="-457200">
              <a:lnSpc>
                <a:spcPct val="150000"/>
              </a:lnSpc>
              <a:spcAft>
                <a:spcPts val="600"/>
              </a:spcAft>
              <a:buFont typeface="+mj-lt"/>
              <a:buAutoNum type="arabicPeriod"/>
            </a:pPr>
            <a:r>
              <a:rPr lang="en-US" sz="2200" dirty="0" smtClean="0"/>
              <a:t>Rationale for Having a School Ops Team</a:t>
            </a:r>
          </a:p>
          <a:p>
            <a:pPr marL="457200" indent="-457200">
              <a:lnSpc>
                <a:spcPct val="150000"/>
              </a:lnSpc>
              <a:spcAft>
                <a:spcPts val="600"/>
              </a:spcAft>
              <a:buFont typeface="+mj-lt"/>
              <a:buAutoNum type="arabicPeriod"/>
            </a:pPr>
            <a:r>
              <a:rPr lang="en-US" sz="2200" dirty="0" smtClean="0"/>
              <a:t>School Ops Roles &amp; Responsibilities: Who does what?</a:t>
            </a:r>
          </a:p>
          <a:p>
            <a:pPr marL="457200" indent="-457200">
              <a:lnSpc>
                <a:spcPct val="150000"/>
              </a:lnSpc>
              <a:spcAft>
                <a:spcPts val="600"/>
              </a:spcAft>
              <a:buFont typeface="+mj-lt"/>
              <a:buAutoNum type="arabicPeriod"/>
            </a:pPr>
            <a:r>
              <a:rPr lang="en-US" sz="2200" dirty="0" smtClean="0"/>
              <a:t>Tenets of Super Effective Principal-DSO Relationship</a:t>
            </a:r>
          </a:p>
          <a:p>
            <a:pPr marL="457200" indent="-457200">
              <a:lnSpc>
                <a:spcPct val="150000"/>
              </a:lnSpc>
              <a:spcAft>
                <a:spcPts val="600"/>
              </a:spcAft>
              <a:buFont typeface="+mj-lt"/>
              <a:buAutoNum type="arabicPeriod"/>
            </a:pPr>
            <a:r>
              <a:rPr lang="en-US" sz="2200" dirty="0" smtClean="0"/>
              <a:t>DSO Co-Management: Principal vs. Regional Director of Ops</a:t>
            </a:r>
          </a:p>
          <a:p>
            <a:pPr marL="457200" indent="-457200">
              <a:lnSpc>
                <a:spcPct val="150000"/>
              </a:lnSpc>
              <a:spcAft>
                <a:spcPts val="600"/>
              </a:spcAft>
              <a:buFont typeface="+mj-lt"/>
              <a:buAutoNum type="arabicPeriod"/>
            </a:pPr>
            <a:r>
              <a:rPr lang="en-US" sz="2200" dirty="0" smtClean="0"/>
              <a:t>Making the DSO-Principal-RDO Management Triad Work</a:t>
            </a:r>
          </a:p>
          <a:p>
            <a:pPr marL="457200" indent="-457200">
              <a:lnSpc>
                <a:spcPct val="150000"/>
              </a:lnSpc>
              <a:spcAft>
                <a:spcPts val="600"/>
              </a:spcAft>
              <a:buFont typeface="+mj-lt"/>
              <a:buAutoNum type="arabicPeriod"/>
            </a:pPr>
            <a:r>
              <a:rPr lang="en-US" sz="2200" dirty="0" smtClean="0"/>
              <a:t>The </a:t>
            </a:r>
            <a:r>
              <a:rPr lang="en-US" sz="2200" dirty="0" err="1" smtClean="0"/>
              <a:t>Nitty</a:t>
            </a:r>
            <a:r>
              <a:rPr lang="en-US" sz="2200" dirty="0" smtClean="0"/>
              <a:t>-Gritty: What can your fabulous ops team do for you?</a:t>
            </a:r>
          </a:p>
          <a:p>
            <a:pPr marL="457200" indent="-457200">
              <a:lnSpc>
                <a:spcPct val="150000"/>
              </a:lnSpc>
              <a:spcAft>
                <a:spcPts val="600"/>
              </a:spcAft>
              <a:buNone/>
            </a:pPr>
            <a:endParaRPr lang="en-US" dirty="0" smtClean="0"/>
          </a:p>
          <a:p>
            <a:pPr marL="457200" indent="-457200">
              <a:buNone/>
            </a:pPr>
            <a:r>
              <a:rPr lang="en-US" dirty="0" smtClean="0"/>
              <a:t/>
            </a:r>
            <a:br>
              <a:rPr lang="en-US" dirty="0" smtClean="0"/>
            </a:br>
            <a:endParaRPr lang="en-US" dirty="0" smtClean="0"/>
          </a:p>
          <a:p>
            <a:pPr lvl="1">
              <a:buFontTx/>
              <a:buChar char="-"/>
            </a:pPr>
            <a:endParaRPr lang="en-US" dirty="0" smtClean="0"/>
          </a:p>
        </p:txBody>
      </p:sp>
      <p:sp>
        <p:nvSpPr>
          <p:cNvPr id="4" name="Slide Number Placeholder 3"/>
          <p:cNvSpPr>
            <a:spLocks noGrp="1"/>
          </p:cNvSpPr>
          <p:nvPr>
            <p:ph type="sldNum" sz="quarter" idx="12"/>
          </p:nvPr>
        </p:nvSpPr>
        <p:spPr/>
        <p:txBody>
          <a:bodyPr/>
          <a:lstStyle/>
          <a:p>
            <a:pPr>
              <a:defRPr/>
            </a:pPr>
            <a:fld id="{19347DE8-4C69-4A64-81B9-F8BF4BDD3E82}"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8"/>
          <p:cNvCxnSpPr/>
          <p:nvPr/>
        </p:nvCxnSpPr>
        <p:spPr bwMode="auto">
          <a:xfrm>
            <a:off x="5410200" y="2590800"/>
            <a:ext cx="609600" cy="1588"/>
          </a:xfrm>
          <a:prstGeom prst="bentConnector3">
            <a:avLst>
              <a:gd name="adj1" fmla="val 50000"/>
            </a:avLst>
          </a:prstGeom>
          <a:noFill/>
          <a:ln w="9525" cap="flat" cmpd="sng" algn="ctr">
            <a:noFill/>
            <a:prstDash val="solid"/>
            <a:round/>
            <a:headEnd type="none" w="med" len="med"/>
            <a:tailEnd type="none" w="med" len="med"/>
          </a:ln>
          <a:effectLst/>
        </p:spPr>
      </p:cxnSp>
      <p:sp>
        <p:nvSpPr>
          <p:cNvPr id="2" name="Title 1"/>
          <p:cNvSpPr>
            <a:spLocks noGrp="1"/>
          </p:cNvSpPr>
          <p:nvPr>
            <p:ph type="title"/>
          </p:nvPr>
        </p:nvSpPr>
        <p:spPr>
          <a:xfrm>
            <a:off x="0" y="381000"/>
            <a:ext cx="9144000" cy="609600"/>
          </a:xfrm>
        </p:spPr>
        <p:txBody>
          <a:bodyPr/>
          <a:lstStyle/>
          <a:p>
            <a:pPr algn="ctr"/>
            <a:r>
              <a:rPr lang="en-US" dirty="0" smtClean="0"/>
              <a:t>Typical AF School Administration Org Structure</a:t>
            </a:r>
            <a:endParaRPr 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1DAC146C-3802-411C-8147-4ACA769B02A7}" type="slidenum">
              <a:rPr lang="en-US" smtClean="0"/>
              <a:pPr>
                <a:defRPr/>
              </a:pPr>
              <a:t>7</a:t>
            </a:fld>
            <a:endParaRPr lang="en-US"/>
          </a:p>
        </p:txBody>
      </p:sp>
      <p:graphicFrame>
        <p:nvGraphicFramePr>
          <p:cNvPr id="7" name="Content Placeholder 6"/>
          <p:cNvGraphicFramePr>
            <a:graphicFrameLocks noGrp="1"/>
          </p:cNvGraphicFramePr>
          <p:nvPr>
            <p:ph idx="1"/>
          </p:nvPr>
        </p:nvGraphicFramePr>
        <p:xfrm>
          <a:off x="609600" y="1219200"/>
          <a:ext cx="8001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bwMode="auto">
          <a:xfrm>
            <a:off x="609600" y="1447800"/>
            <a:ext cx="457200" cy="381000"/>
          </a:xfrm>
          <a:prstGeom prst="rect">
            <a:avLst/>
          </a:prstGeom>
          <a:solidFill>
            <a:schemeClr val="tx2"/>
          </a:solidFill>
          <a:ln w="9525" cap="flat" cmpd="sng" algn="ctr">
            <a:no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baseline="0">
              <a:ln>
                <a:noFill/>
              </a:ln>
              <a:solidFill>
                <a:schemeClr val="tx1"/>
              </a:solidFill>
              <a:effectLst/>
              <a:latin typeface="Arial" pitchFamily="-106" charset="0"/>
            </a:endParaRPr>
          </a:p>
        </p:txBody>
      </p:sp>
      <p:sp>
        <p:nvSpPr>
          <p:cNvPr id="10" name="Rectangle 9"/>
          <p:cNvSpPr/>
          <p:nvPr/>
        </p:nvSpPr>
        <p:spPr bwMode="auto">
          <a:xfrm>
            <a:off x="609600" y="1905000"/>
            <a:ext cx="457200" cy="381000"/>
          </a:xfrm>
          <a:prstGeom prst="rect">
            <a:avLst/>
          </a:prstGeom>
          <a:solidFill>
            <a:schemeClr val="accent1"/>
          </a:solidFill>
          <a:ln w="9525" cap="flat" cmpd="sng" algn="ctr">
            <a:no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baseline="0">
              <a:ln>
                <a:noFill/>
              </a:ln>
              <a:solidFill>
                <a:schemeClr val="tx1"/>
              </a:solidFill>
              <a:effectLst/>
              <a:latin typeface="Arial" pitchFamily="-106" charset="0"/>
            </a:endParaRPr>
          </a:p>
        </p:txBody>
      </p:sp>
      <p:sp>
        <p:nvSpPr>
          <p:cNvPr id="11" name="TextBox 10"/>
          <p:cNvSpPr txBox="1"/>
          <p:nvPr/>
        </p:nvSpPr>
        <p:spPr>
          <a:xfrm>
            <a:off x="1066800" y="1475601"/>
            <a:ext cx="2667000" cy="246221"/>
          </a:xfrm>
          <a:prstGeom prst="rect">
            <a:avLst/>
          </a:prstGeom>
          <a:noFill/>
        </p:spPr>
        <p:txBody>
          <a:bodyPr wrap="square" rtlCol="0">
            <a:spAutoFit/>
          </a:bodyPr>
          <a:lstStyle/>
          <a:p>
            <a:r>
              <a:rPr lang="en-US" b="1" dirty="0" smtClean="0"/>
              <a:t>= School Leadership Team member</a:t>
            </a:r>
            <a:r>
              <a:rPr lang="en-US" b="1" dirty="0" smtClean="0">
                <a:solidFill>
                  <a:schemeClr val="bg2"/>
                </a:solidFill>
              </a:rPr>
              <a:t>*</a:t>
            </a:r>
            <a:endParaRPr lang="en-US" b="1" dirty="0">
              <a:solidFill>
                <a:schemeClr val="bg2"/>
              </a:solidFill>
            </a:endParaRPr>
          </a:p>
        </p:txBody>
      </p:sp>
      <p:sp>
        <p:nvSpPr>
          <p:cNvPr id="12" name="TextBox 11"/>
          <p:cNvSpPr txBox="1"/>
          <p:nvPr/>
        </p:nvSpPr>
        <p:spPr>
          <a:xfrm>
            <a:off x="1066800" y="1905000"/>
            <a:ext cx="1676400" cy="276999"/>
          </a:xfrm>
          <a:prstGeom prst="rect">
            <a:avLst/>
          </a:prstGeom>
          <a:noFill/>
        </p:spPr>
        <p:txBody>
          <a:bodyPr wrap="square" rtlCol="0">
            <a:spAutoFit/>
          </a:bodyPr>
          <a:lstStyle/>
          <a:p>
            <a:r>
              <a:rPr lang="en-US" sz="1200" b="1" dirty="0" smtClean="0"/>
              <a:t>= </a:t>
            </a:r>
            <a:r>
              <a:rPr lang="en-US" b="1" dirty="0" smtClean="0"/>
              <a:t>Non-SLT member</a:t>
            </a:r>
            <a:endParaRPr lang="en-US" b="1" dirty="0"/>
          </a:p>
        </p:txBody>
      </p:sp>
      <p:sp>
        <p:nvSpPr>
          <p:cNvPr id="13" name="TextBox 12"/>
          <p:cNvSpPr txBox="1"/>
          <p:nvPr/>
        </p:nvSpPr>
        <p:spPr>
          <a:xfrm>
            <a:off x="0" y="6123801"/>
            <a:ext cx="9144000" cy="246221"/>
          </a:xfrm>
          <a:prstGeom prst="rect">
            <a:avLst/>
          </a:prstGeom>
          <a:noFill/>
        </p:spPr>
        <p:txBody>
          <a:bodyPr wrap="square" rtlCol="0">
            <a:spAutoFit/>
          </a:bodyPr>
          <a:lstStyle/>
          <a:p>
            <a:pPr algn="ctr"/>
            <a:r>
              <a:rPr lang="en-US" b="1" dirty="0" smtClean="0">
                <a:solidFill>
                  <a:schemeClr val="bg2"/>
                </a:solidFill>
              </a:rPr>
              <a:t>*The exact SLT org structure may differ somewhat by geography or even by school.  For example, not all principals have an assistant.</a:t>
            </a:r>
            <a:endParaRPr lang="en-US" b="1" dirty="0">
              <a:solidFill>
                <a:schemeClr val="bg2"/>
              </a:solidFill>
            </a:endParaRPr>
          </a:p>
        </p:txBody>
      </p:sp>
      <p:sp>
        <p:nvSpPr>
          <p:cNvPr id="14" name="Rounded Rectangle 13"/>
          <p:cNvSpPr/>
          <p:nvPr/>
        </p:nvSpPr>
        <p:spPr bwMode="auto">
          <a:xfrm>
            <a:off x="3352800" y="3429000"/>
            <a:ext cx="2590800" cy="2438400"/>
          </a:xfrm>
          <a:prstGeom prst="roundRect">
            <a:avLst/>
          </a:prstGeom>
          <a:noFill/>
          <a:ln w="57150" cap="flat" cmpd="sng" algn="ctr">
            <a:solidFill>
              <a:schemeClr val="bg2"/>
            </a:solidFill>
            <a:prstDash val="solid"/>
            <a:round/>
            <a:headEnd type="none" w="med" len="med"/>
            <a:tailEnd type="none" w="med" len="med"/>
          </a:ln>
          <a:effectLst/>
        </p:spPr>
        <p:txBody>
          <a:bodyPr vert="horz" wrap="square" lIns="274320" tIns="13716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pPr>
            <a:endParaRPr kumimoji="0" lang="en-US" sz="1000" b="0" i="0" u="none" strike="noStrike" cap="none" normalizeH="0" baseline="0">
              <a:ln>
                <a:noFill/>
              </a:ln>
              <a:solidFill>
                <a:schemeClr val="tx1"/>
              </a:solidFill>
              <a:effectLst/>
              <a:latin typeface="Arial" pitchFamily="-106" charset="0"/>
            </a:endParaRPr>
          </a:p>
        </p:txBody>
      </p:sp>
      <p:cxnSp>
        <p:nvCxnSpPr>
          <p:cNvPr id="24" name="Elbow Connector 23"/>
          <p:cNvCxnSpPr/>
          <p:nvPr/>
        </p:nvCxnSpPr>
        <p:spPr bwMode="auto">
          <a:xfrm>
            <a:off x="6096000" y="2592388"/>
            <a:ext cx="914400" cy="914400"/>
          </a:xfrm>
          <a:prstGeom prst="bentConnector3">
            <a:avLst/>
          </a:prstGeom>
          <a:noFill/>
          <a:ln w="9525" cap="flat" cmpd="sng" algn="ctr">
            <a:noFill/>
            <a:prstDash val="solid"/>
            <a:round/>
            <a:headEnd type="none" w="med" len="med"/>
            <a:tailEnd type="none" w="med" len="med"/>
          </a:ln>
          <a:effectLst/>
        </p:spPr>
      </p:cxnSp>
      <p:cxnSp>
        <p:nvCxnSpPr>
          <p:cNvPr id="26" name="Elbow Connector 25"/>
          <p:cNvCxnSpPr/>
          <p:nvPr/>
        </p:nvCxnSpPr>
        <p:spPr bwMode="auto">
          <a:xfrm rot="10800000" flipV="1">
            <a:off x="5105400" y="2365373"/>
            <a:ext cx="1066800" cy="1063626"/>
          </a:xfrm>
          <a:prstGeom prst="bentConnector3">
            <a:avLst>
              <a:gd name="adj1" fmla="val 101206"/>
            </a:avLst>
          </a:prstGeom>
          <a:ln w="38100">
            <a:prstDash val="sysDot"/>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76200"/>
            <a:ext cx="9144000" cy="609600"/>
          </a:xfrm>
        </p:spPr>
        <p:txBody>
          <a:bodyPr/>
          <a:lstStyle/>
          <a:p>
            <a:pPr algn="ctr"/>
            <a:r>
              <a:rPr lang="en-US" sz="2400" dirty="0" smtClean="0"/>
              <a:t>School Ops Team Roles &amp; Responsibilities </a:t>
            </a:r>
            <a:br>
              <a:rPr lang="en-US" sz="2400" dirty="0" smtClean="0"/>
            </a:br>
            <a:r>
              <a:rPr lang="en-US" sz="1600" dirty="0" smtClean="0">
                <a:solidFill>
                  <a:srgbClr val="FF0000"/>
                </a:solidFill>
              </a:rPr>
              <a:t>Sample of Key Ops Team Projects</a:t>
            </a:r>
            <a:r>
              <a:rPr lang="en-US" dirty="0" smtClean="0"/>
              <a:t/>
            </a:r>
            <a:br>
              <a:rPr lang="en-US" dirty="0" smtClean="0"/>
            </a:br>
            <a:r>
              <a:rPr lang="en-US" dirty="0" smtClean="0"/>
              <a:t> </a:t>
            </a:r>
            <a:endParaRPr lang="en-US" dirty="0"/>
          </a:p>
        </p:txBody>
      </p:sp>
      <p:graphicFrame>
        <p:nvGraphicFramePr>
          <p:cNvPr id="6" name="Content Placeholder 5"/>
          <p:cNvGraphicFramePr>
            <a:graphicFrameLocks noGrp="1"/>
          </p:cNvGraphicFramePr>
          <p:nvPr>
            <p:ph idx="1"/>
          </p:nvPr>
        </p:nvGraphicFramePr>
        <p:xfrm>
          <a:off x="76200" y="564378"/>
          <a:ext cx="8991600" cy="5595366"/>
        </p:xfrm>
        <a:graphic>
          <a:graphicData uri="http://schemas.openxmlformats.org/drawingml/2006/table">
            <a:tbl>
              <a:tblPr firstRow="1" bandRow="1">
                <a:tableStyleId>{5C22544A-7EE6-4342-B048-85BDC9FD1C3A}</a:tableStyleId>
              </a:tblPr>
              <a:tblGrid>
                <a:gridCol w="2658386"/>
                <a:gridCol w="3548204"/>
                <a:gridCol w="2785010"/>
              </a:tblGrid>
              <a:tr h="333223">
                <a:tc>
                  <a:txBody>
                    <a:bodyPr/>
                    <a:lstStyle/>
                    <a:p>
                      <a:pPr algn="ctr"/>
                      <a:r>
                        <a:rPr lang="en-US" sz="1600" b="1" dirty="0" smtClean="0">
                          <a:solidFill>
                            <a:schemeClr val="bg1"/>
                          </a:solidFill>
                        </a:rPr>
                        <a:t>Director</a:t>
                      </a:r>
                      <a:r>
                        <a:rPr lang="en-US" sz="1600" b="1" baseline="0" dirty="0" smtClean="0">
                          <a:solidFill>
                            <a:schemeClr val="bg1"/>
                          </a:solidFill>
                        </a:rPr>
                        <a:t> of School Ops</a:t>
                      </a:r>
                      <a:endParaRPr lang="en-US" sz="1600" b="1" dirty="0">
                        <a:solidFill>
                          <a:schemeClr val="bg1"/>
                        </a:solidFill>
                      </a:endParaRPr>
                    </a:p>
                  </a:txBody>
                  <a:tcPr marL="186331" marR="186331" anchor="ctr">
                    <a:solidFill>
                      <a:schemeClr val="tx2"/>
                    </a:solidFill>
                  </a:tcPr>
                </a:tc>
                <a:tc>
                  <a:txBody>
                    <a:bodyPr/>
                    <a:lstStyle/>
                    <a:p>
                      <a:pPr algn="ctr"/>
                      <a:r>
                        <a:rPr lang="en-US" sz="1600" b="1" dirty="0" smtClean="0">
                          <a:solidFill>
                            <a:schemeClr val="bg1"/>
                          </a:solidFill>
                        </a:rPr>
                        <a:t>Student Services Manager</a:t>
                      </a:r>
                      <a:endParaRPr lang="en-US" sz="1600" b="1" dirty="0">
                        <a:solidFill>
                          <a:schemeClr val="bg1"/>
                        </a:solidFill>
                      </a:endParaRPr>
                    </a:p>
                  </a:txBody>
                  <a:tcPr marL="186331" marR="186331" anchor="ctr">
                    <a:solidFill>
                      <a:schemeClr val="tx2"/>
                    </a:solidFill>
                  </a:tcPr>
                </a:tc>
                <a:tc>
                  <a:txBody>
                    <a:bodyPr/>
                    <a:lstStyle/>
                    <a:p>
                      <a:pPr algn="ctr"/>
                      <a:r>
                        <a:rPr lang="en-US" sz="1600" b="1" dirty="0" smtClean="0">
                          <a:solidFill>
                            <a:schemeClr val="bg1"/>
                          </a:solidFill>
                        </a:rPr>
                        <a:t>Office Coordinator</a:t>
                      </a:r>
                      <a:endParaRPr lang="en-US" sz="1600" b="1" dirty="0">
                        <a:solidFill>
                          <a:schemeClr val="bg1"/>
                        </a:solidFill>
                      </a:endParaRPr>
                    </a:p>
                  </a:txBody>
                  <a:tcPr marL="186331" marR="186331" anchor="ctr">
                    <a:solidFill>
                      <a:schemeClr val="tx2"/>
                    </a:solidFill>
                  </a:tcPr>
                </a:tc>
              </a:tr>
              <a:tr h="4988321">
                <a:tc>
                  <a:txBody>
                    <a:bodyPr/>
                    <a:lstStyle/>
                    <a:p>
                      <a:pPr marL="225425" marR="0" indent="-225425" algn="l" defTabSz="457200" rtl="0" eaLnBrk="1" fontAlgn="ctr" latinLnBrk="0" hangingPunct="1">
                        <a:lnSpc>
                          <a:spcPct val="100000"/>
                        </a:lnSpc>
                        <a:spcBef>
                          <a:spcPts val="0"/>
                        </a:spcBef>
                        <a:spcAft>
                          <a:spcPts val="0"/>
                        </a:spcAft>
                        <a:buClrTx/>
                        <a:buSzTx/>
                        <a:buFont typeface="Arial" pitchFamily="34" charset="0"/>
                        <a:buChar char="•"/>
                        <a:tabLst/>
                        <a:defRPr/>
                      </a:pPr>
                      <a:r>
                        <a:rPr lang="en-US" sz="1050" b="0" dirty="0" smtClean="0"/>
                        <a:t>Oversee all essential aspects of </a:t>
                      </a:r>
                      <a:r>
                        <a:rPr lang="en-US" sz="1050" b="0" dirty="0" smtClean="0">
                          <a:solidFill>
                            <a:srgbClr val="FF0000"/>
                          </a:solidFill>
                        </a:rPr>
                        <a:t>school administration </a:t>
                      </a:r>
                      <a:r>
                        <a:rPr lang="en-US" sz="1050" b="0" dirty="0" smtClean="0"/>
                        <a:t>(i.e. payroll,</a:t>
                      </a:r>
                      <a:r>
                        <a:rPr lang="en-US" sz="1050" b="0" baseline="0" dirty="0" smtClean="0"/>
                        <a:t> accounts payable, IT, school safety, procurement, b</a:t>
                      </a:r>
                      <a:r>
                        <a:rPr lang="en-US" sz="1050" b="0" dirty="0" smtClean="0"/>
                        <a:t>enefits administration,</a:t>
                      </a:r>
                      <a:r>
                        <a:rPr lang="en-US" sz="1050" b="0" baseline="0" dirty="0" smtClean="0"/>
                        <a:t> certification, report cards, transcripts, school culture system logistics, facility appearance, etc.)</a:t>
                      </a:r>
                      <a:endParaRPr lang="en-US" sz="1050" b="0" dirty="0" smtClean="0">
                        <a:solidFill>
                          <a:schemeClr val="tx1"/>
                        </a:solidFill>
                      </a:endParaRPr>
                    </a:p>
                    <a:p>
                      <a:pPr marL="225425" indent="-225425" fontAlgn="ctr">
                        <a:buFont typeface="Arial" pitchFamily="34" charset="0"/>
                        <a:buChar char="•"/>
                      </a:pPr>
                      <a:r>
                        <a:rPr lang="en-US" sz="1050" b="0" dirty="0" smtClean="0">
                          <a:solidFill>
                            <a:schemeClr val="tx1"/>
                          </a:solidFill>
                        </a:rPr>
                        <a:t>Work closely with the principal &amp; AF finance staff to develop and </a:t>
                      </a:r>
                      <a:r>
                        <a:rPr lang="en-US" sz="1050" b="0" dirty="0" smtClean="0">
                          <a:solidFill>
                            <a:srgbClr val="FF0000"/>
                          </a:solidFill>
                        </a:rPr>
                        <a:t>manage the school’s budget</a:t>
                      </a:r>
                      <a:r>
                        <a:rPr lang="en-US" sz="1050" b="0" dirty="0" smtClean="0">
                          <a:solidFill>
                            <a:schemeClr val="tx1"/>
                          </a:solidFill>
                        </a:rPr>
                        <a:t> &amp; staffing plan</a:t>
                      </a:r>
                    </a:p>
                    <a:p>
                      <a:pPr marL="225425" indent="-225425" fontAlgn="ctr">
                        <a:buFont typeface="Arial" pitchFamily="34" charset="0"/>
                        <a:buChar char="•"/>
                      </a:pPr>
                      <a:r>
                        <a:rPr lang="en-US" sz="1050" b="0" dirty="0" smtClean="0">
                          <a:solidFill>
                            <a:schemeClr val="tx1"/>
                          </a:solidFill>
                        </a:rPr>
                        <a:t>Manage</a:t>
                      </a:r>
                      <a:r>
                        <a:rPr lang="en-US" sz="1050" b="0" baseline="0" dirty="0" smtClean="0">
                          <a:solidFill>
                            <a:schemeClr val="tx1"/>
                          </a:solidFill>
                        </a:rPr>
                        <a:t> ops aspects of </a:t>
                      </a:r>
                      <a:r>
                        <a:rPr lang="en-US" sz="1050" b="0" baseline="0" dirty="0" smtClean="0">
                          <a:solidFill>
                            <a:srgbClr val="FF0000"/>
                          </a:solidFill>
                        </a:rPr>
                        <a:t>School Readiness</a:t>
                      </a:r>
                      <a:r>
                        <a:rPr lang="en-US" sz="1050" b="0" baseline="0" dirty="0" smtClean="0">
                          <a:solidFill>
                            <a:schemeClr val="tx1"/>
                          </a:solidFill>
                        </a:rPr>
                        <a:t>; supports principal as requested with other aspects</a:t>
                      </a:r>
                      <a:endParaRPr lang="en-US" sz="1050" b="0" dirty="0" smtClean="0">
                        <a:solidFill>
                          <a:schemeClr val="tx1"/>
                        </a:solidFill>
                      </a:endParaRPr>
                    </a:p>
                    <a:p>
                      <a:pPr marL="225425" indent="-225425" fontAlgn="ctr">
                        <a:buFont typeface="Arial" pitchFamily="34" charset="0"/>
                        <a:buChar char="•"/>
                      </a:pPr>
                      <a:r>
                        <a:rPr lang="en-US" sz="1050" b="0" dirty="0" smtClean="0">
                          <a:solidFill>
                            <a:schemeClr val="tx1"/>
                          </a:solidFill>
                        </a:rPr>
                        <a:t>Oversee school based</a:t>
                      </a:r>
                      <a:r>
                        <a:rPr lang="en-US" sz="1050" b="0" baseline="0" dirty="0" smtClean="0">
                          <a:solidFill>
                            <a:schemeClr val="tx1"/>
                          </a:solidFill>
                        </a:rPr>
                        <a:t> aspects of </a:t>
                      </a:r>
                      <a:r>
                        <a:rPr lang="en-US" sz="1050" b="0" dirty="0" smtClean="0">
                          <a:solidFill>
                            <a:srgbClr val="FF0000"/>
                          </a:solidFill>
                        </a:rPr>
                        <a:t>charter</a:t>
                      </a:r>
                      <a:r>
                        <a:rPr lang="en-US" sz="1050" b="0" baseline="0" dirty="0" smtClean="0">
                          <a:solidFill>
                            <a:srgbClr val="FF0000"/>
                          </a:solidFill>
                        </a:rPr>
                        <a:t> renewal </a:t>
                      </a:r>
                      <a:r>
                        <a:rPr lang="en-US" sz="1050" b="0" baseline="0" dirty="0" smtClean="0">
                          <a:solidFill>
                            <a:schemeClr val="tx1"/>
                          </a:solidFill>
                        </a:rPr>
                        <a:t>logistics &amp; details of </a:t>
                      </a:r>
                      <a:r>
                        <a:rPr lang="en-US" sz="1050" b="0" baseline="0" dirty="0" smtClean="0">
                          <a:solidFill>
                            <a:srgbClr val="FF0000"/>
                          </a:solidFill>
                        </a:rPr>
                        <a:t>authorizer visits</a:t>
                      </a:r>
                    </a:p>
                    <a:p>
                      <a:pPr marL="225425" indent="-225425" fontAlgn="ctr">
                        <a:buFont typeface="Arial" pitchFamily="34" charset="0"/>
                        <a:buChar char="•"/>
                      </a:pPr>
                      <a:r>
                        <a:rPr lang="en-US" sz="1050" b="0" dirty="0" smtClean="0">
                          <a:solidFill>
                            <a:schemeClr val="tx1"/>
                          </a:solidFill>
                        </a:rPr>
                        <a:t>Ensure adherence to school </a:t>
                      </a:r>
                      <a:r>
                        <a:rPr lang="en-US" sz="1050" b="0" dirty="0" smtClean="0">
                          <a:solidFill>
                            <a:srgbClr val="FF0000"/>
                          </a:solidFill>
                        </a:rPr>
                        <a:t>fiscal policies</a:t>
                      </a:r>
                      <a:r>
                        <a:rPr lang="en-US" sz="1050" b="0" baseline="0" dirty="0" smtClean="0">
                          <a:solidFill>
                            <a:srgbClr val="FF0000"/>
                          </a:solidFill>
                        </a:rPr>
                        <a:t> </a:t>
                      </a:r>
                      <a:r>
                        <a:rPr lang="en-US" sz="1050" b="0" dirty="0" smtClean="0">
                          <a:solidFill>
                            <a:srgbClr val="FF0000"/>
                          </a:solidFill>
                        </a:rPr>
                        <a:t>&amp; procedures</a:t>
                      </a:r>
                      <a:r>
                        <a:rPr lang="en-US" sz="1050" b="0" baseline="0" dirty="0" smtClean="0">
                          <a:solidFill>
                            <a:schemeClr val="tx1"/>
                          </a:solidFill>
                        </a:rPr>
                        <a:t> and a clean financial audit</a:t>
                      </a:r>
                      <a:r>
                        <a:rPr lang="en-US" sz="1050" b="0" dirty="0" smtClean="0">
                          <a:solidFill>
                            <a:schemeClr val="tx1"/>
                          </a:solidFill>
                        </a:rPr>
                        <a:t> </a:t>
                      </a:r>
                    </a:p>
                    <a:p>
                      <a:pPr marL="225425" indent="-225425" fontAlgn="ctr">
                        <a:buFont typeface="Arial" pitchFamily="34" charset="0"/>
                        <a:buChar char="•"/>
                      </a:pPr>
                      <a:r>
                        <a:rPr lang="en-US" sz="1050" b="0" dirty="0" smtClean="0">
                          <a:solidFill>
                            <a:schemeClr val="tx1"/>
                          </a:solidFill>
                        </a:rPr>
                        <a:t>Oversees execution</a:t>
                      </a:r>
                      <a:r>
                        <a:rPr lang="en-US" sz="1050" b="0" baseline="0" dirty="0" smtClean="0">
                          <a:solidFill>
                            <a:schemeClr val="tx1"/>
                          </a:solidFill>
                        </a:rPr>
                        <a:t> of</a:t>
                      </a:r>
                      <a:r>
                        <a:rPr lang="en-US" sz="1050" b="0" dirty="0" smtClean="0">
                          <a:solidFill>
                            <a:schemeClr val="tx1"/>
                          </a:solidFill>
                        </a:rPr>
                        <a:t> </a:t>
                      </a:r>
                      <a:r>
                        <a:rPr lang="en-US" sz="1050" b="0" dirty="0" smtClean="0">
                          <a:solidFill>
                            <a:srgbClr val="FF0000"/>
                          </a:solidFill>
                        </a:rPr>
                        <a:t>special events</a:t>
                      </a:r>
                      <a:r>
                        <a:rPr lang="en-US" sz="1050" b="0" dirty="0" smtClean="0">
                          <a:solidFill>
                            <a:schemeClr val="tx1"/>
                          </a:solidFill>
                        </a:rPr>
                        <a:t>, such as field lessons, report card night, graduation, staff appreciation</a:t>
                      </a:r>
                      <a:r>
                        <a:rPr lang="en-US" sz="1050" b="0" baseline="0" dirty="0" smtClean="0">
                          <a:solidFill>
                            <a:schemeClr val="tx1"/>
                          </a:solidFill>
                        </a:rPr>
                        <a:t> week, staff retreats</a:t>
                      </a:r>
                      <a:endParaRPr lang="en-US" sz="1050" b="0" dirty="0" smtClean="0">
                        <a:solidFill>
                          <a:schemeClr val="tx1"/>
                        </a:solidFill>
                      </a:endParaRPr>
                    </a:p>
                    <a:p>
                      <a:pPr marL="225425" indent="-225425" fontAlgn="ctr">
                        <a:buFont typeface="Arial" pitchFamily="34" charset="0"/>
                        <a:buChar char="•"/>
                      </a:pPr>
                      <a:r>
                        <a:rPr lang="en-US" sz="1050" b="0" baseline="0" dirty="0" smtClean="0"/>
                        <a:t>Work closely with Team X to ensure school is </a:t>
                      </a:r>
                      <a:r>
                        <a:rPr lang="en-US" sz="1050" b="0" baseline="0" dirty="0" smtClean="0">
                          <a:solidFill>
                            <a:srgbClr val="FF0000"/>
                          </a:solidFill>
                        </a:rPr>
                        <a:t>fully enrolled, </a:t>
                      </a:r>
                      <a:r>
                        <a:rPr lang="en-US" sz="1050" b="0" baseline="0" dirty="0" smtClean="0"/>
                        <a:t>has a sufficient waitlist, </a:t>
                      </a:r>
                      <a:r>
                        <a:rPr lang="en-US" sz="1050" b="0" baseline="0" dirty="0" smtClean="0">
                          <a:solidFill>
                            <a:srgbClr val="FF0000"/>
                          </a:solidFill>
                        </a:rPr>
                        <a:t>host external visitors</a:t>
                      </a:r>
                      <a:r>
                        <a:rPr lang="en-US" sz="1050" b="0" baseline="0" dirty="0" smtClean="0"/>
                        <a:t>, assist with governance and compliance issues</a:t>
                      </a:r>
                    </a:p>
                    <a:p>
                      <a:pPr marL="225425" indent="-225425" fontAlgn="ctr">
                        <a:buFont typeface="Arial" pitchFamily="34" charset="0"/>
                        <a:buChar char="•"/>
                      </a:pPr>
                      <a:r>
                        <a:rPr lang="en-US" sz="1050" b="0" baseline="0" dirty="0" smtClean="0"/>
                        <a:t>Assist principal on </a:t>
                      </a:r>
                      <a:r>
                        <a:rPr lang="en-US" sz="1050" b="0" baseline="0" dirty="0" smtClean="0">
                          <a:solidFill>
                            <a:srgbClr val="FF0000"/>
                          </a:solidFill>
                        </a:rPr>
                        <a:t>communication w/staff &amp; parents</a:t>
                      </a:r>
                      <a:r>
                        <a:rPr lang="en-US" sz="1050" b="0" baseline="0" dirty="0" smtClean="0"/>
                        <a:t> (e.g. newsletters)</a:t>
                      </a:r>
                    </a:p>
                  </a:txBody>
                  <a:tcPr marL="186331" marR="186331"/>
                </a:tc>
                <a:tc>
                  <a:txBody>
                    <a:bodyPr/>
                    <a:lstStyle/>
                    <a:p>
                      <a:pPr marL="119063" lvl="0" indent="-119063" defTabSz="711200">
                        <a:lnSpc>
                          <a:spcPct val="90000"/>
                        </a:lnSpc>
                        <a:spcAft>
                          <a:spcPct val="35000"/>
                        </a:spcAft>
                        <a:buFont typeface="Arial" pitchFamily="34" charset="0"/>
                        <a:buChar char="•"/>
                      </a:pPr>
                      <a:r>
                        <a:rPr lang="en-US" sz="1050" b="0" dirty="0" smtClean="0">
                          <a:solidFill>
                            <a:schemeClr val="tx1"/>
                          </a:solidFill>
                        </a:rPr>
                        <a:t>Year-round management of student enrollment, </a:t>
                      </a:r>
                      <a:r>
                        <a:rPr lang="en-US" sz="1050" b="0" baseline="0" dirty="0" smtClean="0">
                          <a:solidFill>
                            <a:schemeClr val="tx1"/>
                          </a:solidFill>
                        </a:rPr>
                        <a:t>course, section &amp; </a:t>
                      </a:r>
                      <a:r>
                        <a:rPr lang="en-US" sz="1050" b="0" dirty="0" smtClean="0">
                          <a:solidFill>
                            <a:schemeClr val="tx1"/>
                          </a:solidFill>
                        </a:rPr>
                        <a:t>roster configuration, schedule set-up, and withdrawal process in</a:t>
                      </a:r>
                      <a:r>
                        <a:rPr lang="en-US" sz="1050" b="0" baseline="0" dirty="0" smtClean="0">
                          <a:solidFill>
                            <a:schemeClr val="tx1"/>
                          </a:solidFill>
                        </a:rPr>
                        <a:t> </a:t>
                      </a:r>
                      <a:r>
                        <a:rPr lang="en-US" sz="1050" b="0" dirty="0" smtClean="0">
                          <a:solidFill>
                            <a:srgbClr val="FF0000"/>
                          </a:solidFill>
                        </a:rPr>
                        <a:t>Infinite</a:t>
                      </a:r>
                      <a:r>
                        <a:rPr lang="en-US" sz="1050" b="0" baseline="0" dirty="0" smtClean="0">
                          <a:solidFill>
                            <a:srgbClr val="FF0000"/>
                          </a:solidFill>
                        </a:rPr>
                        <a:t> Campus</a:t>
                      </a:r>
                      <a:r>
                        <a:rPr lang="en-US" sz="1050" b="0" dirty="0" smtClean="0">
                          <a:solidFill>
                            <a:schemeClr val="tx1"/>
                          </a:solidFill>
                        </a:rPr>
                        <a:t>.</a:t>
                      </a:r>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kern="1200" baseline="0" dirty="0" smtClean="0">
                          <a:solidFill>
                            <a:schemeClr val="dk1"/>
                          </a:solidFill>
                          <a:latin typeface="+mn-lt"/>
                          <a:ea typeface="+mn-ea"/>
                          <a:cs typeface="+mn-cs"/>
                        </a:rPr>
                        <a:t>Oversee </a:t>
                      </a:r>
                      <a:r>
                        <a:rPr lang="en-US" sz="1050" kern="1200" baseline="0" dirty="0" smtClean="0">
                          <a:solidFill>
                            <a:srgbClr val="FF0000"/>
                          </a:solidFill>
                          <a:latin typeface="+mn-lt"/>
                          <a:ea typeface="+mn-ea"/>
                          <a:cs typeface="+mn-cs"/>
                        </a:rPr>
                        <a:t>student &amp; staff attendance data </a:t>
                      </a:r>
                      <a:r>
                        <a:rPr lang="en-US" sz="1050" kern="1200" baseline="0" dirty="0" smtClean="0">
                          <a:solidFill>
                            <a:schemeClr val="dk1"/>
                          </a:solidFill>
                          <a:latin typeface="+mn-lt"/>
                          <a:ea typeface="+mn-ea"/>
                          <a:cs typeface="+mn-cs"/>
                        </a:rPr>
                        <a:t>process &amp; ensure that it is reconciled &amp; accurate each day</a:t>
                      </a:r>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kern="1200" baseline="0" dirty="0" smtClean="0">
                          <a:solidFill>
                            <a:schemeClr val="dk1"/>
                          </a:solidFill>
                          <a:latin typeface="+mn-lt"/>
                          <a:ea typeface="+mn-ea"/>
                          <a:cs typeface="+mn-cs"/>
                        </a:rPr>
                        <a:t>Oversee daily data entry and follow up for student discipline system</a:t>
                      </a:r>
                      <a:endParaRPr lang="en-US" sz="1050" b="0" dirty="0" smtClean="0">
                        <a:solidFill>
                          <a:schemeClr val="tx1"/>
                        </a:solidFill>
                      </a:endParaRPr>
                    </a:p>
                    <a:p>
                      <a:pPr marL="119063" lvl="0" indent="-119063" defTabSz="711200">
                        <a:lnSpc>
                          <a:spcPct val="90000"/>
                        </a:lnSpc>
                        <a:spcAft>
                          <a:spcPct val="35000"/>
                        </a:spcAft>
                        <a:buFont typeface="Arial" pitchFamily="34" charset="0"/>
                        <a:buChar char="•"/>
                      </a:pPr>
                      <a:r>
                        <a:rPr lang="en-US" sz="1050" b="0" dirty="0" smtClean="0"/>
                        <a:t>Produce </a:t>
                      </a:r>
                      <a:r>
                        <a:rPr lang="en-US" sz="1050" b="0" dirty="0" smtClean="0">
                          <a:solidFill>
                            <a:srgbClr val="FF0000"/>
                          </a:solidFill>
                        </a:rPr>
                        <a:t>academic and school culture reports </a:t>
                      </a:r>
                      <a:r>
                        <a:rPr lang="en-US" sz="1050" b="0" dirty="0" smtClean="0"/>
                        <a:t>(i.e. report cards, progress reports, scholar</a:t>
                      </a:r>
                      <a:r>
                        <a:rPr lang="en-US" sz="1050" b="0" baseline="0" dirty="0" smtClean="0"/>
                        <a:t> dollars, etc.</a:t>
                      </a:r>
                      <a:r>
                        <a:rPr lang="en-US" sz="1050" b="0" dirty="0" smtClean="0"/>
                        <a:t>)</a:t>
                      </a:r>
                      <a:endParaRPr lang="en-US" sz="1050" b="0" baseline="0" dirty="0" smtClean="0"/>
                    </a:p>
                    <a:p>
                      <a:pPr marL="119063" lvl="0" indent="-119063" defTabSz="711200">
                        <a:lnSpc>
                          <a:spcPct val="90000"/>
                        </a:lnSpc>
                        <a:spcAft>
                          <a:spcPct val="35000"/>
                        </a:spcAft>
                        <a:buFont typeface="Arial" pitchFamily="34" charset="0"/>
                        <a:buChar char="•"/>
                      </a:pPr>
                      <a:r>
                        <a:rPr lang="en-US" sz="1050" b="0" baseline="0" dirty="0" smtClean="0"/>
                        <a:t>Provide leadership team with ad-hoc reports &amp; Data Dashboards on daily/weekly/monthly basis (as requested by principal)</a:t>
                      </a:r>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b="0" dirty="0" smtClean="0"/>
                        <a:t>Manage </a:t>
                      </a:r>
                      <a:r>
                        <a:rPr lang="en-US" sz="1050" b="0" dirty="0" smtClean="0">
                          <a:solidFill>
                            <a:srgbClr val="FF0000"/>
                          </a:solidFill>
                        </a:rPr>
                        <a:t>student test administration </a:t>
                      </a:r>
                      <a:r>
                        <a:rPr lang="en-US" sz="1050" b="0" dirty="0" smtClean="0"/>
                        <a:t>(IA,</a:t>
                      </a:r>
                      <a:r>
                        <a:rPr lang="en-US" sz="1050" b="0" baseline="0" dirty="0" smtClean="0"/>
                        <a:t> non-IA </a:t>
                      </a:r>
                      <a:r>
                        <a:rPr lang="en-US" sz="1050" b="0" dirty="0" smtClean="0"/>
                        <a:t>and state testing), including the distribution of test materials to the classroom, and the collection and aggregation of test results;</a:t>
                      </a:r>
                      <a:r>
                        <a:rPr lang="en-US" sz="1050" b="0" baseline="0" dirty="0" smtClean="0"/>
                        <a:t> ensure that 100% of students are tested 100% of the time</a:t>
                      </a:r>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kern="1200" baseline="0" dirty="0" smtClean="0">
                          <a:solidFill>
                            <a:schemeClr val="dk1"/>
                          </a:solidFill>
                          <a:latin typeface="+mn-lt"/>
                          <a:ea typeface="+mn-ea"/>
                          <a:cs typeface="+mn-cs"/>
                        </a:rPr>
                        <a:t>Coordinate </a:t>
                      </a:r>
                      <a:r>
                        <a:rPr lang="en-US" sz="1050" kern="1200" baseline="0" dirty="0" smtClean="0">
                          <a:solidFill>
                            <a:srgbClr val="FF0000"/>
                          </a:solidFill>
                          <a:latin typeface="+mn-lt"/>
                          <a:ea typeface="+mn-ea"/>
                          <a:cs typeface="+mn-cs"/>
                        </a:rPr>
                        <a:t>student health services</a:t>
                      </a:r>
                      <a:r>
                        <a:rPr lang="en-US" sz="1050" kern="1200" baseline="0" dirty="0" smtClean="0">
                          <a:solidFill>
                            <a:schemeClr val="dk1"/>
                          </a:solidFill>
                          <a:latin typeface="+mn-lt"/>
                          <a:ea typeface="+mn-ea"/>
                          <a:cs typeface="+mn-cs"/>
                        </a:rPr>
                        <a:t>; monitor student health &amp; safety for any unusual/troubling trends; coordinate with site nursing staff to ensure that students receive appropriate care &amp; immunizations </a:t>
                      </a:r>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kern="1200" baseline="0" dirty="0" smtClean="0">
                          <a:solidFill>
                            <a:schemeClr val="dk1"/>
                          </a:solidFill>
                          <a:latin typeface="+mn-lt"/>
                          <a:ea typeface="+mn-ea"/>
                          <a:cs typeface="+mn-cs"/>
                        </a:rPr>
                        <a:t>Coordinate daily </a:t>
                      </a:r>
                      <a:r>
                        <a:rPr lang="en-US" sz="1050" kern="1200" baseline="0" dirty="0" smtClean="0">
                          <a:solidFill>
                            <a:srgbClr val="FF0000"/>
                          </a:solidFill>
                          <a:latin typeface="+mn-lt"/>
                          <a:ea typeface="+mn-ea"/>
                          <a:cs typeface="+mn-cs"/>
                        </a:rPr>
                        <a:t>student transportation </a:t>
                      </a:r>
                      <a:r>
                        <a:rPr lang="en-US" sz="1050" kern="1200" baseline="0" dirty="0" smtClean="0">
                          <a:solidFill>
                            <a:schemeClr val="dk1"/>
                          </a:solidFill>
                          <a:latin typeface="+mn-lt"/>
                          <a:ea typeface="+mn-ea"/>
                          <a:cs typeface="+mn-cs"/>
                        </a:rPr>
                        <a:t>services as well as field lessons; monitor for troubling trends and elevate issues to DSO as appropriate</a:t>
                      </a:r>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kern="1200" baseline="0" dirty="0" smtClean="0">
                          <a:solidFill>
                            <a:schemeClr val="dk1"/>
                          </a:solidFill>
                          <a:latin typeface="+mn-lt"/>
                          <a:ea typeface="+mn-ea"/>
                          <a:cs typeface="+mn-cs"/>
                        </a:rPr>
                        <a:t>Coordinate daily student </a:t>
                      </a:r>
                      <a:r>
                        <a:rPr lang="en-US" sz="1050" kern="1200" baseline="0" dirty="0" smtClean="0">
                          <a:solidFill>
                            <a:srgbClr val="FF0000"/>
                          </a:solidFill>
                          <a:latin typeface="+mn-lt"/>
                          <a:ea typeface="+mn-ea"/>
                          <a:cs typeface="+mn-cs"/>
                        </a:rPr>
                        <a:t>food services </a:t>
                      </a:r>
                      <a:r>
                        <a:rPr lang="en-US" sz="1050" kern="1200" baseline="0" dirty="0" smtClean="0">
                          <a:solidFill>
                            <a:schemeClr val="dk1"/>
                          </a:solidFill>
                          <a:latin typeface="+mn-lt"/>
                          <a:ea typeface="+mn-ea"/>
                          <a:cs typeface="+mn-cs"/>
                        </a:rPr>
                        <a:t>at the campus; ensure the accurate tracking of student meal consumption; troubleshoot with the DSO </a:t>
                      </a:r>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kern="1200" baseline="0" dirty="0" smtClean="0">
                          <a:solidFill>
                            <a:schemeClr val="dk1"/>
                          </a:solidFill>
                          <a:latin typeface="+mn-lt"/>
                          <a:ea typeface="+mn-ea"/>
                          <a:cs typeface="+mn-cs"/>
                        </a:rPr>
                        <a:t>Serve as point person for teacher technical support in using the IC for attendance and grade book; serve as </a:t>
                      </a:r>
                      <a:r>
                        <a:rPr lang="en-US" sz="1050" kern="1200" baseline="0" dirty="0" smtClean="0">
                          <a:solidFill>
                            <a:srgbClr val="FF0000"/>
                          </a:solidFill>
                          <a:latin typeface="+mn-lt"/>
                          <a:ea typeface="+mn-ea"/>
                          <a:cs typeface="+mn-cs"/>
                        </a:rPr>
                        <a:t>liaison with Network Support Office on IC related technical issues</a:t>
                      </a:r>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b="0" kern="1200" baseline="0" dirty="0" smtClean="0">
                          <a:solidFill>
                            <a:schemeClr val="dk1"/>
                          </a:solidFill>
                          <a:latin typeface="+mn-lt"/>
                          <a:ea typeface="+mn-ea"/>
                          <a:cs typeface="+mn-cs"/>
                        </a:rPr>
                        <a:t>Other duties as assigned</a:t>
                      </a:r>
                      <a:endParaRPr lang="en-US" sz="1050" b="0" baseline="0" dirty="0" smtClean="0"/>
                    </a:p>
                  </a:txBody>
                  <a:tcPr marL="186331" marR="186331"/>
                </a:tc>
                <a:tc>
                  <a:txBody>
                    <a:bodyPr/>
                    <a:lstStyle/>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b="0" dirty="0" smtClean="0">
                          <a:solidFill>
                            <a:schemeClr val="tx1"/>
                          </a:solidFill>
                        </a:rPr>
                        <a:t>Create a neat, welcoming &amp; organized </a:t>
                      </a:r>
                      <a:r>
                        <a:rPr lang="en-US" sz="1050" b="0" dirty="0" smtClean="0">
                          <a:solidFill>
                            <a:srgbClr val="FF0000"/>
                          </a:solidFill>
                        </a:rPr>
                        <a:t>office environment</a:t>
                      </a:r>
                      <a:r>
                        <a:rPr lang="en-US" sz="1050" b="0" dirty="0" smtClean="0">
                          <a:solidFill>
                            <a:schemeClr val="tx1"/>
                          </a:solidFill>
                        </a:rPr>
                        <a:t>; maintain complete sets of all parent </a:t>
                      </a:r>
                      <a:r>
                        <a:rPr lang="en-US" sz="1050" b="0" baseline="0" dirty="0" smtClean="0">
                          <a:solidFill>
                            <a:schemeClr val="tx1"/>
                          </a:solidFill>
                        </a:rPr>
                        <a:t>&amp; staff </a:t>
                      </a:r>
                      <a:r>
                        <a:rPr lang="en-US" sz="1050" b="0" dirty="0" smtClean="0">
                          <a:solidFill>
                            <a:schemeClr val="tx1"/>
                          </a:solidFill>
                        </a:rPr>
                        <a:t>forms</a:t>
                      </a:r>
                      <a:endParaRPr lang="en-US" sz="1050" b="0" dirty="0" smtClean="0"/>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b="0" dirty="0" smtClean="0">
                          <a:solidFill>
                            <a:srgbClr val="FF0000"/>
                          </a:solidFill>
                        </a:rPr>
                        <a:t>Welcome parents &amp; visitors</a:t>
                      </a:r>
                      <a:r>
                        <a:rPr lang="en-US" sz="1050" b="0" dirty="0" smtClean="0"/>
                        <a:t>,</a:t>
                      </a:r>
                      <a:r>
                        <a:rPr lang="en-US" sz="1050" b="0" baseline="0" dirty="0" smtClean="0"/>
                        <a:t> </a:t>
                      </a:r>
                      <a:r>
                        <a:rPr lang="en-US" sz="1050" b="0" dirty="0" smtClean="0"/>
                        <a:t>maintains</a:t>
                      </a:r>
                      <a:r>
                        <a:rPr lang="en-US" sz="1050" b="0" baseline="0" dirty="0" smtClean="0"/>
                        <a:t> accurate visitor logs, r</a:t>
                      </a:r>
                      <a:r>
                        <a:rPr lang="en-US" sz="1050" b="0" dirty="0" smtClean="0"/>
                        <a:t>espond to visitor</a:t>
                      </a:r>
                      <a:r>
                        <a:rPr lang="en-US" sz="1050" b="0" baseline="0" dirty="0" smtClean="0"/>
                        <a:t> &amp; parent </a:t>
                      </a:r>
                      <a:r>
                        <a:rPr lang="en-US" sz="1050" b="0" dirty="0" smtClean="0"/>
                        <a:t>requests as appropriate </a:t>
                      </a:r>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b="0" dirty="0" smtClean="0">
                          <a:solidFill>
                            <a:srgbClr val="FF0000"/>
                          </a:solidFill>
                        </a:rPr>
                        <a:t>Answer phones</a:t>
                      </a:r>
                      <a:r>
                        <a:rPr lang="en-US" sz="1050" b="0" dirty="0" smtClean="0"/>
                        <a:t>;</a:t>
                      </a:r>
                      <a:r>
                        <a:rPr lang="en-US" sz="1050" b="0" baseline="0" dirty="0" smtClean="0"/>
                        <a:t> r</a:t>
                      </a:r>
                      <a:r>
                        <a:rPr lang="en-US" sz="1050" b="0" dirty="0" smtClean="0"/>
                        <a:t>edirect inquiries as appropriate</a:t>
                      </a:r>
                      <a:r>
                        <a:rPr lang="en-US" sz="1050" b="0" baseline="0" dirty="0" smtClean="0"/>
                        <a:t> &amp; r</a:t>
                      </a:r>
                      <a:r>
                        <a:rPr lang="en-US" sz="1050" b="0" dirty="0" smtClean="0"/>
                        <a:t>elay messages to staff in timely manner</a:t>
                      </a:r>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b="0" dirty="0" smtClean="0"/>
                        <a:t>Process &amp; fulfill</a:t>
                      </a:r>
                      <a:r>
                        <a:rPr lang="en-US" sz="1050" b="0" baseline="0" dirty="0" smtClean="0"/>
                        <a:t> </a:t>
                      </a:r>
                      <a:r>
                        <a:rPr lang="en-US" sz="1050" b="0" dirty="0" smtClean="0"/>
                        <a:t>staff supply,</a:t>
                      </a:r>
                      <a:r>
                        <a:rPr lang="en-US" sz="1050" b="0" baseline="0" dirty="0" smtClean="0"/>
                        <a:t> </a:t>
                      </a:r>
                      <a:r>
                        <a:rPr lang="en-US" sz="1050" b="0" dirty="0" smtClean="0"/>
                        <a:t>copy  and other similar requests &amp; tasks</a:t>
                      </a:r>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b="0" dirty="0" smtClean="0"/>
                        <a:t>Receive,</a:t>
                      </a:r>
                      <a:r>
                        <a:rPr lang="en-US" sz="1050" b="0" baseline="0" dirty="0" smtClean="0"/>
                        <a:t> </a:t>
                      </a:r>
                      <a:r>
                        <a:rPr lang="en-US" sz="1050" b="0" dirty="0" smtClean="0"/>
                        <a:t>distribute ,</a:t>
                      </a:r>
                      <a:r>
                        <a:rPr lang="en-US" sz="1050" b="0" baseline="0" dirty="0" smtClean="0"/>
                        <a:t> and prepare incoming/outgoing </a:t>
                      </a:r>
                      <a:r>
                        <a:rPr lang="en-US" sz="1050" b="0" dirty="0" smtClean="0">
                          <a:solidFill>
                            <a:srgbClr val="FF0000"/>
                          </a:solidFill>
                        </a:rPr>
                        <a:t>mail</a:t>
                      </a:r>
                      <a:r>
                        <a:rPr lang="en-US" sz="1050" b="0" dirty="0" smtClean="0"/>
                        <a:t> &amp;</a:t>
                      </a:r>
                      <a:r>
                        <a:rPr lang="en-US" sz="1050" b="0" baseline="0" dirty="0" smtClean="0"/>
                        <a:t> </a:t>
                      </a:r>
                      <a:r>
                        <a:rPr lang="en-US" sz="1050" b="0" dirty="0" smtClean="0"/>
                        <a:t>shipments</a:t>
                      </a:r>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b="0" dirty="0" smtClean="0"/>
                        <a:t>Stamp incoming invoices and log incoming checks</a:t>
                      </a:r>
                    </a:p>
                    <a:p>
                      <a:pPr marL="119063" lvl="0" indent="-119063" defTabSz="711200">
                        <a:lnSpc>
                          <a:spcPct val="90000"/>
                        </a:lnSpc>
                        <a:spcAft>
                          <a:spcPct val="35000"/>
                        </a:spcAft>
                        <a:buFont typeface="Arial" pitchFamily="34" charset="0"/>
                        <a:buChar char="•"/>
                      </a:pPr>
                      <a:r>
                        <a:rPr lang="en-US" sz="1050" b="0" dirty="0" smtClean="0"/>
                        <a:t>Maintain </a:t>
                      </a:r>
                      <a:r>
                        <a:rPr lang="en-US" sz="1050" b="0" dirty="0" smtClean="0">
                          <a:solidFill>
                            <a:srgbClr val="FF0000"/>
                          </a:solidFill>
                        </a:rPr>
                        <a:t>school supply closet </a:t>
                      </a:r>
                      <a:r>
                        <a:rPr lang="en-US" sz="1050" b="0" dirty="0" smtClean="0"/>
                        <a:t>and assist with inventory control </a:t>
                      </a:r>
                    </a:p>
                    <a:p>
                      <a:pPr marL="119063" lvl="0" indent="-119063" defTabSz="711200">
                        <a:lnSpc>
                          <a:spcPct val="90000"/>
                        </a:lnSpc>
                        <a:spcAft>
                          <a:spcPct val="35000"/>
                        </a:spcAft>
                        <a:buFont typeface="Arial" pitchFamily="34" charset="0"/>
                        <a:buChar char="•"/>
                      </a:pPr>
                      <a:r>
                        <a:rPr lang="en-US" sz="1050" b="0" dirty="0" smtClean="0">
                          <a:solidFill>
                            <a:srgbClr val="FF0000"/>
                          </a:solidFill>
                        </a:rPr>
                        <a:t>Maintain teacher work room(s)</a:t>
                      </a:r>
                      <a:r>
                        <a:rPr lang="en-US" sz="1050" b="0" baseline="0" dirty="0" smtClean="0">
                          <a:solidFill>
                            <a:srgbClr val="FF0000"/>
                          </a:solidFill>
                        </a:rPr>
                        <a:t> </a:t>
                      </a:r>
                      <a:r>
                        <a:rPr lang="en-US" sz="1050" b="0" baseline="0" dirty="0" smtClean="0">
                          <a:solidFill>
                            <a:schemeClr val="tx1"/>
                          </a:solidFill>
                        </a:rPr>
                        <a:t>and</a:t>
                      </a:r>
                      <a:r>
                        <a:rPr lang="en-US" sz="1050" b="0" baseline="0" dirty="0" smtClean="0">
                          <a:solidFill>
                            <a:srgbClr val="FF0000"/>
                          </a:solidFill>
                        </a:rPr>
                        <a:t> </a:t>
                      </a:r>
                      <a:r>
                        <a:rPr lang="en-US" sz="1050" b="0" baseline="0" dirty="0" smtClean="0">
                          <a:solidFill>
                            <a:schemeClr val="tx1"/>
                          </a:solidFill>
                        </a:rPr>
                        <a:t>other shared work spaces</a:t>
                      </a:r>
                      <a:endParaRPr lang="en-US" sz="1050" b="0" dirty="0" smtClean="0">
                        <a:solidFill>
                          <a:schemeClr val="tx1"/>
                        </a:solidFill>
                      </a:endParaRPr>
                    </a:p>
                    <a:p>
                      <a:pPr marL="119063" lvl="0" indent="-119063" defTabSz="711200">
                        <a:lnSpc>
                          <a:spcPct val="90000"/>
                        </a:lnSpc>
                        <a:spcAft>
                          <a:spcPct val="35000"/>
                        </a:spcAft>
                        <a:buFont typeface="Arial" pitchFamily="34" charset="0"/>
                        <a:buChar char="•"/>
                      </a:pPr>
                      <a:r>
                        <a:rPr lang="en-US" sz="1050" b="0" dirty="0" smtClean="0">
                          <a:solidFill>
                            <a:srgbClr val="FF0000"/>
                          </a:solidFill>
                        </a:rPr>
                        <a:t>Maintain office equipment</a:t>
                      </a:r>
                      <a:r>
                        <a:rPr lang="en-US" sz="1050" b="0" dirty="0" smtClean="0">
                          <a:solidFill>
                            <a:schemeClr val="tx1"/>
                          </a:solidFill>
                        </a:rPr>
                        <a:t>; ensure</a:t>
                      </a:r>
                      <a:r>
                        <a:rPr lang="en-US" sz="1050" b="0" baseline="0" dirty="0" smtClean="0">
                          <a:solidFill>
                            <a:schemeClr val="tx1"/>
                          </a:solidFill>
                        </a:rPr>
                        <a:t> </a:t>
                      </a:r>
                      <a:r>
                        <a:rPr lang="en-US" sz="1050" b="0" dirty="0" smtClean="0">
                          <a:solidFill>
                            <a:schemeClr val="tx1"/>
                          </a:solidFill>
                        </a:rPr>
                        <a:t>that copier machines,</a:t>
                      </a:r>
                      <a:r>
                        <a:rPr lang="en-US" sz="1050" b="0" baseline="0" dirty="0" smtClean="0">
                          <a:solidFill>
                            <a:schemeClr val="tx1"/>
                          </a:solidFill>
                        </a:rPr>
                        <a:t> fax &amp; postage meter are always in </a:t>
                      </a:r>
                      <a:r>
                        <a:rPr lang="en-US" sz="1050" b="0" dirty="0" smtClean="0">
                          <a:solidFill>
                            <a:schemeClr val="tx1"/>
                          </a:solidFill>
                        </a:rPr>
                        <a:t>working order</a:t>
                      </a:r>
                    </a:p>
                    <a:p>
                      <a:pPr marL="119063" lvl="0" indent="-119063" defTabSz="711200">
                        <a:lnSpc>
                          <a:spcPct val="90000"/>
                        </a:lnSpc>
                        <a:spcAft>
                          <a:spcPct val="35000"/>
                        </a:spcAft>
                        <a:buFont typeface="Arial" pitchFamily="34" charset="0"/>
                        <a:buChar char="•"/>
                      </a:pPr>
                      <a:r>
                        <a:rPr lang="en-US" sz="1050" kern="1200" baseline="0" dirty="0" smtClean="0">
                          <a:solidFill>
                            <a:srgbClr val="FF0000"/>
                          </a:solidFill>
                          <a:latin typeface="+mn-lt"/>
                          <a:ea typeface="+mn-ea"/>
                          <a:cs typeface="+mn-cs"/>
                        </a:rPr>
                        <a:t>Process late arrivals </a:t>
                      </a:r>
                      <a:r>
                        <a:rPr lang="en-US" sz="1050" kern="1200" baseline="0" dirty="0" smtClean="0">
                          <a:solidFill>
                            <a:schemeClr val="dk1"/>
                          </a:solidFill>
                          <a:latin typeface="+mn-lt"/>
                          <a:ea typeface="+mn-ea"/>
                          <a:cs typeface="+mn-cs"/>
                        </a:rPr>
                        <a:t>and follow-up with the families of absent students</a:t>
                      </a:r>
                      <a:endParaRPr lang="en-US" sz="1050" b="0" dirty="0" smtClean="0"/>
                    </a:p>
                    <a:p>
                      <a:pPr marL="119063" marR="0" lvl="0" indent="-119063" algn="l" defTabSz="711200" rtl="0" eaLnBrk="1" fontAlgn="auto" latinLnBrk="0" hangingPunct="1">
                        <a:lnSpc>
                          <a:spcPct val="90000"/>
                        </a:lnSpc>
                        <a:spcBef>
                          <a:spcPts val="0"/>
                        </a:spcBef>
                        <a:spcAft>
                          <a:spcPct val="35000"/>
                        </a:spcAft>
                        <a:buClrTx/>
                        <a:buSzTx/>
                        <a:buFont typeface="Arial" pitchFamily="34" charset="0"/>
                        <a:buChar char="•"/>
                        <a:tabLst/>
                        <a:defRPr/>
                      </a:pPr>
                      <a:r>
                        <a:rPr lang="en-US" sz="1050" b="0" dirty="0" smtClean="0">
                          <a:solidFill>
                            <a:schemeClr val="tx1"/>
                          </a:solidFill>
                        </a:rPr>
                        <a:t>Assists SSM </a:t>
                      </a:r>
                      <a:r>
                        <a:rPr lang="en-US" sz="1050" b="0" dirty="0" smtClean="0"/>
                        <a:t>in managing &amp; recording new</a:t>
                      </a:r>
                      <a:r>
                        <a:rPr lang="en-US" sz="1050" b="0" baseline="0" dirty="0" smtClean="0"/>
                        <a:t> </a:t>
                      </a:r>
                      <a:r>
                        <a:rPr lang="en-US" sz="1050" b="0" dirty="0" smtClean="0"/>
                        <a:t>student enrollment &amp; withdrawals </a:t>
                      </a:r>
                      <a:endParaRPr lang="en-US" sz="1050" b="0" dirty="0" smtClean="0">
                        <a:solidFill>
                          <a:schemeClr val="tx1"/>
                        </a:solidFill>
                      </a:endParaRPr>
                    </a:p>
                    <a:p>
                      <a:pPr marL="119063" lvl="0" indent="-119063" defTabSz="711200">
                        <a:lnSpc>
                          <a:spcPct val="90000"/>
                        </a:lnSpc>
                        <a:spcAft>
                          <a:spcPct val="35000"/>
                        </a:spcAft>
                        <a:buFont typeface="Arial" pitchFamily="34" charset="0"/>
                        <a:buChar char="•"/>
                      </a:pPr>
                      <a:r>
                        <a:rPr lang="en-US" sz="1050" b="0" dirty="0" smtClean="0">
                          <a:solidFill>
                            <a:srgbClr val="FF0000"/>
                          </a:solidFill>
                        </a:rPr>
                        <a:t>Assist</a:t>
                      </a:r>
                      <a:r>
                        <a:rPr lang="en-US" sz="1050" b="0" baseline="0" dirty="0" smtClean="0">
                          <a:solidFill>
                            <a:srgbClr val="FF0000"/>
                          </a:solidFill>
                        </a:rPr>
                        <a:t> </a:t>
                      </a:r>
                      <a:r>
                        <a:rPr lang="en-US" sz="1050" b="0" dirty="0" smtClean="0">
                          <a:solidFill>
                            <a:srgbClr val="FF0000"/>
                          </a:solidFill>
                        </a:rPr>
                        <a:t>with coordination of school events, test administration and processing, production &amp; distribution of memos, newsletters, etc</a:t>
                      </a:r>
                      <a:r>
                        <a:rPr lang="en-US" sz="1050" b="0" dirty="0" smtClean="0">
                          <a:solidFill>
                            <a:schemeClr val="tx1"/>
                          </a:solidFill>
                        </a:rPr>
                        <a:t>.</a:t>
                      </a:r>
                    </a:p>
                    <a:p>
                      <a:pPr marL="119063" lvl="0" indent="-119063" defTabSz="711200">
                        <a:lnSpc>
                          <a:spcPct val="90000"/>
                        </a:lnSpc>
                        <a:spcAft>
                          <a:spcPct val="35000"/>
                        </a:spcAft>
                        <a:buFont typeface="Arial" pitchFamily="34" charset="0"/>
                        <a:buChar char="•"/>
                      </a:pPr>
                      <a:r>
                        <a:rPr lang="en-US" sz="1050" b="0" dirty="0" smtClean="0">
                          <a:solidFill>
                            <a:schemeClr val="tx1"/>
                          </a:solidFill>
                        </a:rPr>
                        <a:t>Other duties as assigned </a:t>
                      </a:r>
                    </a:p>
                  </a:txBody>
                  <a:tcPr marL="186331" marR="186331"/>
                </a:tc>
              </a:tr>
            </a:tbl>
          </a:graphicData>
        </a:graphic>
      </p:graphicFrame>
      <p:sp>
        <p:nvSpPr>
          <p:cNvPr id="5" name="Slide Number Placeholder 4"/>
          <p:cNvSpPr>
            <a:spLocks noGrp="1"/>
          </p:cNvSpPr>
          <p:nvPr>
            <p:ph type="sldNum" sz="quarter" idx="12"/>
          </p:nvPr>
        </p:nvSpPr>
        <p:spPr/>
        <p:txBody>
          <a:bodyPr/>
          <a:lstStyle/>
          <a:p>
            <a:pPr>
              <a:defRPr/>
            </a:pPr>
            <a:fld id="{E71A302F-3A32-43E3-A5C0-5506EF8A00F2}" type="slidenum">
              <a:rPr lang="en-US" smtClean="0"/>
              <a:pPr>
                <a:defRPr/>
              </a:pPr>
              <a:t>8</a:t>
            </a:fld>
            <a:endParaRPr lang="en-US"/>
          </a:p>
        </p:txBody>
      </p:sp>
      <p:sp>
        <p:nvSpPr>
          <p:cNvPr id="9" name="TextBox 8"/>
          <p:cNvSpPr txBox="1"/>
          <p:nvPr/>
        </p:nvSpPr>
        <p:spPr>
          <a:xfrm>
            <a:off x="76200" y="6165503"/>
            <a:ext cx="8991600" cy="692497"/>
          </a:xfrm>
          <a:prstGeom prst="rect">
            <a:avLst/>
          </a:prstGeom>
          <a:solidFill>
            <a:schemeClr val="tx2"/>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buFont typeface="Arial" pitchFamily="34" charset="0"/>
              <a:buChar char="•"/>
            </a:pPr>
            <a:r>
              <a:rPr lang="en-US" sz="1300" b="1" dirty="0" smtClean="0">
                <a:solidFill>
                  <a:schemeClr val="accent3"/>
                </a:solidFill>
              </a:rPr>
              <a:t>This is just a sample of how a typical Ops Team might choose to allocate the work between team members.</a:t>
            </a:r>
          </a:p>
          <a:p>
            <a:pPr>
              <a:buFont typeface="Arial" pitchFamily="34" charset="0"/>
              <a:buChar char="•"/>
            </a:pPr>
            <a:r>
              <a:rPr lang="en-US" sz="1300" b="1" dirty="0" smtClean="0">
                <a:solidFill>
                  <a:schemeClr val="accent3"/>
                </a:solidFill>
              </a:rPr>
              <a:t>To allow for campus differences, each DSO can &amp; should have some discretion over how the work is allocated. </a:t>
            </a:r>
          </a:p>
          <a:p>
            <a:pPr>
              <a:buFont typeface="Arial" pitchFamily="34" charset="0"/>
              <a:buChar char="•"/>
            </a:pPr>
            <a:r>
              <a:rPr lang="en-US" sz="1300" b="1" dirty="0" smtClean="0">
                <a:solidFill>
                  <a:schemeClr val="accent3"/>
                </a:solidFill>
              </a:rPr>
              <a:t>As a principal, the important thing is that each DSO creates a detailed list so that you have sufficient visibility.</a:t>
            </a:r>
            <a:endParaRPr lang="en-US" sz="1300" dirty="0" smtClean="0">
              <a:solidFill>
                <a:schemeClr val="accent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457200"/>
            <a:ext cx="8534400" cy="609600"/>
          </a:xfrm>
        </p:spPr>
        <p:txBody>
          <a:bodyPr/>
          <a:lstStyle/>
          <a:p>
            <a:r>
              <a:rPr lang="en-US" dirty="0" smtClean="0"/>
              <a:t>Role Specifics: Director of School Operations (</a:t>
            </a:r>
            <a:r>
              <a:rPr lang="en-US" dirty="0" smtClean="0">
                <a:solidFill>
                  <a:schemeClr val="bg2"/>
                </a:solidFill>
              </a:rPr>
              <a:t>DSO</a:t>
            </a:r>
            <a:r>
              <a:rPr lang="en-US" dirty="0" smtClean="0"/>
              <a:t>)</a:t>
            </a:r>
            <a:endParaRPr lang="en-US" dirty="0"/>
          </a:p>
        </p:txBody>
      </p:sp>
      <p:sp>
        <p:nvSpPr>
          <p:cNvPr id="20" name="Text Placeholder 19"/>
          <p:cNvSpPr>
            <a:spLocks noGrp="1"/>
          </p:cNvSpPr>
          <p:nvPr>
            <p:ph type="body" sz="half" idx="1"/>
          </p:nvPr>
        </p:nvSpPr>
        <p:spPr>
          <a:xfrm>
            <a:off x="381000" y="990600"/>
            <a:ext cx="8347042" cy="4983163"/>
          </a:xfrm>
        </p:spPr>
        <p:txBody>
          <a:bodyPr/>
          <a:lstStyle/>
          <a:p>
            <a:pPr marL="119063" indent="-119063"/>
            <a:r>
              <a:rPr lang="en-US" sz="1600" b="1" dirty="0" smtClean="0">
                <a:solidFill>
                  <a:schemeClr val="bg2"/>
                </a:solidFill>
              </a:rPr>
              <a:t>Position Overview: </a:t>
            </a:r>
          </a:p>
          <a:p>
            <a:pPr marL="341313" lvl="1" indent="-119063"/>
            <a:r>
              <a:rPr lang="en-US" sz="1200" dirty="0" smtClean="0"/>
              <a:t>Just as AF network support has a chief financial officer &amp; chief operating officer to allow CEO(s) to focus on leading, think of the director of school operations as your site based COO/CFO.</a:t>
            </a:r>
          </a:p>
          <a:p>
            <a:pPr marL="341313" lvl="1" indent="-119063"/>
            <a:r>
              <a:rPr lang="en-US" sz="1200" dirty="0" smtClean="0"/>
              <a:t>At its core, the DSO’s job is to relieve our principals from nearly all non-instructional obligations thereby enabling her/him to be laser-focused on student achievement.</a:t>
            </a:r>
          </a:p>
          <a:p>
            <a:pPr marL="341313" lvl="1" indent="-119063"/>
            <a:r>
              <a:rPr lang="en-US" sz="1200" dirty="0" smtClean="0"/>
              <a:t>In order to operate effectively in this capacity, DSOs should serve as a key member of a school’s leadership team---just like the deans---and should similarly be held to the same standard of excellence.</a:t>
            </a:r>
          </a:p>
          <a:p>
            <a:pPr marL="341313" lvl="1" indent="-119063"/>
            <a:r>
              <a:rPr lang="en-US" sz="1200" dirty="0" smtClean="0"/>
              <a:t>DSOs are expected to be skilled managers who are capable of independently managing, hiring and developing their team (i.e. student services managers &amp; office coordinators.)</a:t>
            </a:r>
          </a:p>
          <a:p>
            <a:pPr marL="119063" indent="-119063"/>
            <a:r>
              <a:rPr lang="en-US" sz="1600" b="1" dirty="0" smtClean="0">
                <a:solidFill>
                  <a:schemeClr val="bg2"/>
                </a:solidFill>
              </a:rPr>
              <a:t>Key Mindsets &amp; Skill Sets:</a:t>
            </a:r>
          </a:p>
          <a:p>
            <a:pPr marL="341313" lvl="1" indent="-115888"/>
            <a:r>
              <a:rPr lang="en-US" sz="1200" b="1" dirty="0" smtClean="0">
                <a:solidFill>
                  <a:schemeClr val="tx2"/>
                </a:solidFill>
              </a:rPr>
              <a:t>Excellence is a Habit:  </a:t>
            </a:r>
            <a:r>
              <a:rPr lang="en-US" sz="1200" dirty="0" smtClean="0"/>
              <a:t>DSOs should have exceptionally high standards never accepting “so-so” from him/herself or his/her direct reports.</a:t>
            </a:r>
          </a:p>
          <a:p>
            <a:pPr marL="341313" lvl="1" indent="-115888"/>
            <a:r>
              <a:rPr lang="en-US" sz="1200" b="1" dirty="0" smtClean="0">
                <a:solidFill>
                  <a:schemeClr val="tx2"/>
                </a:solidFill>
              </a:rPr>
              <a:t>Whatever it Takes</a:t>
            </a:r>
            <a:r>
              <a:rPr lang="en-US" sz="1200" dirty="0" smtClean="0"/>
              <a:t>: DSOs should have the mindset that, “my job is to clear as many rocks off the road as humanly possible for my school.”   They should always be willing to go the extra-mile to make sure that our staff, scholars and families are well supported.  </a:t>
            </a:r>
          </a:p>
          <a:p>
            <a:pPr marL="341313" lvl="1" indent="-115888"/>
            <a:r>
              <a:rPr lang="en-US" sz="1200" b="1" dirty="0" smtClean="0">
                <a:solidFill>
                  <a:schemeClr val="tx2"/>
                </a:solidFill>
              </a:rPr>
              <a:t>Systems, Planning &amp; Process Oriented: </a:t>
            </a:r>
            <a:r>
              <a:rPr lang="en-US" sz="1200" dirty="0" smtClean="0"/>
              <a:t>While these are helpful mindsets for all members of a school’s leadership team, they are absolutely essential for the DSO role.  His/her job is to always encourage the leadership team to plan forward &amp; to make sure that there are reliable systems &amp; processes in the school.</a:t>
            </a:r>
          </a:p>
          <a:p>
            <a:pPr marL="341313" lvl="1" indent="-115888"/>
            <a:r>
              <a:rPr lang="en-US" sz="1200" b="1" dirty="0" smtClean="0">
                <a:solidFill>
                  <a:schemeClr val="tx2"/>
                </a:solidFill>
              </a:rPr>
              <a:t>Warm Demander: </a:t>
            </a:r>
            <a:r>
              <a:rPr lang="en-US" sz="1200" dirty="0" smtClean="0"/>
              <a:t>DSOs should consistently radiate warmth, humility &amp; optimism but should simultaneously be lovingly demanding  &amp; tenacious in the name of looking after the best interests of the school, staff &amp; scholars.</a:t>
            </a:r>
          </a:p>
          <a:p>
            <a:pPr marL="341313" lvl="1" indent="-115888"/>
            <a:r>
              <a:rPr lang="en-US" sz="1200" b="1" dirty="0" smtClean="0">
                <a:solidFill>
                  <a:schemeClr val="tx2"/>
                </a:solidFill>
              </a:rPr>
              <a:t>Strategic Problem-Solver &amp; Solution Oriented: </a:t>
            </a:r>
            <a:r>
              <a:rPr lang="en-US" sz="1200" dirty="0" smtClean="0"/>
              <a:t>DSOs must be strategic in their approach to their work.  They should proactively come to principals with potential solutions and not simply problems that need solving.</a:t>
            </a:r>
          </a:p>
          <a:p>
            <a:pPr marL="341313" lvl="1" indent="-115888"/>
            <a:r>
              <a:rPr lang="en-US" sz="1200" b="1" dirty="0" smtClean="0">
                <a:solidFill>
                  <a:schemeClr val="tx2"/>
                </a:solidFill>
              </a:rPr>
              <a:t>Initiative &amp; Follow-Through:  </a:t>
            </a:r>
            <a:r>
              <a:rPr lang="en-US" sz="1200" dirty="0" smtClean="0"/>
              <a:t>Beyond understanding a principal’s vision, DSOs should not need substantial hand-holding.  Instead he/she should excel in taking initiative and have impeccable follow-through.</a:t>
            </a:r>
          </a:p>
          <a:p>
            <a:pPr marL="341313" lvl="1" indent="-115888"/>
            <a:endParaRPr lang="en-US" sz="1200" dirty="0" smtClean="0">
              <a:solidFill>
                <a:srgbClr val="FF0000"/>
              </a:solidFill>
            </a:endParaRPr>
          </a:p>
          <a:p>
            <a:pPr marL="341313" lvl="1" indent="-115888"/>
            <a:endParaRPr lang="en-US" sz="1200" dirty="0" smtClean="0">
              <a:solidFill>
                <a:srgbClr val="FF0000"/>
              </a:solidFill>
            </a:endParaRPr>
          </a:p>
        </p:txBody>
      </p:sp>
      <p:sp>
        <p:nvSpPr>
          <p:cNvPr id="4098" name="Slide Number Placeholder 5"/>
          <p:cNvSpPr>
            <a:spLocks noGrp="1"/>
          </p:cNvSpPr>
          <p:nvPr>
            <p:ph type="sldNum" sz="quarter" idx="12"/>
          </p:nvPr>
        </p:nvSpPr>
        <p:spPr>
          <a:noFill/>
        </p:spPr>
        <p:txBody>
          <a:bodyPr/>
          <a:lstStyle/>
          <a:p>
            <a:fld id="{D3398D2E-0B87-4C8F-B767-DAEB10EE4A99}" type="slidenum">
              <a:rPr lang="en-US" smtClean="0"/>
              <a:pPr/>
              <a:t>9</a:t>
            </a:fld>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F Master Presentation Template">
  <a:themeElements>
    <a:clrScheme name="AF Master Presentation Template 15">
      <a:dk1>
        <a:srgbClr val="000000"/>
      </a:dk1>
      <a:lt1>
        <a:srgbClr val="FFFFFF"/>
      </a:lt1>
      <a:dk2>
        <a:srgbClr val="005DAA"/>
      </a:dk2>
      <a:lt2>
        <a:srgbClr val="EE3224"/>
      </a:lt2>
      <a:accent1>
        <a:srgbClr val="FFE512"/>
      </a:accent1>
      <a:accent2>
        <a:srgbClr val="F6A019"/>
      </a:accent2>
      <a:accent3>
        <a:srgbClr val="FFFFFF"/>
      </a:accent3>
      <a:accent4>
        <a:srgbClr val="000000"/>
      </a:accent4>
      <a:accent5>
        <a:srgbClr val="FFF0AA"/>
      </a:accent5>
      <a:accent6>
        <a:srgbClr val="DF9116"/>
      </a:accent6>
      <a:hlink>
        <a:srgbClr val="0CAF4A"/>
      </a:hlink>
      <a:folHlink>
        <a:srgbClr val="8F3E97"/>
      </a:folHlink>
    </a:clrScheme>
    <a:fontScheme name="AF Master Presentation Template">
      <a:majorFont>
        <a:latin typeface="Rockwel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320" tIns="13716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defRPr kumimoji="0" lang="en-US" sz="1000" b="0" i="0" u="none" strike="noStrike" cap="none" normalizeH="0" baseline="0">
            <a:ln>
              <a:noFill/>
            </a:ln>
            <a:solidFill>
              <a:schemeClr val="tx1"/>
            </a:solidFill>
            <a:effectLst/>
            <a:latin typeface="Arial" pitchFamily="-10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320" tIns="13716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EE3224"/>
          </a:buClr>
          <a:buSzTx/>
          <a:buFont typeface="Arial" pitchFamily="-106" charset="0"/>
          <a:buNone/>
          <a:tabLst/>
          <a:defRPr kumimoji="0" lang="en-US" sz="1000" b="0" i="0" u="none" strike="noStrike" cap="none" normalizeH="0" baseline="0">
            <a:ln>
              <a:noFill/>
            </a:ln>
            <a:solidFill>
              <a:schemeClr val="tx1"/>
            </a:solidFill>
            <a:effectLst/>
            <a:latin typeface="Arial" pitchFamily="-106" charset="0"/>
          </a:defRPr>
        </a:defPPr>
      </a:lstStyle>
    </a:lnDef>
  </a:objectDefaults>
  <a:extraClrSchemeLst>
    <a:extraClrScheme>
      <a:clrScheme name="AF Master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 Master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 Master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 Master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 Master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 Master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 Master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 Master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 Master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 Master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 Master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 Master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F Master Presentation Template 13">
        <a:dk1>
          <a:srgbClr val="000000"/>
        </a:dk1>
        <a:lt1>
          <a:srgbClr val="FFFFFF"/>
        </a:lt1>
        <a:dk2>
          <a:srgbClr val="005DAA"/>
        </a:dk2>
        <a:lt2>
          <a:srgbClr val="808080"/>
        </a:lt2>
        <a:accent1>
          <a:srgbClr val="FFE512"/>
        </a:accent1>
        <a:accent2>
          <a:srgbClr val="333399"/>
        </a:accent2>
        <a:accent3>
          <a:srgbClr val="FFFFFF"/>
        </a:accent3>
        <a:accent4>
          <a:srgbClr val="000000"/>
        </a:accent4>
        <a:accent5>
          <a:srgbClr val="FFF0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 Master Presentation Template 14">
        <a:dk1>
          <a:srgbClr val="000000"/>
        </a:dk1>
        <a:lt1>
          <a:srgbClr val="FFFFFF"/>
        </a:lt1>
        <a:dk2>
          <a:srgbClr val="005DAA"/>
        </a:dk2>
        <a:lt2>
          <a:srgbClr val="808080"/>
        </a:lt2>
        <a:accent1>
          <a:srgbClr val="FFE512"/>
        </a:accent1>
        <a:accent2>
          <a:srgbClr val="EE3224"/>
        </a:accent2>
        <a:accent3>
          <a:srgbClr val="FFFFFF"/>
        </a:accent3>
        <a:accent4>
          <a:srgbClr val="000000"/>
        </a:accent4>
        <a:accent5>
          <a:srgbClr val="FFF0AA"/>
        </a:accent5>
        <a:accent6>
          <a:srgbClr val="D82C20"/>
        </a:accent6>
        <a:hlink>
          <a:srgbClr val="0F508B"/>
        </a:hlink>
        <a:folHlink>
          <a:srgbClr val="99CC00"/>
        </a:folHlink>
      </a:clrScheme>
      <a:clrMap bg1="lt1" tx1="dk1" bg2="lt2" tx2="dk2" accent1="accent1" accent2="accent2" accent3="accent3" accent4="accent4" accent5="accent5" accent6="accent6" hlink="hlink" folHlink="folHlink"/>
    </a:extraClrScheme>
    <a:extraClrScheme>
      <a:clrScheme name="AF Master Presentation Template 15">
        <a:dk1>
          <a:srgbClr val="000000"/>
        </a:dk1>
        <a:lt1>
          <a:srgbClr val="FFFFFF"/>
        </a:lt1>
        <a:dk2>
          <a:srgbClr val="005DAA"/>
        </a:dk2>
        <a:lt2>
          <a:srgbClr val="EE3224"/>
        </a:lt2>
        <a:accent1>
          <a:srgbClr val="FFE512"/>
        </a:accent1>
        <a:accent2>
          <a:srgbClr val="F6A019"/>
        </a:accent2>
        <a:accent3>
          <a:srgbClr val="FFFFFF"/>
        </a:accent3>
        <a:accent4>
          <a:srgbClr val="000000"/>
        </a:accent4>
        <a:accent5>
          <a:srgbClr val="FFF0AA"/>
        </a:accent5>
        <a:accent6>
          <a:srgbClr val="DF9116"/>
        </a:accent6>
        <a:hlink>
          <a:srgbClr val="0CAF4A"/>
        </a:hlink>
        <a:folHlink>
          <a:srgbClr val="8F3E9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AE7DCC0BC8E345A0B63004E3D9771B" ma:contentTypeVersion="4" ma:contentTypeDescription="Create a new document." ma:contentTypeScope="" ma:versionID="0664dea18d67cf2aa826b03ec1d79aa1">
  <xsd:schema xmlns:xsd="http://www.w3.org/2001/XMLSchema" xmlns:xs="http://www.w3.org/2001/XMLSchema" xmlns:p="http://schemas.microsoft.com/office/2006/metadata/properties" xmlns:ns2="870d16f4-8048-4199-b7c0-9cbff46dc78c" xmlns:ns3="4e057819-0b9e-4654-ba9e-3dca848d228a" targetNamespace="http://schemas.microsoft.com/office/2006/metadata/properties" ma:root="true" ma:fieldsID="4c14568f36dfba4ee9fb520732b28a5a" ns2:_="" ns3:_="">
    <xsd:import namespace="870d16f4-8048-4199-b7c0-9cbff46dc78c"/>
    <xsd:import namespace="4e057819-0b9e-4654-ba9e-3dca848d228a"/>
    <xsd:element name="properties">
      <xsd:complexType>
        <xsd:sequence>
          <xsd:element name="documentManagement">
            <xsd:complexType>
              <xsd:all>
                <xsd:element ref="ns2:_dlc_DocId" minOccurs="0"/>
                <xsd:element ref="ns2:_dlc_DocIdUrl" minOccurs="0"/>
                <xsd:element ref="ns2:_dlc_DocIdPersistId" minOccurs="0"/>
                <xsd:element ref="ns3:Key_x0020_Area"/>
                <xsd:element ref="ns3:Description0" minOccurs="0"/>
                <xsd:element ref="ns3:Sub_x0020_Folder" minOccurs="0"/>
                <xsd:element ref="ns3:Sub_x0020_Folder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d16f4-8048-4199-b7c0-9cbff46dc78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057819-0b9e-4654-ba9e-3dca848d228a" elementFormDefault="qualified">
    <xsd:import namespace="http://schemas.microsoft.com/office/2006/documentManagement/types"/>
    <xsd:import namespace="http://schemas.microsoft.com/office/infopath/2007/PartnerControls"/>
    <xsd:element name="Key_x0020_Area" ma:index="11" ma:displayName="Key Area" ma:default="Decision Making Processes and Network-Schools Relationship" ma:format="Dropdown" ma:internalName="Key_x0020_Area">
      <xsd:simpleType>
        <xsd:restriction base="dms:Choice">
          <xsd:enumeration value="Decision Making Processes and Network-Schools Relationship"/>
          <xsd:enumeration value="Diversity and Inclusiveness"/>
          <xsd:enumeration value="Expansion Plan"/>
          <xsd:enumeration value="Internal Communications"/>
          <xsd:enumeration value="Knowledge Management"/>
          <xsd:enumeration value="Long Term Strategic Planning"/>
          <xsd:enumeration value="Operations"/>
          <xsd:enumeration value="Org Culture and Core Values"/>
          <xsd:enumeration value="Talent Strategy and Practices"/>
        </xsd:restriction>
      </xsd:simpleType>
    </xsd:element>
    <xsd:element name="Description0" ma:index="12" nillable="true" ma:displayName="Description" ma:internalName="Description0">
      <xsd:simpleType>
        <xsd:restriction base="dms:Note">
          <xsd:maxLength value="255"/>
        </xsd:restriction>
      </xsd:simpleType>
    </xsd:element>
    <xsd:element name="Sub_x0020_Folder" ma:index="13" nillable="true" ma:displayName="Sub Folder" ma:internalName="Sub_x0020_Folder">
      <xsd:simpleType>
        <xsd:restriction base="dms:Text">
          <xsd:maxLength value="255"/>
        </xsd:restriction>
      </xsd:simpleType>
    </xsd:element>
    <xsd:element name="Sub_x0020_Folder_x0020_2" ma:index="14" nillable="true" ma:displayName="Sub Folder 2" ma:internalName="Sub_x0020_Folder_x0020_2">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Key_x0020_Area xmlns="4e057819-0b9e-4654-ba9e-3dca848d228a">Operations</Key_x0020_Area>
    <Description0 xmlns="4e057819-0b9e-4654-ba9e-3dca848d228a" xsi:nil="true"/>
    <_dlc_DocId xmlns="870d16f4-8048-4199-b7c0-9cbff46dc78c">YRZUPVWUHWXA-68-94</_dlc_DocId>
    <_dlc_DocIdUrl xmlns="870d16f4-8048-4199-b7c0-9cbff46dc78c">
      <Url>https://manyminds.achievementfirst.org/PartnerExternal/_layouts/15/DocIdRedir.aspx?ID=YRZUPVWUHWXA-68-94</Url>
      <Description>YRZUPVWUHWXA-68-94</Description>
    </_dlc_DocIdUrl>
    <Sub_x0020_Folder xmlns="4e057819-0b9e-4654-ba9e-3dca848d228a" xsi:nil="true"/>
    <Sub_x0020_Folder_x0020_2 xmlns="4e057819-0b9e-4654-ba9e-3dca848d228a" xsi:nil="true"/>
  </documentManagement>
</p:properties>
</file>

<file path=customXml/itemProps1.xml><?xml version="1.0" encoding="utf-8"?>
<ds:datastoreItem xmlns:ds="http://schemas.openxmlformats.org/officeDocument/2006/customXml" ds:itemID="{06FEF753-2998-4337-894E-9A4D1B64093E}"/>
</file>

<file path=customXml/itemProps2.xml><?xml version="1.0" encoding="utf-8"?>
<ds:datastoreItem xmlns:ds="http://schemas.openxmlformats.org/officeDocument/2006/customXml" ds:itemID="{6958ED65-6DEC-4008-A48A-CBF33E92D9C2}"/>
</file>

<file path=customXml/itemProps3.xml><?xml version="1.0" encoding="utf-8"?>
<ds:datastoreItem xmlns:ds="http://schemas.openxmlformats.org/officeDocument/2006/customXml" ds:itemID="{41FFA5D2-6DB4-4925-93A5-1A31C4BE6967}"/>
</file>

<file path=customXml/itemProps4.xml><?xml version="1.0" encoding="utf-8"?>
<ds:datastoreItem xmlns:ds="http://schemas.openxmlformats.org/officeDocument/2006/customXml" ds:itemID="{4628D119-C4AE-43D3-8B69-8CCCF47C24C6}"/>
</file>

<file path=docProps/app.xml><?xml version="1.0" encoding="utf-8"?>
<Properties xmlns="http://schemas.openxmlformats.org/officeDocument/2006/extended-properties" xmlns:vt="http://schemas.openxmlformats.org/officeDocument/2006/docPropsVTypes">
  <Template/>
  <TotalTime>124409</TotalTime>
  <Words>8506</Words>
  <Application>Microsoft Office PowerPoint</Application>
  <PresentationFormat>On-screen Show (4:3)</PresentationFormat>
  <Paragraphs>553</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AF Master Presentation Template</vt:lpstr>
      <vt:lpstr>Slide 1</vt:lpstr>
      <vt:lpstr>Outline</vt:lpstr>
      <vt:lpstr>Case Study: Traditional Public Schools</vt:lpstr>
      <vt:lpstr>Case Study: Achievement First </vt:lpstr>
      <vt:lpstr>Slide 5</vt:lpstr>
      <vt:lpstr>Outline</vt:lpstr>
      <vt:lpstr>Typical AF School Administration Org Structure</vt:lpstr>
      <vt:lpstr>School Ops Team Roles &amp; Responsibilities  Sample of Key Ops Team Projects  </vt:lpstr>
      <vt:lpstr>Role Specifics: Director of School Operations (DSO)</vt:lpstr>
      <vt:lpstr>Role Specifics: Student Services Manager (SSM)</vt:lpstr>
      <vt:lpstr>Role Specifics: Office Coordinator (OC)</vt:lpstr>
      <vt:lpstr>Outline</vt:lpstr>
      <vt:lpstr>Typical AF School Administration Org Structure</vt:lpstr>
      <vt:lpstr>Tenets of Super Effective Principal-DSO Relationship</vt:lpstr>
      <vt:lpstr>Tenets of Super Effective Principal-DSO Relationship</vt:lpstr>
      <vt:lpstr>Outline</vt:lpstr>
      <vt:lpstr>Typical AF School Administration Org Structure</vt:lpstr>
      <vt:lpstr>Rationale Behind Co-Management </vt:lpstr>
      <vt:lpstr>Slide 19</vt:lpstr>
      <vt:lpstr>Outline</vt:lpstr>
      <vt:lpstr>Typical School Administration Org Structure</vt:lpstr>
      <vt:lpstr>Suggested DSO-Principal-RDO Meeting Structures</vt:lpstr>
      <vt:lpstr>Outline</vt:lpstr>
      <vt:lpstr>Slide 24</vt:lpstr>
      <vt:lpstr>Slide 25</vt:lpstr>
      <vt:lpstr>Slide 26</vt:lpstr>
      <vt:lpstr>Slide 27</vt:lpstr>
      <vt:lpstr>Slide 28</vt:lpstr>
      <vt:lpstr>Slide 29</vt:lpstr>
    </vt:vector>
  </TitlesOfParts>
  <Company>Achievement First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 of School Operations Onboarding Materials</dc:title>
  <dc:subject>onboarding</dc:subject>
  <dc:creator>Greg Foster</dc:creator>
  <cp:lastModifiedBy>jonschwartz</cp:lastModifiedBy>
  <cp:revision>1213</cp:revision>
  <dcterms:created xsi:type="dcterms:W3CDTF">2009-09-30T14:51:56Z</dcterms:created>
  <dcterms:modified xsi:type="dcterms:W3CDTF">2011-03-31T14:12:30Z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0x01010039AE7DCC0BC8E345A0B63004E3D9771B</vt:lpwstr>
  </property>
  <property fmtid="{D5CDD505-2E9C-101B-9397-08002B2CF9AE}" pid="3" name="_dlc_DocIdItemGuid">
    <vt:lpwstr>7014b2a4-3689-433f-b549-de8ecd9866ee</vt:lpwstr>
  </property>
</Properties>
</file>