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7.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6.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21.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24.xml" ContentType="application/vnd.openxmlformats-officedocument.presentationml.slide+xml"/>
  <Override PartName="/ppt/slides/slide32.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5.xml" ContentType="application/vnd.openxmlformats-officedocument.customXmlProperties+xml"/>
  <Override PartName="/customXml/itemProps4.xml" ContentType="application/vnd.openxmlformats-officedocument.customXml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6.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58" r:id="rId4"/>
    <p:sldId id="259" r:id="rId5"/>
    <p:sldId id="263" r:id="rId6"/>
    <p:sldId id="262" r:id="rId7"/>
    <p:sldId id="290" r:id="rId8"/>
    <p:sldId id="260" r:id="rId9"/>
    <p:sldId id="261" r:id="rId10"/>
    <p:sldId id="293" r:id="rId11"/>
    <p:sldId id="294" r:id="rId12"/>
    <p:sldId id="269" r:id="rId13"/>
    <p:sldId id="270" r:id="rId14"/>
    <p:sldId id="271" r:id="rId15"/>
    <p:sldId id="272" r:id="rId16"/>
    <p:sldId id="297" r:id="rId17"/>
    <p:sldId id="298" r:id="rId18"/>
    <p:sldId id="299" r:id="rId19"/>
    <p:sldId id="273" r:id="rId20"/>
    <p:sldId id="274" r:id="rId21"/>
    <p:sldId id="275" r:id="rId22"/>
    <p:sldId id="276" r:id="rId23"/>
    <p:sldId id="295" r:id="rId24"/>
    <p:sldId id="296" r:id="rId25"/>
    <p:sldId id="277" r:id="rId26"/>
    <p:sldId id="278" r:id="rId27"/>
    <p:sldId id="280" r:id="rId28"/>
    <p:sldId id="279" r:id="rId29"/>
    <p:sldId id="281" r:id="rId30"/>
    <p:sldId id="282" r:id="rId31"/>
    <p:sldId id="283" r:id="rId32"/>
    <p:sldId id="284" r:id="rId33"/>
    <p:sldId id="285" r:id="rId34"/>
    <p:sldId id="300" r:id="rId35"/>
    <p:sldId id="301" r:id="rId36"/>
    <p:sldId id="286" r:id="rId37"/>
    <p:sldId id="287" r:id="rId38"/>
    <p:sldId id="288" r:id="rId39"/>
    <p:sldId id="302" r:id="rId40"/>
    <p:sldId id="28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0000"/>
    <a:srgbClr val="EE3604"/>
    <a:srgbClr val="003760"/>
    <a:srgbClr val="F6D40A"/>
    <a:srgbClr val="004A82"/>
    <a:srgbClr val="FFE3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86176" autoAdjust="0"/>
  </p:normalViewPr>
  <p:slideViewPr>
    <p:cSldViewPr snapToGrid="0">
      <p:cViewPr varScale="1">
        <p:scale>
          <a:sx n="60" d="100"/>
          <a:sy n="60" d="100"/>
        </p:scale>
        <p:origin x="97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customXml" Target="../customXml/item1.xml"/><Relationship Id="rId50" Type="http://schemas.openxmlformats.org/officeDocument/2006/relationships/customXml" Target="../customXml/item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52" Type="http://schemas.openxmlformats.org/officeDocument/2006/relationships/customXml" Target="../customXml/item6.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F2664B-3D5A-41B2-9415-114D3B1C6932}" type="datetimeFigureOut">
              <a:rPr lang="en-US" smtClean="0"/>
              <a:t>6/30/2015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9D493F-AD7B-4061-9AEF-13EE74268DE9}" type="slidenum">
              <a:rPr lang="en-US" smtClean="0"/>
              <a:t>‹#›</a:t>
            </a:fld>
            <a:endParaRPr lang="en-US"/>
          </a:p>
        </p:txBody>
      </p:sp>
    </p:spTree>
    <p:extLst>
      <p:ext uri="{BB962C8B-B14F-4D97-AF65-F5344CB8AC3E}">
        <p14:creationId xmlns:p14="http://schemas.microsoft.com/office/powerpoint/2010/main" val="2895872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9D493F-AD7B-4061-9AEF-13EE74268DE9}" type="slidenum">
              <a:rPr lang="en-US" smtClean="0"/>
              <a:t>1</a:t>
            </a:fld>
            <a:endParaRPr lang="en-US"/>
          </a:p>
        </p:txBody>
      </p:sp>
    </p:spTree>
    <p:extLst>
      <p:ext uri="{BB962C8B-B14F-4D97-AF65-F5344CB8AC3E}">
        <p14:creationId xmlns:p14="http://schemas.microsoft.com/office/powerpoint/2010/main" val="3038161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9D493F-AD7B-4061-9AEF-13EE74268DE9}" type="slidenum">
              <a:rPr lang="en-US" smtClean="0"/>
              <a:t>14</a:t>
            </a:fld>
            <a:endParaRPr lang="en-US"/>
          </a:p>
        </p:txBody>
      </p:sp>
    </p:spTree>
    <p:extLst>
      <p:ext uri="{BB962C8B-B14F-4D97-AF65-F5344CB8AC3E}">
        <p14:creationId xmlns:p14="http://schemas.microsoft.com/office/powerpoint/2010/main" val="2192153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9D493F-AD7B-4061-9AEF-13EE74268DE9}" type="slidenum">
              <a:rPr lang="en-US" smtClean="0"/>
              <a:t>15</a:t>
            </a:fld>
            <a:endParaRPr lang="en-US"/>
          </a:p>
        </p:txBody>
      </p:sp>
    </p:spTree>
    <p:extLst>
      <p:ext uri="{BB962C8B-B14F-4D97-AF65-F5344CB8AC3E}">
        <p14:creationId xmlns:p14="http://schemas.microsoft.com/office/powerpoint/2010/main" val="2943952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9D493F-AD7B-4061-9AEF-13EE74268DE9}" type="slidenum">
              <a:rPr lang="en-US" smtClean="0"/>
              <a:t>20</a:t>
            </a:fld>
            <a:endParaRPr lang="en-US"/>
          </a:p>
        </p:txBody>
      </p:sp>
    </p:spTree>
    <p:extLst>
      <p:ext uri="{BB962C8B-B14F-4D97-AF65-F5344CB8AC3E}">
        <p14:creationId xmlns:p14="http://schemas.microsoft.com/office/powerpoint/2010/main" val="3524253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9D493F-AD7B-4061-9AEF-13EE74268DE9}" type="slidenum">
              <a:rPr lang="en-US" smtClean="0"/>
              <a:t>22</a:t>
            </a:fld>
            <a:endParaRPr lang="en-US"/>
          </a:p>
        </p:txBody>
      </p:sp>
    </p:spTree>
    <p:extLst>
      <p:ext uri="{BB962C8B-B14F-4D97-AF65-F5344CB8AC3E}">
        <p14:creationId xmlns:p14="http://schemas.microsoft.com/office/powerpoint/2010/main" val="413082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9D493F-AD7B-4061-9AEF-13EE74268DE9}" type="slidenum">
              <a:rPr lang="en-US" smtClean="0"/>
              <a:t>28</a:t>
            </a:fld>
            <a:endParaRPr lang="en-US"/>
          </a:p>
        </p:txBody>
      </p:sp>
    </p:spTree>
    <p:extLst>
      <p:ext uri="{BB962C8B-B14F-4D97-AF65-F5344CB8AC3E}">
        <p14:creationId xmlns:p14="http://schemas.microsoft.com/office/powerpoint/2010/main" val="2302741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9D493F-AD7B-4061-9AEF-13EE74268DE9}" type="slidenum">
              <a:rPr lang="en-US" smtClean="0"/>
              <a:t>40</a:t>
            </a:fld>
            <a:endParaRPr lang="en-US"/>
          </a:p>
        </p:txBody>
      </p:sp>
    </p:spTree>
    <p:extLst>
      <p:ext uri="{BB962C8B-B14F-4D97-AF65-F5344CB8AC3E}">
        <p14:creationId xmlns:p14="http://schemas.microsoft.com/office/powerpoint/2010/main" val="1766478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9D493F-AD7B-4061-9AEF-13EE74268DE9}" type="slidenum">
              <a:rPr lang="en-US" smtClean="0"/>
              <a:t>2</a:t>
            </a:fld>
            <a:endParaRPr lang="en-US"/>
          </a:p>
        </p:txBody>
      </p:sp>
    </p:spTree>
    <p:extLst>
      <p:ext uri="{BB962C8B-B14F-4D97-AF65-F5344CB8AC3E}">
        <p14:creationId xmlns:p14="http://schemas.microsoft.com/office/powerpoint/2010/main" val="4125474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9D493F-AD7B-4061-9AEF-13EE74268DE9}" type="slidenum">
              <a:rPr lang="en-US" smtClean="0"/>
              <a:t>4</a:t>
            </a:fld>
            <a:endParaRPr lang="en-US"/>
          </a:p>
        </p:txBody>
      </p:sp>
    </p:spTree>
    <p:extLst>
      <p:ext uri="{BB962C8B-B14F-4D97-AF65-F5344CB8AC3E}">
        <p14:creationId xmlns:p14="http://schemas.microsoft.com/office/powerpoint/2010/main" val="2687497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9D493F-AD7B-4061-9AEF-13EE74268DE9}" type="slidenum">
              <a:rPr lang="en-US" smtClean="0"/>
              <a:t>6</a:t>
            </a:fld>
            <a:endParaRPr lang="en-US"/>
          </a:p>
        </p:txBody>
      </p:sp>
    </p:spTree>
    <p:extLst>
      <p:ext uri="{BB962C8B-B14F-4D97-AF65-F5344CB8AC3E}">
        <p14:creationId xmlns:p14="http://schemas.microsoft.com/office/powerpoint/2010/main" val="1832920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Excellence and Equity:</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 Excellence: </a:t>
            </a:r>
            <a:r>
              <a:rPr lang="en-US" sz="1200" dirty="0" smtClean="0">
                <a:solidFill>
                  <a:srgbClr val="FFFFFF"/>
                </a:solidFill>
                <a:latin typeface="Calibri" pitchFamily="34" charset="0"/>
                <a:cs typeface="Calibri" pitchFamily="34" charset="0"/>
              </a:rPr>
              <a:t>College-ready, suburban-crushing achievement on Common Core State Standards, AP assessments and SATs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 Equity: </a:t>
            </a:r>
            <a:r>
              <a:rPr lang="en-US" sz="1200" dirty="0" smtClean="0">
                <a:solidFill>
                  <a:srgbClr val="FFFFFF"/>
                </a:solidFill>
                <a:latin typeface="Calibri" pitchFamily="34" charset="0"/>
                <a:cs typeface="Calibri" pitchFamily="34" charset="0"/>
              </a:rPr>
              <a:t>Serving the same, high-needs students with low attrition, suspension and backfilling</a:t>
            </a:r>
          </a:p>
          <a:p>
            <a:endParaRPr lang="en-US" dirty="0" smtClean="0"/>
          </a:p>
          <a:p>
            <a:pPr marL="0" marR="0" indent="0" algn="l" defTabSz="1555750" rtl="0" eaLnBrk="1" fontAlgn="auto" latinLnBrk="0" hangingPunct="1">
              <a:lnSpc>
                <a:spcPct val="100000"/>
              </a:lnSpc>
              <a:spcBef>
                <a:spcPts val="0"/>
              </a:spcBef>
              <a:spcAft>
                <a:spcPts val="0"/>
              </a:spcAft>
              <a:buClrTx/>
              <a:buSzTx/>
              <a:buFontTx/>
              <a:buNone/>
              <a:tabLst/>
              <a:defRPr/>
            </a:pPr>
            <a:r>
              <a:rPr lang="en-US" dirty="0" smtClean="0"/>
              <a:t>More gap-closing schools:</a:t>
            </a:r>
            <a:r>
              <a:rPr lang="en-US" baseline="0" dirty="0" smtClean="0"/>
              <a:t> There are students and families numbering in the hundreds. It’s our duty to them to open up more great schools. We will look to open more schools each year, finding the “sweet spot” between our desire to </a:t>
            </a:r>
            <a:r>
              <a:rPr lang="en-US" sz="1200" baseline="0" dirty="0" smtClean="0">
                <a:solidFill>
                  <a:prstClr val="black"/>
                </a:solidFill>
                <a:cs typeface="Arial" panose="020B0604020202020204" pitchFamily="34" charset="0"/>
              </a:rPr>
              <a:t>s</a:t>
            </a:r>
            <a:r>
              <a:rPr lang="en-US" sz="1200" dirty="0" smtClean="0">
                <a:solidFill>
                  <a:prstClr val="black"/>
                </a:solidFill>
                <a:cs typeface="Arial" panose="020B0604020202020204" pitchFamily="34" charset="0"/>
              </a:rPr>
              <a:t>erve more students who</a:t>
            </a:r>
            <a:r>
              <a:rPr lang="en-US" sz="1200" baseline="0" dirty="0" smtClean="0">
                <a:solidFill>
                  <a:prstClr val="black"/>
                </a:solidFill>
                <a:cs typeface="Arial" panose="020B0604020202020204" pitchFamily="34" charset="0"/>
              </a:rPr>
              <a:t> </a:t>
            </a:r>
            <a:r>
              <a:rPr lang="en-US" sz="1200" dirty="0" smtClean="0">
                <a:solidFill>
                  <a:prstClr val="black"/>
                </a:solidFill>
                <a:cs typeface="Arial" panose="020B0604020202020204" pitchFamily="34" charset="0"/>
              </a:rPr>
              <a:t>desperately need a great education and</a:t>
            </a:r>
            <a:r>
              <a:rPr lang="en-US" sz="1200" baseline="0" dirty="0" smtClean="0">
                <a:solidFill>
                  <a:prstClr val="black"/>
                </a:solidFill>
                <a:cs typeface="Arial" panose="020B0604020202020204" pitchFamily="34" charset="0"/>
              </a:rPr>
              <a:t> a</a:t>
            </a:r>
            <a:r>
              <a:rPr lang="en-US" sz="1200" dirty="0" smtClean="0">
                <a:solidFill>
                  <a:prstClr val="black"/>
                </a:solidFill>
                <a:cs typeface="Arial" panose="020B0604020202020204" pitchFamily="34" charset="0"/>
              </a:rPr>
              <a:t> pace of</a:t>
            </a:r>
            <a:r>
              <a:rPr lang="en-US" sz="1200" baseline="0" dirty="0" smtClean="0">
                <a:solidFill>
                  <a:prstClr val="black"/>
                </a:solidFill>
                <a:cs typeface="Arial" panose="020B0604020202020204" pitchFamily="34" charset="0"/>
              </a:rPr>
              <a:t> </a:t>
            </a:r>
            <a:r>
              <a:rPr lang="en-US" sz="1200" dirty="0" smtClean="0">
                <a:solidFill>
                  <a:prstClr val="black"/>
                </a:solidFill>
                <a:cs typeface="Arial" panose="020B0604020202020204" pitchFamily="34" charset="0"/>
              </a:rPr>
              <a:t>growth that will allow us to enhance excellence. We estimate this will be 3-4 schools each year.</a:t>
            </a:r>
          </a:p>
          <a:p>
            <a:pPr marL="0" marR="0" indent="0" algn="l" defTabSz="155575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cs typeface="Arial" panose="020B0604020202020204" pitchFamily="34" charset="0"/>
            </a:endParaRPr>
          </a:p>
          <a:p>
            <a:pPr marL="0" marR="0" indent="0" algn="l" defTabSz="1555750" rtl="0" eaLnBrk="1" fontAlgn="auto" latinLnBrk="0" hangingPunct="1">
              <a:lnSpc>
                <a:spcPct val="100000"/>
              </a:lnSpc>
              <a:spcBef>
                <a:spcPts val="0"/>
              </a:spcBef>
              <a:spcAft>
                <a:spcPts val="0"/>
              </a:spcAft>
              <a:buClrTx/>
              <a:buSzTx/>
              <a:buFontTx/>
              <a:buNone/>
              <a:tabLst/>
              <a:defRPr/>
            </a:pPr>
            <a:r>
              <a:rPr lang="en-US" sz="1200" dirty="0" smtClean="0">
                <a:solidFill>
                  <a:prstClr val="black"/>
                </a:solidFill>
                <a:cs typeface="Arial" panose="020B0604020202020204" pitchFamily="34" charset="0"/>
              </a:rPr>
              <a:t>Geographic concentration: We</a:t>
            </a:r>
            <a:r>
              <a:rPr lang="en-US" sz="1200" baseline="0" dirty="0" smtClean="0">
                <a:solidFill>
                  <a:prstClr val="black"/>
                </a:solidFill>
                <a:cs typeface="Arial" panose="020B0604020202020204" pitchFamily="34" charset="0"/>
              </a:rPr>
              <a:t> want to put down roots in the communities where we currently have schools (central Brooklyn, Bridgeport, New Haven, Hartford and Providence). This allows us to reach all of our schools relatively easily, expend fewer resources traveling among them (trains &gt; planes) and generally provide them with stronger support. It will also allow us to truly become a part of the communities we serve.</a:t>
            </a:r>
          </a:p>
          <a:p>
            <a:pPr marL="0" marR="0" indent="0" algn="l" defTabSz="1555750" rtl="0" eaLnBrk="1" fontAlgn="auto" latinLnBrk="0" hangingPunct="1">
              <a:lnSpc>
                <a:spcPct val="100000"/>
              </a:lnSpc>
              <a:spcBef>
                <a:spcPts val="0"/>
              </a:spcBef>
              <a:spcAft>
                <a:spcPts val="0"/>
              </a:spcAft>
              <a:buClrTx/>
              <a:buSzTx/>
              <a:buFontTx/>
              <a:buNone/>
              <a:tabLst/>
              <a:defRPr/>
            </a:pPr>
            <a:endParaRPr lang="en-US" sz="1200" baseline="0" dirty="0" smtClean="0">
              <a:solidFill>
                <a:prstClr val="black"/>
              </a:solidFill>
              <a:cs typeface="Arial" panose="020B0604020202020204" pitchFamily="34" charset="0"/>
            </a:endParaRPr>
          </a:p>
          <a:p>
            <a:pPr marL="0" marR="0" indent="0" algn="l" defTabSz="1555750" rtl="0" eaLnBrk="1" fontAlgn="auto" latinLnBrk="0" hangingPunct="1">
              <a:lnSpc>
                <a:spcPct val="100000"/>
              </a:lnSpc>
              <a:spcBef>
                <a:spcPts val="0"/>
              </a:spcBef>
              <a:spcAft>
                <a:spcPts val="0"/>
              </a:spcAft>
              <a:buClrTx/>
              <a:buSzTx/>
              <a:buFontTx/>
              <a:buNone/>
              <a:tabLst/>
              <a:defRPr/>
            </a:pPr>
            <a:r>
              <a:rPr lang="en-US" sz="1200" baseline="0" dirty="0" smtClean="0">
                <a:solidFill>
                  <a:prstClr val="black"/>
                </a:solidFill>
                <a:cs typeface="Arial" panose="020B0604020202020204" pitchFamily="34" charset="0"/>
              </a:rPr>
              <a:t>Sharing with and learning from others: these are pictures of alumni of our School Leader Residency Program who are now principals in New Haven Hartford, as well as our first cohort of participants in the Charter Network Accelerator. We hope to partner with our local districts as well as other CMOs to share what we have learned, as well as learn from them, and to ensure that students throughout the US have access to a great education.</a:t>
            </a:r>
            <a:endParaRPr lang="en-US" sz="1200" dirty="0" smtClean="0">
              <a:cs typeface="Arial" panose="020B0604020202020204" pitchFamily="34" charset="0"/>
            </a:endParaRPr>
          </a:p>
          <a:p>
            <a:pPr defTabSz="1555750">
              <a:defRPr/>
            </a:pPr>
            <a:endParaRPr lang="en-US" sz="1200" dirty="0" smtClean="0">
              <a:solidFill>
                <a:prstClr val="black"/>
              </a:solidFill>
              <a:cs typeface="Arial" panose="020B0604020202020204" pitchFamily="34" charset="0"/>
            </a:endParaRPr>
          </a:p>
          <a:p>
            <a:endParaRPr lang="en-US" dirty="0" smtClean="0"/>
          </a:p>
        </p:txBody>
      </p:sp>
      <p:sp>
        <p:nvSpPr>
          <p:cNvPr id="4" name="Slide Number Placeholder 3"/>
          <p:cNvSpPr>
            <a:spLocks noGrp="1"/>
          </p:cNvSpPr>
          <p:nvPr>
            <p:ph type="sldNum" sz="quarter" idx="10"/>
          </p:nvPr>
        </p:nvSpPr>
        <p:spPr/>
        <p:txBody>
          <a:bodyPr/>
          <a:lstStyle/>
          <a:p>
            <a:fld id="{A39D493F-AD7B-4061-9AEF-13EE74268DE9}" type="slidenum">
              <a:rPr lang="en-US" smtClean="0"/>
              <a:t>7</a:t>
            </a:fld>
            <a:endParaRPr lang="en-US"/>
          </a:p>
        </p:txBody>
      </p:sp>
    </p:spTree>
    <p:extLst>
      <p:ext uri="{BB962C8B-B14F-4D97-AF65-F5344CB8AC3E}">
        <p14:creationId xmlns:p14="http://schemas.microsoft.com/office/powerpoint/2010/main" val="984405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9D493F-AD7B-4061-9AEF-13EE74268DE9}" type="slidenum">
              <a:rPr lang="en-US" smtClean="0"/>
              <a:t>8</a:t>
            </a:fld>
            <a:endParaRPr lang="en-US"/>
          </a:p>
        </p:txBody>
      </p:sp>
    </p:spTree>
    <p:extLst>
      <p:ext uri="{BB962C8B-B14F-4D97-AF65-F5344CB8AC3E}">
        <p14:creationId xmlns:p14="http://schemas.microsoft.com/office/powerpoint/2010/main" val="2982599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Excellence is a Habit: </a:t>
            </a:r>
            <a:r>
              <a:rPr lang="en-US" sz="1200" kern="1200" dirty="0" smtClean="0">
                <a:solidFill>
                  <a:schemeClr val="tx1"/>
                </a:solidFill>
                <a:effectLst/>
                <a:latin typeface="+mn-lt"/>
                <a:ea typeface="+mn-ea"/>
                <a:cs typeface="+mn-cs"/>
              </a:rPr>
              <a:t>Achievement First expects excellence from our students and therefore from all the adults who work with them.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will not be satisfied until our students are among the highest achieving in the world.  We know that excellent outcomes are the result of excellent habits; as Aristotle said, “We are what we repeatedly do.”  We believe that deliberate practice, reflection, and feedback are critical drivers of continuous improvement.  We focus on sweating the small stuff as we know getting the details right often makes the difference between mediocre and magnificent.</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Results without Excuses</a:t>
            </a:r>
            <a:r>
              <a:rPr lang="en-US" sz="1200" kern="1200" dirty="0" smtClean="0">
                <a:solidFill>
                  <a:schemeClr val="tx1"/>
                </a:solidFill>
                <a:effectLst/>
                <a:latin typeface="+mn-lt"/>
                <a:ea typeface="+mn-ea"/>
                <a:cs typeface="+mn-cs"/>
              </a:rPr>
              <a:t>: We take responsibility for making sure that our students succeed, and if we fall short, we do not make excuses or blame others.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teams set clear, ambitious goals and work with urgency to achieve them. We are a performance-driven organization where we regularly analyze data, celebrate success, confront brutal facts, and own and fix personal and collective shortcomings.  We see results as an opportunity to learn, focusing on what we can do better in the future, always maintaining deep optimism that we will prevail.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Team &amp; Family:</a:t>
            </a:r>
            <a:r>
              <a:rPr lang="en-US" sz="1200" kern="1200" dirty="0" smtClean="0">
                <a:solidFill>
                  <a:schemeClr val="tx1"/>
                </a:solidFill>
                <a:effectLst/>
                <a:latin typeface="+mn-lt"/>
                <a:ea typeface="+mn-ea"/>
                <a:cs typeface="+mn-cs"/>
              </a:rPr>
              <a:t> Achievement First is a community where everyone cares about, values, supports, and invests in each other.</a:t>
            </a:r>
          </a:p>
          <a:p>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are a talent-focused organization that recruits passionate and thoughtful staff and then invests significantly in developing them.  We know that true support of our teammates involves being simultaneously warm and demanding.  We invest in our relationships, cheer for each other, and support those who are struggling. We all work hard while also recognizing and honoring the personal, family and community commitments we all have outside of our work.</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Whatever It Takes: </a:t>
            </a:r>
            <a:r>
              <a:rPr lang="en-US" sz="1200" kern="1200" dirty="0" smtClean="0">
                <a:solidFill>
                  <a:schemeClr val="tx1"/>
                </a:solidFill>
                <a:effectLst/>
                <a:latin typeface="+mn-lt"/>
                <a:ea typeface="+mn-ea"/>
                <a:cs typeface="+mn-cs"/>
              </a:rPr>
              <a:t>With a social justice mission at our core, we feel tremendous urgency to go the extra mile to make a life-changing difference for our students.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are relentless and creative in finding solutions to problems, pushing ourselves to find better ways or make them.  We believe that “whatever it takes” is a team sport and that we achieve our excellent outcomes not through unsustainable individual sacrifices, but by developing systems, strategies, and teams that collectively work smarter to do what we need to do for our students, families, and communities.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Many Minds, One Mission:</a:t>
            </a:r>
            <a:r>
              <a:rPr lang="en-US" sz="1200" kern="1200" dirty="0" smtClean="0">
                <a:solidFill>
                  <a:schemeClr val="tx1"/>
                </a:solidFill>
                <a:effectLst/>
                <a:latin typeface="+mn-lt"/>
                <a:ea typeface="+mn-ea"/>
                <a:cs typeface="+mn-cs"/>
              </a:rPr>
              <a:t> We believe that we can go further faster when we work together – actively supporting, and challenging one another to pursue real excellence.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Each school and network support team shares the collective responsibility for the success of all AF schools and scholars. We see diversity and inclusiveness as an essential strength, and we work hard to create an environment where everyone safely, openly and respectfully contributes their opinions and challenges those around them to be even better.  Beyond AF, we know our mission extends to all of America’s children, so we are “open source” and proactively share with and learn from others doing this important work.</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Everything with Integrity:</a:t>
            </a:r>
            <a:r>
              <a:rPr lang="en-US" sz="1200" kern="1200" dirty="0" smtClean="0">
                <a:solidFill>
                  <a:schemeClr val="tx1"/>
                </a:solidFill>
                <a:effectLst/>
                <a:latin typeface="+mn-lt"/>
                <a:ea typeface="+mn-ea"/>
                <a:cs typeface="+mn-cs"/>
              </a:rPr>
              <a:t> We say what we mean and do what we say.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never lose sight of our mission to get our students to and through college, and we use this mission as the ultimate litmus test for all decisions.  We believe “what” you achieve and “how” you do it both matter, and we work hard to make sure our actions speak as powerfully as our words.  We believe that if we are to be a model for public school reform, we must be an excellence with equity exemplar – achieving excellent outcomes while authentically serving well the similar student populations as the traditional public schools in our community.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9D493F-AD7B-4061-9AEF-13EE74268DE9}" type="slidenum">
              <a:rPr lang="en-US" smtClean="0"/>
              <a:t>9</a:t>
            </a:fld>
            <a:endParaRPr lang="en-US"/>
          </a:p>
        </p:txBody>
      </p:sp>
    </p:spTree>
    <p:extLst>
      <p:ext uri="{BB962C8B-B14F-4D97-AF65-F5344CB8AC3E}">
        <p14:creationId xmlns:p14="http://schemas.microsoft.com/office/powerpoint/2010/main" val="2197663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Excellence is a Habit: </a:t>
            </a:r>
            <a:r>
              <a:rPr lang="en-US" sz="1200" kern="1200" dirty="0" smtClean="0">
                <a:solidFill>
                  <a:schemeClr val="tx1"/>
                </a:solidFill>
                <a:effectLst/>
                <a:latin typeface="+mn-lt"/>
                <a:ea typeface="+mn-ea"/>
                <a:cs typeface="+mn-cs"/>
              </a:rPr>
              <a:t>Achievement First expects excellence from our students and therefore from all the adults who work with them.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will not be satisfied until our students are among the highest achieving in the world.  We know that excellent outcomes are the result of excellent habits; as Aristotle said, “We are what we repeatedly do.”  We believe that deliberate practice, reflection, and feedback are critical drivers of continuous improvement.  We focus on sweating the small stuff as we know getting the details right often makes the difference between mediocre and magnificent.</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Results without Excuses</a:t>
            </a:r>
            <a:r>
              <a:rPr lang="en-US" sz="1200" kern="1200" dirty="0" smtClean="0">
                <a:solidFill>
                  <a:schemeClr val="tx1"/>
                </a:solidFill>
                <a:effectLst/>
                <a:latin typeface="+mn-lt"/>
                <a:ea typeface="+mn-ea"/>
                <a:cs typeface="+mn-cs"/>
              </a:rPr>
              <a:t>: We take responsibility for making sure that our students succeed, and if we fall short, we do not make excuses or blame others.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teams set clear, ambitious goals and work with urgency to achieve them. We are a performance-driven organization where we regularly analyze data, celebrate success, confront brutal facts, and own and fix personal and collective shortcomings.  We see results as an opportunity to learn, focusing on what we can do better in the future, always maintaining deep optimism that we will prevail.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Team &amp; Family:</a:t>
            </a:r>
            <a:r>
              <a:rPr lang="en-US" sz="1200" kern="1200" dirty="0" smtClean="0">
                <a:solidFill>
                  <a:schemeClr val="tx1"/>
                </a:solidFill>
                <a:effectLst/>
                <a:latin typeface="+mn-lt"/>
                <a:ea typeface="+mn-ea"/>
                <a:cs typeface="+mn-cs"/>
              </a:rPr>
              <a:t> Achievement First is a community where everyone cares about, values, supports, and invests in each other.</a:t>
            </a:r>
          </a:p>
          <a:p>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are a talent-focused organization that recruits passionate and thoughtful staff and then invests significantly in developing them.  We know that true support of our teammates involves being simultaneously warm and demanding.  We invest in our relationships, cheer for each other, and support those who are struggling. We all work hard while also recognizing and honoring the personal, family and community commitments we all have outside of our work.</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Whatever It Takes: </a:t>
            </a:r>
            <a:r>
              <a:rPr lang="en-US" sz="1200" kern="1200" dirty="0" smtClean="0">
                <a:solidFill>
                  <a:schemeClr val="tx1"/>
                </a:solidFill>
                <a:effectLst/>
                <a:latin typeface="+mn-lt"/>
                <a:ea typeface="+mn-ea"/>
                <a:cs typeface="+mn-cs"/>
              </a:rPr>
              <a:t>With a social justice mission at our core, we feel tremendous urgency to go the extra mile to make a life-changing difference for our students.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are relentless and creative in finding solutions to problems, pushing ourselves to find better ways or make them.  We believe that “whatever it takes” is a team sport and that we achieve our excellent outcomes not through unsustainable individual sacrifices, but by developing systems, strategies, and teams that collectively work smarter to do what we need to do for our students, families, and communities.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Many Minds, One Mission:</a:t>
            </a:r>
            <a:r>
              <a:rPr lang="en-US" sz="1200" kern="1200" dirty="0" smtClean="0">
                <a:solidFill>
                  <a:schemeClr val="tx1"/>
                </a:solidFill>
                <a:effectLst/>
                <a:latin typeface="+mn-lt"/>
                <a:ea typeface="+mn-ea"/>
                <a:cs typeface="+mn-cs"/>
              </a:rPr>
              <a:t> We believe that we can go further faster when we work together – actively supporting, and challenging one another to pursue real excellence.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Each school and network support team shares the collective responsibility for the success of all AF schools and scholars. We see diversity and inclusiveness as an essential strength, and we work hard to create an environment where everyone safely, openly and respectfully contributes their opinions and challenges those around them to be even better.  Beyond AF, we know our mission extends to all of America’s children, so we are “open source” and proactively share with and learn from others doing this important work.</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Everything with Integrity:</a:t>
            </a:r>
            <a:r>
              <a:rPr lang="en-US" sz="1200" kern="1200" dirty="0" smtClean="0">
                <a:solidFill>
                  <a:schemeClr val="tx1"/>
                </a:solidFill>
                <a:effectLst/>
                <a:latin typeface="+mn-lt"/>
                <a:ea typeface="+mn-ea"/>
                <a:cs typeface="+mn-cs"/>
              </a:rPr>
              <a:t> We say what we mean and do what we say.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never lose sight of our mission to get our students to and through college, and we use this mission as the ultimate litmus test for all decisions.  We believe “what” you achieve and “how” you do it both matter, and we work hard to make sure our actions speak as powerfully as our words.  We believe that if we are to be a model for public school reform, we must be an excellence with equity exemplar – achieving excellent outcomes while authentically serving well the similar student populations as the traditional public schools in our community.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9D493F-AD7B-4061-9AEF-13EE74268DE9}" type="slidenum">
              <a:rPr lang="en-US" smtClean="0"/>
              <a:t>10</a:t>
            </a:fld>
            <a:endParaRPr lang="en-US"/>
          </a:p>
        </p:txBody>
      </p:sp>
    </p:spTree>
    <p:extLst>
      <p:ext uri="{BB962C8B-B14F-4D97-AF65-F5344CB8AC3E}">
        <p14:creationId xmlns:p14="http://schemas.microsoft.com/office/powerpoint/2010/main" val="3226981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Excellence is a Habit: </a:t>
            </a:r>
            <a:r>
              <a:rPr lang="en-US" sz="1200" kern="1200" dirty="0" smtClean="0">
                <a:solidFill>
                  <a:schemeClr val="tx1"/>
                </a:solidFill>
                <a:effectLst/>
                <a:latin typeface="+mn-lt"/>
                <a:ea typeface="+mn-ea"/>
                <a:cs typeface="+mn-cs"/>
              </a:rPr>
              <a:t>Achievement First expects excellence from our students and therefore from all the adults who work with them.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will not be satisfied until our students are among the highest achieving in the world.  We know that excellent outcomes are the result of excellent habits; as Aristotle said, “We are what we repeatedly do.”  We believe that deliberate practice, reflection, and feedback are critical drivers of continuous improvement.  We focus on sweating the small stuff as we know getting the details right often makes the difference between mediocre and magnificent.</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Results without Excuses</a:t>
            </a:r>
            <a:r>
              <a:rPr lang="en-US" sz="1200" kern="1200" dirty="0" smtClean="0">
                <a:solidFill>
                  <a:schemeClr val="tx1"/>
                </a:solidFill>
                <a:effectLst/>
                <a:latin typeface="+mn-lt"/>
                <a:ea typeface="+mn-ea"/>
                <a:cs typeface="+mn-cs"/>
              </a:rPr>
              <a:t>: We take responsibility for making sure that our students succeed, and if we fall short, we do not make excuses or blame others.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teams set clear, ambitious goals and work with urgency to achieve them. We are a performance-driven organization where we regularly analyze data, celebrate success, confront brutal facts, and own and fix personal and collective shortcomings.  We see results as an opportunity to learn, focusing on what we can do better in the future, always maintaining deep optimism that we will prevail.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Team &amp; Family:</a:t>
            </a:r>
            <a:r>
              <a:rPr lang="en-US" sz="1200" kern="1200" dirty="0" smtClean="0">
                <a:solidFill>
                  <a:schemeClr val="tx1"/>
                </a:solidFill>
                <a:effectLst/>
                <a:latin typeface="+mn-lt"/>
                <a:ea typeface="+mn-ea"/>
                <a:cs typeface="+mn-cs"/>
              </a:rPr>
              <a:t> Achievement First is a community where everyone cares about, values, supports, and invests in each other.</a:t>
            </a:r>
          </a:p>
          <a:p>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are a talent-focused organization that recruits passionate and thoughtful staff and then invests significantly in developing them.  We know that true support of our teammates involves being simultaneously warm and demanding.  We invest in our relationships, cheer for each other, and support those who are struggling. We all work hard while also recognizing and honoring the personal, family and community commitments we all have outside of our work.</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Whatever It Takes: </a:t>
            </a:r>
            <a:r>
              <a:rPr lang="en-US" sz="1200" kern="1200" dirty="0" smtClean="0">
                <a:solidFill>
                  <a:schemeClr val="tx1"/>
                </a:solidFill>
                <a:effectLst/>
                <a:latin typeface="+mn-lt"/>
                <a:ea typeface="+mn-ea"/>
                <a:cs typeface="+mn-cs"/>
              </a:rPr>
              <a:t>With a social justice mission at our core, we feel tremendous urgency to go the extra mile to make a life-changing difference for our students.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are relentless and creative in finding solutions to problems, pushing ourselves to find better ways or make them.  We believe that “whatever it takes” is a team sport and that we achieve our excellent outcomes not through unsustainable individual sacrifices, but by developing systems, strategies, and teams that collectively work smarter to do what we need to do for our students, families, and communities.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Many Minds, One Mission:</a:t>
            </a:r>
            <a:r>
              <a:rPr lang="en-US" sz="1200" kern="1200" dirty="0" smtClean="0">
                <a:solidFill>
                  <a:schemeClr val="tx1"/>
                </a:solidFill>
                <a:effectLst/>
                <a:latin typeface="+mn-lt"/>
                <a:ea typeface="+mn-ea"/>
                <a:cs typeface="+mn-cs"/>
              </a:rPr>
              <a:t> We believe that we can go further faster when we work together – actively supporting, and challenging one another to pursue real excellence.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Each school and network support team shares the collective responsibility for the success of all AF schools and scholars. We see diversity and inclusiveness as an essential strength, and we work hard to create an environment where everyone safely, openly and respectfully contributes their opinions and challenges those around them to be even better.  Beyond AF, we know our mission extends to all of America’s children, so we are “open source” and proactively share with and learn from others doing this important work.</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Everything with Integrity:</a:t>
            </a:r>
            <a:r>
              <a:rPr lang="en-US" sz="1200" kern="1200" dirty="0" smtClean="0">
                <a:solidFill>
                  <a:schemeClr val="tx1"/>
                </a:solidFill>
                <a:effectLst/>
                <a:latin typeface="+mn-lt"/>
                <a:ea typeface="+mn-ea"/>
                <a:cs typeface="+mn-cs"/>
              </a:rPr>
              <a:t> We say what we mean and do what we say.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never lose sight of our mission to get our students to and through college, and we use this mission as the ultimate litmus test for all decisions.  We believe “what” you achieve and “how” you do it both matter, and we work hard to make sure our actions speak as powerfully as our words.  We believe that if we are to be a model for public school reform, we must be an excellence with equity exemplar – achieving excellent outcomes while authentically serving well the similar student populations as the traditional public schools in our community. </a:t>
            </a:r>
          </a:p>
        </p:txBody>
      </p:sp>
      <p:sp>
        <p:nvSpPr>
          <p:cNvPr id="4" name="Slide Number Placeholder 3"/>
          <p:cNvSpPr>
            <a:spLocks noGrp="1"/>
          </p:cNvSpPr>
          <p:nvPr>
            <p:ph type="sldNum" sz="quarter" idx="10"/>
          </p:nvPr>
        </p:nvSpPr>
        <p:spPr/>
        <p:txBody>
          <a:bodyPr/>
          <a:lstStyle/>
          <a:p>
            <a:fld id="{A39D493F-AD7B-4061-9AEF-13EE74268DE9}" type="slidenum">
              <a:rPr lang="en-US" smtClean="0"/>
              <a:t>11</a:t>
            </a:fld>
            <a:endParaRPr lang="en-US"/>
          </a:p>
        </p:txBody>
      </p:sp>
    </p:spTree>
    <p:extLst>
      <p:ext uri="{BB962C8B-B14F-4D97-AF65-F5344CB8AC3E}">
        <p14:creationId xmlns:p14="http://schemas.microsoft.com/office/powerpoint/2010/main" val="1905161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834950-A559-45C5-A5BA-DE5EF434548A}" type="datetime1">
              <a:rPr lang="en-US" smtClean="0"/>
              <a:t>6/30/2015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1A83-8D56-47A2-B1E5-6FF214836D60}" type="slidenum">
              <a:rPr lang="en-US" smtClean="0"/>
              <a:t>‹#›</a:t>
            </a:fld>
            <a:endParaRPr lang="en-US"/>
          </a:p>
        </p:txBody>
      </p:sp>
    </p:spTree>
    <p:extLst>
      <p:ext uri="{BB962C8B-B14F-4D97-AF65-F5344CB8AC3E}">
        <p14:creationId xmlns:p14="http://schemas.microsoft.com/office/powerpoint/2010/main" val="2119796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7404FB-7F2E-4396-ADCB-4DA9BCE33F88}" type="datetime1">
              <a:rPr lang="en-US" smtClean="0"/>
              <a:t>6/30/2015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1A83-8D56-47A2-B1E5-6FF214836D60}" type="slidenum">
              <a:rPr lang="en-US" smtClean="0"/>
              <a:t>‹#›</a:t>
            </a:fld>
            <a:endParaRPr lang="en-US"/>
          </a:p>
        </p:txBody>
      </p:sp>
    </p:spTree>
    <p:extLst>
      <p:ext uri="{BB962C8B-B14F-4D97-AF65-F5344CB8AC3E}">
        <p14:creationId xmlns:p14="http://schemas.microsoft.com/office/powerpoint/2010/main" val="1482804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C26528-54C9-4516-8287-5CC0F377DB99}" type="datetime1">
              <a:rPr lang="en-US" smtClean="0"/>
              <a:t>6/30/2015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1A83-8D56-47A2-B1E5-6FF214836D60}" type="slidenum">
              <a:rPr lang="en-US" smtClean="0"/>
              <a:t>‹#›</a:t>
            </a:fld>
            <a:endParaRPr lang="en-US"/>
          </a:p>
        </p:txBody>
      </p:sp>
    </p:spTree>
    <p:extLst>
      <p:ext uri="{BB962C8B-B14F-4D97-AF65-F5344CB8AC3E}">
        <p14:creationId xmlns:p14="http://schemas.microsoft.com/office/powerpoint/2010/main" val="2409579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1EAE9B-C4A6-41E1-A11B-2395AA00230B}" type="datetime1">
              <a:rPr lang="en-US" smtClean="0"/>
              <a:t>6/30/2015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1A83-8D56-47A2-B1E5-6FF214836D60}" type="slidenum">
              <a:rPr lang="en-US" smtClean="0"/>
              <a:t>‹#›</a:t>
            </a:fld>
            <a:endParaRPr lang="en-US"/>
          </a:p>
        </p:txBody>
      </p:sp>
    </p:spTree>
    <p:extLst>
      <p:ext uri="{BB962C8B-B14F-4D97-AF65-F5344CB8AC3E}">
        <p14:creationId xmlns:p14="http://schemas.microsoft.com/office/powerpoint/2010/main" val="813559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C9476E-9389-4B39-807C-106B7038FA5C}" type="datetime1">
              <a:rPr lang="en-US" smtClean="0"/>
              <a:t>6/30/2015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1A83-8D56-47A2-B1E5-6FF214836D60}" type="slidenum">
              <a:rPr lang="en-US" smtClean="0"/>
              <a:t>‹#›</a:t>
            </a:fld>
            <a:endParaRPr lang="en-US"/>
          </a:p>
        </p:txBody>
      </p:sp>
    </p:spTree>
    <p:extLst>
      <p:ext uri="{BB962C8B-B14F-4D97-AF65-F5344CB8AC3E}">
        <p14:creationId xmlns:p14="http://schemas.microsoft.com/office/powerpoint/2010/main" val="1928705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6A9145-8659-463A-977B-577E7B3A37DF}" type="datetime1">
              <a:rPr lang="en-US" smtClean="0"/>
              <a:t>6/30/2015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1A83-8D56-47A2-B1E5-6FF214836D60}" type="slidenum">
              <a:rPr lang="en-US" smtClean="0"/>
              <a:t>‹#›</a:t>
            </a:fld>
            <a:endParaRPr lang="en-US"/>
          </a:p>
        </p:txBody>
      </p:sp>
    </p:spTree>
    <p:extLst>
      <p:ext uri="{BB962C8B-B14F-4D97-AF65-F5344CB8AC3E}">
        <p14:creationId xmlns:p14="http://schemas.microsoft.com/office/powerpoint/2010/main" val="3160956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FBAF84-83A6-4402-8743-AA3B857E2F42}" type="datetime1">
              <a:rPr lang="en-US" smtClean="0"/>
              <a:t>6/30/2015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1A83-8D56-47A2-B1E5-6FF214836D60}" type="slidenum">
              <a:rPr lang="en-US" smtClean="0"/>
              <a:t>‹#›</a:t>
            </a:fld>
            <a:endParaRPr lang="en-US"/>
          </a:p>
        </p:txBody>
      </p:sp>
    </p:spTree>
    <p:extLst>
      <p:ext uri="{BB962C8B-B14F-4D97-AF65-F5344CB8AC3E}">
        <p14:creationId xmlns:p14="http://schemas.microsoft.com/office/powerpoint/2010/main" val="351397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4C33DA-D431-4E03-98F8-4CCBF0382C98}" type="datetime1">
              <a:rPr lang="en-US" smtClean="0"/>
              <a:t>6/30/2015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E1A83-8D56-47A2-B1E5-6FF214836D60}" type="slidenum">
              <a:rPr lang="en-US" smtClean="0"/>
              <a:t>‹#›</a:t>
            </a:fld>
            <a:endParaRPr lang="en-US"/>
          </a:p>
        </p:txBody>
      </p:sp>
    </p:spTree>
    <p:extLst>
      <p:ext uri="{BB962C8B-B14F-4D97-AF65-F5344CB8AC3E}">
        <p14:creationId xmlns:p14="http://schemas.microsoft.com/office/powerpoint/2010/main" val="4243100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59D340-CBD5-4DEF-9298-AAF64FB187FC}" type="datetime1">
              <a:rPr lang="en-US" smtClean="0"/>
              <a:t>6/30/2015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CE1A83-8D56-47A2-B1E5-6FF214836D60}" type="slidenum">
              <a:rPr lang="en-US" smtClean="0"/>
              <a:t>‹#›</a:t>
            </a:fld>
            <a:endParaRPr lang="en-US"/>
          </a:p>
        </p:txBody>
      </p:sp>
    </p:spTree>
    <p:extLst>
      <p:ext uri="{BB962C8B-B14F-4D97-AF65-F5344CB8AC3E}">
        <p14:creationId xmlns:p14="http://schemas.microsoft.com/office/powerpoint/2010/main" val="2033939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E8999E-BDFC-449D-A84D-97D59EE1F54E}" type="datetime1">
              <a:rPr lang="en-US" smtClean="0"/>
              <a:t>6/30/2015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1A83-8D56-47A2-B1E5-6FF214836D60}" type="slidenum">
              <a:rPr lang="en-US" smtClean="0"/>
              <a:t>‹#›</a:t>
            </a:fld>
            <a:endParaRPr lang="en-US"/>
          </a:p>
        </p:txBody>
      </p:sp>
    </p:spTree>
    <p:extLst>
      <p:ext uri="{BB962C8B-B14F-4D97-AF65-F5344CB8AC3E}">
        <p14:creationId xmlns:p14="http://schemas.microsoft.com/office/powerpoint/2010/main" val="2865133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2529B7-9002-451B-860C-FD394AB3C87D}" type="datetime1">
              <a:rPr lang="en-US" smtClean="0"/>
              <a:t>6/30/2015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1A83-8D56-47A2-B1E5-6FF214836D60}" type="slidenum">
              <a:rPr lang="en-US" smtClean="0"/>
              <a:t>‹#›</a:t>
            </a:fld>
            <a:endParaRPr lang="en-US"/>
          </a:p>
        </p:txBody>
      </p:sp>
    </p:spTree>
    <p:extLst>
      <p:ext uri="{BB962C8B-B14F-4D97-AF65-F5344CB8AC3E}">
        <p14:creationId xmlns:p14="http://schemas.microsoft.com/office/powerpoint/2010/main" val="619057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F5CB8-2AE9-4DAE-8646-B72C3427C7A7}" type="datetime1">
              <a:rPr lang="en-US" smtClean="0"/>
              <a:t>6/30/2015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E1A83-8D56-47A2-B1E5-6FF214836D60}" type="slidenum">
              <a:rPr lang="en-US" smtClean="0"/>
              <a:t>‹#›</a:t>
            </a:fld>
            <a:endParaRPr lang="en-US"/>
          </a:p>
        </p:txBody>
      </p:sp>
    </p:spTree>
    <p:extLst>
      <p:ext uri="{BB962C8B-B14F-4D97-AF65-F5344CB8AC3E}">
        <p14:creationId xmlns:p14="http://schemas.microsoft.com/office/powerpoint/2010/main" val="1570677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manyminds.achievementfirst.org/sites/NetworkSupport/TeamCoS/NS%20Memo%20Archive/Network%20Support%20Memo%20Submission%20Template.oft"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manyminds.achievementfirst.org/sites/NetworkSupport/TeamCoS/Wiki/Many%20Minds%20Guide.aspx" TargetMode="Externa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hyperlink" Target="https://manyminds.achievementfirst.org/sites/NetworkSupport/Lists/Knowledge%20Ninjas/AllItems.asp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hyperlink" Target="https://manyminds.achievementfirst.org/Lists/School%20Info/OpsOffice.aspx"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manyminds.achievementfirst.org/sites/NetworkSupport/TeamOps/Lists/Calendar/Calendar.aspx" TargetMode="External"/><Relationship Id="rId5" Type="http://schemas.openxmlformats.org/officeDocument/2006/relationships/hyperlink" Target="https://manyminds.achievementfirst.org/sites/NetworkSupport/TeamSuper/School%20Leader%20Memo/School%20Leader%20Memo%20Entry%20Guidance.docx" TargetMode="External"/><Relationship Id="rId4" Type="http://schemas.openxmlformats.org/officeDocument/2006/relationships/hyperlink" Target="https://manyminds.achievementfirst.org/Lists/Network%20Support%20Go%20To%20List/By%20Team.aspx"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achievementfirst.org/marcomm-resources/style-guid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achievementfirst.org/fileadmin/af/home/2012_New_Site/Marketing_and_Communications/Email_Signature_Instructions_and_Chicklets.docx" TargetMode="Externa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manyminds.achievementfirst.org/sites/NetworkSupport/TeamCoS/Shared%20Documents/How%20to%20Reserve%20a%20Conference%20Room%20and%20Technology%20-%20May%202015.docx" TargetMode="External"/><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hyperlink" Target="https://manyminds.achievementfirst.org/sites/NetworkSupport/TeamCoS/Shared%20Documents/Technology%20Troubleshooting%20May%202015.pptx"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manyminds.achievementfirst.org/sites/NetworkSupport/TeamCoS/Shared%20Documents/AF%20Network%20Support%20NY%20Office%20Responsibilities.docx" TargetMode="External"/><Relationship Id="rId4" Type="http://schemas.openxmlformats.org/officeDocument/2006/relationships/hyperlink" Target="https://manyminds.achievementfirst.org/sites/NetworkSupport/TeamCoS/Shared%20Documents/AF%20Network%20Support%20CT%20Office%20Responsibilities.docx"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manyminds.achievementfirst.org/sites/NetworkSupport/TeamCoS/Shared%20Documents/How%20to%20Reserve%20a%20Conference%20Room%20and%20Technology%20-%20May%202015.docx"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manyminds.achievementfirst.org/sites/NetworkSupport/TeamCoS/Shared%20Documents/Glossary%20of%20Commonly%20Used%20AF%20Acronyms.docx"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docs.google.com/forms/d/1uYPFv_TZ463NDu1S51xeFMb9-rBSqjmmiVeEJSTB_DE/viewform?formkey=dFVJQXBrRkYyek85VkNNQUs5UXF1OVE6MQ#gid=0"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manyminds.achievementfirst.org/sites/NetworkSupport/TeamST/Technology%20Corner/WebEx.aspx" TargetMode="Externa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concursolutions.com/" TargetMode="External"/><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hyperlink" Target="https://manyminds.achievementfirst.org/sites/NetworkSupport/TeamFinance/Wiki/Accounts%20Payable%20Portal.aspx" TargetMode="External"/><Relationship Id="rId4" Type="http://schemas.openxmlformats.org/officeDocument/2006/relationships/hyperlink" Target="http://afirst.charterap.com/#/"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manyminds.achievementfirst.org/sites/NetworkSupport/TeamCoS/Lists/Calendar/calendar.aspx" TargetMode="External"/><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hyperlink" Target="https://manyminds.achievementfirst.org/sites/NetworkSupport/TeamHC/Wiki/Benefits%20and%20Employee%20Handbooks.aspx"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manyminds.achievementfirst.org/sites/NetworkSupport/TeamHC/Wiki/Benefits%20and%20Employee%20Handbooks.aspx" TargetMode="External"/><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manyminds.achievementfirst.org/sites/NetworkSupport/TeamCoS/Wiki/About%20Team%20CoS.aspx"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jpeg"/><Relationship Id="rId21" Type="http://schemas.openxmlformats.org/officeDocument/2006/relationships/image" Target="../media/image25.jpeg"/><Relationship Id="rId7" Type="http://schemas.openxmlformats.org/officeDocument/2006/relationships/image" Target="../media/image11.jpg"/><Relationship Id="rId12" Type="http://schemas.openxmlformats.org/officeDocument/2006/relationships/image" Target="../media/image16.jpeg"/><Relationship Id="rId17" Type="http://schemas.openxmlformats.org/officeDocument/2006/relationships/image" Target="../media/image21.png"/><Relationship Id="rId2" Type="http://schemas.openxmlformats.org/officeDocument/2006/relationships/notesSlide" Target="../notesSlides/notesSlide5.xml"/><Relationship Id="rId16" Type="http://schemas.openxmlformats.org/officeDocument/2006/relationships/image" Target="../media/image20.jpe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15.jpe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jpeg"/><Relationship Id="rId19" Type="http://schemas.openxmlformats.org/officeDocument/2006/relationships/image" Target="../media/image23.pn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png"/><Relationship Id="rId22"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036234"/>
            <a:ext cx="12192000" cy="1821766"/>
          </a:xfrm>
          <a:solidFill>
            <a:schemeClr val="bg1">
              <a:alpha val="19000"/>
            </a:schemeClr>
          </a:solidFill>
        </p:spPr>
        <p:txBody>
          <a:bodyPr/>
          <a:lstStyle/>
          <a:p>
            <a:pPr algn="l"/>
            <a:r>
              <a:rPr lang="en-US" dirty="0" smtClean="0">
                <a:solidFill>
                  <a:schemeClr val="tx1">
                    <a:lumMod val="65000"/>
                    <a:lumOff val="35000"/>
                  </a:schemeClr>
                </a:solidFill>
                <a:latin typeface="Rockwell" panose="02060603020205020403" pitchFamily="18" charset="0"/>
              </a:rPr>
              <a:t>Achievement First</a:t>
            </a:r>
            <a:r>
              <a:rPr lang="en-US" i="1" dirty="0" smtClean="0">
                <a:solidFill>
                  <a:schemeClr val="tx1">
                    <a:lumMod val="65000"/>
                    <a:lumOff val="35000"/>
                  </a:schemeClr>
                </a:solidFill>
                <a:latin typeface="Rockwell" panose="02060603020205020403" pitchFamily="18" charset="0"/>
              </a:rPr>
              <a:t/>
            </a:r>
            <a:br>
              <a:rPr lang="en-US" i="1" dirty="0" smtClean="0">
                <a:solidFill>
                  <a:schemeClr val="tx1">
                    <a:lumMod val="65000"/>
                    <a:lumOff val="35000"/>
                  </a:schemeClr>
                </a:solidFill>
                <a:latin typeface="Rockwell" panose="02060603020205020403" pitchFamily="18" charset="0"/>
              </a:rPr>
            </a:br>
            <a:r>
              <a:rPr lang="en-US" sz="4800" i="1" dirty="0" smtClean="0">
                <a:solidFill>
                  <a:schemeClr val="tx1">
                    <a:lumMod val="65000"/>
                    <a:lumOff val="35000"/>
                  </a:schemeClr>
                </a:solidFill>
                <a:latin typeface="Rockwell" panose="02060603020205020403" pitchFamily="18" charset="0"/>
              </a:rPr>
              <a:t>Who We </a:t>
            </a:r>
            <a:r>
              <a:rPr lang="en-US" sz="4800" i="1" dirty="0">
                <a:solidFill>
                  <a:schemeClr val="tx1">
                    <a:lumMod val="65000"/>
                    <a:lumOff val="35000"/>
                  </a:schemeClr>
                </a:solidFill>
                <a:latin typeface="Rockwell" panose="02060603020205020403" pitchFamily="18" charset="0"/>
              </a:rPr>
              <a:t>A</a:t>
            </a:r>
            <a:r>
              <a:rPr lang="en-US" sz="4800" i="1" dirty="0" smtClean="0">
                <a:solidFill>
                  <a:schemeClr val="tx1">
                    <a:lumMod val="65000"/>
                    <a:lumOff val="35000"/>
                  </a:schemeClr>
                </a:solidFill>
                <a:latin typeface="Rockwell" panose="02060603020205020403" pitchFamily="18" charset="0"/>
              </a:rPr>
              <a:t>re and What </a:t>
            </a:r>
            <a:r>
              <a:rPr lang="en-US" sz="4800" i="1" dirty="0">
                <a:solidFill>
                  <a:schemeClr val="tx1">
                    <a:lumMod val="65000"/>
                    <a:lumOff val="35000"/>
                  </a:schemeClr>
                </a:solidFill>
                <a:latin typeface="Rockwell" panose="02060603020205020403" pitchFamily="18" charset="0"/>
              </a:rPr>
              <a:t>W</a:t>
            </a:r>
            <a:r>
              <a:rPr lang="en-US" sz="4800" i="1" dirty="0" smtClean="0">
                <a:solidFill>
                  <a:schemeClr val="tx1">
                    <a:lumMod val="65000"/>
                    <a:lumOff val="35000"/>
                  </a:schemeClr>
                </a:solidFill>
                <a:latin typeface="Rockwell" panose="02060603020205020403" pitchFamily="18" charset="0"/>
              </a:rPr>
              <a:t>e </a:t>
            </a:r>
            <a:r>
              <a:rPr lang="en-US" sz="4800" i="1" dirty="0">
                <a:solidFill>
                  <a:schemeClr val="tx1">
                    <a:lumMod val="65000"/>
                    <a:lumOff val="35000"/>
                  </a:schemeClr>
                </a:solidFill>
                <a:latin typeface="Rockwell" panose="02060603020205020403" pitchFamily="18" charset="0"/>
              </a:rPr>
              <a:t>D</a:t>
            </a:r>
            <a:r>
              <a:rPr lang="en-US" sz="4800" i="1" dirty="0" smtClean="0">
                <a:solidFill>
                  <a:schemeClr val="tx1">
                    <a:lumMod val="65000"/>
                    <a:lumOff val="35000"/>
                  </a:schemeClr>
                </a:solidFill>
                <a:latin typeface="Rockwell" panose="02060603020205020403" pitchFamily="18" charset="0"/>
              </a:rPr>
              <a:t>o</a:t>
            </a:r>
            <a:endParaRPr lang="en-US" i="1" dirty="0">
              <a:solidFill>
                <a:schemeClr val="tx1">
                  <a:lumMod val="65000"/>
                  <a:lumOff val="35000"/>
                </a:schemeClr>
              </a:solidFill>
              <a:latin typeface="Rockwell" panose="02060603020205020403" pitchFamily="18" charset="0"/>
            </a:endParaRPr>
          </a:p>
        </p:txBody>
      </p:sp>
      <p:sp>
        <p:nvSpPr>
          <p:cNvPr id="3" name="Subtitle 2"/>
          <p:cNvSpPr>
            <a:spLocks noGrp="1"/>
          </p:cNvSpPr>
          <p:nvPr>
            <p:ph type="subTitle" idx="1"/>
          </p:nvPr>
        </p:nvSpPr>
        <p:spPr>
          <a:xfrm>
            <a:off x="11264391" y="6373309"/>
            <a:ext cx="927609" cy="484691"/>
          </a:xfrm>
        </p:spPr>
        <p:txBody>
          <a:bodyPr/>
          <a:lstStyle/>
          <a:p>
            <a:pPr algn="l"/>
            <a:r>
              <a:rPr lang="en-US" dirty="0" smtClean="0">
                <a:latin typeface="HelveticaNeueLT Std" panose="020B0604020202020204" pitchFamily="34" charset="0"/>
              </a:rPr>
              <a:t>2015</a:t>
            </a:r>
            <a:endParaRPr lang="en-US" dirty="0">
              <a:latin typeface="HelveticaNeueLT Std" panose="020B0604020202020204" pitchFamily="34"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1</a:t>
            </a:fld>
            <a:endParaRPr lang="en-US"/>
          </a:p>
        </p:txBody>
      </p:sp>
    </p:spTree>
    <p:extLst>
      <p:ext uri="{BB962C8B-B14F-4D97-AF65-F5344CB8AC3E}">
        <p14:creationId xmlns:p14="http://schemas.microsoft.com/office/powerpoint/2010/main" val="15847371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1479" y="368058"/>
            <a:ext cx="4139554" cy="1292662"/>
          </a:xfrm>
          <a:prstGeom prst="rect">
            <a:avLst/>
          </a:prstGeom>
          <a:noFill/>
        </p:spPr>
        <p:txBody>
          <a:bodyPr wrap="square" rtlCol="0">
            <a:spAutoFit/>
          </a:bodyPr>
          <a:lstStyle/>
          <a:p>
            <a:pPr algn="ctr"/>
            <a:r>
              <a:rPr lang="en-US" sz="2400" b="1" dirty="0" smtClean="0">
                <a:latin typeface="Rockwell" panose="02060603020205020403" pitchFamily="18" charset="0"/>
              </a:rPr>
              <a:t>Excellence is a Habit</a:t>
            </a:r>
          </a:p>
          <a:p>
            <a:pPr algn="ctr"/>
            <a:r>
              <a:rPr lang="en-US" dirty="0">
                <a:latin typeface="HelveticaNeueLT Std" panose="020B0604020202020204" pitchFamily="34" charset="0"/>
              </a:rPr>
              <a:t>Achievement First expects excellence from our students and therefore from all the adults who work with them.</a:t>
            </a:r>
          </a:p>
        </p:txBody>
      </p:sp>
      <p:sp>
        <p:nvSpPr>
          <p:cNvPr id="10" name="TextBox 9"/>
          <p:cNvSpPr txBox="1"/>
          <p:nvPr/>
        </p:nvSpPr>
        <p:spPr>
          <a:xfrm>
            <a:off x="613041" y="3921409"/>
            <a:ext cx="5092836" cy="3139321"/>
          </a:xfrm>
          <a:prstGeom prst="rect">
            <a:avLst/>
          </a:prstGeom>
          <a:noFill/>
        </p:spPr>
        <p:txBody>
          <a:bodyPr wrap="square" rtlCol="0">
            <a:spAutoFit/>
          </a:bodyPr>
          <a:lstStyle/>
          <a:p>
            <a:r>
              <a:rPr lang="en-US" dirty="0">
                <a:latin typeface="HelveticaNeueLT Std" panose="020B0604020202020204" pitchFamily="34" charset="0"/>
              </a:rPr>
              <a:t>We will not be satisfied until our students are among the highest achieving in the world.  We know that excellent outcomes are the result of excellent habits; as Aristotle said, “We are what we repeatedly do.”  We believe that deliberate practice, reflection, and feedback are critical drivers of continuous improvement.  We focus on sweating the small stuff as we know getting the details right often makes the difference between mediocre and magnificent.</a:t>
            </a:r>
          </a:p>
          <a:p>
            <a:endParaRPr lang="en-US" dirty="0">
              <a:latin typeface="HelveticaNeueLT Std" panose="020B0604020202020204" pitchFamily="34" charset="0"/>
            </a:endParaRPr>
          </a:p>
        </p:txBody>
      </p:sp>
      <p:sp>
        <p:nvSpPr>
          <p:cNvPr id="11" name="TextBox 10"/>
          <p:cNvSpPr txBox="1"/>
          <p:nvPr/>
        </p:nvSpPr>
        <p:spPr>
          <a:xfrm>
            <a:off x="6929324" y="368058"/>
            <a:ext cx="4566105" cy="1292662"/>
          </a:xfrm>
          <a:prstGeom prst="rect">
            <a:avLst/>
          </a:prstGeom>
          <a:noFill/>
        </p:spPr>
        <p:txBody>
          <a:bodyPr wrap="square" rtlCol="0">
            <a:spAutoFit/>
          </a:bodyPr>
          <a:lstStyle/>
          <a:p>
            <a:pPr algn="ctr"/>
            <a:r>
              <a:rPr lang="en-US" sz="2400" b="1" dirty="0" smtClean="0">
                <a:latin typeface="Rockwell" panose="02060603020205020403" pitchFamily="18" charset="0"/>
              </a:rPr>
              <a:t>Results without Excuses</a:t>
            </a:r>
          </a:p>
          <a:p>
            <a:pPr algn="ctr"/>
            <a:r>
              <a:rPr lang="en-US" dirty="0">
                <a:latin typeface="HelveticaNeueLT Std" panose="020B0604020202020204" pitchFamily="34" charset="0"/>
              </a:rPr>
              <a:t>We take responsibility for making sure that our students succeed, and if we fall short, we do not make excuses or blame others.</a:t>
            </a:r>
          </a:p>
        </p:txBody>
      </p:sp>
      <p:sp>
        <p:nvSpPr>
          <p:cNvPr id="12" name="TextBox 11"/>
          <p:cNvSpPr txBox="1"/>
          <p:nvPr/>
        </p:nvSpPr>
        <p:spPr>
          <a:xfrm>
            <a:off x="6449357" y="3921409"/>
            <a:ext cx="5526040" cy="2308324"/>
          </a:xfrm>
          <a:prstGeom prst="rect">
            <a:avLst/>
          </a:prstGeom>
          <a:noFill/>
        </p:spPr>
        <p:txBody>
          <a:bodyPr wrap="square" rtlCol="0">
            <a:spAutoFit/>
          </a:bodyPr>
          <a:lstStyle/>
          <a:p>
            <a:r>
              <a:rPr lang="en-US" dirty="0">
                <a:latin typeface="HelveticaNeueLT Std" panose="020B0604020202020204" pitchFamily="34" charset="0"/>
              </a:rPr>
              <a:t>Our teams set clear, ambitious goals and work with urgency to achieve them. We are a performance-driven organization where we regularly analyze data, celebrate success, confront brutal facts, and own and fix personal and collective shortcomings.  We see results as an opportunity to learn, focusing on what we can do better in the future, always maintaining deep optimism that we will prevail.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1556" y="1745061"/>
            <a:ext cx="2659401" cy="211106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2677" y="1743455"/>
            <a:ext cx="2659401" cy="2114280"/>
          </a:xfrm>
          <a:prstGeom prst="rect">
            <a:avLst/>
          </a:prstGeom>
        </p:spPr>
      </p:pic>
      <p:sp>
        <p:nvSpPr>
          <p:cNvPr id="2" name="Slide Number Placeholder 1"/>
          <p:cNvSpPr>
            <a:spLocks noGrp="1"/>
          </p:cNvSpPr>
          <p:nvPr>
            <p:ph type="sldNum" sz="quarter" idx="12"/>
          </p:nvPr>
        </p:nvSpPr>
        <p:spPr/>
        <p:txBody>
          <a:bodyPr/>
          <a:lstStyle/>
          <a:p>
            <a:fld id="{BBCE1A83-8D56-47A2-B1E5-6FF214836D60}" type="slidenum">
              <a:rPr lang="en-US" smtClean="0"/>
              <a:t>10</a:t>
            </a:fld>
            <a:endParaRPr lang="en-US"/>
          </a:p>
        </p:txBody>
      </p:sp>
    </p:spTree>
    <p:extLst>
      <p:ext uri="{BB962C8B-B14F-4D97-AF65-F5344CB8AC3E}">
        <p14:creationId xmlns:p14="http://schemas.microsoft.com/office/powerpoint/2010/main" val="2952284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9350" y="211716"/>
            <a:ext cx="4663809" cy="1569660"/>
          </a:xfrm>
          <a:prstGeom prst="rect">
            <a:avLst/>
          </a:prstGeom>
          <a:noFill/>
        </p:spPr>
        <p:txBody>
          <a:bodyPr wrap="square" rtlCol="0">
            <a:spAutoFit/>
          </a:bodyPr>
          <a:lstStyle/>
          <a:p>
            <a:pPr algn="ctr"/>
            <a:r>
              <a:rPr lang="en-US" sz="2400" b="1" dirty="0" smtClean="0">
                <a:latin typeface="Rockwell" panose="02060603020205020403" pitchFamily="18" charset="0"/>
              </a:rPr>
              <a:t> Many Minds, One Mission</a:t>
            </a:r>
          </a:p>
          <a:p>
            <a:pPr algn="ctr"/>
            <a:r>
              <a:rPr lang="en-US" dirty="0">
                <a:latin typeface="HelveticaNeueLT Std" panose="020B0604020202020204" pitchFamily="34" charset="0"/>
              </a:rPr>
              <a:t>We believe that we can go further faster when we work together – actively supporting, and challenging one another to pursue real excellence. </a:t>
            </a:r>
          </a:p>
        </p:txBody>
      </p:sp>
      <p:sp>
        <p:nvSpPr>
          <p:cNvPr id="10" name="TextBox 9"/>
          <p:cNvSpPr txBox="1"/>
          <p:nvPr/>
        </p:nvSpPr>
        <p:spPr>
          <a:xfrm>
            <a:off x="223288" y="3839283"/>
            <a:ext cx="5912517" cy="2970044"/>
          </a:xfrm>
          <a:prstGeom prst="rect">
            <a:avLst/>
          </a:prstGeom>
          <a:noFill/>
        </p:spPr>
        <p:txBody>
          <a:bodyPr wrap="square" rtlCol="0">
            <a:spAutoFit/>
          </a:bodyPr>
          <a:lstStyle/>
          <a:p>
            <a:r>
              <a:rPr lang="en-US" sz="1700" dirty="0">
                <a:latin typeface="HelveticaNeueLT Std" panose="020B0604020202020204" pitchFamily="34" charset="0"/>
              </a:rPr>
              <a:t>Each school and network support team shares the collective responsibility for the success of all AF schools and scholars. We see diversity and inclusiveness as an essential strength, and we work hard to create an environment where everyone safely, openly and respectfully contributes their opinions and challenges those around them to be even better.  Beyond AF, we know our mission extends to all of America’s children, so we are “open source” and proactively share with and learn from others doing this important work.</a:t>
            </a:r>
          </a:p>
          <a:p>
            <a:endParaRPr lang="en-US" sz="1700" dirty="0">
              <a:latin typeface="HelveticaNeueLT Std" panose="020B0604020202020204" pitchFamily="34" charset="0"/>
            </a:endParaRPr>
          </a:p>
        </p:txBody>
      </p:sp>
      <p:sp>
        <p:nvSpPr>
          <p:cNvPr id="11" name="TextBox 10"/>
          <p:cNvSpPr txBox="1"/>
          <p:nvPr/>
        </p:nvSpPr>
        <p:spPr>
          <a:xfrm>
            <a:off x="7092495" y="268089"/>
            <a:ext cx="4239764" cy="1569660"/>
          </a:xfrm>
          <a:prstGeom prst="rect">
            <a:avLst/>
          </a:prstGeom>
          <a:noFill/>
        </p:spPr>
        <p:txBody>
          <a:bodyPr wrap="square" rtlCol="0">
            <a:spAutoFit/>
          </a:bodyPr>
          <a:lstStyle/>
          <a:p>
            <a:pPr algn="ctr"/>
            <a:r>
              <a:rPr lang="en-US" sz="2400" b="1" dirty="0" smtClean="0">
                <a:latin typeface="Rockwell" panose="02060603020205020403" pitchFamily="18" charset="0"/>
              </a:rPr>
              <a:t>Whatever It Takes</a:t>
            </a:r>
          </a:p>
          <a:p>
            <a:pPr algn="ctr"/>
            <a:r>
              <a:rPr lang="en-US" dirty="0">
                <a:latin typeface="HelveticaNeueLT Std" panose="020B0604020202020204" pitchFamily="34" charset="0"/>
              </a:rPr>
              <a:t>With a social justice mission at our core, we feel tremendous urgency to go the extra mile to make a life-changing difference for our students.</a:t>
            </a:r>
          </a:p>
        </p:txBody>
      </p:sp>
      <p:sp>
        <p:nvSpPr>
          <p:cNvPr id="12" name="TextBox 11"/>
          <p:cNvSpPr txBox="1"/>
          <p:nvPr/>
        </p:nvSpPr>
        <p:spPr>
          <a:xfrm>
            <a:off x="6449357" y="3947222"/>
            <a:ext cx="5526040" cy="2585323"/>
          </a:xfrm>
          <a:prstGeom prst="rect">
            <a:avLst/>
          </a:prstGeom>
          <a:noFill/>
        </p:spPr>
        <p:txBody>
          <a:bodyPr wrap="square" rtlCol="0">
            <a:spAutoFit/>
          </a:bodyPr>
          <a:lstStyle/>
          <a:p>
            <a:r>
              <a:rPr lang="en-US" dirty="0">
                <a:latin typeface="HelveticaNeueLT Std" panose="020B0604020202020204" pitchFamily="34" charset="0"/>
              </a:rPr>
              <a:t>We are relentless and creative in finding solutions to problems, pushing ourselves to find better ways or make them.  We believe that “whatever it takes” is a team sport and that we achieve our excellent outcomes not through unsustainable individual sacrifices, but by developing systems, strategies, and teams that collectively work smarter to do what we need to do for our students, families, and communities.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1555" y="1725003"/>
            <a:ext cx="2659401" cy="211428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0655" y="1832942"/>
            <a:ext cx="2663444" cy="2114280"/>
          </a:xfrm>
          <a:prstGeom prst="rect">
            <a:avLst/>
          </a:prstGeom>
        </p:spPr>
      </p:pic>
      <p:sp>
        <p:nvSpPr>
          <p:cNvPr id="2" name="Slide Number Placeholder 1"/>
          <p:cNvSpPr>
            <a:spLocks noGrp="1"/>
          </p:cNvSpPr>
          <p:nvPr>
            <p:ph type="sldNum" sz="quarter" idx="12"/>
          </p:nvPr>
        </p:nvSpPr>
        <p:spPr/>
        <p:txBody>
          <a:bodyPr/>
          <a:lstStyle/>
          <a:p>
            <a:fld id="{BBCE1A83-8D56-47A2-B1E5-6FF214836D60}" type="slidenum">
              <a:rPr lang="en-US" smtClean="0"/>
              <a:t>11</a:t>
            </a:fld>
            <a:endParaRPr lang="en-US"/>
          </a:p>
        </p:txBody>
      </p:sp>
    </p:spTree>
    <p:extLst>
      <p:ext uri="{BB962C8B-B14F-4D97-AF65-F5344CB8AC3E}">
        <p14:creationId xmlns:p14="http://schemas.microsoft.com/office/powerpoint/2010/main" val="1797413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499" y="52754"/>
            <a:ext cx="6793523" cy="738553"/>
          </a:xfrm>
          <a:solidFill>
            <a:schemeClr val="bg1">
              <a:alpha val="39000"/>
            </a:schemeClr>
          </a:solidFill>
        </p:spPr>
        <p:txBody>
          <a:bodyPr>
            <a:normAutofit fontScale="90000"/>
          </a:bodyPr>
          <a:lstStyle/>
          <a:p>
            <a:r>
              <a:rPr lang="en-US" i="1" dirty="0" smtClean="0">
                <a:latin typeface="Rockwell" panose="02060603020205020403" pitchFamily="18" charset="0"/>
              </a:rPr>
              <a:t>How We Live Our Core Values</a:t>
            </a:r>
            <a:endParaRPr lang="en-US" i="1" dirty="0">
              <a:latin typeface="Rockwell" panose="02060603020205020403" pitchFamily="18" charset="0"/>
            </a:endParaRPr>
          </a:p>
        </p:txBody>
      </p:sp>
      <p:sp>
        <p:nvSpPr>
          <p:cNvPr id="3" name="Content Placeholder 2"/>
          <p:cNvSpPr>
            <a:spLocks noGrp="1"/>
          </p:cNvSpPr>
          <p:nvPr>
            <p:ph idx="1"/>
          </p:nvPr>
        </p:nvSpPr>
        <p:spPr>
          <a:xfrm>
            <a:off x="1" y="4695092"/>
            <a:ext cx="12191999" cy="2286000"/>
          </a:xfrm>
          <a:solidFill>
            <a:schemeClr val="bg1">
              <a:alpha val="56000"/>
            </a:schemeClr>
          </a:solidFill>
        </p:spPr>
        <p:txBody>
          <a:bodyPr>
            <a:normAutofit/>
          </a:bodyPr>
          <a:lstStyle/>
          <a:p>
            <a:pPr marL="0" indent="0" algn="ctr">
              <a:buNone/>
            </a:pPr>
            <a:r>
              <a:rPr lang="en-US" sz="2400" b="1" dirty="0" smtClean="0">
                <a:latin typeface="HelveticaNeueLT Std" panose="020B0604020202020204" pitchFamily="34" charset="0"/>
              </a:rPr>
              <a:t>We live the culture we want. </a:t>
            </a:r>
            <a:r>
              <a:rPr lang="en-US" sz="2400" dirty="0" smtClean="0">
                <a:latin typeface="HelveticaNeueLT Std" panose="020B0604020202020204" pitchFamily="34" charset="0"/>
              </a:rPr>
              <a:t>Relationships </a:t>
            </a:r>
            <a:r>
              <a:rPr lang="en-US" sz="2400" dirty="0">
                <a:latin typeface="HelveticaNeueLT Std" panose="020B0604020202020204" pitchFamily="34" charset="0"/>
              </a:rPr>
              <a:t>matter here, and relationship-building shows up in a variety of ways. We smile when we walk past each other, learn about the work of others (on our team </a:t>
            </a:r>
            <a:r>
              <a:rPr lang="en-US" sz="2400" i="1" dirty="0">
                <a:latin typeface="HelveticaNeueLT Std" panose="020B0604020202020204" pitchFamily="34" charset="0"/>
              </a:rPr>
              <a:t>and</a:t>
            </a:r>
            <a:r>
              <a:rPr lang="en-US" sz="2400" dirty="0">
                <a:latin typeface="HelveticaNeueLT Std" panose="020B0604020202020204" pitchFamily="34" charset="0"/>
              </a:rPr>
              <a:t> </a:t>
            </a:r>
            <a:r>
              <a:rPr lang="en-US" sz="2400" dirty="0" smtClean="0">
                <a:latin typeface="HelveticaNeueLT Std" panose="020B0604020202020204" pitchFamily="34" charset="0"/>
              </a:rPr>
              <a:t>other teams), </a:t>
            </a:r>
            <a:r>
              <a:rPr lang="en-US" sz="2400" dirty="0">
                <a:latin typeface="HelveticaNeueLT Std" panose="020B0604020202020204" pitchFamily="34" charset="0"/>
              </a:rPr>
              <a:t>and support each other’s personal and professional priorities. AF </a:t>
            </a:r>
            <a:r>
              <a:rPr lang="en-US" sz="2400" dirty="0" smtClean="0">
                <a:latin typeface="HelveticaNeueLT Std" panose="020B0604020202020204" pitchFamily="34" charset="0"/>
              </a:rPr>
              <a:t>is a </a:t>
            </a:r>
            <a:r>
              <a:rPr lang="en-US" sz="2400" dirty="0">
                <a:latin typeface="HelveticaNeueLT Std" panose="020B0604020202020204" pitchFamily="34" charset="0"/>
              </a:rPr>
              <a:t>place where we can all lean on each other and work </a:t>
            </a:r>
            <a:r>
              <a:rPr lang="en-US" sz="2400" dirty="0" smtClean="0">
                <a:latin typeface="HelveticaNeueLT Std" panose="020B0604020202020204" pitchFamily="34" charset="0"/>
              </a:rPr>
              <a:t>collaboratively towards our goals. Simultaneously, it’s a place where we enjoy </a:t>
            </a:r>
            <a:r>
              <a:rPr lang="en-US" sz="2400" dirty="0">
                <a:latin typeface="HelveticaNeueLT Std" panose="020B0604020202020204" pitchFamily="34" charset="0"/>
              </a:rPr>
              <a:t>each other’s company </a:t>
            </a:r>
            <a:r>
              <a:rPr lang="en-US" sz="2400" dirty="0" smtClean="0">
                <a:latin typeface="HelveticaNeueLT Std" panose="020B0604020202020204" pitchFamily="34" charset="0"/>
              </a:rPr>
              <a:t>and have fun.</a:t>
            </a:r>
            <a:endParaRPr lang="en-US" sz="2400" dirty="0">
              <a:latin typeface="HelveticaNeueLT Std" panose="020B0604020202020204" pitchFamily="34"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12</a:t>
            </a:fld>
            <a:endParaRPr lang="en-US"/>
          </a:p>
        </p:txBody>
      </p:sp>
    </p:spTree>
    <p:extLst>
      <p:ext uri="{BB962C8B-B14F-4D97-AF65-F5344CB8AC3E}">
        <p14:creationId xmlns:p14="http://schemas.microsoft.com/office/powerpoint/2010/main" val="1544946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2857500" y="175848"/>
            <a:ext cx="6793523" cy="967154"/>
          </a:xfrm>
          <a:noFill/>
        </p:spPr>
        <p:txBody>
          <a:bodyPr>
            <a:normAutofit fontScale="90000"/>
          </a:bodyPr>
          <a:lstStyle/>
          <a:p>
            <a:r>
              <a:rPr lang="en-US" i="1" dirty="0" smtClean="0">
                <a:solidFill>
                  <a:schemeClr val="bg1"/>
                </a:solidFill>
                <a:latin typeface="Rockwell" panose="02060603020205020403" pitchFamily="18" charset="0"/>
              </a:rPr>
              <a:t>How We Live Our Core Values</a:t>
            </a:r>
            <a:endParaRPr lang="en-US" i="1" dirty="0">
              <a:solidFill>
                <a:schemeClr val="bg1"/>
              </a:solidFill>
              <a:latin typeface="Rockwell" panose="02060603020205020403" pitchFamily="18" charset="0"/>
            </a:endParaRPr>
          </a:p>
        </p:txBody>
      </p:sp>
      <p:sp>
        <p:nvSpPr>
          <p:cNvPr id="5" name="Content Placeholder 2"/>
          <p:cNvSpPr>
            <a:spLocks noGrp="1"/>
          </p:cNvSpPr>
          <p:nvPr>
            <p:ph idx="1"/>
          </p:nvPr>
        </p:nvSpPr>
        <p:spPr>
          <a:xfrm>
            <a:off x="1" y="1002325"/>
            <a:ext cx="12191999" cy="2039814"/>
          </a:xfrm>
          <a:solidFill>
            <a:schemeClr val="accent3">
              <a:alpha val="29000"/>
            </a:schemeClr>
          </a:solidFill>
        </p:spPr>
        <p:txBody>
          <a:bodyPr>
            <a:normAutofit fontScale="92500"/>
          </a:bodyPr>
          <a:lstStyle/>
          <a:p>
            <a:pPr marL="0" indent="0" algn="ctr">
              <a:buNone/>
            </a:pPr>
            <a:r>
              <a:rPr lang="en-US" b="1" dirty="0" smtClean="0">
                <a:solidFill>
                  <a:schemeClr val="bg1"/>
                </a:solidFill>
                <a:latin typeface="HelveticaNeueLT Std" panose="020B0604020202020204" pitchFamily="34" charset="0"/>
              </a:rPr>
              <a:t>Feedback is a gift. </a:t>
            </a:r>
            <a:r>
              <a:rPr lang="en-US" dirty="0" smtClean="0">
                <a:solidFill>
                  <a:schemeClr val="bg1"/>
                </a:solidFill>
                <a:latin typeface="HelveticaNeueLT Std" panose="020B0604020202020204" pitchFamily="34" charset="0"/>
              </a:rPr>
              <a:t>This </a:t>
            </a:r>
            <a:r>
              <a:rPr lang="en-US" dirty="0">
                <a:solidFill>
                  <a:schemeClr val="bg1"/>
                </a:solidFill>
                <a:latin typeface="HelveticaNeueLT Std" panose="020B0604020202020204" pitchFamily="34" charset="0"/>
              </a:rPr>
              <a:t>is hard work and requires us to think deeply about how we can adjust to be better for next time. AF-</a:t>
            </a:r>
            <a:r>
              <a:rPr lang="en-US" dirty="0" err="1">
                <a:solidFill>
                  <a:schemeClr val="bg1"/>
                </a:solidFill>
                <a:latin typeface="HelveticaNeueLT Std" panose="020B0604020202020204" pitchFamily="34" charset="0"/>
              </a:rPr>
              <a:t>ers</a:t>
            </a:r>
            <a:r>
              <a:rPr lang="en-US" dirty="0">
                <a:solidFill>
                  <a:schemeClr val="bg1"/>
                </a:solidFill>
                <a:latin typeface="HelveticaNeueLT Std" panose="020B0604020202020204" pitchFamily="34" charset="0"/>
              </a:rPr>
              <a:t> ask for honest feedback and share it thoughtfully with others. When unanticipated issues come up, we think creatively and handle them calmly. We try our best to be flexible and resourceful as we remove barriers to attain results for our students.</a:t>
            </a:r>
          </a:p>
        </p:txBody>
      </p:sp>
      <p:sp>
        <p:nvSpPr>
          <p:cNvPr id="2" name="Slide Number Placeholder 1"/>
          <p:cNvSpPr>
            <a:spLocks noGrp="1"/>
          </p:cNvSpPr>
          <p:nvPr>
            <p:ph type="sldNum" sz="quarter" idx="12"/>
          </p:nvPr>
        </p:nvSpPr>
        <p:spPr/>
        <p:txBody>
          <a:bodyPr/>
          <a:lstStyle/>
          <a:p>
            <a:fld id="{BBCE1A83-8D56-47A2-B1E5-6FF214836D60}" type="slidenum">
              <a:rPr lang="en-US" smtClean="0"/>
              <a:t>13</a:t>
            </a:fld>
            <a:endParaRPr lang="en-US"/>
          </a:p>
        </p:txBody>
      </p:sp>
    </p:spTree>
    <p:extLst>
      <p:ext uri="{BB962C8B-B14F-4D97-AF65-F5344CB8AC3E}">
        <p14:creationId xmlns:p14="http://schemas.microsoft.com/office/powerpoint/2010/main" val="10471435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956" y="4227635"/>
            <a:ext cx="5266594" cy="981562"/>
          </a:xfrm>
        </p:spPr>
        <p:txBody>
          <a:bodyPr>
            <a:noAutofit/>
          </a:bodyPr>
          <a:lstStyle/>
          <a:p>
            <a:r>
              <a:rPr lang="en-US" sz="5400" i="1" dirty="0" smtClean="0">
                <a:solidFill>
                  <a:schemeClr val="bg1"/>
                </a:solidFill>
                <a:latin typeface="Rockwell" panose="02060603020205020403" pitchFamily="18" charset="0"/>
              </a:rPr>
              <a:t>Communication</a:t>
            </a:r>
            <a:endParaRPr lang="en-US" sz="5400" i="1" dirty="0">
              <a:solidFill>
                <a:schemeClr val="bg1"/>
              </a:solidFill>
              <a:latin typeface="Rockwell" panose="02060603020205020403" pitchFamily="18" charset="0"/>
            </a:endParaRPr>
          </a:p>
        </p:txBody>
      </p:sp>
      <p:sp>
        <p:nvSpPr>
          <p:cNvPr id="3" name="Content Placeholder 2"/>
          <p:cNvSpPr>
            <a:spLocks noGrp="1"/>
          </p:cNvSpPr>
          <p:nvPr>
            <p:ph idx="1"/>
          </p:nvPr>
        </p:nvSpPr>
        <p:spPr>
          <a:xfrm>
            <a:off x="6945923" y="5115289"/>
            <a:ext cx="5246077" cy="1648803"/>
          </a:xfrm>
        </p:spPr>
        <p:txBody>
          <a:bodyPr>
            <a:normAutofit fontScale="70000" lnSpcReduction="20000"/>
          </a:bodyPr>
          <a:lstStyle/>
          <a:p>
            <a:pPr marL="0" indent="0">
              <a:buNone/>
            </a:pPr>
            <a:r>
              <a:rPr lang="en-US" sz="3400" i="1" dirty="0" smtClean="0">
                <a:solidFill>
                  <a:schemeClr val="bg1"/>
                </a:solidFill>
                <a:latin typeface="HelveticaNeueLT Std" panose="020B0604020202020204" pitchFamily="34" charset="0"/>
              </a:rPr>
              <a:t>Section Contents: Communication…</a:t>
            </a:r>
          </a:p>
          <a:p>
            <a:r>
              <a:rPr lang="en-US" dirty="0" smtClean="0">
                <a:solidFill>
                  <a:schemeClr val="bg1"/>
                </a:solidFill>
                <a:latin typeface="HelveticaNeueLT Std" panose="020B0604020202020204" pitchFamily="34" charset="0"/>
              </a:rPr>
              <a:t>Within </a:t>
            </a:r>
            <a:r>
              <a:rPr lang="en-US" dirty="0">
                <a:solidFill>
                  <a:schemeClr val="bg1"/>
                </a:solidFill>
                <a:latin typeface="HelveticaNeueLT Std" panose="020B0604020202020204" pitchFamily="34" charset="0"/>
              </a:rPr>
              <a:t>Network Support</a:t>
            </a:r>
          </a:p>
          <a:p>
            <a:r>
              <a:rPr lang="en-US" dirty="0">
                <a:solidFill>
                  <a:schemeClr val="bg1"/>
                </a:solidFill>
                <a:latin typeface="HelveticaNeueLT Std" panose="020B0604020202020204" pitchFamily="34" charset="0"/>
              </a:rPr>
              <a:t>With Schools</a:t>
            </a:r>
          </a:p>
          <a:p>
            <a:r>
              <a:rPr lang="en-US" dirty="0">
                <a:solidFill>
                  <a:schemeClr val="bg1"/>
                </a:solidFill>
                <a:latin typeface="HelveticaNeueLT Std" panose="020B0604020202020204" pitchFamily="34" charset="0"/>
              </a:rPr>
              <a:t>Externally</a:t>
            </a:r>
          </a:p>
          <a:p>
            <a:endParaRPr lang="en-US" dirty="0">
              <a:solidFill>
                <a:schemeClr val="bg1"/>
              </a:solidFill>
              <a:latin typeface="HelveticaNeueLT Std" panose="020B0604020202020204" pitchFamily="34" charset="0"/>
            </a:endParaRPr>
          </a:p>
        </p:txBody>
      </p:sp>
      <p:sp>
        <p:nvSpPr>
          <p:cNvPr id="4" name="Content Placeholder 2"/>
          <p:cNvSpPr txBox="1">
            <a:spLocks/>
          </p:cNvSpPr>
          <p:nvPr/>
        </p:nvSpPr>
        <p:spPr>
          <a:xfrm>
            <a:off x="276956" y="5021382"/>
            <a:ext cx="5418994" cy="1836618"/>
          </a:xfrm>
          <a:prstGeom prst="rect">
            <a:avLst/>
          </a:prstGeom>
          <a:no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smtClean="0">
                <a:solidFill>
                  <a:schemeClr val="bg1"/>
                </a:solidFill>
                <a:latin typeface="HelveticaNeueLT Std" panose="020B0604020202020204" pitchFamily="34" charset="0"/>
              </a:rPr>
              <a:t>One of the key ways we live our core values is through the way we treat each other, especially when we are sharing information, asking for support or communicating other key information.</a:t>
            </a:r>
            <a:endParaRPr lang="en-US" sz="2400" dirty="0">
              <a:solidFill>
                <a:schemeClr val="bg1"/>
              </a:solidFill>
              <a:latin typeface="HelveticaNeueLT Std" panose="020B0604020202020204" pitchFamily="34" charset="0"/>
            </a:endParaRPr>
          </a:p>
        </p:txBody>
      </p:sp>
      <p:sp>
        <p:nvSpPr>
          <p:cNvPr id="5" name="Slide Number Placeholder 4"/>
          <p:cNvSpPr>
            <a:spLocks noGrp="1"/>
          </p:cNvSpPr>
          <p:nvPr>
            <p:ph type="sldNum" sz="quarter" idx="12"/>
          </p:nvPr>
        </p:nvSpPr>
        <p:spPr/>
        <p:txBody>
          <a:bodyPr/>
          <a:lstStyle/>
          <a:p>
            <a:fld id="{BBCE1A83-8D56-47A2-B1E5-6FF214836D60}" type="slidenum">
              <a:rPr lang="en-US" smtClean="0"/>
              <a:t>14</a:t>
            </a:fld>
            <a:endParaRPr lang="en-US"/>
          </a:p>
        </p:txBody>
      </p:sp>
    </p:spTree>
    <p:extLst>
      <p:ext uri="{BB962C8B-B14F-4D97-AF65-F5344CB8AC3E}">
        <p14:creationId xmlns:p14="http://schemas.microsoft.com/office/powerpoint/2010/main" val="33912125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4132" y="0"/>
            <a:ext cx="11123735" cy="1325563"/>
          </a:xfrm>
        </p:spPr>
        <p:txBody>
          <a:bodyPr>
            <a:noAutofit/>
          </a:bodyPr>
          <a:lstStyle/>
          <a:p>
            <a:r>
              <a:rPr lang="en-US" sz="4800" i="1" dirty="0" smtClean="0">
                <a:latin typeface="Rockwell" panose="02060603020205020403" pitchFamily="18" charset="0"/>
              </a:rPr>
              <a:t>Communication within Network Support</a:t>
            </a:r>
            <a:endParaRPr lang="en-US" sz="4800" i="1" dirty="0">
              <a:latin typeface="Rockwell" panose="02060603020205020403" pitchFamily="18" charset="0"/>
            </a:endParaRPr>
          </a:p>
        </p:txBody>
      </p:sp>
      <p:sp>
        <p:nvSpPr>
          <p:cNvPr id="3" name="Content Placeholder 2"/>
          <p:cNvSpPr>
            <a:spLocks noGrp="1"/>
          </p:cNvSpPr>
          <p:nvPr>
            <p:ph idx="1"/>
          </p:nvPr>
        </p:nvSpPr>
        <p:spPr>
          <a:xfrm>
            <a:off x="281354" y="1318847"/>
            <a:ext cx="11376513" cy="5328138"/>
          </a:xfrm>
        </p:spPr>
        <p:txBody>
          <a:bodyPr>
            <a:normAutofit fontScale="77500" lnSpcReduction="20000"/>
          </a:bodyPr>
          <a:lstStyle/>
          <a:p>
            <a:r>
              <a:rPr lang="en-US" dirty="0">
                <a:latin typeface="HelveticaNeueLT Std" panose="020B0604020202020204" pitchFamily="34" charset="0"/>
              </a:rPr>
              <a:t>We </a:t>
            </a:r>
            <a:r>
              <a:rPr lang="en-US" dirty="0" smtClean="0">
                <a:latin typeface="HelveticaNeueLT Std" panose="020B0604020202020204" pitchFamily="34" charset="0"/>
              </a:rPr>
              <a:t>rely on email a ton. We also build in-person relationships whenever possible.</a:t>
            </a:r>
          </a:p>
          <a:p>
            <a:pPr lvl="1"/>
            <a:r>
              <a:rPr lang="en-US" dirty="0" smtClean="0">
                <a:latin typeface="HelveticaNeueLT Std" panose="020B0604020202020204" pitchFamily="34" charset="0"/>
              </a:rPr>
              <a:t>Make </a:t>
            </a:r>
            <a:r>
              <a:rPr lang="en-US" dirty="0">
                <a:latin typeface="HelveticaNeueLT Std" panose="020B0604020202020204" pitchFamily="34" charset="0"/>
              </a:rPr>
              <a:t>the time to meet teammates </a:t>
            </a:r>
            <a:r>
              <a:rPr lang="en-US" dirty="0" smtClean="0">
                <a:latin typeface="HelveticaNeueLT Std" panose="020B0604020202020204" pitchFamily="34" charset="0"/>
              </a:rPr>
              <a:t>face-to-face (walk </a:t>
            </a:r>
            <a:r>
              <a:rPr lang="en-US" dirty="0">
                <a:latin typeface="HelveticaNeueLT Std" panose="020B0604020202020204" pitchFamily="34" charset="0"/>
              </a:rPr>
              <a:t>over to their desk to introduce yourself, find 5 minutes to jump on the phone with a quick question, etc</a:t>
            </a:r>
            <a:r>
              <a:rPr lang="en-US" dirty="0" smtClean="0">
                <a:latin typeface="HelveticaNeueLT Std" panose="020B0604020202020204" pitchFamily="34" charset="0"/>
              </a:rPr>
              <a:t>.)</a:t>
            </a:r>
          </a:p>
          <a:p>
            <a:pPr lvl="1"/>
            <a:r>
              <a:rPr lang="en-US" dirty="0" smtClean="0">
                <a:latin typeface="HelveticaNeueLT Std" panose="020B0604020202020204" pitchFamily="34" charset="0"/>
              </a:rPr>
              <a:t>Team Chief of Staff will cover the $5 cost of coffee if you want to turn a meeting into a coffee chat – </a:t>
            </a:r>
            <a:r>
              <a:rPr lang="en-US" dirty="0">
                <a:latin typeface="HelveticaNeueLT Std" panose="020B0604020202020204" pitchFamily="34" charset="0"/>
              </a:rPr>
              <a:t>just code it in Concur as “Team Chief of Staff,” engagement. </a:t>
            </a:r>
          </a:p>
          <a:p>
            <a:pPr marL="457200" lvl="1" indent="0">
              <a:buNone/>
            </a:pPr>
            <a:endParaRPr lang="en-US" dirty="0">
              <a:latin typeface="HelveticaNeueLT Std" panose="020B0604020202020204" pitchFamily="34" charset="0"/>
            </a:endParaRPr>
          </a:p>
          <a:p>
            <a:r>
              <a:rPr lang="en-US" dirty="0" smtClean="0">
                <a:latin typeface="HelveticaNeueLT Std" panose="020B0604020202020204" pitchFamily="34" charset="0"/>
              </a:rPr>
              <a:t>Does something need to be shared with all of Network Support? Use the Network Support Memo</a:t>
            </a:r>
          </a:p>
          <a:p>
            <a:pPr lvl="1"/>
            <a:r>
              <a:rPr lang="en-US" dirty="0" smtClean="0">
                <a:latin typeface="HelveticaNeueLT Std" panose="020B0604020202020204" pitchFamily="34" charset="0"/>
              </a:rPr>
              <a:t>The NS Memo goes out every Thursday</a:t>
            </a:r>
          </a:p>
          <a:p>
            <a:pPr lvl="1"/>
            <a:r>
              <a:rPr lang="en-US" dirty="0" smtClean="0">
                <a:latin typeface="HelveticaNeueLT Std" panose="020B0604020202020204" pitchFamily="34" charset="0"/>
              </a:rPr>
              <a:t>Use this </a:t>
            </a:r>
            <a:r>
              <a:rPr lang="en-US" dirty="0" smtClean="0">
                <a:latin typeface="HelveticaNeueLT Std" panose="020B0604020202020204" pitchFamily="34" charset="0"/>
                <a:hlinkClick r:id="rId4"/>
              </a:rPr>
              <a:t>template </a:t>
            </a:r>
            <a:r>
              <a:rPr lang="en-US" dirty="0" smtClean="0">
                <a:latin typeface="HelveticaNeueLT Std" panose="020B0604020202020204" pitchFamily="34" charset="0"/>
              </a:rPr>
              <a:t>to draft your entry and submit it by 5pm on Monday for inclusion in that week’s memo</a:t>
            </a:r>
          </a:p>
          <a:p>
            <a:pPr marL="0" indent="0">
              <a:buNone/>
            </a:pPr>
            <a:endParaRPr lang="en-US" sz="1600" dirty="0" smtClean="0">
              <a:latin typeface="HelveticaNeueLT Std" panose="020B0604020202020204" pitchFamily="34" charset="0"/>
            </a:endParaRPr>
          </a:p>
          <a:p>
            <a:r>
              <a:rPr lang="en-US" dirty="0" smtClean="0">
                <a:latin typeface="HelveticaNeueLT Std" panose="020B0604020202020204" pitchFamily="34" charset="0"/>
              </a:rPr>
              <a:t>When </a:t>
            </a:r>
            <a:r>
              <a:rPr lang="en-US" dirty="0">
                <a:latin typeface="HelveticaNeueLT Std" panose="020B0604020202020204" pitchFamily="34" charset="0"/>
              </a:rPr>
              <a:t>you use Outlook to schedule a meeting:</a:t>
            </a:r>
          </a:p>
          <a:p>
            <a:pPr lvl="1"/>
            <a:r>
              <a:rPr lang="en-US" dirty="0">
                <a:latin typeface="HelveticaNeueLT Std" panose="020B0604020202020204" pitchFamily="34" charset="0"/>
              </a:rPr>
              <a:t>Introduce yourself to the person if you don’t know them</a:t>
            </a:r>
          </a:p>
          <a:p>
            <a:pPr lvl="1"/>
            <a:r>
              <a:rPr lang="en-US" dirty="0">
                <a:latin typeface="HelveticaNeueLT Std" panose="020B0604020202020204" pitchFamily="34" charset="0"/>
              </a:rPr>
              <a:t>Share the rationale for the meeting and offer to be flexible with schedule if </a:t>
            </a:r>
            <a:r>
              <a:rPr lang="en-US" dirty="0" smtClean="0">
                <a:latin typeface="HelveticaNeueLT Std" panose="020B0604020202020204" pitchFamily="34" charset="0"/>
              </a:rPr>
              <a:t>needed</a:t>
            </a:r>
          </a:p>
          <a:p>
            <a:pPr marL="914400" lvl="2" indent="0">
              <a:buNone/>
            </a:pPr>
            <a:endParaRPr lang="en-US" dirty="0" smtClean="0">
              <a:latin typeface="HelveticaNeueLT Std" panose="020B0604020202020204" pitchFamily="34" charset="0"/>
            </a:endParaRPr>
          </a:p>
          <a:p>
            <a:r>
              <a:rPr lang="en-US" dirty="0" smtClean="0">
                <a:latin typeface="HelveticaNeueLT Std" panose="020B0604020202020204" pitchFamily="34" charset="0"/>
              </a:rPr>
              <a:t>Provide </a:t>
            </a:r>
            <a:r>
              <a:rPr lang="en-US" dirty="0">
                <a:latin typeface="HelveticaNeueLT Std" panose="020B0604020202020204" pitchFamily="34" charset="0"/>
              </a:rPr>
              <a:t>Feedback</a:t>
            </a:r>
          </a:p>
          <a:p>
            <a:pPr lvl="1"/>
            <a:r>
              <a:rPr lang="en-US" dirty="0">
                <a:latin typeface="HelveticaNeueLT Std" panose="020B0604020202020204" pitchFamily="34" charset="0"/>
              </a:rPr>
              <a:t>If you receive an email that is too terse or unprofessional, provide feedback to your teammates – we can all use a friendly reminder to live Team &amp; Family, especially at our most stressful </a:t>
            </a:r>
            <a:r>
              <a:rPr lang="en-US" dirty="0" smtClean="0">
                <a:latin typeface="HelveticaNeueLT Std" panose="020B0604020202020204" pitchFamily="34" charset="0"/>
              </a:rPr>
              <a:t>moments</a:t>
            </a:r>
            <a:endParaRPr lang="en-US" dirty="0">
              <a:latin typeface="HelveticaNeueLT Std" panose="020B0604020202020204" pitchFamily="34" charset="0"/>
            </a:endParaRPr>
          </a:p>
          <a:p>
            <a:endParaRPr lang="en-US" dirty="0">
              <a:latin typeface="HelveticaNeueLT Std" panose="020B0604020202020204" pitchFamily="34"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15</a:t>
            </a:fld>
            <a:endParaRPr lang="en-US"/>
          </a:p>
        </p:txBody>
      </p:sp>
    </p:spTree>
    <p:extLst>
      <p:ext uri="{BB962C8B-B14F-4D97-AF65-F5344CB8AC3E}">
        <p14:creationId xmlns:p14="http://schemas.microsoft.com/office/powerpoint/2010/main" val="26882505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 y="1412164"/>
            <a:ext cx="12192000" cy="4949047"/>
          </a:xfrm>
          <a:prstGeom prst="rect">
            <a:avLst/>
          </a:prstGeom>
        </p:spPr>
        <p:txBody>
          <a:bodyPr wrap="square">
            <a:spAutoFit/>
          </a:bodyPr>
          <a:lstStyle/>
          <a:p>
            <a:pPr marL="742950" lvl="1" indent="-285750">
              <a:spcBef>
                <a:spcPts val="0"/>
              </a:spcBef>
              <a:spcAft>
                <a:spcPts val="1200"/>
              </a:spcAft>
              <a:buFont typeface="Arial" panose="020B0604020202020204" pitchFamily="34" charset="0"/>
              <a:buChar char="•"/>
              <a:defRPr/>
            </a:pPr>
            <a:r>
              <a:rPr lang="en-US" sz="2600" dirty="0" smtClean="0">
                <a:latin typeface="HelveticaNeueLT Std" panose="020B0604020202020204" pitchFamily="34" charset="0"/>
              </a:rPr>
              <a:t>Include </a:t>
            </a:r>
            <a:r>
              <a:rPr lang="en-US" sz="2600" dirty="0">
                <a:latin typeface="HelveticaNeueLT Std" panose="020B0604020202020204" pitchFamily="34" charset="0"/>
              </a:rPr>
              <a:t>the AF standard signature in all </a:t>
            </a:r>
            <a:r>
              <a:rPr lang="en-US" sz="2600" dirty="0" smtClean="0">
                <a:latin typeface="HelveticaNeueLT Std" panose="020B0604020202020204" pitchFamily="34" charset="0"/>
              </a:rPr>
              <a:t>emails</a:t>
            </a:r>
          </a:p>
          <a:p>
            <a:pPr lvl="1">
              <a:spcBef>
                <a:spcPts val="0"/>
              </a:spcBef>
              <a:spcAft>
                <a:spcPts val="1200"/>
              </a:spcAft>
              <a:defRPr/>
            </a:pPr>
            <a:endParaRPr lang="en-US" sz="1200" dirty="0">
              <a:latin typeface="HelveticaNeueLT Std" panose="020B0604020202020204" pitchFamily="34" charset="0"/>
            </a:endParaRPr>
          </a:p>
          <a:p>
            <a:pPr marL="742950" lvl="1" indent="-285750">
              <a:lnSpc>
                <a:spcPct val="80000"/>
              </a:lnSpc>
              <a:spcAft>
                <a:spcPts val="1200"/>
              </a:spcAft>
              <a:buFont typeface="Arial" panose="020B0604020202020204" pitchFamily="34" charset="0"/>
              <a:buChar char="•"/>
              <a:defRPr/>
            </a:pPr>
            <a:r>
              <a:rPr lang="en-US" sz="2600" dirty="0">
                <a:latin typeface="HelveticaNeueLT Std" panose="020B0604020202020204" pitchFamily="34" charset="0"/>
              </a:rPr>
              <a:t>Avoid “CC” and “Reply All” unless necessary – target your </a:t>
            </a:r>
            <a:r>
              <a:rPr lang="en-US" sz="2600" dirty="0" smtClean="0">
                <a:latin typeface="HelveticaNeueLT Std" panose="020B0604020202020204" pitchFamily="34" charset="0"/>
              </a:rPr>
              <a:t>audience</a:t>
            </a:r>
          </a:p>
          <a:p>
            <a:pPr lvl="1">
              <a:lnSpc>
                <a:spcPct val="80000"/>
              </a:lnSpc>
              <a:spcAft>
                <a:spcPts val="1200"/>
              </a:spcAft>
              <a:defRPr/>
            </a:pPr>
            <a:endParaRPr lang="en-US" sz="1200" dirty="0">
              <a:latin typeface="HelveticaNeueLT Std" panose="020B0604020202020204" pitchFamily="34" charset="0"/>
            </a:endParaRPr>
          </a:p>
          <a:p>
            <a:pPr marL="742950" lvl="1" indent="-285750">
              <a:lnSpc>
                <a:spcPct val="80000"/>
              </a:lnSpc>
              <a:spcAft>
                <a:spcPts val="1200"/>
              </a:spcAft>
              <a:buFont typeface="Arial" panose="020B0604020202020204" pitchFamily="34" charset="0"/>
              <a:buChar char="•"/>
              <a:defRPr/>
            </a:pPr>
            <a:r>
              <a:rPr lang="en-US" sz="2600" dirty="0">
                <a:latin typeface="HelveticaNeueLT Std" panose="020B0604020202020204" pitchFamily="34" charset="0"/>
              </a:rPr>
              <a:t>When emailing a large group of people (more than six), please put the email addresses in the bcc to prevent a long email </a:t>
            </a:r>
            <a:r>
              <a:rPr lang="en-US" sz="2600" dirty="0" smtClean="0">
                <a:latin typeface="HelveticaNeueLT Std" panose="020B0604020202020204" pitchFamily="34" charset="0"/>
              </a:rPr>
              <a:t>trail</a:t>
            </a:r>
          </a:p>
          <a:p>
            <a:pPr lvl="1">
              <a:lnSpc>
                <a:spcPct val="80000"/>
              </a:lnSpc>
              <a:spcAft>
                <a:spcPts val="1200"/>
              </a:spcAft>
              <a:defRPr/>
            </a:pPr>
            <a:endParaRPr lang="en-US" sz="1200" dirty="0">
              <a:latin typeface="HelveticaNeueLT Std" panose="020B0604020202020204" pitchFamily="34" charset="0"/>
            </a:endParaRPr>
          </a:p>
          <a:p>
            <a:pPr marL="742950" lvl="1" indent="-285750">
              <a:lnSpc>
                <a:spcPct val="80000"/>
              </a:lnSpc>
              <a:spcAft>
                <a:spcPts val="1200"/>
              </a:spcAft>
              <a:buFont typeface="Arial" panose="020B0604020202020204" pitchFamily="34" charset="0"/>
              <a:buChar char="•"/>
              <a:defRPr/>
            </a:pPr>
            <a:r>
              <a:rPr lang="en-US" sz="2600" dirty="0">
                <a:latin typeface="HelveticaNeueLT Std" panose="020B0604020202020204" pitchFamily="34" charset="0"/>
              </a:rPr>
              <a:t>Use clear and short subject lines that signify the actions needed:</a:t>
            </a:r>
          </a:p>
          <a:p>
            <a:pPr marL="1200150" lvl="2" indent="-285750">
              <a:lnSpc>
                <a:spcPct val="80000"/>
              </a:lnSpc>
              <a:spcAft>
                <a:spcPts val="1200"/>
              </a:spcAft>
              <a:buFont typeface="Arial" panose="020B0604020202020204" pitchFamily="34" charset="0"/>
              <a:buChar char="•"/>
              <a:defRPr/>
            </a:pPr>
            <a:r>
              <a:rPr lang="en-US" sz="2000" dirty="0">
                <a:latin typeface="HelveticaNeueLT Std" panose="020B0604020202020204" pitchFamily="34" charset="0"/>
              </a:rPr>
              <a:t>Action </a:t>
            </a:r>
            <a:r>
              <a:rPr lang="en-US" sz="2000" dirty="0" err="1">
                <a:latin typeface="HelveticaNeueLT Std" panose="020B0604020202020204" pitchFamily="34" charset="0"/>
              </a:rPr>
              <a:t>req’d</a:t>
            </a:r>
            <a:r>
              <a:rPr lang="en-US" sz="2000" dirty="0">
                <a:latin typeface="HelveticaNeueLT Std" panose="020B0604020202020204" pitchFamily="34" charset="0"/>
              </a:rPr>
              <a:t> by DATE</a:t>
            </a:r>
          </a:p>
          <a:p>
            <a:pPr marL="1200150" lvl="2" indent="-285750">
              <a:lnSpc>
                <a:spcPct val="80000"/>
              </a:lnSpc>
              <a:spcAft>
                <a:spcPts val="1200"/>
              </a:spcAft>
              <a:buFont typeface="Arial" panose="020B0604020202020204" pitchFamily="34" charset="0"/>
              <a:buChar char="•"/>
              <a:defRPr/>
            </a:pPr>
            <a:r>
              <a:rPr lang="en-US" sz="2000" dirty="0">
                <a:latin typeface="HelveticaNeueLT Std" panose="020B0604020202020204" pitchFamily="34" charset="0"/>
              </a:rPr>
              <a:t>Reply </a:t>
            </a:r>
            <a:r>
              <a:rPr lang="en-US" sz="2000" dirty="0" err="1">
                <a:latin typeface="HelveticaNeueLT Std" panose="020B0604020202020204" pitchFamily="34" charset="0"/>
              </a:rPr>
              <a:t>req’d</a:t>
            </a:r>
            <a:r>
              <a:rPr lang="en-US" sz="2000" dirty="0">
                <a:latin typeface="HelveticaNeueLT Std" panose="020B0604020202020204" pitchFamily="34" charset="0"/>
              </a:rPr>
              <a:t> by DATE</a:t>
            </a:r>
          </a:p>
          <a:p>
            <a:pPr marL="1200150" lvl="2" indent="-285750">
              <a:lnSpc>
                <a:spcPct val="80000"/>
              </a:lnSpc>
              <a:spcAft>
                <a:spcPts val="1200"/>
              </a:spcAft>
              <a:buFont typeface="Arial" panose="020B0604020202020204" pitchFamily="34" charset="0"/>
              <a:buChar char="•"/>
              <a:defRPr/>
            </a:pPr>
            <a:r>
              <a:rPr lang="en-US" sz="2000" dirty="0" smtClean="0">
                <a:latin typeface="HelveticaNeueLT Std" panose="020B0604020202020204" pitchFamily="34" charset="0"/>
              </a:rPr>
              <a:t>FYI (“For Your Information” – in other words, no action needed)</a:t>
            </a:r>
            <a:endParaRPr lang="en-US" sz="2000" dirty="0">
              <a:latin typeface="HelveticaNeueLT Std" panose="020B0604020202020204" pitchFamily="34" charset="0"/>
            </a:endParaRPr>
          </a:p>
          <a:p>
            <a:pPr marL="1200150" lvl="2" indent="-285750">
              <a:lnSpc>
                <a:spcPct val="80000"/>
              </a:lnSpc>
              <a:spcAft>
                <a:spcPts val="1200"/>
              </a:spcAft>
              <a:buFont typeface="Arial" panose="020B0604020202020204" pitchFamily="34" charset="0"/>
              <a:buChar char="•"/>
              <a:defRPr/>
            </a:pPr>
            <a:r>
              <a:rPr lang="en-US" sz="2000" dirty="0" smtClean="0">
                <a:latin typeface="HelveticaNeueLT Std" panose="020B0604020202020204" pitchFamily="34" charset="0"/>
              </a:rPr>
              <a:t>QQ (“Quick Question”)</a:t>
            </a:r>
            <a:endParaRPr lang="en-US" sz="2000" dirty="0">
              <a:latin typeface="HelveticaNeueLT Std" panose="020B0604020202020204" pitchFamily="34" charset="0"/>
            </a:endParaRPr>
          </a:p>
        </p:txBody>
      </p:sp>
      <p:sp>
        <p:nvSpPr>
          <p:cNvPr id="3" name="Title 1"/>
          <p:cNvSpPr txBox="1">
            <a:spLocks/>
          </p:cNvSpPr>
          <p:nvPr/>
        </p:nvSpPr>
        <p:spPr>
          <a:xfrm>
            <a:off x="534132" y="204299"/>
            <a:ext cx="11123735" cy="6573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i="1" dirty="0" smtClean="0">
                <a:latin typeface="Rockwell" panose="02060603020205020403" pitchFamily="18" charset="0"/>
              </a:rPr>
              <a:t>Email Communication – Do’s</a:t>
            </a:r>
            <a:endParaRPr lang="en-US" sz="4800" i="1" dirty="0">
              <a:latin typeface="Rockwell" panose="02060603020205020403" pitchFamily="18"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16</a:t>
            </a:fld>
            <a:endParaRPr lang="en-US"/>
          </a:p>
        </p:txBody>
      </p:sp>
    </p:spTree>
    <p:extLst>
      <p:ext uri="{BB962C8B-B14F-4D97-AF65-F5344CB8AC3E}">
        <p14:creationId xmlns:p14="http://schemas.microsoft.com/office/powerpoint/2010/main" val="21569978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 y="1377210"/>
            <a:ext cx="12192000" cy="4684359"/>
          </a:xfrm>
          <a:prstGeom prst="rect">
            <a:avLst/>
          </a:prstGeom>
        </p:spPr>
        <p:txBody>
          <a:bodyPr wrap="square">
            <a:spAutoFit/>
          </a:bodyPr>
          <a:lstStyle/>
          <a:p>
            <a:pPr marL="742950" lvl="1" indent="-285750">
              <a:lnSpc>
                <a:spcPct val="80000"/>
              </a:lnSpc>
              <a:spcAft>
                <a:spcPts val="1200"/>
              </a:spcAft>
              <a:buFont typeface="Arial" panose="020B0604020202020204" pitchFamily="34" charset="0"/>
              <a:buChar char="•"/>
              <a:defRPr/>
            </a:pPr>
            <a:r>
              <a:rPr lang="en-US" sz="2800" dirty="0" smtClean="0">
                <a:latin typeface="HelveticaNeueLT Std" panose="020B0604020202020204" pitchFamily="34" charset="0"/>
              </a:rPr>
              <a:t>Set </a:t>
            </a:r>
            <a:r>
              <a:rPr lang="en-US" sz="2800" dirty="0">
                <a:latin typeface="HelveticaNeueLT Std" panose="020B0604020202020204" pitchFamily="34" charset="0"/>
              </a:rPr>
              <a:t>a deadline for all action items and include it in the subject. </a:t>
            </a:r>
            <a:endParaRPr lang="en-US" sz="2800" dirty="0" smtClean="0">
              <a:latin typeface="HelveticaNeueLT Std" panose="020B0604020202020204" pitchFamily="34" charset="0"/>
            </a:endParaRPr>
          </a:p>
          <a:p>
            <a:pPr lvl="1">
              <a:lnSpc>
                <a:spcPct val="80000"/>
              </a:lnSpc>
              <a:spcAft>
                <a:spcPts val="1200"/>
              </a:spcAft>
              <a:defRPr/>
            </a:pPr>
            <a:endParaRPr lang="en-US" sz="1200" dirty="0">
              <a:latin typeface="HelveticaNeueLT Std" panose="020B0604020202020204" pitchFamily="34" charset="0"/>
            </a:endParaRPr>
          </a:p>
          <a:p>
            <a:pPr marL="742950" lvl="1" indent="-285750">
              <a:lnSpc>
                <a:spcPct val="80000"/>
              </a:lnSpc>
              <a:spcAft>
                <a:spcPts val="1200"/>
              </a:spcAft>
              <a:buFont typeface="Arial" panose="020B0604020202020204" pitchFamily="34" charset="0"/>
              <a:buChar char="•"/>
              <a:defRPr/>
            </a:pPr>
            <a:r>
              <a:rPr lang="en-US" sz="2800" dirty="0">
                <a:latin typeface="HelveticaNeueLT Std" panose="020B0604020202020204" pitchFamily="34" charset="0"/>
              </a:rPr>
              <a:t>Whenever possible, allow at least 5 business days for tasks longer than 1 hour</a:t>
            </a:r>
            <a:r>
              <a:rPr lang="en-US" sz="2800" dirty="0" smtClean="0">
                <a:latin typeface="HelveticaNeueLT Std" panose="020B0604020202020204" pitchFamily="34" charset="0"/>
              </a:rPr>
              <a:t>.</a:t>
            </a:r>
          </a:p>
          <a:p>
            <a:pPr lvl="1">
              <a:lnSpc>
                <a:spcPct val="80000"/>
              </a:lnSpc>
              <a:spcAft>
                <a:spcPts val="1200"/>
              </a:spcAft>
              <a:defRPr/>
            </a:pPr>
            <a:endParaRPr lang="en-US" sz="1200" dirty="0">
              <a:latin typeface="HelveticaNeueLT Std" panose="020B0604020202020204" pitchFamily="34" charset="0"/>
            </a:endParaRPr>
          </a:p>
          <a:p>
            <a:pPr marL="742950" lvl="1" indent="-285750">
              <a:spcBef>
                <a:spcPts val="0"/>
              </a:spcBef>
              <a:spcAft>
                <a:spcPts val="1200"/>
              </a:spcAft>
              <a:buFont typeface="Arial" panose="020B0604020202020204" pitchFamily="34" charset="0"/>
              <a:buChar char="•"/>
              <a:defRPr/>
            </a:pPr>
            <a:r>
              <a:rPr lang="en-US" sz="2800" dirty="0">
                <a:latin typeface="HelveticaNeueLT Std" panose="020B0604020202020204" pitchFamily="34" charset="0"/>
              </a:rPr>
              <a:t>Please follow up. If you do not hear back from someone after a reasonable amount of time (usually 48 hours but less time with more urgent issues), please forward your original email to the person with a small note</a:t>
            </a:r>
            <a:r>
              <a:rPr lang="en-US" sz="2800" dirty="0" smtClean="0">
                <a:latin typeface="HelveticaNeueLT Std" panose="020B0604020202020204" pitchFamily="34" charset="0"/>
              </a:rPr>
              <a:t>.</a:t>
            </a:r>
          </a:p>
          <a:p>
            <a:pPr lvl="1">
              <a:spcBef>
                <a:spcPts val="0"/>
              </a:spcBef>
              <a:spcAft>
                <a:spcPts val="1200"/>
              </a:spcAft>
              <a:defRPr/>
            </a:pPr>
            <a:endParaRPr lang="en-US" sz="1200" dirty="0">
              <a:latin typeface="HelveticaNeueLT Std" panose="020B0604020202020204" pitchFamily="34" charset="0"/>
            </a:endParaRPr>
          </a:p>
          <a:p>
            <a:pPr marL="742950" lvl="1" indent="-285750">
              <a:spcBef>
                <a:spcPts val="0"/>
              </a:spcBef>
              <a:spcAft>
                <a:spcPts val="1200"/>
              </a:spcAft>
              <a:buFont typeface="Arial" panose="020B0604020202020204" pitchFamily="34" charset="0"/>
              <a:buChar char="•"/>
              <a:defRPr/>
            </a:pPr>
            <a:r>
              <a:rPr lang="en-US" sz="2800" dirty="0">
                <a:latin typeface="HelveticaNeueLT Std" panose="020B0604020202020204" pitchFamily="34" charset="0"/>
              </a:rPr>
              <a:t>Include a friendly greeting – this is your team </a:t>
            </a:r>
            <a:r>
              <a:rPr lang="en-US" sz="2800" dirty="0" smtClean="0">
                <a:latin typeface="HelveticaNeueLT Std" panose="020B0604020202020204" pitchFamily="34" charset="0"/>
              </a:rPr>
              <a:t>and </a:t>
            </a:r>
            <a:r>
              <a:rPr lang="en-US" sz="2800" dirty="0">
                <a:latin typeface="HelveticaNeueLT Std" panose="020B0604020202020204" pitchFamily="34" charset="0"/>
              </a:rPr>
              <a:t>family!</a:t>
            </a:r>
          </a:p>
        </p:txBody>
      </p:sp>
      <p:sp>
        <p:nvSpPr>
          <p:cNvPr id="3" name="Title 1"/>
          <p:cNvSpPr txBox="1">
            <a:spLocks/>
          </p:cNvSpPr>
          <p:nvPr/>
        </p:nvSpPr>
        <p:spPr>
          <a:xfrm>
            <a:off x="534132" y="204299"/>
            <a:ext cx="11123735" cy="6573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i="1" dirty="0" smtClean="0">
                <a:latin typeface="Rockwell" panose="02060603020205020403" pitchFamily="18" charset="0"/>
              </a:rPr>
              <a:t>Email Communication – Do’s (cont.)</a:t>
            </a:r>
            <a:endParaRPr lang="en-US" sz="4800" i="1" dirty="0">
              <a:latin typeface="Rockwell" panose="02060603020205020403" pitchFamily="18"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17</a:t>
            </a:fld>
            <a:endParaRPr lang="en-US"/>
          </a:p>
        </p:txBody>
      </p:sp>
    </p:spTree>
    <p:extLst>
      <p:ext uri="{BB962C8B-B14F-4D97-AF65-F5344CB8AC3E}">
        <p14:creationId xmlns:p14="http://schemas.microsoft.com/office/powerpoint/2010/main" val="10573465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534132" y="204299"/>
            <a:ext cx="11123735" cy="6573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i="1" dirty="0" smtClean="0">
                <a:latin typeface="Rockwell" panose="02060603020205020403" pitchFamily="18" charset="0"/>
              </a:rPr>
              <a:t>Email Communication – </a:t>
            </a:r>
            <a:r>
              <a:rPr lang="en-US" sz="4800" i="1" dirty="0" err="1" smtClean="0">
                <a:latin typeface="Rockwell" panose="02060603020205020403" pitchFamily="18" charset="0"/>
              </a:rPr>
              <a:t>Don’t’s</a:t>
            </a:r>
            <a:endParaRPr lang="en-US" sz="4800" i="1" dirty="0">
              <a:latin typeface="Rockwell" panose="02060603020205020403" pitchFamily="18" charset="0"/>
            </a:endParaRPr>
          </a:p>
        </p:txBody>
      </p:sp>
      <p:sp>
        <p:nvSpPr>
          <p:cNvPr id="3" name="Rectangle 2"/>
          <p:cNvSpPr/>
          <p:nvPr/>
        </p:nvSpPr>
        <p:spPr>
          <a:xfrm>
            <a:off x="0" y="1712204"/>
            <a:ext cx="12192000" cy="2160591"/>
          </a:xfrm>
          <a:prstGeom prst="rect">
            <a:avLst/>
          </a:prstGeom>
        </p:spPr>
        <p:txBody>
          <a:bodyPr wrap="square">
            <a:spAutoFit/>
          </a:bodyPr>
          <a:lstStyle/>
          <a:p>
            <a:pPr marL="914400" lvl="1" indent="-457200">
              <a:lnSpc>
                <a:spcPct val="80000"/>
              </a:lnSpc>
              <a:buFont typeface="Arial" panose="020B0604020202020204" pitchFamily="34" charset="0"/>
              <a:buChar char="•"/>
            </a:pPr>
            <a:r>
              <a:rPr lang="en-US" sz="2800" dirty="0">
                <a:latin typeface="HelveticaNeueLT Std" panose="020B0604020202020204" pitchFamily="34" charset="0"/>
                <a:ea typeface="ＭＳ Ｐゴシック" pitchFamily="34" charset="-128"/>
              </a:rPr>
              <a:t>Please don’t use background graphics in your emails – these can make the email size very large and difficult to read on a Blackberry </a:t>
            </a:r>
          </a:p>
          <a:p>
            <a:pPr marL="914400" lvl="1" indent="-457200">
              <a:lnSpc>
                <a:spcPct val="80000"/>
              </a:lnSpc>
              <a:buFont typeface="Arial" panose="020B0604020202020204" pitchFamily="34" charset="0"/>
              <a:buChar char="•"/>
            </a:pPr>
            <a:endParaRPr lang="en-US" sz="2800" dirty="0" smtClean="0">
              <a:latin typeface="HelveticaNeueLT Std" panose="020B0604020202020204" pitchFamily="34" charset="0"/>
              <a:ea typeface="ＭＳ Ｐゴシック" pitchFamily="34" charset="-128"/>
            </a:endParaRPr>
          </a:p>
          <a:p>
            <a:pPr marL="914400" lvl="1" indent="-457200">
              <a:lnSpc>
                <a:spcPct val="80000"/>
              </a:lnSpc>
              <a:buFont typeface="Arial" panose="020B0604020202020204" pitchFamily="34" charset="0"/>
              <a:buChar char="•"/>
            </a:pPr>
            <a:endParaRPr lang="en-US" sz="2800" dirty="0">
              <a:latin typeface="HelveticaNeueLT Std" panose="020B0604020202020204" pitchFamily="34" charset="0"/>
              <a:ea typeface="ＭＳ Ｐゴシック" pitchFamily="34" charset="-128"/>
            </a:endParaRPr>
          </a:p>
          <a:p>
            <a:pPr marL="914400" lvl="1" indent="-457200">
              <a:lnSpc>
                <a:spcPct val="80000"/>
              </a:lnSpc>
              <a:buFont typeface="Arial" panose="020B0604020202020204" pitchFamily="34" charset="0"/>
              <a:buChar char="•"/>
            </a:pPr>
            <a:r>
              <a:rPr lang="en-US" sz="2800" dirty="0">
                <a:latin typeface="HelveticaNeueLT Std" panose="020B0604020202020204" pitchFamily="34" charset="0"/>
                <a:ea typeface="ＭＳ Ｐゴシック" pitchFamily="34" charset="-128"/>
              </a:rPr>
              <a:t>Send an email in anger, or say in an email something you would not be comfortable saying in person</a:t>
            </a:r>
          </a:p>
        </p:txBody>
      </p:sp>
      <p:sp>
        <p:nvSpPr>
          <p:cNvPr id="4" name="Slide Number Placeholder 3"/>
          <p:cNvSpPr>
            <a:spLocks noGrp="1"/>
          </p:cNvSpPr>
          <p:nvPr>
            <p:ph type="sldNum" sz="quarter" idx="12"/>
          </p:nvPr>
        </p:nvSpPr>
        <p:spPr/>
        <p:txBody>
          <a:bodyPr/>
          <a:lstStyle/>
          <a:p>
            <a:fld id="{BBCE1A83-8D56-47A2-B1E5-6FF214836D60}" type="slidenum">
              <a:rPr lang="en-US" smtClean="0"/>
              <a:t>18</a:t>
            </a:fld>
            <a:endParaRPr lang="en-US"/>
          </a:p>
        </p:txBody>
      </p:sp>
    </p:spTree>
    <p:extLst>
      <p:ext uri="{BB962C8B-B14F-4D97-AF65-F5344CB8AC3E}">
        <p14:creationId xmlns:p14="http://schemas.microsoft.com/office/powerpoint/2010/main" val="14462954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68694" y="193676"/>
            <a:ext cx="8773258" cy="808648"/>
          </a:xfrm>
        </p:spPr>
        <p:txBody>
          <a:bodyPr/>
          <a:lstStyle/>
          <a:p>
            <a:pPr algn="ctr"/>
            <a:r>
              <a:rPr lang="en-US" i="1" dirty="0" smtClean="0">
                <a:latin typeface="Rockwell" panose="02060603020205020403" pitchFamily="18" charset="0"/>
              </a:rPr>
              <a:t>Knowledge Management Mindset</a:t>
            </a:r>
            <a:endParaRPr lang="en-US" i="1" dirty="0">
              <a:latin typeface="Rockwell" panose="02060603020205020403" pitchFamily="18" charset="0"/>
            </a:endParaRPr>
          </a:p>
        </p:txBody>
      </p:sp>
      <p:sp>
        <p:nvSpPr>
          <p:cNvPr id="3" name="Content Placeholder 2"/>
          <p:cNvSpPr>
            <a:spLocks noGrp="1"/>
          </p:cNvSpPr>
          <p:nvPr>
            <p:ph idx="1"/>
          </p:nvPr>
        </p:nvSpPr>
        <p:spPr>
          <a:xfrm>
            <a:off x="697523" y="1318848"/>
            <a:ext cx="10515600" cy="5408204"/>
          </a:xfrm>
        </p:spPr>
        <p:txBody>
          <a:bodyPr>
            <a:normAutofit fontScale="85000" lnSpcReduction="20000"/>
          </a:bodyPr>
          <a:lstStyle/>
          <a:p>
            <a:r>
              <a:rPr lang="en-US" dirty="0" smtClean="0">
                <a:latin typeface="HelveticaNeueLT Std" panose="020B0604020202020204" pitchFamily="34" charset="0"/>
                <a:cs typeface="Arial" charset="0"/>
              </a:rPr>
              <a:t>Many Minds our knowledge sharing platform that we use to store and share information for both Network Support and schools. It is easy to use and we expect that everyone can use it at a basic level.</a:t>
            </a:r>
          </a:p>
          <a:p>
            <a:pPr lvl="1"/>
            <a:r>
              <a:rPr lang="en-US" dirty="0" smtClean="0">
                <a:latin typeface="HelveticaNeueLT Std" panose="020B0604020202020204" pitchFamily="34" charset="0"/>
                <a:cs typeface="Arial" charset="0"/>
              </a:rPr>
              <a:t>A guide on how to use Many Minds can be found </a:t>
            </a:r>
            <a:r>
              <a:rPr lang="en-US" dirty="0" smtClean="0">
                <a:latin typeface="HelveticaNeueLT Std" panose="020B0604020202020204" pitchFamily="34" charset="0"/>
                <a:cs typeface="Arial" charset="0"/>
                <a:hlinkClick r:id="rId3"/>
              </a:rPr>
              <a:t>here</a:t>
            </a:r>
            <a:r>
              <a:rPr lang="en-US" dirty="0" smtClean="0">
                <a:latin typeface="HelveticaNeueLT Std" panose="020B0604020202020204" pitchFamily="34" charset="0"/>
                <a:cs typeface="Arial" charset="0"/>
              </a:rPr>
              <a:t>.</a:t>
            </a:r>
          </a:p>
          <a:p>
            <a:pPr lvl="1"/>
            <a:r>
              <a:rPr lang="en-US" dirty="0" smtClean="0">
                <a:latin typeface="HelveticaNeueLT Std" panose="020B0604020202020204" pitchFamily="34" charset="0"/>
                <a:cs typeface="Arial" charset="0"/>
              </a:rPr>
              <a:t>For more complex questions, contact your team’s </a:t>
            </a:r>
            <a:r>
              <a:rPr lang="en-US" dirty="0" smtClean="0">
                <a:latin typeface="HelveticaNeueLT Std" panose="020B0604020202020204" pitchFamily="34" charset="0"/>
                <a:cs typeface="Arial" charset="0"/>
                <a:hlinkClick r:id="rId4"/>
              </a:rPr>
              <a:t>Knowledge Ninja</a:t>
            </a:r>
            <a:r>
              <a:rPr lang="en-US" dirty="0" smtClean="0">
                <a:latin typeface="HelveticaNeueLT Std" panose="020B0604020202020204" pitchFamily="34" charset="0"/>
                <a:cs typeface="Arial" charset="0"/>
              </a:rPr>
              <a:t>.</a:t>
            </a:r>
          </a:p>
          <a:p>
            <a:pPr marL="0" indent="0">
              <a:buNone/>
            </a:pPr>
            <a:endParaRPr lang="en-US" sz="1800" dirty="0" smtClean="0">
              <a:latin typeface="HelveticaNeueLT Std" panose="020B0604020202020204" pitchFamily="34" charset="0"/>
              <a:cs typeface="Arial" charset="0"/>
            </a:endParaRPr>
          </a:p>
          <a:p>
            <a:r>
              <a:rPr lang="en-US" dirty="0" smtClean="0">
                <a:latin typeface="HelveticaNeueLT Std" panose="020B0604020202020204" pitchFamily="34" charset="0"/>
                <a:cs typeface="Arial" charset="0"/>
              </a:rPr>
              <a:t>Ask </a:t>
            </a:r>
            <a:r>
              <a:rPr lang="en-US" dirty="0">
                <a:latin typeface="HelveticaNeueLT Std" panose="020B0604020202020204" pitchFamily="34" charset="0"/>
                <a:cs typeface="Arial" charset="0"/>
              </a:rPr>
              <a:t>yourself: </a:t>
            </a:r>
            <a:r>
              <a:rPr lang="en-US" dirty="0" smtClean="0">
                <a:latin typeface="HelveticaNeueLT Std" panose="020B0604020202020204" pitchFamily="34" charset="0"/>
                <a:cs typeface="Arial" charset="0"/>
              </a:rPr>
              <a:t>Will anyone </a:t>
            </a:r>
            <a:r>
              <a:rPr lang="en-US" dirty="0">
                <a:latin typeface="HelveticaNeueLT Std" panose="020B0604020202020204" pitchFamily="34" charset="0"/>
                <a:cs typeface="Arial" charset="0"/>
              </a:rPr>
              <a:t>want to find this information in the future? Who?</a:t>
            </a:r>
          </a:p>
          <a:p>
            <a:pPr lvl="1"/>
            <a:r>
              <a:rPr lang="en-US" dirty="0">
                <a:latin typeface="HelveticaNeueLT Std" panose="020B0604020202020204" pitchFamily="34" charset="0"/>
                <a:cs typeface="Arial" charset="0"/>
              </a:rPr>
              <a:t>Add to Many Minds and share as appropriate</a:t>
            </a:r>
          </a:p>
          <a:p>
            <a:pPr marL="457200" lvl="1" indent="0">
              <a:buNone/>
            </a:pPr>
            <a:endParaRPr lang="en-US" sz="1800" dirty="0">
              <a:latin typeface="HelveticaNeueLT Std" panose="020B0604020202020204" pitchFamily="34" charset="0"/>
            </a:endParaRPr>
          </a:p>
          <a:p>
            <a:r>
              <a:rPr lang="en-US" dirty="0">
                <a:latin typeface="HelveticaNeueLT Std" panose="020B0604020202020204" pitchFamily="34" charset="0"/>
                <a:cs typeface="Arial" charset="0"/>
              </a:rPr>
              <a:t>Consider how you would search for </a:t>
            </a:r>
            <a:r>
              <a:rPr lang="en-US" dirty="0" smtClean="0">
                <a:latin typeface="HelveticaNeueLT Std" panose="020B0604020202020204" pitchFamily="34" charset="0"/>
                <a:cs typeface="Arial" charset="0"/>
              </a:rPr>
              <a:t>this </a:t>
            </a:r>
            <a:r>
              <a:rPr lang="en-US" dirty="0">
                <a:latin typeface="HelveticaNeueLT Std" panose="020B0604020202020204" pitchFamily="34" charset="0"/>
                <a:cs typeface="Arial" charset="0"/>
              </a:rPr>
              <a:t>item if you didn’t know exactly what </a:t>
            </a:r>
            <a:r>
              <a:rPr lang="en-US" dirty="0" smtClean="0">
                <a:latin typeface="HelveticaNeueLT Std" panose="020B0604020202020204" pitchFamily="34" charset="0"/>
                <a:cs typeface="Arial" charset="0"/>
              </a:rPr>
              <a:t>you were looking for</a:t>
            </a:r>
            <a:endParaRPr lang="en-US" dirty="0">
              <a:latin typeface="HelveticaNeueLT Std" panose="020B0604020202020204" pitchFamily="34" charset="0"/>
              <a:cs typeface="Arial" charset="0"/>
            </a:endParaRPr>
          </a:p>
          <a:p>
            <a:pPr lvl="1"/>
            <a:r>
              <a:rPr lang="en-US" dirty="0" smtClean="0">
                <a:latin typeface="HelveticaNeueLT Std" panose="020B0604020202020204" pitchFamily="34" charset="0"/>
                <a:cs typeface="Arial" charset="0"/>
              </a:rPr>
              <a:t>Make sure what you add to Many Minds can be easily accessed by its intended users.</a:t>
            </a:r>
          </a:p>
          <a:p>
            <a:pPr lvl="1"/>
            <a:r>
              <a:rPr lang="en-US" dirty="0" smtClean="0">
                <a:latin typeface="HelveticaNeueLT Std" panose="020B0604020202020204" pitchFamily="34" charset="0"/>
                <a:cs typeface="Arial" charset="0"/>
              </a:rPr>
              <a:t>A “Promoted Search” will appear at the top of a search for certain key words. To submit </a:t>
            </a:r>
            <a:r>
              <a:rPr lang="en-US" dirty="0">
                <a:latin typeface="HelveticaNeueLT Std" panose="020B0604020202020204" pitchFamily="34" charset="0"/>
                <a:cs typeface="Arial" charset="0"/>
              </a:rPr>
              <a:t>a search promotion </a:t>
            </a:r>
            <a:r>
              <a:rPr lang="en-US" dirty="0" smtClean="0">
                <a:latin typeface="HelveticaNeueLT Std" panose="020B0604020202020204" pitchFamily="34" charset="0"/>
                <a:cs typeface="Arial" charset="0"/>
              </a:rPr>
              <a:t>request, scroll to the bottom of any Many Minds page and click “Questions? Issues? Requests”. Click “New Item” and add your request. Make sure to include key words and phrases that people will use when searching for this item.</a:t>
            </a:r>
            <a:endParaRPr lang="en-US" dirty="0">
              <a:latin typeface="HelveticaNeueLT Std" panose="020B0604020202020204" pitchFamily="34" charset="0"/>
              <a:cs typeface="Arial"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19</a:t>
            </a:fld>
            <a:endParaRPr lang="en-US"/>
          </a:p>
        </p:txBody>
      </p:sp>
    </p:spTree>
    <p:extLst>
      <p:ext uri="{BB962C8B-B14F-4D97-AF65-F5344CB8AC3E}">
        <p14:creationId xmlns:p14="http://schemas.microsoft.com/office/powerpoint/2010/main" val="31359110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717323" y="0"/>
            <a:ext cx="5474676" cy="6858000"/>
          </a:xfrm>
          <a:solidFill>
            <a:schemeClr val="bg1">
              <a:alpha val="48000"/>
            </a:schemeClr>
          </a:solidFill>
        </p:spPr>
        <p:txBody>
          <a:bodyPr>
            <a:noAutofit/>
          </a:bodyPr>
          <a:lstStyle/>
          <a:p>
            <a:pPr marL="0" indent="0" algn="ctr">
              <a:buNone/>
            </a:pPr>
            <a:endParaRPr lang="en-US" sz="2400" i="1" dirty="0">
              <a:latin typeface="HelveticaNeueLT Std" panose="020B0604020202020204" pitchFamily="34" charset="0"/>
            </a:endParaRPr>
          </a:p>
          <a:p>
            <a:pPr marL="0" indent="0" algn="ctr">
              <a:buNone/>
            </a:pPr>
            <a:r>
              <a:rPr lang="en-US" sz="2400" i="1" dirty="0" smtClean="0">
                <a:latin typeface="HelveticaNeueLT Std" panose="020B0604020202020204" pitchFamily="34" charset="0"/>
              </a:rPr>
              <a:t>Achievement First’s Working Agreements define the office policies, culture, and communication practices that we have built together as a team and family. These shared principles drive a positive, achievement-oriented culture.</a:t>
            </a:r>
          </a:p>
          <a:p>
            <a:pPr marL="0" indent="0" algn="ctr">
              <a:buNone/>
            </a:pPr>
            <a:endParaRPr lang="en-US" sz="2400" i="1" dirty="0">
              <a:latin typeface="HelveticaNeueLT Std" panose="020B0604020202020204" pitchFamily="34" charset="0"/>
            </a:endParaRPr>
          </a:p>
          <a:p>
            <a:pPr marL="0" indent="0" algn="ctr">
              <a:buNone/>
            </a:pPr>
            <a:r>
              <a:rPr lang="en-US" sz="2400" i="1" dirty="0">
                <a:latin typeface="HelveticaNeueLT Std" panose="020B0604020202020204" pitchFamily="34" charset="0"/>
              </a:rPr>
              <a:t>This document starts with a high level overview of our mission, vision and core </a:t>
            </a:r>
            <a:r>
              <a:rPr lang="en-US" sz="2400" i="1" dirty="0" smtClean="0">
                <a:latin typeface="HelveticaNeueLT Std" panose="020B0604020202020204" pitchFamily="34" charset="0"/>
              </a:rPr>
              <a:t>values. Then we </a:t>
            </a:r>
            <a:r>
              <a:rPr lang="en-US" sz="2400" i="1" dirty="0">
                <a:latin typeface="HelveticaNeueLT Std" panose="020B0604020202020204" pitchFamily="34" charset="0"/>
              </a:rPr>
              <a:t>will </a:t>
            </a:r>
            <a:r>
              <a:rPr lang="en-US" sz="2400" i="1" dirty="0" smtClean="0">
                <a:latin typeface="HelveticaNeueLT Std" panose="020B0604020202020204" pitchFamily="34" charset="0"/>
              </a:rPr>
              <a:t>zoom in </a:t>
            </a:r>
            <a:r>
              <a:rPr lang="en-US" sz="2400" i="1" dirty="0">
                <a:latin typeface="HelveticaNeueLT Std" panose="020B0604020202020204" pitchFamily="34" charset="0"/>
              </a:rPr>
              <a:t>on some of the </a:t>
            </a:r>
            <a:r>
              <a:rPr lang="en-US" sz="2400" i="1" dirty="0" smtClean="0">
                <a:latin typeface="HelveticaNeueLT Std" panose="020B0604020202020204" pitchFamily="34" charset="0"/>
              </a:rPr>
              <a:t>finer grain </a:t>
            </a:r>
            <a:r>
              <a:rPr lang="en-US" sz="2400" i="1" dirty="0">
                <a:latin typeface="HelveticaNeueLT Std" panose="020B0604020202020204" pitchFamily="34" charset="0"/>
              </a:rPr>
              <a:t>details of working here. As an organization we truly believe that excellence is a habit and that being explicit about norms and expectations maximizes the probability of us all being successful.</a:t>
            </a:r>
            <a:endParaRPr lang="en-US" sz="2400" i="1" dirty="0" smtClean="0">
              <a:latin typeface="HelveticaNeueLT Std" panose="020B0604020202020204" pitchFamily="34" charset="0"/>
            </a:endParaRPr>
          </a:p>
          <a:p>
            <a:pPr marL="0" indent="0">
              <a:buNone/>
            </a:pPr>
            <a:endParaRPr lang="en-US" sz="2400" dirty="0">
              <a:latin typeface="HelveticaNeueLT Std" panose="020B0604020202020204" pitchFamily="34" charset="0"/>
            </a:endParaRPr>
          </a:p>
        </p:txBody>
      </p:sp>
      <p:sp>
        <p:nvSpPr>
          <p:cNvPr id="2" name="Slide Number Placeholder 1"/>
          <p:cNvSpPr>
            <a:spLocks noGrp="1"/>
          </p:cNvSpPr>
          <p:nvPr>
            <p:ph type="sldNum" sz="quarter" idx="12"/>
          </p:nvPr>
        </p:nvSpPr>
        <p:spPr>
          <a:xfrm>
            <a:off x="9313984" y="6492875"/>
            <a:ext cx="2743200" cy="365125"/>
          </a:xfrm>
        </p:spPr>
        <p:txBody>
          <a:bodyPr/>
          <a:lstStyle/>
          <a:p>
            <a:fld id="{BBCE1A83-8D56-47A2-B1E5-6FF214836D60}" type="slidenum">
              <a:rPr lang="en-US" smtClean="0"/>
              <a:t>2</a:t>
            </a:fld>
            <a:endParaRPr lang="en-US" dirty="0"/>
          </a:p>
        </p:txBody>
      </p:sp>
    </p:spTree>
    <p:extLst>
      <p:ext uri="{BB962C8B-B14F-4D97-AF65-F5344CB8AC3E}">
        <p14:creationId xmlns:p14="http://schemas.microsoft.com/office/powerpoint/2010/main" val="25732804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2918" y="136281"/>
            <a:ext cx="9692053" cy="918797"/>
          </a:xfrm>
          <a:noFill/>
        </p:spPr>
        <p:txBody>
          <a:bodyPr>
            <a:noAutofit/>
          </a:bodyPr>
          <a:lstStyle/>
          <a:p>
            <a:pPr algn="ctr"/>
            <a:r>
              <a:rPr lang="en-US" i="1" dirty="0" smtClean="0">
                <a:latin typeface="Rockwell" panose="02060603020205020403" pitchFamily="18" charset="0"/>
              </a:rPr>
              <a:t>Communication with School Leaders</a:t>
            </a:r>
            <a:endParaRPr lang="en-US" i="1" dirty="0">
              <a:latin typeface="Rockwell" panose="02060603020205020403" pitchFamily="18" charset="0"/>
            </a:endParaRPr>
          </a:p>
        </p:txBody>
      </p:sp>
      <p:sp>
        <p:nvSpPr>
          <p:cNvPr id="3" name="Content Placeholder 2"/>
          <p:cNvSpPr>
            <a:spLocks noGrp="1"/>
          </p:cNvSpPr>
          <p:nvPr>
            <p:ph idx="1"/>
          </p:nvPr>
        </p:nvSpPr>
        <p:spPr>
          <a:xfrm>
            <a:off x="407376" y="1055078"/>
            <a:ext cx="11043138" cy="5802922"/>
          </a:xfrm>
          <a:noFill/>
        </p:spPr>
        <p:txBody>
          <a:bodyPr>
            <a:normAutofit fontScale="85000" lnSpcReduction="20000"/>
          </a:bodyPr>
          <a:lstStyle/>
          <a:p>
            <a:r>
              <a:rPr lang="en-US" b="1" dirty="0" smtClean="0">
                <a:latin typeface="HelveticaNeueLT Std" panose="020B0604020202020204" pitchFamily="34" charset="0"/>
              </a:rPr>
              <a:t>If you are new to AF, please talk with your manager first about how to best communicate information to school leaders</a:t>
            </a:r>
          </a:p>
          <a:p>
            <a:r>
              <a:rPr lang="en-US" dirty="0" smtClean="0">
                <a:latin typeface="HelveticaNeueLT Std" panose="020B0604020202020204" pitchFamily="34" charset="0"/>
              </a:rPr>
              <a:t>Our </a:t>
            </a:r>
            <a:r>
              <a:rPr lang="en-US" dirty="0">
                <a:latin typeface="HelveticaNeueLT Std" panose="020B0604020202020204" pitchFamily="34" charset="0"/>
              </a:rPr>
              <a:t>school leaders are incredibly busy working to close the achievement gap with their scholars. Please use the weekly School Leader </a:t>
            </a:r>
            <a:r>
              <a:rPr lang="en-US" dirty="0" smtClean="0">
                <a:latin typeface="HelveticaNeueLT Std" panose="020B0604020202020204" pitchFamily="34" charset="0"/>
              </a:rPr>
              <a:t>Memo, Ops Blast and School Leader Calendar to share information and deadlines.</a:t>
            </a:r>
            <a:endParaRPr lang="en-US" dirty="0">
              <a:latin typeface="HelveticaNeueLT Std" panose="020B0604020202020204" pitchFamily="34" charset="0"/>
            </a:endParaRPr>
          </a:p>
          <a:p>
            <a:pPr lvl="1"/>
            <a:r>
              <a:rPr lang="en-US" sz="2200" dirty="0">
                <a:latin typeface="HelveticaNeueLT Std" panose="020B0604020202020204" pitchFamily="34" charset="0"/>
              </a:rPr>
              <a:t>Use </a:t>
            </a:r>
            <a:r>
              <a:rPr lang="en-US" sz="2200" dirty="0" smtClean="0">
                <a:latin typeface="HelveticaNeueLT Std" panose="020B0604020202020204" pitchFamily="34" charset="0"/>
              </a:rPr>
              <a:t>the School Leader Memo to communicate key FYIs or action requests to </a:t>
            </a:r>
            <a:r>
              <a:rPr lang="en-US" sz="2200" i="1" dirty="0" smtClean="0">
                <a:latin typeface="HelveticaNeueLT Std" panose="020B0604020202020204" pitchFamily="34" charset="0"/>
              </a:rPr>
              <a:t>instructional</a:t>
            </a:r>
            <a:r>
              <a:rPr lang="en-US" sz="2200" dirty="0" smtClean="0">
                <a:latin typeface="HelveticaNeueLT Std" panose="020B0604020202020204" pitchFamily="34" charset="0"/>
              </a:rPr>
              <a:t> school leaders. Check the </a:t>
            </a:r>
            <a:r>
              <a:rPr lang="en-US" sz="2200" dirty="0" smtClean="0">
                <a:latin typeface="HelveticaNeueLT Std" panose="020B0604020202020204" pitchFamily="34" charset="0"/>
                <a:hlinkClick r:id="rId4"/>
              </a:rPr>
              <a:t>go-to </a:t>
            </a:r>
            <a:r>
              <a:rPr lang="en-US" sz="2200" dirty="0">
                <a:latin typeface="HelveticaNeueLT Std" panose="020B0604020202020204" pitchFamily="34" charset="0"/>
                <a:hlinkClick r:id="rId4"/>
              </a:rPr>
              <a:t>list </a:t>
            </a:r>
            <a:r>
              <a:rPr lang="en-US" sz="2200" dirty="0">
                <a:latin typeface="HelveticaNeueLT Std" panose="020B0604020202020204" pitchFamily="34" charset="0"/>
              </a:rPr>
              <a:t>for Team </a:t>
            </a:r>
            <a:r>
              <a:rPr lang="en-US" sz="2200" dirty="0" smtClean="0">
                <a:latin typeface="HelveticaNeueLT Std" panose="020B0604020202020204" pitchFamily="34" charset="0"/>
              </a:rPr>
              <a:t>CAO to </a:t>
            </a:r>
            <a:r>
              <a:rPr lang="en-US" sz="2200" dirty="0">
                <a:latin typeface="HelveticaNeueLT Std" panose="020B0604020202020204" pitchFamily="34" charset="0"/>
              </a:rPr>
              <a:t>see who currently owns </a:t>
            </a:r>
            <a:r>
              <a:rPr lang="en-US" sz="2200" dirty="0" smtClean="0">
                <a:latin typeface="HelveticaNeueLT Std" panose="020B0604020202020204" pitchFamily="34" charset="0"/>
              </a:rPr>
              <a:t>the memo and </a:t>
            </a:r>
            <a:r>
              <a:rPr lang="en-US" sz="2200" dirty="0">
                <a:latin typeface="HelveticaNeueLT Std" panose="020B0604020202020204" pitchFamily="34" charset="0"/>
              </a:rPr>
              <a:t>send him/her </a:t>
            </a:r>
            <a:r>
              <a:rPr lang="en-US" sz="2200" dirty="0" smtClean="0">
                <a:latin typeface="HelveticaNeueLT Std" panose="020B0604020202020204" pitchFamily="34" charset="0"/>
              </a:rPr>
              <a:t>your entry or a request to receive the memo. Entries are due by 5pm on Monday. Usage norms for the SL Memo can be found </a:t>
            </a:r>
            <a:r>
              <a:rPr lang="en-US" sz="2200" dirty="0" smtClean="0">
                <a:latin typeface="HelveticaNeueLT Std" panose="020B0604020202020204" pitchFamily="34" charset="0"/>
                <a:hlinkClick r:id="rId5"/>
              </a:rPr>
              <a:t>here</a:t>
            </a:r>
            <a:r>
              <a:rPr lang="en-US" sz="2200" dirty="0" smtClean="0">
                <a:latin typeface="HelveticaNeueLT Std" panose="020B0604020202020204" pitchFamily="34" charset="0"/>
              </a:rPr>
              <a:t>.</a:t>
            </a:r>
          </a:p>
          <a:p>
            <a:pPr lvl="1"/>
            <a:r>
              <a:rPr lang="en-US" sz="2200" dirty="0" smtClean="0">
                <a:latin typeface="HelveticaNeueLT Std" panose="020B0604020202020204" pitchFamily="34" charset="0"/>
              </a:rPr>
              <a:t>Use the Ops Blast to communicate key FYIs or action requests to </a:t>
            </a:r>
            <a:r>
              <a:rPr lang="en-US" sz="2200" i="1" dirty="0" smtClean="0">
                <a:latin typeface="HelveticaNeueLT Std" panose="020B0604020202020204" pitchFamily="34" charset="0"/>
              </a:rPr>
              <a:t>operational</a:t>
            </a:r>
            <a:r>
              <a:rPr lang="en-US" sz="2200" dirty="0" smtClean="0">
                <a:latin typeface="HelveticaNeueLT Std" panose="020B0604020202020204" pitchFamily="34" charset="0"/>
              </a:rPr>
              <a:t> school leaders (i.e. Directors of School Operations, School Systems Managers, Office Coordinators). </a:t>
            </a:r>
            <a:r>
              <a:rPr lang="en-US" sz="2200" dirty="0">
                <a:latin typeface="HelveticaNeueLT Std" panose="020B0604020202020204" pitchFamily="34" charset="0"/>
              </a:rPr>
              <a:t>Check the </a:t>
            </a:r>
            <a:r>
              <a:rPr lang="en-US" sz="2200" dirty="0">
                <a:latin typeface="HelveticaNeueLT Std" panose="020B0604020202020204" pitchFamily="34" charset="0"/>
                <a:hlinkClick r:id="rId4"/>
              </a:rPr>
              <a:t>go-to list </a:t>
            </a:r>
            <a:r>
              <a:rPr lang="en-US" sz="2200" dirty="0">
                <a:latin typeface="HelveticaNeueLT Std" panose="020B0604020202020204" pitchFamily="34" charset="0"/>
              </a:rPr>
              <a:t>for Team Operations to see who currently owns updating </a:t>
            </a:r>
            <a:r>
              <a:rPr lang="en-US" sz="2200" dirty="0" smtClean="0">
                <a:latin typeface="HelveticaNeueLT Std" panose="020B0604020202020204" pitchFamily="34" charset="0"/>
              </a:rPr>
              <a:t>the blast and </a:t>
            </a:r>
            <a:r>
              <a:rPr lang="en-US" sz="2200" dirty="0">
                <a:latin typeface="HelveticaNeueLT Std" panose="020B0604020202020204" pitchFamily="34" charset="0"/>
              </a:rPr>
              <a:t>send him/her </a:t>
            </a:r>
            <a:r>
              <a:rPr lang="en-US" sz="2200" dirty="0" smtClean="0">
                <a:latin typeface="HelveticaNeueLT Std" panose="020B0604020202020204" pitchFamily="34" charset="0"/>
              </a:rPr>
              <a:t>your entry or a request to receive the blast. Entries are due by 5pm on Tuesday.</a:t>
            </a:r>
            <a:endParaRPr lang="en-US" sz="2200" dirty="0">
              <a:latin typeface="HelveticaNeueLT Std" panose="020B0604020202020204" pitchFamily="34" charset="0"/>
            </a:endParaRPr>
          </a:p>
          <a:p>
            <a:pPr lvl="1"/>
            <a:r>
              <a:rPr lang="en-US" sz="2200" dirty="0" smtClean="0">
                <a:latin typeface="HelveticaNeueLT Std" panose="020B0604020202020204" pitchFamily="34" charset="0"/>
              </a:rPr>
              <a:t>Use the</a:t>
            </a:r>
            <a:r>
              <a:rPr lang="en-US" sz="2600" dirty="0" smtClean="0">
                <a:latin typeface="HelveticaNeueLT Std" panose="020B0604020202020204" pitchFamily="34" charset="0"/>
              </a:rPr>
              <a:t> </a:t>
            </a:r>
            <a:r>
              <a:rPr lang="en-US" sz="2200" dirty="0" smtClean="0">
                <a:latin typeface="HelveticaNeueLT Std" panose="020B0604020202020204" pitchFamily="34" charset="0"/>
                <a:hlinkClick r:id="rId6"/>
              </a:rPr>
              <a:t>School Leader Calendar</a:t>
            </a:r>
            <a:r>
              <a:rPr lang="en-US" sz="2200" dirty="0" smtClean="0">
                <a:latin typeface="HelveticaNeueLT Std" panose="020B0604020202020204" pitchFamily="34" charset="0"/>
              </a:rPr>
              <a:t> to communicate deadlines. Check the </a:t>
            </a:r>
            <a:r>
              <a:rPr lang="en-US" sz="2200" dirty="0" smtClean="0">
                <a:latin typeface="HelveticaNeueLT Std" panose="020B0604020202020204" pitchFamily="34" charset="0"/>
                <a:hlinkClick r:id="rId4"/>
              </a:rPr>
              <a:t>go-to list </a:t>
            </a:r>
            <a:r>
              <a:rPr lang="en-US" sz="2200" dirty="0" smtClean="0">
                <a:latin typeface="HelveticaNeueLT Std" panose="020B0604020202020204" pitchFamily="34" charset="0"/>
              </a:rPr>
              <a:t>for Team Operations to see who currently owns updating this calendar and send him/her a request.</a:t>
            </a:r>
          </a:p>
          <a:p>
            <a:r>
              <a:rPr lang="en-US" dirty="0" smtClean="0">
                <a:latin typeface="HelveticaNeueLT Std" panose="020B0604020202020204" pitchFamily="34" charset="0"/>
              </a:rPr>
              <a:t>Many principals also have principal’s assistants who can be extremely helpful in communicating information to principals and gathering information from them. A list of principal’s assistants can be found </a:t>
            </a:r>
            <a:r>
              <a:rPr lang="en-US" dirty="0" smtClean="0">
                <a:latin typeface="HelveticaNeueLT Std" panose="020B0604020202020204" pitchFamily="34" charset="0"/>
                <a:hlinkClick r:id="rId7"/>
              </a:rPr>
              <a:t>here</a:t>
            </a:r>
            <a:r>
              <a:rPr lang="en-US" dirty="0" smtClean="0">
                <a:latin typeface="HelveticaNeueLT Std" panose="020B0604020202020204" pitchFamily="34" charset="0"/>
              </a:rPr>
              <a:t>.</a:t>
            </a:r>
          </a:p>
          <a:p>
            <a:r>
              <a:rPr lang="en-US" dirty="0" smtClean="0">
                <a:latin typeface="HelveticaNeueLT Std" panose="020B0604020202020204" pitchFamily="34" charset="0"/>
              </a:rPr>
              <a:t>Many Minds is an important tool for helping school leaders access the information they need</a:t>
            </a:r>
          </a:p>
          <a:p>
            <a:pPr lvl="1"/>
            <a:r>
              <a:rPr lang="en-US" sz="2000" dirty="0" smtClean="0">
                <a:latin typeface="HelveticaNeueLT Std" panose="020B0604020202020204" pitchFamily="34" charset="0"/>
              </a:rPr>
              <a:t>Promote </a:t>
            </a:r>
            <a:r>
              <a:rPr lang="en-US" sz="2000" dirty="0">
                <a:latin typeface="HelveticaNeueLT Std" panose="020B0604020202020204" pitchFamily="34" charset="0"/>
              </a:rPr>
              <a:t>searches regularly</a:t>
            </a:r>
          </a:p>
          <a:p>
            <a:pPr lvl="1"/>
            <a:r>
              <a:rPr lang="en-US" sz="2000" dirty="0">
                <a:latin typeface="HelveticaNeueLT Std" panose="020B0604020202020204" pitchFamily="34" charset="0"/>
              </a:rPr>
              <a:t>Create pages from a user perspective – can someone find the information they need easily?</a:t>
            </a:r>
          </a:p>
          <a:p>
            <a:pPr lvl="2"/>
            <a:endParaRPr lang="en-US" sz="1800" dirty="0" smtClean="0">
              <a:latin typeface="HelveticaNeueLT Std" panose="020B0604020202020204" pitchFamily="34"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20</a:t>
            </a:fld>
            <a:endParaRPr lang="en-US"/>
          </a:p>
        </p:txBody>
      </p:sp>
    </p:spTree>
    <p:extLst>
      <p:ext uri="{BB962C8B-B14F-4D97-AF65-F5344CB8AC3E}">
        <p14:creationId xmlns:p14="http://schemas.microsoft.com/office/powerpoint/2010/main" val="17144045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826" y="234705"/>
            <a:ext cx="11994174" cy="1325563"/>
          </a:xfrm>
        </p:spPr>
        <p:txBody>
          <a:bodyPr/>
          <a:lstStyle/>
          <a:p>
            <a:r>
              <a:rPr lang="en-US" i="1" dirty="0" smtClean="0">
                <a:latin typeface="Rockwell" panose="02060603020205020403" pitchFamily="18" charset="0"/>
              </a:rPr>
              <a:t>Communication with School-Based Teammates</a:t>
            </a:r>
            <a:endParaRPr lang="en-US" i="1" dirty="0">
              <a:latin typeface="Rockwell" panose="02060603020205020403" pitchFamily="18" charset="0"/>
            </a:endParaRPr>
          </a:p>
        </p:txBody>
      </p:sp>
      <p:sp>
        <p:nvSpPr>
          <p:cNvPr id="3" name="Content Placeholder 2"/>
          <p:cNvSpPr>
            <a:spLocks noGrp="1"/>
          </p:cNvSpPr>
          <p:nvPr>
            <p:ph idx="1"/>
          </p:nvPr>
        </p:nvSpPr>
        <p:spPr>
          <a:xfrm>
            <a:off x="838200" y="1869098"/>
            <a:ext cx="10515600" cy="3054595"/>
          </a:xfrm>
        </p:spPr>
        <p:txBody>
          <a:bodyPr/>
          <a:lstStyle/>
          <a:p>
            <a:r>
              <a:rPr lang="en-US" dirty="0">
                <a:latin typeface="HelveticaNeueLT Std" panose="020B0604020202020204" pitchFamily="34" charset="0"/>
              </a:rPr>
              <a:t>Consider the restrictions on school-based teammates’ schedules</a:t>
            </a:r>
          </a:p>
          <a:p>
            <a:pPr lvl="1"/>
            <a:r>
              <a:rPr lang="en-US" sz="2000" dirty="0" smtClean="0">
                <a:latin typeface="HelveticaNeueLT Std" panose="020B0604020202020204" pitchFamily="34" charset="0"/>
              </a:rPr>
              <a:t>They are only able to be on email for a very limited amount of time, typically before </a:t>
            </a:r>
            <a:r>
              <a:rPr lang="en-US" sz="2000" dirty="0">
                <a:latin typeface="HelveticaNeueLT Std" panose="020B0604020202020204" pitchFamily="34" charset="0"/>
              </a:rPr>
              <a:t>7:30am and after 4:30pm</a:t>
            </a:r>
          </a:p>
          <a:p>
            <a:pPr lvl="1"/>
            <a:r>
              <a:rPr lang="en-US" sz="2000" dirty="0">
                <a:latin typeface="HelveticaNeueLT Std" panose="020B0604020202020204" pitchFamily="34" charset="0"/>
              </a:rPr>
              <a:t>Whenever possible, meetings should be between 7-7:45 a.m. or 4:15-5:30pm at the school or by </a:t>
            </a:r>
            <a:r>
              <a:rPr lang="en-US" sz="2000" dirty="0" smtClean="0">
                <a:latin typeface="HelveticaNeueLT Std" panose="020B0604020202020204" pitchFamily="34" charset="0"/>
              </a:rPr>
              <a:t>phone/video</a:t>
            </a:r>
          </a:p>
          <a:p>
            <a:pPr marL="457200" lvl="1" indent="0">
              <a:buNone/>
            </a:pPr>
            <a:endParaRPr lang="en-US" sz="2000" dirty="0">
              <a:latin typeface="HelveticaNeueLT Std" panose="020B0604020202020204" pitchFamily="34" charset="0"/>
            </a:endParaRPr>
          </a:p>
          <a:p>
            <a:r>
              <a:rPr lang="en-US" dirty="0">
                <a:latin typeface="HelveticaNeueLT Std" panose="020B0604020202020204" pitchFamily="34" charset="0"/>
              </a:rPr>
              <a:t>Give at least 1-2 weeks lead-time on action </a:t>
            </a:r>
            <a:r>
              <a:rPr lang="en-US" dirty="0" smtClean="0">
                <a:latin typeface="HelveticaNeueLT Std" panose="020B0604020202020204" pitchFamily="34" charset="0"/>
              </a:rPr>
              <a:t>requests</a:t>
            </a:r>
            <a:endParaRPr lang="en-US" dirty="0">
              <a:latin typeface="HelveticaNeueLT Std" panose="020B0604020202020204" pitchFamily="34"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21</a:t>
            </a:fld>
            <a:endParaRPr lang="en-US"/>
          </a:p>
        </p:txBody>
      </p:sp>
    </p:spTree>
    <p:extLst>
      <p:ext uri="{BB962C8B-B14F-4D97-AF65-F5344CB8AC3E}">
        <p14:creationId xmlns:p14="http://schemas.microsoft.com/office/powerpoint/2010/main" val="9888866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t="-20000" b="-2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87867" y="95616"/>
            <a:ext cx="7016263" cy="1325563"/>
          </a:xfrm>
        </p:spPr>
        <p:txBody>
          <a:bodyPr/>
          <a:lstStyle/>
          <a:p>
            <a:r>
              <a:rPr lang="en-US" i="1" dirty="0" smtClean="0">
                <a:latin typeface="Rockwell" panose="02060603020205020403" pitchFamily="18" charset="0"/>
              </a:rPr>
              <a:t>Communication Externally</a:t>
            </a:r>
            <a:endParaRPr lang="en-US" i="1" dirty="0">
              <a:latin typeface="Rockwell" panose="02060603020205020403" pitchFamily="18" charset="0"/>
            </a:endParaRPr>
          </a:p>
        </p:txBody>
      </p:sp>
      <p:sp>
        <p:nvSpPr>
          <p:cNvPr id="3" name="Content Placeholder 2"/>
          <p:cNvSpPr>
            <a:spLocks noGrp="1"/>
          </p:cNvSpPr>
          <p:nvPr>
            <p:ph idx="1"/>
          </p:nvPr>
        </p:nvSpPr>
        <p:spPr>
          <a:xfrm>
            <a:off x="838199" y="1421179"/>
            <a:ext cx="10515600" cy="4944452"/>
          </a:xfrm>
        </p:spPr>
        <p:txBody>
          <a:bodyPr>
            <a:normAutofit fontScale="92500" lnSpcReduction="10000"/>
          </a:bodyPr>
          <a:lstStyle/>
          <a:p>
            <a:pPr marL="0" indent="0" algn="ctr">
              <a:buNone/>
            </a:pPr>
            <a:r>
              <a:rPr lang="en-US" dirty="0" smtClean="0">
                <a:latin typeface="HelveticaNeueLT Std" panose="020B0604020202020204" pitchFamily="34" charset="0"/>
              </a:rPr>
              <a:t>An </a:t>
            </a:r>
            <a:r>
              <a:rPr lang="en-US" dirty="0">
                <a:latin typeface="HelveticaNeueLT Std" panose="020B0604020202020204" pitchFamily="34" charset="0"/>
              </a:rPr>
              <a:t>email from one of us represents all of us as an organization – take care with your tone and </a:t>
            </a:r>
            <a:r>
              <a:rPr lang="en-US" dirty="0" smtClean="0">
                <a:latin typeface="HelveticaNeueLT Std" panose="020B0604020202020204" pitchFamily="34" charset="0"/>
              </a:rPr>
              <a:t>requests. If something is particularly difficult to address, loop in your manager as a thought partner.</a:t>
            </a:r>
          </a:p>
          <a:p>
            <a:pPr marL="0" indent="0" algn="ctr">
              <a:buNone/>
            </a:pPr>
            <a:endParaRPr lang="en-US" sz="2000" dirty="0">
              <a:latin typeface="HelveticaNeueLT Std" panose="020B0604020202020204" pitchFamily="34" charset="0"/>
            </a:endParaRPr>
          </a:p>
          <a:p>
            <a:pPr marL="0" indent="0">
              <a:buNone/>
            </a:pPr>
            <a:r>
              <a:rPr lang="en-US" u="sng" dirty="0">
                <a:latin typeface="HelveticaNeueLT Std" panose="020B0604020202020204" pitchFamily="34" charset="0"/>
              </a:rPr>
              <a:t>Style Guidelines</a:t>
            </a:r>
          </a:p>
          <a:p>
            <a:r>
              <a:rPr lang="en-US" dirty="0">
                <a:latin typeface="HelveticaNeueLT Std" panose="020B0604020202020204" pitchFamily="34" charset="0"/>
              </a:rPr>
              <a:t>Do not abbreviate </a:t>
            </a:r>
          </a:p>
          <a:p>
            <a:pPr lvl="1"/>
            <a:r>
              <a:rPr lang="en-US" dirty="0">
                <a:latin typeface="HelveticaNeueLT Std" panose="020B0604020202020204" pitchFamily="34" charset="0"/>
              </a:rPr>
              <a:t>Ex: Achievement First East New York </a:t>
            </a:r>
            <a:r>
              <a:rPr lang="en-US" dirty="0" smtClean="0">
                <a:latin typeface="HelveticaNeueLT Std" panose="020B0604020202020204" pitchFamily="34" charset="0"/>
              </a:rPr>
              <a:t>Elementary (</a:t>
            </a:r>
            <a:r>
              <a:rPr lang="en-US" u="sng" dirty="0" smtClean="0">
                <a:latin typeface="HelveticaNeueLT Std" panose="020B0604020202020204" pitchFamily="34" charset="0"/>
              </a:rPr>
              <a:t>not</a:t>
            </a:r>
            <a:r>
              <a:rPr lang="en-US" dirty="0" smtClean="0">
                <a:latin typeface="HelveticaNeueLT Std" panose="020B0604020202020204" pitchFamily="34" charset="0"/>
              </a:rPr>
              <a:t> </a:t>
            </a:r>
            <a:r>
              <a:rPr lang="en-US" dirty="0">
                <a:latin typeface="HelveticaNeueLT Std" panose="020B0604020202020204" pitchFamily="34" charset="0"/>
              </a:rPr>
              <a:t>AFENYES</a:t>
            </a:r>
            <a:r>
              <a:rPr lang="en-US" dirty="0" smtClean="0">
                <a:latin typeface="HelveticaNeueLT Std" panose="020B0604020202020204" pitchFamily="34" charset="0"/>
              </a:rPr>
              <a:t>), Elm City College Preparatory Middle (</a:t>
            </a:r>
            <a:r>
              <a:rPr lang="en-US" u="sng" dirty="0" smtClean="0">
                <a:latin typeface="HelveticaNeueLT Std" panose="020B0604020202020204" pitchFamily="34" charset="0"/>
              </a:rPr>
              <a:t>not</a:t>
            </a:r>
            <a:r>
              <a:rPr lang="en-US" dirty="0" smtClean="0">
                <a:latin typeface="HelveticaNeueLT Std" panose="020B0604020202020204" pitchFamily="34" charset="0"/>
              </a:rPr>
              <a:t> ECCPMS)</a:t>
            </a:r>
            <a:endParaRPr lang="en-US" dirty="0">
              <a:latin typeface="HelveticaNeueLT Std" panose="020B0604020202020204" pitchFamily="34" charset="0"/>
            </a:endParaRPr>
          </a:p>
          <a:p>
            <a:r>
              <a:rPr lang="en-US" dirty="0">
                <a:latin typeface="HelveticaNeueLT Std" panose="020B0604020202020204" pitchFamily="34" charset="0"/>
              </a:rPr>
              <a:t>Most organizations do not use </a:t>
            </a:r>
            <a:r>
              <a:rPr lang="en-US" dirty="0" smtClean="0">
                <a:latin typeface="HelveticaNeueLT Std" panose="020B0604020202020204" pitchFamily="34" charset="0"/>
              </a:rPr>
              <a:t>abbreviations like “QQ” (i.e. “quick question”) or directives like  </a:t>
            </a:r>
            <a:r>
              <a:rPr lang="en-US" dirty="0">
                <a:latin typeface="HelveticaNeueLT Std" panose="020B0604020202020204" pitchFamily="34" charset="0"/>
              </a:rPr>
              <a:t>“&lt;</a:t>
            </a:r>
            <a:r>
              <a:rPr lang="en-US" dirty="0" smtClean="0">
                <a:latin typeface="HelveticaNeueLT Std" panose="020B0604020202020204" pitchFamily="34" charset="0"/>
              </a:rPr>
              <a:t>action request by 3/14&gt;” </a:t>
            </a:r>
            <a:r>
              <a:rPr lang="en-US" dirty="0">
                <a:latin typeface="HelveticaNeueLT Std" panose="020B0604020202020204" pitchFamily="34" charset="0"/>
              </a:rPr>
              <a:t>– try to avoid them, as well as bolding and highlighting unless it’s absolutely vital</a:t>
            </a:r>
            <a:r>
              <a:rPr lang="en-US" dirty="0" smtClean="0">
                <a:latin typeface="HelveticaNeueLT Std" panose="020B0604020202020204" pitchFamily="34" charset="0"/>
              </a:rPr>
              <a:t>.</a:t>
            </a:r>
          </a:p>
          <a:p>
            <a:r>
              <a:rPr lang="en-US" dirty="0" smtClean="0">
                <a:latin typeface="HelveticaNeueLT Std" panose="020B0604020202020204" pitchFamily="34" charset="0"/>
              </a:rPr>
              <a:t>More style guidelines can be found </a:t>
            </a:r>
            <a:r>
              <a:rPr lang="en-US" dirty="0" smtClean="0">
                <a:latin typeface="HelveticaNeueLT Std" panose="020B0604020202020204" pitchFamily="34" charset="0"/>
                <a:hlinkClick r:id="rId4"/>
              </a:rPr>
              <a:t>here</a:t>
            </a:r>
            <a:endParaRPr lang="en-US" dirty="0" smtClean="0">
              <a:latin typeface="HelveticaNeueLT Std" panose="020B0604020202020204" pitchFamily="34" charset="0"/>
            </a:endParaRPr>
          </a:p>
          <a:p>
            <a:endParaRPr lang="en-US" dirty="0" smtClean="0">
              <a:latin typeface="HelveticaNeueLT Std" panose="020B0604020202020204" pitchFamily="34" charset="0"/>
            </a:endParaRPr>
          </a:p>
          <a:p>
            <a:endParaRPr lang="en-US" dirty="0">
              <a:latin typeface="HelveticaNeueLT Std" panose="020B0604020202020204" pitchFamily="34" charset="0"/>
            </a:endParaRPr>
          </a:p>
          <a:p>
            <a:endParaRPr lang="en-US" dirty="0">
              <a:latin typeface="HelveticaNeueLT Std" panose="020B0604020202020204" pitchFamily="34"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22</a:t>
            </a:fld>
            <a:endParaRPr lang="en-US"/>
          </a:p>
        </p:txBody>
      </p:sp>
    </p:spTree>
    <p:extLst>
      <p:ext uri="{BB962C8B-B14F-4D97-AF65-F5344CB8AC3E}">
        <p14:creationId xmlns:p14="http://schemas.microsoft.com/office/powerpoint/2010/main" val="29739402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 y="0"/>
            <a:ext cx="3642361" cy="1253342"/>
          </a:xfrm>
          <a:prstGeom prst="rect">
            <a:avLst/>
          </a:prstGeom>
          <a:solidFill>
            <a:schemeClr val="bg1">
              <a:alpha val="62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i="1" dirty="0" smtClean="0">
                <a:latin typeface="Rockwell" panose="02060603020205020403" pitchFamily="18" charset="0"/>
              </a:rPr>
              <a:t>Email Signatures</a:t>
            </a:r>
            <a:endParaRPr lang="en-US" i="1" dirty="0">
              <a:latin typeface="Rockwell" panose="02060603020205020403" pitchFamily="18" charset="0"/>
            </a:endParaRPr>
          </a:p>
        </p:txBody>
      </p:sp>
      <p:sp>
        <p:nvSpPr>
          <p:cNvPr id="3" name="Content Placeholder 2"/>
          <p:cNvSpPr txBox="1">
            <a:spLocks/>
          </p:cNvSpPr>
          <p:nvPr/>
        </p:nvSpPr>
        <p:spPr>
          <a:xfrm>
            <a:off x="0" y="1253342"/>
            <a:ext cx="3642361" cy="2193243"/>
          </a:xfrm>
          <a:prstGeom prst="rect">
            <a:avLst/>
          </a:prstGeom>
          <a:solidFill>
            <a:schemeClr val="bg1">
              <a:alpha val="63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smtClean="0">
                <a:latin typeface="HelveticaNeueLT Std" panose="020B0604020202020204" pitchFamily="34" charset="0"/>
              </a:rPr>
              <a:t>We use consistent email signatures across Network Support. Please follow this </a:t>
            </a:r>
            <a:r>
              <a:rPr lang="en-US" sz="2400" dirty="0" smtClean="0">
                <a:latin typeface="HelveticaNeueLT Std" panose="020B0604020202020204" pitchFamily="34" charset="0"/>
                <a:hlinkClick r:id="rId3"/>
              </a:rPr>
              <a:t>guidance</a:t>
            </a:r>
            <a:r>
              <a:rPr lang="en-US" sz="2400" dirty="0" smtClean="0">
                <a:latin typeface="HelveticaNeueLT Std" panose="020B0604020202020204" pitchFamily="34" charset="0"/>
              </a:rPr>
              <a:t> on how to create your own email signature.</a:t>
            </a:r>
          </a:p>
          <a:p>
            <a:endParaRPr lang="en-US" sz="2400" dirty="0" smtClean="0">
              <a:latin typeface="HelveticaNeueLT Std" panose="020B0604020202020204" pitchFamily="34" charset="0"/>
            </a:endParaRPr>
          </a:p>
          <a:p>
            <a:endParaRPr lang="en-US" sz="2400" dirty="0">
              <a:latin typeface="HelveticaNeueLT Std" panose="020B0604020202020204" pitchFamily="34"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23</a:t>
            </a:fld>
            <a:endParaRPr lang="en-US"/>
          </a:p>
        </p:txBody>
      </p:sp>
    </p:spTree>
    <p:extLst>
      <p:ext uri="{BB962C8B-B14F-4D97-AF65-F5344CB8AC3E}">
        <p14:creationId xmlns:p14="http://schemas.microsoft.com/office/powerpoint/2010/main" val="26180397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 y="1991142"/>
            <a:ext cx="12192000" cy="3000821"/>
          </a:xfrm>
          <a:prstGeom prst="rect">
            <a:avLst/>
          </a:prstGeom>
          <a:noFill/>
        </p:spPr>
        <p:txBody>
          <a:bodyPr wrap="square">
            <a:spAutoFit/>
          </a:bodyPr>
          <a:lstStyle/>
          <a:p>
            <a:pPr marL="342900" indent="-342900">
              <a:buFont typeface="Arial" panose="020B0604020202020204" pitchFamily="34" charset="0"/>
              <a:buChar char="•"/>
            </a:pPr>
            <a:r>
              <a:rPr lang="en-US" sz="2800" dirty="0" smtClean="0">
                <a:latin typeface="HelveticaNeueLT Std" panose="020B0604020202020204" pitchFamily="34" charset="0"/>
                <a:ea typeface="Times New Roman" panose="02020603050405020304" pitchFamily="18" charset="0"/>
                <a:cs typeface="Times New Roman" panose="02020603050405020304" pitchFamily="18" charset="0"/>
              </a:rPr>
              <a:t>Please put up an out-of-office automatic reply if </a:t>
            </a:r>
            <a:r>
              <a:rPr lang="en-US" sz="2800" dirty="0">
                <a:latin typeface="HelveticaNeueLT Std" panose="020B0604020202020204" pitchFamily="34" charset="0"/>
                <a:ea typeface="Times New Roman" panose="02020603050405020304" pitchFamily="18" charset="0"/>
                <a:cs typeface="Times New Roman" panose="02020603050405020304" pitchFamily="18" charset="0"/>
              </a:rPr>
              <a:t>you are truly not going to be able to </a:t>
            </a:r>
            <a:r>
              <a:rPr lang="en-US" sz="2800" dirty="0" smtClean="0">
                <a:latin typeface="HelveticaNeueLT Std" panose="020B0604020202020204" pitchFamily="34" charset="0"/>
                <a:ea typeface="Times New Roman" panose="02020603050405020304" pitchFamily="18" charset="0"/>
                <a:cs typeface="Times New Roman" panose="02020603050405020304" pitchFamily="18" charset="0"/>
              </a:rPr>
              <a:t>respond within </a:t>
            </a:r>
            <a:r>
              <a:rPr lang="en-US" sz="2800" b="1" dirty="0" smtClean="0">
                <a:latin typeface="HelveticaNeueLT Std" panose="020B0604020202020204" pitchFamily="34" charset="0"/>
                <a:ea typeface="Times New Roman" panose="02020603050405020304" pitchFamily="18" charset="0"/>
                <a:cs typeface="Times New Roman" panose="02020603050405020304" pitchFamily="18" charset="0"/>
              </a:rPr>
              <a:t>48 hours </a:t>
            </a:r>
            <a:r>
              <a:rPr lang="en-US" sz="2800" dirty="0" smtClean="0">
                <a:latin typeface="HelveticaNeueLT Std" panose="020B0604020202020204" pitchFamily="34" charset="0"/>
                <a:ea typeface="Times New Roman" panose="02020603050405020304" pitchFamily="18" charset="0"/>
                <a:cs typeface="Times New Roman" panose="02020603050405020304" pitchFamily="18" charset="0"/>
              </a:rPr>
              <a:t>because </a:t>
            </a:r>
            <a:r>
              <a:rPr lang="en-US" sz="2800" dirty="0">
                <a:latin typeface="HelveticaNeueLT Std" panose="020B0604020202020204" pitchFamily="34" charset="0"/>
                <a:ea typeface="Times New Roman" panose="02020603050405020304" pitchFamily="18" charset="0"/>
                <a:cs typeface="Times New Roman" panose="02020603050405020304" pitchFamily="18" charset="0"/>
              </a:rPr>
              <a:t>you are on vacation </a:t>
            </a:r>
            <a:r>
              <a:rPr lang="en-US" sz="2800" dirty="0" smtClean="0">
                <a:latin typeface="HelveticaNeueLT Std" panose="020B0604020202020204" pitchFamily="34" charset="0"/>
                <a:ea typeface="Times New Roman" panose="02020603050405020304" pitchFamily="18" charset="0"/>
                <a:cs typeface="Times New Roman" panose="02020603050405020304" pitchFamily="18" charset="0"/>
              </a:rPr>
              <a:t>or </a:t>
            </a:r>
            <a:r>
              <a:rPr lang="en-US" sz="2800" dirty="0">
                <a:latin typeface="HelveticaNeueLT Std" panose="020B0604020202020204" pitchFamily="34" charset="0"/>
                <a:ea typeface="Times New Roman" panose="02020603050405020304" pitchFamily="18" charset="0"/>
                <a:cs typeface="Times New Roman" panose="02020603050405020304" pitchFamily="18" charset="0"/>
              </a:rPr>
              <a:t>truly </a:t>
            </a:r>
            <a:r>
              <a:rPr lang="en-US" sz="2800" dirty="0" smtClean="0">
                <a:latin typeface="HelveticaNeueLT Std" panose="020B0604020202020204" pitchFamily="34" charset="0"/>
                <a:ea typeface="Times New Roman" panose="02020603050405020304" pitchFamily="18" charset="0"/>
                <a:cs typeface="Times New Roman" panose="02020603050405020304" pitchFamily="18" charset="0"/>
              </a:rPr>
              <a:t>offline</a:t>
            </a:r>
          </a:p>
          <a:p>
            <a:endParaRPr lang="en-US" sz="1050" dirty="0" smtClean="0">
              <a:latin typeface="HelveticaNeueLT Std" panose="020B0604020202020204" pitchFamily="34" charset="0"/>
              <a:ea typeface="Times New Roman" panose="02020603050405020304" pitchFamily="18" charset="0"/>
              <a:cs typeface="Times New Roman" panose="02020603050405020304" pitchFamily="18" charset="0"/>
            </a:endParaRPr>
          </a:p>
          <a:p>
            <a:endParaRPr lang="en-US" sz="1050" dirty="0" smtClean="0">
              <a:latin typeface="HelveticaNeueLT Std" panose="020B060402020202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800" dirty="0" smtClean="0">
                <a:latin typeface="HelveticaNeueLT Std" panose="020B0604020202020204" pitchFamily="34" charset="0"/>
                <a:ea typeface="Times New Roman" panose="02020603050405020304" pitchFamily="18" charset="0"/>
                <a:cs typeface="Times New Roman" panose="02020603050405020304" pitchFamily="18" charset="0"/>
              </a:rPr>
              <a:t>If </a:t>
            </a:r>
            <a:r>
              <a:rPr lang="en-US" sz="2800" dirty="0">
                <a:latin typeface="HelveticaNeueLT Std" panose="020B0604020202020204" pitchFamily="34" charset="0"/>
                <a:ea typeface="Times New Roman" panose="02020603050405020304" pitchFamily="18" charset="0"/>
                <a:cs typeface="Times New Roman" panose="02020603050405020304" pitchFamily="18" charset="0"/>
              </a:rPr>
              <a:t>you </a:t>
            </a:r>
            <a:r>
              <a:rPr lang="en-US" sz="2800" dirty="0" smtClean="0">
                <a:latin typeface="HelveticaNeueLT Std" panose="020B0604020202020204" pitchFamily="34" charset="0"/>
                <a:ea typeface="Times New Roman" panose="02020603050405020304" pitchFamily="18" charset="0"/>
                <a:cs typeface="Times New Roman" panose="02020603050405020304" pitchFamily="18" charset="0"/>
              </a:rPr>
              <a:t>are </a:t>
            </a:r>
            <a:r>
              <a:rPr lang="en-US" sz="2800" dirty="0">
                <a:latin typeface="HelveticaNeueLT Std" panose="020B0604020202020204" pitchFamily="34" charset="0"/>
                <a:ea typeface="Times New Roman" panose="02020603050405020304" pitchFamily="18" charset="0"/>
                <a:cs typeface="Times New Roman" panose="02020603050405020304" pitchFamily="18" charset="0"/>
              </a:rPr>
              <a:t>out of office for a </a:t>
            </a:r>
            <a:r>
              <a:rPr lang="en-US" sz="2800" dirty="0" smtClean="0">
                <a:latin typeface="HelveticaNeueLT Std" panose="020B0604020202020204" pitchFamily="34" charset="0"/>
                <a:ea typeface="Times New Roman" panose="02020603050405020304" pitchFamily="18" charset="0"/>
                <a:cs typeface="Times New Roman" panose="02020603050405020304" pitchFamily="18" charset="0"/>
              </a:rPr>
              <a:t>day (i.e. all-day meeting, retreat) </a:t>
            </a:r>
            <a:r>
              <a:rPr lang="en-US" sz="2800" dirty="0">
                <a:latin typeface="HelveticaNeueLT Std" panose="020B0604020202020204" pitchFamily="34" charset="0"/>
                <a:ea typeface="Times New Roman" panose="02020603050405020304" pitchFamily="18" charset="0"/>
                <a:cs typeface="Times New Roman" panose="02020603050405020304" pitchFamily="18" charset="0"/>
              </a:rPr>
              <a:t>but anticipate being able to respond to requests within 48 hours, please </a:t>
            </a:r>
            <a:r>
              <a:rPr lang="en-US" sz="2800" dirty="0" smtClean="0">
                <a:latin typeface="HelveticaNeueLT Std" panose="020B0604020202020204" pitchFamily="34" charset="0"/>
                <a:ea typeface="Times New Roman" panose="02020603050405020304" pitchFamily="18" charset="0"/>
                <a:cs typeface="Times New Roman" panose="02020603050405020304" pitchFamily="18" charset="0"/>
              </a:rPr>
              <a:t>do not put up an out-of-office notice.</a:t>
            </a:r>
            <a:endParaRPr lang="en-US" sz="2800" dirty="0">
              <a:latin typeface="HelveticaNeueLT Std" panose="020B0604020202020204" pitchFamily="34" charset="0"/>
            </a:endParaRPr>
          </a:p>
        </p:txBody>
      </p:sp>
      <p:sp>
        <p:nvSpPr>
          <p:cNvPr id="3" name="Title 1"/>
          <p:cNvSpPr txBox="1">
            <a:spLocks/>
          </p:cNvSpPr>
          <p:nvPr/>
        </p:nvSpPr>
        <p:spPr>
          <a:xfrm>
            <a:off x="1462454" y="386862"/>
            <a:ext cx="9267091" cy="650631"/>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i="1" dirty="0" smtClean="0">
                <a:latin typeface="Rockwell" panose="02060603020205020403" pitchFamily="18" charset="0"/>
              </a:rPr>
              <a:t>Out-of-Office Automatic Replies</a:t>
            </a:r>
            <a:endParaRPr lang="en-US" i="1" dirty="0">
              <a:latin typeface="Rockwell" panose="02060603020205020403" pitchFamily="18"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24</a:t>
            </a:fld>
            <a:endParaRPr lang="en-US"/>
          </a:p>
        </p:txBody>
      </p:sp>
    </p:spTree>
    <p:extLst>
      <p:ext uri="{BB962C8B-B14F-4D97-AF65-F5344CB8AC3E}">
        <p14:creationId xmlns:p14="http://schemas.microsoft.com/office/powerpoint/2010/main" val="18192170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153" y="33582"/>
            <a:ext cx="7395797" cy="925513"/>
          </a:xfrm>
        </p:spPr>
        <p:txBody>
          <a:bodyPr>
            <a:normAutofit fontScale="90000"/>
          </a:bodyPr>
          <a:lstStyle/>
          <a:p>
            <a:r>
              <a:rPr lang="en-US" i="1" dirty="0" smtClean="0">
                <a:solidFill>
                  <a:srgbClr val="F6D40A"/>
                </a:solidFill>
                <a:latin typeface="Rockwell" panose="02060603020205020403" pitchFamily="18" charset="0"/>
              </a:rPr>
              <a:t>Other Norms Worth Mentioning</a:t>
            </a:r>
            <a:endParaRPr lang="en-US" i="1" dirty="0">
              <a:solidFill>
                <a:srgbClr val="F6D40A"/>
              </a:solidFill>
              <a:latin typeface="Rockwell" panose="02060603020205020403" pitchFamily="18" charset="0"/>
            </a:endParaRPr>
          </a:p>
        </p:txBody>
      </p:sp>
      <p:sp>
        <p:nvSpPr>
          <p:cNvPr id="3" name="Content Placeholder 2"/>
          <p:cNvSpPr>
            <a:spLocks noGrp="1"/>
          </p:cNvSpPr>
          <p:nvPr>
            <p:ph idx="1"/>
          </p:nvPr>
        </p:nvSpPr>
        <p:spPr>
          <a:xfrm>
            <a:off x="8928589" y="175786"/>
            <a:ext cx="3111011" cy="2366718"/>
          </a:xfrm>
        </p:spPr>
        <p:txBody>
          <a:bodyPr>
            <a:normAutofit fontScale="92500" lnSpcReduction="10000"/>
          </a:bodyPr>
          <a:lstStyle/>
          <a:p>
            <a:pPr marL="0" indent="0">
              <a:buNone/>
            </a:pPr>
            <a:r>
              <a:rPr lang="en-US" i="1" dirty="0" smtClean="0">
                <a:solidFill>
                  <a:srgbClr val="FFC000"/>
                </a:solidFill>
                <a:latin typeface="HelveticaNeueLT Std" panose="020B0604020202020204" pitchFamily="34" charset="0"/>
              </a:rPr>
              <a:t>Section Contents</a:t>
            </a:r>
          </a:p>
          <a:p>
            <a:pPr>
              <a:spcBef>
                <a:spcPts val="0"/>
              </a:spcBef>
            </a:pPr>
            <a:r>
              <a:rPr lang="en-US" sz="2200" dirty="0" smtClean="0">
                <a:solidFill>
                  <a:srgbClr val="FFC000"/>
                </a:solidFill>
                <a:latin typeface="HelveticaNeueLT Std" panose="020B0604020202020204" pitchFamily="34" charset="0"/>
              </a:rPr>
              <a:t>Meeting </a:t>
            </a:r>
            <a:r>
              <a:rPr lang="en-US" sz="2200" dirty="0">
                <a:solidFill>
                  <a:srgbClr val="FFC000"/>
                </a:solidFill>
                <a:latin typeface="HelveticaNeueLT Std" panose="020B0604020202020204" pitchFamily="34" charset="0"/>
              </a:rPr>
              <a:t>Agreements</a:t>
            </a:r>
          </a:p>
          <a:p>
            <a:pPr>
              <a:spcBef>
                <a:spcPts val="0"/>
              </a:spcBef>
            </a:pPr>
            <a:r>
              <a:rPr lang="en-US" sz="2200" dirty="0">
                <a:solidFill>
                  <a:srgbClr val="FFC000"/>
                </a:solidFill>
                <a:latin typeface="HelveticaNeueLT Std" panose="020B0604020202020204" pitchFamily="34" charset="0"/>
              </a:rPr>
              <a:t>Shared </a:t>
            </a:r>
            <a:r>
              <a:rPr lang="en-US" sz="2200" dirty="0" smtClean="0">
                <a:solidFill>
                  <a:srgbClr val="FFC000"/>
                </a:solidFill>
                <a:latin typeface="HelveticaNeueLT Std" panose="020B0604020202020204" pitchFamily="34" charset="0"/>
              </a:rPr>
              <a:t>Space</a:t>
            </a:r>
          </a:p>
          <a:p>
            <a:pPr>
              <a:spcBef>
                <a:spcPts val="0"/>
              </a:spcBef>
            </a:pPr>
            <a:r>
              <a:rPr lang="en-US" sz="2200" dirty="0" smtClean="0">
                <a:solidFill>
                  <a:srgbClr val="FFC000"/>
                </a:solidFill>
                <a:latin typeface="HelveticaNeueLT Std" panose="020B0604020202020204" pitchFamily="34" charset="0"/>
              </a:rPr>
              <a:t>IT Info</a:t>
            </a:r>
          </a:p>
          <a:p>
            <a:pPr>
              <a:spcBef>
                <a:spcPts val="0"/>
              </a:spcBef>
            </a:pPr>
            <a:r>
              <a:rPr lang="en-US" sz="2200" dirty="0" smtClean="0">
                <a:solidFill>
                  <a:srgbClr val="FFC000"/>
                </a:solidFill>
                <a:latin typeface="HelveticaNeueLT Std" panose="020B0604020202020204" pitchFamily="34" charset="0"/>
              </a:rPr>
              <a:t>Finance Info</a:t>
            </a:r>
            <a:endParaRPr lang="en-US" sz="2200" dirty="0">
              <a:solidFill>
                <a:srgbClr val="FFC000"/>
              </a:solidFill>
              <a:latin typeface="HelveticaNeueLT Std" panose="020B0604020202020204" pitchFamily="34" charset="0"/>
            </a:endParaRPr>
          </a:p>
          <a:p>
            <a:pPr>
              <a:spcBef>
                <a:spcPts val="0"/>
              </a:spcBef>
            </a:pPr>
            <a:r>
              <a:rPr lang="en-US" sz="2200" dirty="0">
                <a:solidFill>
                  <a:srgbClr val="FFC000"/>
                </a:solidFill>
                <a:latin typeface="HelveticaNeueLT Std" panose="020B0604020202020204" pitchFamily="34" charset="0"/>
              </a:rPr>
              <a:t>Work Hours</a:t>
            </a:r>
          </a:p>
          <a:p>
            <a:pPr>
              <a:spcBef>
                <a:spcPts val="0"/>
              </a:spcBef>
            </a:pPr>
            <a:r>
              <a:rPr lang="en-US" sz="2200" dirty="0">
                <a:solidFill>
                  <a:srgbClr val="FFC000"/>
                </a:solidFill>
                <a:latin typeface="HelveticaNeueLT Std" panose="020B0604020202020204" pitchFamily="34" charset="0"/>
              </a:rPr>
              <a:t>Vacations, </a:t>
            </a:r>
            <a:r>
              <a:rPr lang="en-US" sz="2200" dirty="0" smtClean="0">
                <a:solidFill>
                  <a:srgbClr val="FFC000"/>
                </a:solidFill>
                <a:latin typeface="HelveticaNeueLT Std" panose="020B0604020202020204" pitchFamily="34" charset="0"/>
              </a:rPr>
              <a:t>Sick Days, Emergencies</a:t>
            </a:r>
            <a:r>
              <a:rPr lang="en-US" sz="2200" dirty="0">
                <a:solidFill>
                  <a:srgbClr val="FFC000"/>
                </a:solidFill>
                <a:latin typeface="HelveticaNeueLT Std" panose="020B0604020202020204" pitchFamily="34" charset="0"/>
              </a:rPr>
              <a:t>, </a:t>
            </a:r>
            <a:r>
              <a:rPr lang="en-US" sz="2200" dirty="0" smtClean="0">
                <a:solidFill>
                  <a:srgbClr val="FFC000"/>
                </a:solidFill>
                <a:latin typeface="HelveticaNeueLT Std" panose="020B0604020202020204" pitchFamily="34" charset="0"/>
              </a:rPr>
              <a:t>Snow</a:t>
            </a:r>
            <a:endParaRPr lang="en-US" sz="2200" dirty="0">
              <a:solidFill>
                <a:srgbClr val="FFC000"/>
              </a:solidFill>
              <a:latin typeface="HelveticaNeueLT Std" panose="020B0604020202020204" pitchFamily="34" charset="0"/>
            </a:endParaRPr>
          </a:p>
          <a:p>
            <a:pPr>
              <a:spcBef>
                <a:spcPts val="0"/>
              </a:spcBef>
            </a:pPr>
            <a:r>
              <a:rPr lang="en-US" sz="2200" dirty="0">
                <a:solidFill>
                  <a:srgbClr val="FFC000"/>
                </a:solidFill>
                <a:latin typeface="HelveticaNeueLT Std" panose="020B0604020202020204" pitchFamily="34" charset="0"/>
              </a:rPr>
              <a:t>Dress Policy</a:t>
            </a:r>
          </a:p>
        </p:txBody>
      </p:sp>
      <p:sp>
        <p:nvSpPr>
          <p:cNvPr id="4" name="Content Placeholder 2"/>
          <p:cNvSpPr txBox="1">
            <a:spLocks/>
          </p:cNvSpPr>
          <p:nvPr/>
        </p:nvSpPr>
        <p:spPr>
          <a:xfrm>
            <a:off x="205153" y="806695"/>
            <a:ext cx="4347797" cy="28128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dirty="0" smtClean="0">
                <a:solidFill>
                  <a:srgbClr val="FFC000"/>
                </a:solidFill>
                <a:latin typeface="HelveticaNeueLT Std" panose="020B0604020202020204" pitchFamily="34" charset="0"/>
              </a:rPr>
              <a:t>Our core values show up in our everyday actions. The following section outlines some of the key practices and important information we need in order to build the culture we want at AF.</a:t>
            </a:r>
          </a:p>
        </p:txBody>
      </p:sp>
      <p:sp>
        <p:nvSpPr>
          <p:cNvPr id="5" name="Slide Number Placeholder 4"/>
          <p:cNvSpPr>
            <a:spLocks noGrp="1"/>
          </p:cNvSpPr>
          <p:nvPr>
            <p:ph type="sldNum" sz="quarter" idx="12"/>
          </p:nvPr>
        </p:nvSpPr>
        <p:spPr/>
        <p:txBody>
          <a:bodyPr/>
          <a:lstStyle/>
          <a:p>
            <a:fld id="{BBCE1A83-8D56-47A2-B1E5-6FF214836D60}" type="slidenum">
              <a:rPr lang="en-US" smtClean="0"/>
              <a:t>25</a:t>
            </a:fld>
            <a:endParaRPr lang="en-US"/>
          </a:p>
        </p:txBody>
      </p:sp>
    </p:spTree>
    <p:extLst>
      <p:ext uri="{BB962C8B-B14F-4D97-AF65-F5344CB8AC3E}">
        <p14:creationId xmlns:p14="http://schemas.microsoft.com/office/powerpoint/2010/main" val="18401715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6172200" cy="685800"/>
          </a:xfrm>
        </p:spPr>
        <p:txBody>
          <a:bodyPr>
            <a:noAutofit/>
          </a:bodyPr>
          <a:lstStyle/>
          <a:p>
            <a:r>
              <a:rPr lang="en-US" sz="4800" i="1" dirty="0" smtClean="0">
                <a:solidFill>
                  <a:schemeClr val="tx2">
                    <a:lumMod val="20000"/>
                    <a:lumOff val="80000"/>
                  </a:schemeClr>
                </a:solidFill>
                <a:latin typeface="Rockwell" panose="02060603020205020403" pitchFamily="18" charset="0"/>
              </a:rPr>
              <a:t>Meeting Agreements</a:t>
            </a:r>
            <a:endParaRPr lang="en-US" sz="4800" i="1" dirty="0">
              <a:solidFill>
                <a:schemeClr val="tx2">
                  <a:lumMod val="20000"/>
                  <a:lumOff val="80000"/>
                </a:schemeClr>
              </a:solidFill>
              <a:latin typeface="Rockwell" panose="02060603020205020403" pitchFamily="18" charset="0"/>
            </a:endParaRPr>
          </a:p>
        </p:txBody>
      </p:sp>
      <p:sp>
        <p:nvSpPr>
          <p:cNvPr id="3" name="Content Placeholder 2"/>
          <p:cNvSpPr>
            <a:spLocks noGrp="1"/>
          </p:cNvSpPr>
          <p:nvPr>
            <p:ph idx="1"/>
          </p:nvPr>
        </p:nvSpPr>
        <p:spPr>
          <a:xfrm>
            <a:off x="0" y="4549652"/>
            <a:ext cx="12192000" cy="2308348"/>
          </a:xfrm>
          <a:solidFill>
            <a:schemeClr val="bg1">
              <a:alpha val="63000"/>
            </a:schemeClr>
          </a:solidFill>
        </p:spPr>
        <p:txBody>
          <a:bodyPr>
            <a:normAutofit fontScale="92500" lnSpcReduction="10000"/>
          </a:bodyPr>
          <a:lstStyle/>
          <a:p>
            <a:pPr marL="0" indent="0" algn="ctr">
              <a:buNone/>
            </a:pPr>
            <a:r>
              <a:rPr lang="en-US" sz="2600" dirty="0">
                <a:latin typeface="HelveticaNeueLT Std" panose="020B0604020202020204" pitchFamily="34" charset="0"/>
              </a:rPr>
              <a:t>Be conscientious </a:t>
            </a:r>
            <a:r>
              <a:rPr lang="en-US" sz="2600" dirty="0" smtClean="0">
                <a:latin typeface="HelveticaNeueLT Std" panose="020B0604020202020204" pitchFamily="34" charset="0"/>
              </a:rPr>
              <a:t>about the time a meeting requires. All of us are putting in 110%, and we want to make sure we’re all able to focus on projects and tasks that will have the biggest impact on our scholars. Carefully </a:t>
            </a:r>
            <a:r>
              <a:rPr lang="en-US" sz="2600" dirty="0">
                <a:latin typeface="HelveticaNeueLT Std" panose="020B0604020202020204" pitchFamily="34" charset="0"/>
              </a:rPr>
              <a:t>determine who must be at a meeting </a:t>
            </a:r>
            <a:r>
              <a:rPr lang="en-US" sz="2600" dirty="0" smtClean="0">
                <a:latin typeface="HelveticaNeueLT Std" panose="020B0604020202020204" pitchFamily="34" charset="0"/>
              </a:rPr>
              <a:t>(vital input, decision-makers, etc.) and </a:t>
            </a:r>
            <a:r>
              <a:rPr lang="en-US" sz="2600" dirty="0">
                <a:latin typeface="HelveticaNeueLT Std" panose="020B0604020202020204" pitchFamily="34" charset="0"/>
              </a:rPr>
              <a:t>who </a:t>
            </a:r>
            <a:r>
              <a:rPr lang="en-US" sz="2600" dirty="0" smtClean="0">
                <a:latin typeface="HelveticaNeueLT Std" panose="020B0604020202020204" pitchFamily="34" charset="0"/>
              </a:rPr>
              <a:t>it’s optional for so teammates can prioritize their time accordingly. Start and end meetings on time to be respectful of teammates’ schedules. Use meeting time efficiently to gather input and reach a decision in the allotted time.</a:t>
            </a:r>
            <a:endParaRPr lang="en-US" sz="2600" dirty="0">
              <a:latin typeface="HelveticaNeueLT Std" panose="020B0604020202020204" pitchFamily="34" charset="0"/>
            </a:endParaRPr>
          </a:p>
          <a:p>
            <a:pPr algn="ctr"/>
            <a:endParaRPr lang="en-US" sz="2600" dirty="0">
              <a:latin typeface="HelveticaNeueLT Std" panose="020B0604020202020204" pitchFamily="34"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26</a:t>
            </a:fld>
            <a:endParaRPr lang="en-US"/>
          </a:p>
        </p:txBody>
      </p:sp>
    </p:spTree>
    <p:extLst>
      <p:ext uri="{BB962C8B-B14F-4D97-AF65-F5344CB8AC3E}">
        <p14:creationId xmlns:p14="http://schemas.microsoft.com/office/powerpoint/2010/main" val="11472472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1899" y="189278"/>
            <a:ext cx="4964723" cy="760290"/>
          </a:xfrm>
        </p:spPr>
        <p:txBody>
          <a:bodyPr>
            <a:normAutofit fontScale="90000"/>
          </a:bodyPr>
          <a:lstStyle/>
          <a:p>
            <a:r>
              <a:rPr lang="en-US" i="1" dirty="0" smtClean="0">
                <a:latin typeface="Rockwell" panose="02060603020205020403" pitchFamily="18" charset="0"/>
              </a:rPr>
              <a:t>Meeting Agreements</a:t>
            </a:r>
            <a:endParaRPr lang="en-US" i="1" dirty="0">
              <a:latin typeface="Rockwell" panose="02060603020205020403" pitchFamily="18" charset="0"/>
            </a:endParaRPr>
          </a:p>
        </p:txBody>
      </p:sp>
      <p:sp>
        <p:nvSpPr>
          <p:cNvPr id="3" name="Content Placeholder 2"/>
          <p:cNvSpPr>
            <a:spLocks noGrp="1"/>
          </p:cNvSpPr>
          <p:nvPr>
            <p:ph idx="1"/>
          </p:nvPr>
        </p:nvSpPr>
        <p:spPr>
          <a:xfrm>
            <a:off x="0" y="1230923"/>
            <a:ext cx="12192000" cy="5627076"/>
          </a:xfrm>
        </p:spPr>
        <p:txBody>
          <a:bodyPr>
            <a:normAutofit fontScale="92500" lnSpcReduction="20000"/>
          </a:bodyPr>
          <a:lstStyle/>
          <a:p>
            <a:r>
              <a:rPr lang="en-US" dirty="0">
                <a:latin typeface="HelveticaNeueLT Std" panose="020B0604020202020204" pitchFamily="34" charset="0"/>
              </a:rPr>
              <a:t>When scheduling a meeting, use Outlook</a:t>
            </a:r>
          </a:p>
          <a:p>
            <a:pPr lvl="1"/>
            <a:r>
              <a:rPr lang="en-US" dirty="0">
                <a:latin typeface="HelveticaNeueLT Std" panose="020B0604020202020204" pitchFamily="34" charset="0"/>
              </a:rPr>
              <a:t>Use the scheduling </a:t>
            </a:r>
            <a:r>
              <a:rPr lang="en-US" dirty="0" smtClean="0">
                <a:latin typeface="HelveticaNeueLT Std" panose="020B0604020202020204" pitchFamily="34" charset="0"/>
              </a:rPr>
              <a:t>assistant function on Outlook </a:t>
            </a:r>
            <a:r>
              <a:rPr lang="en-US" dirty="0">
                <a:latin typeface="HelveticaNeueLT Std" panose="020B0604020202020204" pitchFamily="34" charset="0"/>
              </a:rPr>
              <a:t>to find someone’s available time</a:t>
            </a:r>
          </a:p>
          <a:p>
            <a:pPr lvl="2"/>
            <a:r>
              <a:rPr lang="en-US" sz="1900" dirty="0">
                <a:latin typeface="HelveticaNeueLT Std" panose="020B0604020202020204" pitchFamily="34" charset="0"/>
              </a:rPr>
              <a:t>If you </a:t>
            </a:r>
            <a:r>
              <a:rPr lang="en-US" sz="1900" dirty="0" smtClean="0">
                <a:latin typeface="HelveticaNeueLT Std" panose="020B0604020202020204" pitchFamily="34" charset="0"/>
              </a:rPr>
              <a:t>are unsure about someone’s availability, </a:t>
            </a:r>
            <a:r>
              <a:rPr lang="en-US" sz="1900" dirty="0">
                <a:latin typeface="HelveticaNeueLT Std" panose="020B0604020202020204" pitchFamily="34" charset="0"/>
              </a:rPr>
              <a:t>reach out to the person to ensure the meeting doesn’t conflict with their personal priorities</a:t>
            </a:r>
          </a:p>
          <a:p>
            <a:pPr lvl="1"/>
            <a:r>
              <a:rPr lang="en-US" dirty="0">
                <a:latin typeface="HelveticaNeueLT Std" panose="020B0604020202020204" pitchFamily="34" charset="0"/>
              </a:rPr>
              <a:t>Space and equipment can also be reserved on Outlook in advance; </a:t>
            </a:r>
            <a:r>
              <a:rPr lang="en-US" dirty="0" smtClean="0">
                <a:latin typeface="HelveticaNeueLT Std" panose="020B0604020202020204" pitchFamily="34" charset="0"/>
              </a:rPr>
              <a:t>information on how to do so can be found </a:t>
            </a:r>
            <a:r>
              <a:rPr lang="en-US" dirty="0" smtClean="0">
                <a:latin typeface="HelveticaNeueLT Std" panose="020B0604020202020204" pitchFamily="34" charset="0"/>
                <a:hlinkClick r:id="rId3"/>
              </a:rPr>
              <a:t>here</a:t>
            </a:r>
            <a:endParaRPr lang="en-US" dirty="0" smtClean="0">
              <a:latin typeface="HelveticaNeueLT Std" panose="020B0604020202020204" pitchFamily="34" charset="0"/>
            </a:endParaRPr>
          </a:p>
          <a:p>
            <a:pPr lvl="2"/>
            <a:r>
              <a:rPr lang="en-US" sz="1900" dirty="0" smtClean="0">
                <a:latin typeface="HelveticaNeueLT Std" panose="020B0604020202020204" pitchFamily="34" charset="0"/>
              </a:rPr>
              <a:t>If you plan use the video conferencing tools in a meeting room, familiarize yourself with the device ahead of time to avoid delays and minimize your own stress.</a:t>
            </a:r>
          </a:p>
          <a:p>
            <a:pPr lvl="2"/>
            <a:r>
              <a:rPr lang="en-US" sz="1900" dirty="0" smtClean="0">
                <a:latin typeface="HelveticaNeueLT Std" panose="020B0604020202020204" pitchFamily="34" charset="0"/>
              </a:rPr>
              <a:t>If you run into tech issues during a meeting, try these </a:t>
            </a:r>
            <a:r>
              <a:rPr lang="en-US" sz="1900" dirty="0" smtClean="0">
                <a:latin typeface="HelveticaNeueLT Std" panose="020B0604020202020204" pitchFamily="34" charset="0"/>
                <a:hlinkClick r:id="rId4"/>
              </a:rPr>
              <a:t>troubleshooting techniques</a:t>
            </a:r>
            <a:endParaRPr lang="en-US" sz="1900" dirty="0" smtClean="0">
              <a:latin typeface="HelveticaNeueLT Std" panose="020B0604020202020204" pitchFamily="34" charset="0"/>
            </a:endParaRPr>
          </a:p>
          <a:p>
            <a:r>
              <a:rPr lang="en-US" dirty="0" smtClean="0">
                <a:latin typeface="HelveticaNeueLT Std" panose="020B0604020202020204" pitchFamily="34" charset="0"/>
              </a:rPr>
              <a:t>Agendas and Pre-Work</a:t>
            </a:r>
          </a:p>
          <a:p>
            <a:pPr lvl="1"/>
            <a:r>
              <a:rPr lang="en-US" dirty="0" smtClean="0">
                <a:latin typeface="HelveticaNeueLT Std" panose="020B0604020202020204" pitchFamily="34" charset="0"/>
              </a:rPr>
              <a:t>Be </a:t>
            </a:r>
            <a:r>
              <a:rPr lang="en-US" dirty="0">
                <a:latin typeface="HelveticaNeueLT Std" panose="020B0604020202020204" pitchFamily="34" charset="0"/>
              </a:rPr>
              <a:t>aware of the amount of time any pre-work may require and send it adequately in advance</a:t>
            </a:r>
          </a:p>
          <a:p>
            <a:pPr lvl="1"/>
            <a:r>
              <a:rPr lang="en-US" dirty="0">
                <a:latin typeface="HelveticaNeueLT Std" panose="020B0604020202020204" pitchFamily="34" charset="0"/>
              </a:rPr>
              <a:t>Agendas should be sent at least 24 hours ahead of time</a:t>
            </a:r>
            <a:endParaRPr lang="en-US" sz="2000" dirty="0">
              <a:latin typeface="HelveticaNeueLT Std" panose="020B0604020202020204" pitchFamily="34" charset="0"/>
            </a:endParaRPr>
          </a:p>
          <a:p>
            <a:r>
              <a:rPr lang="en-US" dirty="0" smtClean="0">
                <a:latin typeface="HelveticaNeueLT Std" panose="020B0604020202020204" pitchFamily="34" charset="0"/>
              </a:rPr>
              <a:t>During Meetings</a:t>
            </a:r>
          </a:p>
          <a:p>
            <a:pPr lvl="1"/>
            <a:r>
              <a:rPr lang="en-US" dirty="0">
                <a:latin typeface="HelveticaNeueLT Std" panose="020B0604020202020204" pitchFamily="34" charset="0"/>
              </a:rPr>
              <a:t>Share the floor: encourage questions and ideas from others, share your own, and allow everyone their air time</a:t>
            </a:r>
          </a:p>
          <a:p>
            <a:pPr lvl="1"/>
            <a:r>
              <a:rPr lang="en-US" dirty="0">
                <a:latin typeface="HelveticaNeueLT Std" panose="020B0604020202020204" pitchFamily="34" charset="0"/>
              </a:rPr>
              <a:t>Technology: only have out what you need for the meeting and leave the room if you have to take a call or respond to an email</a:t>
            </a:r>
          </a:p>
          <a:p>
            <a:pPr lvl="1"/>
            <a:r>
              <a:rPr lang="en-US" dirty="0">
                <a:latin typeface="HelveticaNeueLT Std" panose="020B0604020202020204" pitchFamily="34" charset="0"/>
              </a:rPr>
              <a:t>Define next steps: recap them at the end of the meeting including timeline and owners, and follow up with them via email within 24 hours</a:t>
            </a:r>
          </a:p>
          <a:p>
            <a:endParaRPr lang="en-US" dirty="0">
              <a:latin typeface="HelveticaNeueLT Std" panose="020B0604020202020204" pitchFamily="34"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27</a:t>
            </a:fld>
            <a:endParaRPr lang="en-US"/>
          </a:p>
        </p:txBody>
      </p:sp>
    </p:spTree>
    <p:extLst>
      <p:ext uri="{BB962C8B-B14F-4D97-AF65-F5344CB8AC3E}">
        <p14:creationId xmlns:p14="http://schemas.microsoft.com/office/powerpoint/2010/main" val="25391307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28899" y="0"/>
            <a:ext cx="7010401" cy="1325563"/>
          </a:xfrm>
        </p:spPr>
        <p:txBody>
          <a:bodyPr/>
          <a:lstStyle/>
          <a:p>
            <a:r>
              <a:rPr lang="en-US" i="1" dirty="0" smtClean="0">
                <a:latin typeface="Rockwell" panose="02060603020205020403" pitchFamily="18" charset="0"/>
              </a:rPr>
              <a:t>Shared Space: Our Offices</a:t>
            </a:r>
            <a:endParaRPr lang="en-US" i="1" dirty="0">
              <a:latin typeface="Rockwell" panose="02060603020205020403" pitchFamily="18" charset="0"/>
            </a:endParaRPr>
          </a:p>
        </p:txBody>
      </p:sp>
      <p:sp>
        <p:nvSpPr>
          <p:cNvPr id="3" name="Content Placeholder 2"/>
          <p:cNvSpPr>
            <a:spLocks noGrp="1"/>
          </p:cNvSpPr>
          <p:nvPr>
            <p:ph idx="1"/>
          </p:nvPr>
        </p:nvSpPr>
        <p:spPr>
          <a:xfrm>
            <a:off x="175844" y="1218469"/>
            <a:ext cx="11916509" cy="5639531"/>
          </a:xfrm>
        </p:spPr>
        <p:txBody>
          <a:bodyPr>
            <a:noAutofit/>
          </a:bodyPr>
          <a:lstStyle/>
          <a:p>
            <a:r>
              <a:rPr lang="en-US" dirty="0">
                <a:latin typeface="HelveticaNeueLT Std" panose="020B0604020202020204" pitchFamily="34" charset="0"/>
              </a:rPr>
              <a:t>Please strive to be respectful and minimize office volume</a:t>
            </a:r>
          </a:p>
          <a:p>
            <a:pPr lvl="1"/>
            <a:r>
              <a:rPr lang="en-US" sz="2000" dirty="0">
                <a:latin typeface="HelveticaNeueLT Std" panose="020B0604020202020204" pitchFamily="34" charset="0"/>
              </a:rPr>
              <a:t>Conversations with colleagues are always welcome! Just be mindful of those who are working around you.</a:t>
            </a:r>
            <a:endParaRPr lang="en-US" sz="2800" dirty="0">
              <a:latin typeface="HelveticaNeueLT Std" panose="020B0604020202020204" pitchFamily="34" charset="0"/>
            </a:endParaRPr>
          </a:p>
          <a:p>
            <a:pPr marL="457200" lvl="1" indent="0">
              <a:buNone/>
            </a:pPr>
            <a:endParaRPr lang="en-US" sz="1050" dirty="0">
              <a:latin typeface="HelveticaNeueLT Std" panose="020B0604020202020204" pitchFamily="34" charset="0"/>
            </a:endParaRPr>
          </a:p>
          <a:p>
            <a:r>
              <a:rPr lang="en-US" dirty="0">
                <a:latin typeface="HelveticaNeueLT Std" panose="020B0604020202020204" pitchFamily="34" charset="0"/>
              </a:rPr>
              <a:t>Keep desk areas, hallways, and tables clean and free of boxes, paper, cords and clutter.</a:t>
            </a:r>
          </a:p>
          <a:p>
            <a:pPr marL="0" indent="0">
              <a:buNone/>
            </a:pPr>
            <a:endParaRPr lang="en-US" sz="600" dirty="0">
              <a:latin typeface="HelveticaNeueLT Std" panose="020B0604020202020204" pitchFamily="34" charset="0"/>
            </a:endParaRPr>
          </a:p>
          <a:p>
            <a:r>
              <a:rPr lang="en-US" dirty="0">
                <a:latin typeface="HelveticaNeueLT Std" panose="020B0604020202020204" pitchFamily="34" charset="0"/>
              </a:rPr>
              <a:t>If your team uses a storage closet, keep it organized and uncluttered.</a:t>
            </a:r>
          </a:p>
          <a:p>
            <a:pPr lvl="1"/>
            <a:r>
              <a:rPr lang="en-US" sz="2000" dirty="0">
                <a:latin typeface="HelveticaNeueLT Std" panose="020B0604020202020204" pitchFamily="34" charset="0"/>
              </a:rPr>
              <a:t>Need some help cleaning up? Reach out to </a:t>
            </a:r>
            <a:r>
              <a:rPr lang="en-US" sz="2000" dirty="0" smtClean="0">
                <a:latin typeface="HelveticaNeueLT Std" panose="020B0604020202020204" pitchFamily="34" charset="0"/>
              </a:rPr>
              <a:t>your </a:t>
            </a:r>
            <a:r>
              <a:rPr lang="en-US" sz="2000" dirty="0">
                <a:latin typeface="HelveticaNeueLT Std" panose="020B0604020202020204" pitchFamily="34" charset="0"/>
              </a:rPr>
              <a:t>office </a:t>
            </a:r>
            <a:r>
              <a:rPr lang="en-US" sz="2000" dirty="0" smtClean="0">
                <a:latin typeface="HelveticaNeueLT Std" panose="020B0604020202020204" pitchFamily="34" charset="0"/>
              </a:rPr>
              <a:t>manager to </a:t>
            </a:r>
            <a:r>
              <a:rPr lang="en-US" sz="2000" dirty="0">
                <a:latin typeface="HelveticaNeueLT Std" panose="020B0604020202020204" pitchFamily="34" charset="0"/>
              </a:rPr>
              <a:t>organize a clean-up time</a:t>
            </a:r>
            <a:r>
              <a:rPr lang="en-US" sz="2000" dirty="0" smtClean="0">
                <a:latin typeface="HelveticaNeueLT Std" panose="020B0604020202020204" pitchFamily="34" charset="0"/>
              </a:rPr>
              <a:t>.</a:t>
            </a:r>
            <a:endParaRPr lang="en-US" sz="2000" dirty="0">
              <a:latin typeface="HelveticaNeueLT Std" panose="020B0604020202020204" pitchFamily="34" charset="0"/>
            </a:endParaRPr>
          </a:p>
          <a:p>
            <a:r>
              <a:rPr lang="en-US" dirty="0" smtClean="0">
                <a:latin typeface="HelveticaNeueLT Std" panose="020B0604020202020204" pitchFamily="34" charset="0"/>
              </a:rPr>
              <a:t>Information about office responsibilities can be found here:</a:t>
            </a:r>
          </a:p>
          <a:p>
            <a:pPr lvl="1"/>
            <a:r>
              <a:rPr lang="en-US" sz="2000" dirty="0" smtClean="0">
                <a:latin typeface="HelveticaNeueLT Std" panose="020B0604020202020204" pitchFamily="34" charset="0"/>
                <a:hlinkClick r:id="rId4"/>
              </a:rPr>
              <a:t>James Street</a:t>
            </a:r>
            <a:endParaRPr lang="en-US" sz="2000" dirty="0" smtClean="0">
              <a:latin typeface="HelveticaNeueLT Std" panose="020B0604020202020204" pitchFamily="34" charset="0"/>
            </a:endParaRPr>
          </a:p>
          <a:p>
            <a:pPr lvl="1"/>
            <a:r>
              <a:rPr lang="en-US" sz="2000" dirty="0" smtClean="0">
                <a:latin typeface="HelveticaNeueLT Std" panose="020B0604020202020204" pitchFamily="34" charset="0"/>
                <a:hlinkClick r:id="rId5"/>
              </a:rPr>
              <a:t>Adams Street</a:t>
            </a:r>
            <a:endParaRPr lang="en-US" sz="2000" dirty="0" smtClean="0">
              <a:latin typeface="HelveticaNeueLT Std" panose="020B0604020202020204" pitchFamily="34" charset="0"/>
            </a:endParaRPr>
          </a:p>
          <a:p>
            <a:r>
              <a:rPr lang="en-US" dirty="0" smtClean="0">
                <a:latin typeface="HelveticaNeueLT Std" panose="020B0604020202020204" pitchFamily="34" charset="0"/>
              </a:rPr>
              <a:t>To access the restroom at Adams St:</a:t>
            </a:r>
          </a:p>
          <a:p>
            <a:pPr lvl="1"/>
            <a:r>
              <a:rPr lang="en-US" sz="2000" dirty="0" smtClean="0">
                <a:latin typeface="HelveticaNeueLT Std" panose="020B0604020202020204" pitchFamily="34" charset="0"/>
              </a:rPr>
              <a:t>Women: Press 1 and 4 simultaneously (release), press 2 (release), press Enter, open</a:t>
            </a:r>
          </a:p>
          <a:p>
            <a:pPr lvl="1"/>
            <a:r>
              <a:rPr lang="en-US" sz="2000" dirty="0" smtClean="0">
                <a:latin typeface="HelveticaNeueLT Std" panose="020B0604020202020204" pitchFamily="34" charset="0"/>
              </a:rPr>
              <a:t>Men: Press Enter, open</a:t>
            </a:r>
            <a:endParaRPr lang="en-US" sz="2000" dirty="0">
              <a:latin typeface="HelveticaNeueLT Std" panose="020B0604020202020204" pitchFamily="34"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28</a:t>
            </a:fld>
            <a:endParaRPr lang="en-US"/>
          </a:p>
        </p:txBody>
      </p:sp>
    </p:spTree>
    <p:extLst>
      <p:ext uri="{BB962C8B-B14F-4D97-AF65-F5344CB8AC3E}">
        <p14:creationId xmlns:p14="http://schemas.microsoft.com/office/powerpoint/2010/main" val="37911772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latin typeface="HelveticaNeueLT Std" panose="020B0604020202020204" pitchFamily="34" charset="0"/>
              </a:rPr>
              <a:t>Conferences Rooms: </a:t>
            </a:r>
            <a:r>
              <a:rPr lang="en-US" dirty="0">
                <a:latin typeface="HelveticaNeueLT Std" panose="020B0604020202020204" pitchFamily="34" charset="0"/>
              </a:rPr>
              <a:t>Use the online reservation </a:t>
            </a:r>
            <a:r>
              <a:rPr lang="en-US" dirty="0" smtClean="0">
                <a:latin typeface="HelveticaNeueLT Std" panose="020B0604020202020204" pitchFamily="34" charset="0"/>
              </a:rPr>
              <a:t>system on Outlook </a:t>
            </a:r>
            <a:r>
              <a:rPr lang="en-US" dirty="0">
                <a:latin typeface="HelveticaNeueLT Std" panose="020B0604020202020204" pitchFamily="34" charset="0"/>
              </a:rPr>
              <a:t>for all rooms in AF </a:t>
            </a:r>
            <a:r>
              <a:rPr lang="en-US" dirty="0" smtClean="0">
                <a:latin typeface="HelveticaNeueLT Std" panose="020B0604020202020204" pitchFamily="34" charset="0"/>
              </a:rPr>
              <a:t>offices. Follow these instructions on </a:t>
            </a:r>
            <a:r>
              <a:rPr lang="en-US" dirty="0" smtClean="0">
                <a:latin typeface="HelveticaNeueLT Std" panose="020B0604020202020204" pitchFamily="34" charset="0"/>
                <a:hlinkClick r:id="rId3"/>
              </a:rPr>
              <a:t>how to reserve space</a:t>
            </a:r>
            <a:r>
              <a:rPr lang="en-US" dirty="0" smtClean="0">
                <a:latin typeface="HelveticaNeueLT Std" panose="020B0604020202020204" pitchFamily="34" charset="0"/>
              </a:rPr>
              <a:t>.</a:t>
            </a:r>
            <a:endParaRPr lang="en-US" i="1" dirty="0" smtClean="0">
              <a:latin typeface="HelveticaNeueLT Std" panose="020B0604020202020204" pitchFamily="34" charset="0"/>
            </a:endParaRPr>
          </a:p>
          <a:p>
            <a:pPr marL="0" indent="0">
              <a:buNone/>
            </a:pPr>
            <a:endParaRPr lang="en-US" sz="1000" dirty="0" smtClean="0">
              <a:latin typeface="HelveticaNeueLT Std" panose="020B0604020202020204" pitchFamily="34" charset="0"/>
            </a:endParaRPr>
          </a:p>
          <a:p>
            <a:r>
              <a:rPr lang="en-US" dirty="0" smtClean="0">
                <a:latin typeface="HelveticaNeueLT Std" panose="020B0604020202020204" pitchFamily="34" charset="0"/>
              </a:rPr>
              <a:t>Phone Booths: These are available on a first-come, first-served basis. Calls that must be private take precedence.</a:t>
            </a:r>
          </a:p>
          <a:p>
            <a:pPr marL="0" indent="0">
              <a:buNone/>
            </a:pPr>
            <a:endParaRPr lang="en-US" sz="1000" dirty="0">
              <a:latin typeface="HelveticaNeueLT Std" panose="020B0604020202020204" pitchFamily="34" charset="0"/>
            </a:endParaRPr>
          </a:p>
          <a:p>
            <a:r>
              <a:rPr lang="en-US" kern="0" dirty="0">
                <a:latin typeface="HelveticaNeueLT Std" panose="020B0604020202020204" pitchFamily="34" charset="0"/>
              </a:rPr>
              <a:t>After a meeting, please leave the space better than you found it</a:t>
            </a:r>
            <a:r>
              <a:rPr lang="en-US" kern="0" dirty="0" smtClean="0">
                <a:latin typeface="HelveticaNeueLT Std" panose="020B0604020202020204" pitchFamily="34" charset="0"/>
              </a:rPr>
              <a:t>. </a:t>
            </a:r>
            <a:r>
              <a:rPr lang="en-US" dirty="0">
                <a:latin typeface="HelveticaNeueLT Std" panose="020B0604020202020204" pitchFamily="34" charset="0"/>
              </a:rPr>
              <a:t>Clean up, erase white boards, throw out trash, </a:t>
            </a:r>
            <a:r>
              <a:rPr lang="en-US" dirty="0" smtClean="0">
                <a:latin typeface="HelveticaNeueLT Std" panose="020B0604020202020204" pitchFamily="34" charset="0"/>
              </a:rPr>
              <a:t>straighten </a:t>
            </a:r>
            <a:r>
              <a:rPr lang="en-US" dirty="0">
                <a:latin typeface="HelveticaNeueLT Std" panose="020B0604020202020204" pitchFamily="34" charset="0"/>
              </a:rPr>
              <a:t>the chairs and </a:t>
            </a:r>
            <a:r>
              <a:rPr lang="en-US" dirty="0" smtClean="0">
                <a:latin typeface="HelveticaNeueLT Std" panose="020B0604020202020204" pitchFamily="34" charset="0"/>
              </a:rPr>
              <a:t>tables, and turn off the lights.</a:t>
            </a:r>
          </a:p>
        </p:txBody>
      </p:sp>
      <p:sp>
        <p:nvSpPr>
          <p:cNvPr id="5" name="Title 1"/>
          <p:cNvSpPr>
            <a:spLocks noGrp="1"/>
          </p:cNvSpPr>
          <p:nvPr>
            <p:ph type="title"/>
          </p:nvPr>
        </p:nvSpPr>
        <p:spPr>
          <a:xfrm>
            <a:off x="2274276" y="154109"/>
            <a:ext cx="7643447" cy="1325563"/>
          </a:xfrm>
        </p:spPr>
        <p:txBody>
          <a:bodyPr/>
          <a:lstStyle/>
          <a:p>
            <a:r>
              <a:rPr lang="en-US" i="1" dirty="0" smtClean="0">
                <a:latin typeface="Rockwell" panose="02060603020205020403" pitchFamily="18" charset="0"/>
              </a:rPr>
              <a:t>Shared Space: Meeting Space</a:t>
            </a:r>
            <a:endParaRPr lang="en-US" i="1" dirty="0">
              <a:latin typeface="Rockwell" panose="02060603020205020403" pitchFamily="18" charset="0"/>
            </a:endParaRPr>
          </a:p>
        </p:txBody>
      </p:sp>
      <p:sp>
        <p:nvSpPr>
          <p:cNvPr id="2" name="Slide Number Placeholder 1"/>
          <p:cNvSpPr>
            <a:spLocks noGrp="1"/>
          </p:cNvSpPr>
          <p:nvPr>
            <p:ph type="sldNum" sz="quarter" idx="12"/>
          </p:nvPr>
        </p:nvSpPr>
        <p:spPr/>
        <p:txBody>
          <a:bodyPr/>
          <a:lstStyle/>
          <a:p>
            <a:fld id="{BBCE1A83-8D56-47A2-B1E5-6FF214836D60}" type="slidenum">
              <a:rPr lang="en-US" smtClean="0"/>
              <a:t>29</a:t>
            </a:fld>
            <a:endParaRPr lang="en-US"/>
          </a:p>
        </p:txBody>
      </p:sp>
    </p:spTree>
    <p:extLst>
      <p:ext uri="{BB962C8B-B14F-4D97-AF65-F5344CB8AC3E}">
        <p14:creationId xmlns:p14="http://schemas.microsoft.com/office/powerpoint/2010/main" val="22710469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767221" cy="1123678"/>
          </a:xfrm>
        </p:spPr>
        <p:txBody>
          <a:bodyPr>
            <a:noAutofit/>
          </a:bodyPr>
          <a:lstStyle/>
          <a:p>
            <a:r>
              <a:rPr lang="en-US" sz="4800" b="1" i="1" dirty="0" smtClean="0">
                <a:ln>
                  <a:solidFill>
                    <a:schemeClr val="accent5">
                      <a:lumMod val="75000"/>
                    </a:schemeClr>
                  </a:solidFill>
                </a:ln>
                <a:solidFill>
                  <a:schemeClr val="accent1">
                    <a:lumMod val="75000"/>
                  </a:schemeClr>
                </a:solidFill>
                <a:latin typeface="Rockwell" panose="02060603020205020403" pitchFamily="18" charset="0"/>
              </a:rPr>
              <a:t>Table of Contents</a:t>
            </a:r>
            <a:endParaRPr lang="en-US" sz="4800" b="1" i="1" dirty="0">
              <a:ln>
                <a:solidFill>
                  <a:schemeClr val="accent5">
                    <a:lumMod val="75000"/>
                  </a:schemeClr>
                </a:solidFill>
              </a:ln>
              <a:solidFill>
                <a:schemeClr val="accent1">
                  <a:lumMod val="75000"/>
                </a:schemeClr>
              </a:solidFill>
              <a:latin typeface="Rockwell" panose="02060603020205020403" pitchFamily="18" charset="0"/>
            </a:endParaRPr>
          </a:p>
        </p:txBody>
      </p:sp>
      <p:sp>
        <p:nvSpPr>
          <p:cNvPr id="3" name="Content Placeholder 2"/>
          <p:cNvSpPr>
            <a:spLocks noGrp="1"/>
          </p:cNvSpPr>
          <p:nvPr>
            <p:ph idx="1"/>
          </p:nvPr>
        </p:nvSpPr>
        <p:spPr>
          <a:xfrm>
            <a:off x="185650" y="1395081"/>
            <a:ext cx="3929150" cy="5326394"/>
          </a:xfrm>
          <a:solidFill>
            <a:schemeClr val="bg1">
              <a:alpha val="63000"/>
            </a:schemeClr>
          </a:solidFill>
        </p:spPr>
        <p:txBody>
          <a:bodyPr>
            <a:normAutofit fontScale="92500" lnSpcReduction="20000"/>
          </a:bodyPr>
          <a:lstStyle/>
          <a:p>
            <a:pPr marL="0" indent="0">
              <a:buNone/>
            </a:pPr>
            <a:r>
              <a:rPr lang="en-US" sz="2400" i="1" dirty="0" smtClean="0">
                <a:solidFill>
                  <a:schemeClr val="tx1">
                    <a:lumMod val="75000"/>
                    <a:lumOff val="25000"/>
                  </a:schemeClr>
                </a:solidFill>
                <a:latin typeface="HelveticaNeueLT Std" panose="020B0604020202020204" pitchFamily="34" charset="0"/>
              </a:rPr>
              <a:t>Who We Are </a:t>
            </a:r>
            <a:r>
              <a:rPr lang="en-US" sz="1400" i="1" dirty="0" smtClean="0">
                <a:solidFill>
                  <a:schemeClr val="tx1">
                    <a:lumMod val="75000"/>
                    <a:lumOff val="25000"/>
                  </a:schemeClr>
                </a:solidFill>
                <a:latin typeface="HelveticaNeueLT Std" panose="020B0604020202020204" pitchFamily="34" charset="0"/>
              </a:rPr>
              <a:t>(Slide 4)</a:t>
            </a:r>
          </a:p>
          <a:p>
            <a:pPr lvl="1"/>
            <a:r>
              <a:rPr lang="en-US" sz="2000" dirty="0" smtClean="0">
                <a:solidFill>
                  <a:schemeClr val="tx1">
                    <a:lumMod val="75000"/>
                    <a:lumOff val="25000"/>
                  </a:schemeClr>
                </a:solidFill>
                <a:latin typeface="HelveticaNeueLT Std" panose="020B0604020202020204" pitchFamily="34" charset="0"/>
              </a:rPr>
              <a:t>Mission </a:t>
            </a:r>
            <a:r>
              <a:rPr lang="en-US" sz="1200" dirty="0" smtClean="0">
                <a:solidFill>
                  <a:schemeClr val="tx1">
                    <a:lumMod val="75000"/>
                    <a:lumOff val="25000"/>
                  </a:schemeClr>
                </a:solidFill>
                <a:latin typeface="HelveticaNeueLT Std" panose="020B0604020202020204" pitchFamily="34" charset="0"/>
              </a:rPr>
              <a:t>(Slide 5)</a:t>
            </a:r>
          </a:p>
          <a:p>
            <a:pPr lvl="1"/>
            <a:r>
              <a:rPr lang="en-US" sz="2000" dirty="0" smtClean="0">
                <a:solidFill>
                  <a:schemeClr val="tx1">
                    <a:lumMod val="75000"/>
                    <a:lumOff val="25000"/>
                  </a:schemeClr>
                </a:solidFill>
                <a:latin typeface="HelveticaNeueLT Std" panose="020B0604020202020204" pitchFamily="34" charset="0"/>
              </a:rPr>
              <a:t>Theory of </a:t>
            </a:r>
            <a:r>
              <a:rPr lang="en-US" sz="2000" dirty="0">
                <a:solidFill>
                  <a:schemeClr val="tx1">
                    <a:lumMod val="75000"/>
                    <a:lumOff val="25000"/>
                  </a:schemeClr>
                </a:solidFill>
                <a:latin typeface="HelveticaNeueLT Std" panose="020B0604020202020204" pitchFamily="34" charset="0"/>
              </a:rPr>
              <a:t>Change </a:t>
            </a:r>
            <a:r>
              <a:rPr lang="en-US" sz="1200" dirty="0">
                <a:solidFill>
                  <a:schemeClr val="tx1">
                    <a:lumMod val="75000"/>
                    <a:lumOff val="25000"/>
                  </a:schemeClr>
                </a:solidFill>
                <a:latin typeface="HelveticaNeueLT Std" panose="020B0604020202020204" pitchFamily="34" charset="0"/>
              </a:rPr>
              <a:t>(Slide </a:t>
            </a:r>
            <a:r>
              <a:rPr lang="en-US" sz="1200" dirty="0" smtClean="0">
                <a:solidFill>
                  <a:schemeClr val="tx1">
                    <a:lumMod val="75000"/>
                    <a:lumOff val="25000"/>
                  </a:schemeClr>
                </a:solidFill>
                <a:latin typeface="HelveticaNeueLT Std" panose="020B0604020202020204" pitchFamily="34" charset="0"/>
              </a:rPr>
              <a:t>6)</a:t>
            </a:r>
          </a:p>
          <a:p>
            <a:pPr lvl="1"/>
            <a:r>
              <a:rPr lang="en-US" sz="2000" dirty="0" smtClean="0">
                <a:solidFill>
                  <a:schemeClr val="tx1">
                    <a:lumMod val="75000"/>
                    <a:lumOff val="25000"/>
                  </a:schemeClr>
                </a:solidFill>
                <a:latin typeface="HelveticaNeueLT Std" panose="020B0604020202020204" pitchFamily="34" charset="0"/>
              </a:rPr>
              <a:t>Core </a:t>
            </a:r>
            <a:r>
              <a:rPr lang="en-US" sz="2000" dirty="0">
                <a:solidFill>
                  <a:schemeClr val="tx1">
                    <a:lumMod val="75000"/>
                    <a:lumOff val="25000"/>
                  </a:schemeClr>
                </a:solidFill>
                <a:latin typeface="HelveticaNeueLT Std" panose="020B0604020202020204" pitchFamily="34" charset="0"/>
              </a:rPr>
              <a:t>Values </a:t>
            </a:r>
            <a:r>
              <a:rPr lang="en-US" sz="1200" dirty="0">
                <a:solidFill>
                  <a:schemeClr val="tx1">
                    <a:lumMod val="75000"/>
                    <a:lumOff val="25000"/>
                  </a:schemeClr>
                </a:solidFill>
                <a:latin typeface="HelveticaNeueLT Std" panose="020B0604020202020204" pitchFamily="34" charset="0"/>
              </a:rPr>
              <a:t>(Slide </a:t>
            </a:r>
            <a:r>
              <a:rPr lang="en-US" sz="1200" dirty="0" smtClean="0">
                <a:solidFill>
                  <a:schemeClr val="tx1">
                    <a:lumMod val="75000"/>
                    <a:lumOff val="25000"/>
                  </a:schemeClr>
                </a:solidFill>
                <a:latin typeface="HelveticaNeueLT Std" panose="020B0604020202020204" pitchFamily="34" charset="0"/>
              </a:rPr>
              <a:t>8)</a:t>
            </a:r>
          </a:p>
          <a:p>
            <a:pPr marL="0" indent="0">
              <a:buNone/>
            </a:pPr>
            <a:r>
              <a:rPr lang="en-US" sz="2400" i="1" dirty="0" smtClean="0">
                <a:solidFill>
                  <a:schemeClr val="tx1">
                    <a:lumMod val="75000"/>
                    <a:lumOff val="25000"/>
                  </a:schemeClr>
                </a:solidFill>
                <a:latin typeface="HelveticaNeueLT Std" panose="020B0604020202020204" pitchFamily="34" charset="0"/>
              </a:rPr>
              <a:t>Communication </a:t>
            </a:r>
            <a:r>
              <a:rPr lang="en-US" sz="1400" i="1" dirty="0" smtClean="0">
                <a:solidFill>
                  <a:schemeClr val="tx1">
                    <a:lumMod val="75000"/>
                    <a:lumOff val="25000"/>
                  </a:schemeClr>
                </a:solidFill>
                <a:latin typeface="HelveticaNeueLT Std" panose="020B0604020202020204" pitchFamily="34" charset="0"/>
              </a:rPr>
              <a:t>(Slide 14)</a:t>
            </a:r>
          </a:p>
          <a:p>
            <a:pPr lvl="1"/>
            <a:r>
              <a:rPr lang="en-US" sz="2000" dirty="0" smtClean="0">
                <a:solidFill>
                  <a:schemeClr val="tx1">
                    <a:lumMod val="75000"/>
                    <a:lumOff val="25000"/>
                  </a:schemeClr>
                </a:solidFill>
                <a:latin typeface="HelveticaNeueLT Std" panose="020B0604020202020204" pitchFamily="34" charset="0"/>
              </a:rPr>
              <a:t>Within Network Support </a:t>
            </a:r>
            <a:r>
              <a:rPr lang="en-US" sz="1200" dirty="0" smtClean="0">
                <a:solidFill>
                  <a:schemeClr val="tx1">
                    <a:lumMod val="75000"/>
                    <a:lumOff val="25000"/>
                  </a:schemeClr>
                </a:solidFill>
                <a:latin typeface="HelveticaNeueLT Std" panose="020B0604020202020204" pitchFamily="34" charset="0"/>
              </a:rPr>
              <a:t>(Slide 15)</a:t>
            </a:r>
          </a:p>
          <a:p>
            <a:pPr lvl="1"/>
            <a:r>
              <a:rPr lang="en-US" sz="2000" dirty="0" smtClean="0">
                <a:solidFill>
                  <a:schemeClr val="tx1">
                    <a:lumMod val="75000"/>
                    <a:lumOff val="25000"/>
                  </a:schemeClr>
                </a:solidFill>
                <a:latin typeface="HelveticaNeueLT Std" panose="020B0604020202020204" pitchFamily="34" charset="0"/>
              </a:rPr>
              <a:t>With Schools </a:t>
            </a:r>
            <a:r>
              <a:rPr lang="en-US" sz="1300" dirty="0" smtClean="0">
                <a:solidFill>
                  <a:schemeClr val="tx1">
                    <a:lumMod val="75000"/>
                    <a:lumOff val="25000"/>
                  </a:schemeClr>
                </a:solidFill>
                <a:latin typeface="HelveticaNeueLT Std" panose="020B0604020202020204" pitchFamily="34" charset="0"/>
              </a:rPr>
              <a:t>(Slide 20)</a:t>
            </a:r>
          </a:p>
          <a:p>
            <a:pPr lvl="1"/>
            <a:r>
              <a:rPr lang="en-US" sz="2000" dirty="0" smtClean="0">
                <a:solidFill>
                  <a:schemeClr val="tx1">
                    <a:lumMod val="75000"/>
                    <a:lumOff val="25000"/>
                  </a:schemeClr>
                </a:solidFill>
                <a:latin typeface="HelveticaNeueLT Std" panose="020B0604020202020204" pitchFamily="34" charset="0"/>
              </a:rPr>
              <a:t>Externally </a:t>
            </a:r>
            <a:r>
              <a:rPr lang="en-US" sz="1300" dirty="0" smtClean="0">
                <a:solidFill>
                  <a:schemeClr val="tx1">
                    <a:lumMod val="75000"/>
                    <a:lumOff val="25000"/>
                  </a:schemeClr>
                </a:solidFill>
                <a:latin typeface="HelveticaNeueLT Std" panose="020B0604020202020204" pitchFamily="34" charset="0"/>
              </a:rPr>
              <a:t>(Slide 22)</a:t>
            </a:r>
          </a:p>
          <a:p>
            <a:pPr lvl="1"/>
            <a:r>
              <a:rPr lang="en-US" sz="2000" dirty="0" smtClean="0">
                <a:solidFill>
                  <a:schemeClr val="tx1">
                    <a:lumMod val="75000"/>
                    <a:lumOff val="25000"/>
                  </a:schemeClr>
                </a:solidFill>
                <a:latin typeface="HelveticaNeueLT Std" panose="020B0604020202020204" pitchFamily="34" charset="0"/>
              </a:rPr>
              <a:t>Other Email Norms </a:t>
            </a:r>
            <a:r>
              <a:rPr lang="en-US" sz="1300" dirty="0" smtClean="0">
                <a:solidFill>
                  <a:schemeClr val="tx1">
                    <a:lumMod val="75000"/>
                    <a:lumOff val="25000"/>
                  </a:schemeClr>
                </a:solidFill>
                <a:latin typeface="HelveticaNeueLT Std" panose="020B0604020202020204" pitchFamily="34" charset="0"/>
              </a:rPr>
              <a:t>(Slide 23)</a:t>
            </a:r>
          </a:p>
          <a:p>
            <a:pPr marL="0" indent="0">
              <a:buNone/>
            </a:pPr>
            <a:r>
              <a:rPr lang="en-US" sz="2400" i="1" dirty="0" smtClean="0">
                <a:solidFill>
                  <a:schemeClr val="tx1">
                    <a:lumMod val="75000"/>
                    <a:lumOff val="25000"/>
                  </a:schemeClr>
                </a:solidFill>
                <a:latin typeface="HelveticaNeueLT Std" panose="020B0604020202020204" pitchFamily="34" charset="0"/>
              </a:rPr>
              <a:t>Other Norms </a:t>
            </a:r>
            <a:r>
              <a:rPr lang="en-US" sz="1500" i="1" dirty="0" smtClean="0">
                <a:solidFill>
                  <a:schemeClr val="tx1">
                    <a:lumMod val="75000"/>
                    <a:lumOff val="25000"/>
                  </a:schemeClr>
                </a:solidFill>
                <a:latin typeface="HelveticaNeueLT Std" panose="020B0604020202020204" pitchFamily="34" charset="0"/>
              </a:rPr>
              <a:t>(Slide 25)</a:t>
            </a:r>
          </a:p>
          <a:p>
            <a:pPr lvl="1"/>
            <a:r>
              <a:rPr lang="en-US" sz="2000" dirty="0" smtClean="0">
                <a:solidFill>
                  <a:schemeClr val="tx1">
                    <a:lumMod val="75000"/>
                    <a:lumOff val="25000"/>
                  </a:schemeClr>
                </a:solidFill>
                <a:latin typeface="HelveticaNeueLT Std" panose="020B0604020202020204" pitchFamily="34" charset="0"/>
              </a:rPr>
              <a:t>Meeting Agreements </a:t>
            </a:r>
            <a:r>
              <a:rPr lang="en-US" sz="1400" dirty="0" smtClean="0">
                <a:solidFill>
                  <a:schemeClr val="tx1">
                    <a:lumMod val="75000"/>
                    <a:lumOff val="25000"/>
                  </a:schemeClr>
                </a:solidFill>
                <a:latin typeface="HelveticaNeueLT Std" panose="020B0604020202020204" pitchFamily="34" charset="0"/>
              </a:rPr>
              <a:t>(Slide 26)</a:t>
            </a:r>
          </a:p>
          <a:p>
            <a:pPr lvl="1"/>
            <a:r>
              <a:rPr lang="en-US" sz="2000" dirty="0" smtClean="0">
                <a:solidFill>
                  <a:schemeClr val="tx1">
                    <a:lumMod val="75000"/>
                    <a:lumOff val="25000"/>
                  </a:schemeClr>
                </a:solidFill>
                <a:latin typeface="HelveticaNeueLT Std" panose="020B0604020202020204" pitchFamily="34" charset="0"/>
              </a:rPr>
              <a:t>Shared Space </a:t>
            </a:r>
            <a:r>
              <a:rPr lang="en-US" sz="1300" dirty="0" smtClean="0">
                <a:solidFill>
                  <a:schemeClr val="tx1">
                    <a:lumMod val="75000"/>
                    <a:lumOff val="25000"/>
                  </a:schemeClr>
                </a:solidFill>
                <a:latin typeface="HelveticaNeueLT Std" panose="020B0604020202020204" pitchFamily="34" charset="0"/>
              </a:rPr>
              <a:t>(Slide 28)</a:t>
            </a:r>
          </a:p>
          <a:p>
            <a:pPr lvl="1"/>
            <a:r>
              <a:rPr lang="en-US" sz="2000" dirty="0" smtClean="0">
                <a:solidFill>
                  <a:schemeClr val="tx1">
                    <a:lumMod val="75000"/>
                    <a:lumOff val="25000"/>
                  </a:schemeClr>
                </a:solidFill>
                <a:latin typeface="HelveticaNeueLT Std" panose="020B0604020202020204" pitchFamily="34" charset="0"/>
              </a:rPr>
              <a:t>IT Info </a:t>
            </a:r>
            <a:r>
              <a:rPr lang="en-US" sz="1300" dirty="0" smtClean="0">
                <a:solidFill>
                  <a:schemeClr val="tx1">
                    <a:lumMod val="75000"/>
                    <a:lumOff val="25000"/>
                  </a:schemeClr>
                </a:solidFill>
                <a:latin typeface="HelveticaNeueLT Std" panose="020B0604020202020204" pitchFamily="34" charset="0"/>
              </a:rPr>
              <a:t>(Slide 34)</a:t>
            </a:r>
          </a:p>
          <a:p>
            <a:pPr lvl="1"/>
            <a:r>
              <a:rPr lang="en-US" sz="2000" dirty="0">
                <a:solidFill>
                  <a:schemeClr val="tx1">
                    <a:lumMod val="75000"/>
                    <a:lumOff val="25000"/>
                  </a:schemeClr>
                </a:solidFill>
                <a:latin typeface="HelveticaNeueLT Std" panose="020B0604020202020204" pitchFamily="34" charset="0"/>
              </a:rPr>
              <a:t>Finance Info </a:t>
            </a:r>
            <a:r>
              <a:rPr lang="en-US" sz="1300" dirty="0">
                <a:solidFill>
                  <a:schemeClr val="tx1">
                    <a:lumMod val="75000"/>
                    <a:lumOff val="25000"/>
                  </a:schemeClr>
                </a:solidFill>
                <a:latin typeface="HelveticaNeueLT Std" panose="020B0604020202020204" pitchFamily="34" charset="0"/>
              </a:rPr>
              <a:t>(Slide </a:t>
            </a:r>
            <a:r>
              <a:rPr lang="en-US" sz="1300" dirty="0" smtClean="0">
                <a:solidFill>
                  <a:schemeClr val="tx1">
                    <a:lumMod val="75000"/>
                    <a:lumOff val="25000"/>
                  </a:schemeClr>
                </a:solidFill>
                <a:latin typeface="HelveticaNeueLT Std" panose="020B0604020202020204" pitchFamily="34" charset="0"/>
              </a:rPr>
              <a:t>35)</a:t>
            </a:r>
          </a:p>
          <a:p>
            <a:pPr lvl="1"/>
            <a:r>
              <a:rPr lang="en-US" sz="2000" dirty="0" smtClean="0">
                <a:solidFill>
                  <a:schemeClr val="tx1">
                    <a:lumMod val="75000"/>
                    <a:lumOff val="25000"/>
                  </a:schemeClr>
                </a:solidFill>
                <a:latin typeface="HelveticaNeueLT Std" panose="020B0604020202020204" pitchFamily="34" charset="0"/>
              </a:rPr>
              <a:t>Work </a:t>
            </a:r>
            <a:r>
              <a:rPr lang="en-US" sz="2000" dirty="0">
                <a:solidFill>
                  <a:schemeClr val="tx1">
                    <a:lumMod val="75000"/>
                    <a:lumOff val="25000"/>
                  </a:schemeClr>
                </a:solidFill>
                <a:latin typeface="HelveticaNeueLT Std" panose="020B0604020202020204" pitchFamily="34" charset="0"/>
              </a:rPr>
              <a:t>Hours </a:t>
            </a:r>
            <a:r>
              <a:rPr lang="en-US" sz="1300" dirty="0">
                <a:solidFill>
                  <a:schemeClr val="tx1">
                    <a:lumMod val="75000"/>
                    <a:lumOff val="25000"/>
                  </a:schemeClr>
                </a:solidFill>
                <a:latin typeface="HelveticaNeueLT Std" panose="020B0604020202020204" pitchFamily="34" charset="0"/>
              </a:rPr>
              <a:t>(Slide </a:t>
            </a:r>
            <a:r>
              <a:rPr lang="en-US" sz="1300" dirty="0" smtClean="0">
                <a:solidFill>
                  <a:schemeClr val="tx1">
                    <a:lumMod val="75000"/>
                    <a:lumOff val="25000"/>
                  </a:schemeClr>
                </a:solidFill>
                <a:latin typeface="HelveticaNeueLT Std" panose="020B0604020202020204" pitchFamily="34" charset="0"/>
              </a:rPr>
              <a:t>36)</a:t>
            </a:r>
          </a:p>
          <a:p>
            <a:pPr lvl="1"/>
            <a:r>
              <a:rPr lang="en-US" sz="2000" dirty="0" smtClean="0">
                <a:solidFill>
                  <a:schemeClr val="tx1">
                    <a:lumMod val="75000"/>
                    <a:lumOff val="25000"/>
                  </a:schemeClr>
                </a:solidFill>
                <a:latin typeface="HelveticaNeueLT Std" panose="020B0604020202020204" pitchFamily="34" charset="0"/>
              </a:rPr>
              <a:t>Days Off </a:t>
            </a:r>
            <a:r>
              <a:rPr lang="en-US" sz="1300" dirty="0" smtClean="0">
                <a:solidFill>
                  <a:schemeClr val="tx1">
                    <a:lumMod val="75000"/>
                    <a:lumOff val="25000"/>
                  </a:schemeClr>
                </a:solidFill>
                <a:latin typeface="HelveticaNeueLT Std" panose="020B0604020202020204" pitchFamily="34" charset="0"/>
              </a:rPr>
              <a:t>(Slide 37)</a:t>
            </a:r>
          </a:p>
          <a:p>
            <a:pPr lvl="1"/>
            <a:r>
              <a:rPr lang="en-US" sz="2000" dirty="0" smtClean="0">
                <a:solidFill>
                  <a:schemeClr val="tx1">
                    <a:lumMod val="75000"/>
                    <a:lumOff val="25000"/>
                  </a:schemeClr>
                </a:solidFill>
                <a:latin typeface="HelveticaNeueLT Std" panose="020B0604020202020204" pitchFamily="34" charset="0"/>
              </a:rPr>
              <a:t>Dress Policy </a:t>
            </a:r>
            <a:r>
              <a:rPr lang="en-US" sz="1300" dirty="0" smtClean="0">
                <a:solidFill>
                  <a:schemeClr val="tx1">
                    <a:lumMod val="75000"/>
                    <a:lumOff val="25000"/>
                  </a:schemeClr>
                </a:solidFill>
                <a:latin typeface="HelveticaNeueLT Std" panose="020B0604020202020204" pitchFamily="34" charset="0"/>
              </a:rPr>
              <a:t>(Slide 38)</a:t>
            </a:r>
            <a:endParaRPr lang="en-US" sz="1300" dirty="0">
              <a:solidFill>
                <a:schemeClr val="tx1">
                  <a:lumMod val="75000"/>
                  <a:lumOff val="25000"/>
                </a:schemeClr>
              </a:solidFill>
              <a:latin typeface="HelveticaNeueLT Std" panose="020B0604020202020204" pitchFamily="34" charset="0"/>
            </a:endParaRPr>
          </a:p>
          <a:p>
            <a:pPr marL="0" indent="0">
              <a:buNone/>
            </a:pPr>
            <a:r>
              <a:rPr lang="en-US" sz="2400" i="1" dirty="0" smtClean="0">
                <a:solidFill>
                  <a:schemeClr val="tx1">
                    <a:lumMod val="75000"/>
                    <a:lumOff val="25000"/>
                  </a:schemeClr>
                </a:solidFill>
                <a:latin typeface="HelveticaNeueLT Std" panose="020B0604020202020204" pitchFamily="34" charset="0"/>
              </a:rPr>
              <a:t>Recap &amp; Thank You </a:t>
            </a:r>
            <a:r>
              <a:rPr lang="en-US" sz="1600" dirty="0" smtClean="0">
                <a:solidFill>
                  <a:schemeClr val="tx1">
                    <a:lumMod val="75000"/>
                    <a:lumOff val="25000"/>
                  </a:schemeClr>
                </a:solidFill>
                <a:latin typeface="HelveticaNeueLT Std" panose="020B0604020202020204" pitchFamily="34" charset="0"/>
              </a:rPr>
              <a:t>(Slide 39)</a:t>
            </a:r>
            <a:endParaRPr lang="en-US" sz="1600" i="1" dirty="0">
              <a:solidFill>
                <a:schemeClr val="tx1">
                  <a:lumMod val="75000"/>
                  <a:lumOff val="25000"/>
                </a:schemeClr>
              </a:solidFill>
              <a:latin typeface="HelveticaNeueLT Std" panose="020B0604020202020204" pitchFamily="34"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3</a:t>
            </a:fld>
            <a:endParaRPr lang="en-US"/>
          </a:p>
        </p:txBody>
      </p:sp>
      <p:sp>
        <p:nvSpPr>
          <p:cNvPr id="5" name="TextBox 4"/>
          <p:cNvSpPr txBox="1"/>
          <p:nvPr/>
        </p:nvSpPr>
        <p:spPr>
          <a:xfrm>
            <a:off x="6423102" y="5523249"/>
            <a:ext cx="5501268" cy="1015663"/>
          </a:xfrm>
          <a:prstGeom prst="rect">
            <a:avLst/>
          </a:prstGeom>
          <a:solidFill>
            <a:schemeClr val="bg1">
              <a:alpha val="70000"/>
            </a:schemeClr>
          </a:solidFill>
        </p:spPr>
        <p:txBody>
          <a:bodyPr wrap="square" rtlCol="0">
            <a:spAutoFit/>
          </a:bodyPr>
          <a:lstStyle/>
          <a:p>
            <a:r>
              <a:rPr lang="en-US" sz="2000" b="1" i="1" dirty="0" smtClean="0"/>
              <a:t>Quick Note: </a:t>
            </a:r>
            <a:r>
              <a:rPr lang="en-US" sz="2000" i="1" dirty="0" smtClean="0"/>
              <a:t>There are several acronyms used throughout this PowerPoint. If there are any you don’t know, please refer to this </a:t>
            </a:r>
            <a:r>
              <a:rPr lang="en-US" sz="2000" i="1" dirty="0" smtClean="0">
                <a:hlinkClick r:id="rId3"/>
              </a:rPr>
              <a:t>glossary</a:t>
            </a:r>
            <a:r>
              <a:rPr lang="en-US" sz="2000" i="1" dirty="0" smtClean="0"/>
              <a:t>.</a:t>
            </a:r>
            <a:endParaRPr lang="en-US" sz="2000" i="1" dirty="0"/>
          </a:p>
        </p:txBody>
      </p:sp>
    </p:spTree>
    <p:extLst>
      <p:ext uri="{BB962C8B-B14F-4D97-AF65-F5344CB8AC3E}">
        <p14:creationId xmlns:p14="http://schemas.microsoft.com/office/powerpoint/2010/main" val="4642127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319453"/>
            <a:ext cx="6770077" cy="1325563"/>
          </a:xfrm>
        </p:spPr>
        <p:txBody>
          <a:bodyPr/>
          <a:lstStyle/>
          <a:p>
            <a:r>
              <a:rPr lang="en-US" i="1" dirty="0" smtClean="0">
                <a:solidFill>
                  <a:schemeClr val="tx2">
                    <a:lumMod val="20000"/>
                    <a:lumOff val="80000"/>
                  </a:schemeClr>
                </a:solidFill>
                <a:latin typeface="Rockwell" panose="02060603020205020403" pitchFamily="18" charset="0"/>
              </a:rPr>
              <a:t>Shared Space: Parking Lot</a:t>
            </a:r>
            <a:endParaRPr lang="en-US" i="1" dirty="0">
              <a:solidFill>
                <a:schemeClr val="tx2">
                  <a:lumMod val="20000"/>
                  <a:lumOff val="80000"/>
                </a:schemeClr>
              </a:solidFill>
              <a:latin typeface="Rockwell" panose="02060603020205020403" pitchFamily="18" charset="0"/>
            </a:endParaRPr>
          </a:p>
        </p:txBody>
      </p:sp>
      <p:sp>
        <p:nvSpPr>
          <p:cNvPr id="3" name="Content Placeholder 2"/>
          <p:cNvSpPr>
            <a:spLocks noGrp="1"/>
          </p:cNvSpPr>
          <p:nvPr>
            <p:ph idx="1"/>
          </p:nvPr>
        </p:nvSpPr>
        <p:spPr>
          <a:xfrm>
            <a:off x="0" y="1645016"/>
            <a:ext cx="4349262" cy="5212984"/>
          </a:xfrm>
          <a:solidFill>
            <a:schemeClr val="tx1">
              <a:lumMod val="75000"/>
              <a:lumOff val="25000"/>
              <a:alpha val="44000"/>
            </a:schemeClr>
          </a:solidFill>
        </p:spPr>
        <p:txBody>
          <a:bodyPr>
            <a:normAutofit fontScale="92500"/>
          </a:bodyPr>
          <a:lstStyle/>
          <a:p>
            <a:pPr marL="0" indent="0">
              <a:buNone/>
            </a:pPr>
            <a:r>
              <a:rPr lang="en-US" dirty="0" smtClean="0">
                <a:solidFill>
                  <a:schemeClr val="tx2">
                    <a:lumMod val="20000"/>
                    <a:lumOff val="80000"/>
                  </a:schemeClr>
                </a:solidFill>
                <a:latin typeface="HelveticaNeueLT Std" panose="020B0604020202020204" pitchFamily="34" charset="0"/>
              </a:rPr>
              <a:t>At </a:t>
            </a:r>
            <a:r>
              <a:rPr lang="en-US" dirty="0">
                <a:solidFill>
                  <a:schemeClr val="tx2">
                    <a:lumMod val="20000"/>
                    <a:lumOff val="80000"/>
                  </a:schemeClr>
                </a:solidFill>
                <a:latin typeface="HelveticaNeueLT Std" panose="020B0604020202020204" pitchFamily="34" charset="0"/>
              </a:rPr>
              <a:t>our CT offices - 403 James St. – </a:t>
            </a:r>
            <a:r>
              <a:rPr lang="en-US" b="1" dirty="0">
                <a:solidFill>
                  <a:schemeClr val="tx2">
                    <a:lumMod val="20000"/>
                    <a:lumOff val="80000"/>
                  </a:schemeClr>
                </a:solidFill>
                <a:latin typeface="HelveticaNeueLT Std" panose="020B0604020202020204" pitchFamily="34" charset="0"/>
              </a:rPr>
              <a:t>the parking lot is for teachers only</a:t>
            </a:r>
            <a:r>
              <a:rPr lang="en-US" dirty="0">
                <a:solidFill>
                  <a:schemeClr val="tx2">
                    <a:lumMod val="20000"/>
                    <a:lumOff val="80000"/>
                  </a:schemeClr>
                </a:solidFill>
                <a:latin typeface="HelveticaNeueLT Std" panose="020B0604020202020204" pitchFamily="34" charset="0"/>
              </a:rPr>
              <a:t>.  Street parking </a:t>
            </a:r>
            <a:r>
              <a:rPr lang="en-US" dirty="0" smtClean="0">
                <a:solidFill>
                  <a:schemeClr val="tx2">
                    <a:lumMod val="20000"/>
                    <a:lumOff val="80000"/>
                  </a:schemeClr>
                </a:solidFill>
                <a:latin typeface="HelveticaNeueLT Std" panose="020B0604020202020204" pitchFamily="34" charset="0"/>
              </a:rPr>
              <a:t>is </a:t>
            </a:r>
            <a:r>
              <a:rPr lang="en-US" dirty="0">
                <a:solidFill>
                  <a:schemeClr val="tx2">
                    <a:lumMod val="20000"/>
                    <a:lumOff val="80000"/>
                  </a:schemeClr>
                </a:solidFill>
                <a:latin typeface="HelveticaNeueLT Std" panose="020B0604020202020204" pitchFamily="34" charset="0"/>
              </a:rPr>
              <a:t>available </a:t>
            </a:r>
            <a:r>
              <a:rPr lang="en-US" dirty="0" smtClean="0">
                <a:solidFill>
                  <a:schemeClr val="tx2">
                    <a:lumMod val="20000"/>
                    <a:lumOff val="80000"/>
                  </a:schemeClr>
                </a:solidFill>
                <a:latin typeface="HelveticaNeueLT Std" panose="020B0604020202020204" pitchFamily="34" charset="0"/>
              </a:rPr>
              <a:t>when </a:t>
            </a:r>
            <a:r>
              <a:rPr lang="en-US" dirty="0">
                <a:solidFill>
                  <a:schemeClr val="tx2">
                    <a:lumMod val="20000"/>
                    <a:lumOff val="80000"/>
                  </a:schemeClr>
                </a:solidFill>
                <a:latin typeface="HelveticaNeueLT Std" panose="020B0604020202020204" pitchFamily="34" charset="0"/>
              </a:rPr>
              <a:t>school is in </a:t>
            </a:r>
            <a:r>
              <a:rPr lang="en-US" dirty="0" smtClean="0">
                <a:solidFill>
                  <a:schemeClr val="tx2">
                    <a:lumMod val="20000"/>
                    <a:lumOff val="80000"/>
                  </a:schemeClr>
                </a:solidFill>
                <a:latin typeface="HelveticaNeueLT Std" panose="020B0604020202020204" pitchFamily="34" charset="0"/>
              </a:rPr>
              <a:t>session or </a:t>
            </a:r>
            <a:r>
              <a:rPr lang="en-US" dirty="0">
                <a:solidFill>
                  <a:schemeClr val="tx2">
                    <a:lumMod val="20000"/>
                    <a:lumOff val="80000"/>
                  </a:schemeClr>
                </a:solidFill>
                <a:latin typeface="HelveticaNeueLT Std" panose="020B0604020202020204" pitchFamily="34" charset="0"/>
              </a:rPr>
              <a:t>teachers would otherwise </a:t>
            </a:r>
            <a:r>
              <a:rPr lang="en-US" dirty="0" smtClean="0">
                <a:solidFill>
                  <a:schemeClr val="tx2">
                    <a:lumMod val="20000"/>
                    <a:lumOff val="80000"/>
                  </a:schemeClr>
                </a:solidFill>
                <a:latin typeface="HelveticaNeueLT Std" panose="020B0604020202020204" pitchFamily="34" charset="0"/>
              </a:rPr>
              <a:t>need to use the parking lot. </a:t>
            </a:r>
          </a:p>
          <a:p>
            <a:r>
              <a:rPr lang="en-US" sz="2400" dirty="0" smtClean="0">
                <a:solidFill>
                  <a:schemeClr val="tx2">
                    <a:lumMod val="20000"/>
                    <a:lumOff val="80000"/>
                  </a:schemeClr>
                </a:solidFill>
                <a:latin typeface="HelveticaNeueLT Std" panose="020B0604020202020204" pitchFamily="34" charset="0"/>
              </a:rPr>
              <a:t>Please be aware of and adhere to parking signage. Street sweeping takes place in summer and fall, and snow removal occurs in the winter. The city will tow cars in violation of city parking policy.</a:t>
            </a:r>
            <a:endParaRPr lang="en-US" sz="2400" dirty="0">
              <a:solidFill>
                <a:schemeClr val="tx2">
                  <a:lumMod val="20000"/>
                  <a:lumOff val="80000"/>
                </a:schemeClr>
              </a:solidFill>
              <a:latin typeface="HelveticaNeueLT Std" panose="020B0604020202020204" pitchFamily="34" charset="0"/>
            </a:endParaRPr>
          </a:p>
          <a:p>
            <a:endParaRPr lang="en-US" dirty="0">
              <a:solidFill>
                <a:schemeClr val="tx2">
                  <a:lumMod val="20000"/>
                  <a:lumOff val="80000"/>
                </a:schemeClr>
              </a:solidFill>
              <a:latin typeface="HelveticaNeueLT Std" panose="020B0604020202020204" pitchFamily="34"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30</a:t>
            </a:fld>
            <a:endParaRPr lang="en-US"/>
          </a:p>
        </p:txBody>
      </p:sp>
    </p:spTree>
    <p:extLst>
      <p:ext uri="{BB962C8B-B14F-4D97-AF65-F5344CB8AC3E}">
        <p14:creationId xmlns:p14="http://schemas.microsoft.com/office/powerpoint/2010/main" val="34932509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98985" y="0"/>
            <a:ext cx="5263662" cy="945845"/>
          </a:xfrm>
        </p:spPr>
        <p:txBody>
          <a:bodyPr>
            <a:normAutofit fontScale="90000"/>
          </a:bodyPr>
          <a:lstStyle/>
          <a:p>
            <a:r>
              <a:rPr lang="en-US" i="1" dirty="0" smtClean="0">
                <a:latin typeface="Rockwell" panose="02060603020205020403" pitchFamily="18" charset="0"/>
              </a:rPr>
              <a:t>Shared Space: Kitchen</a:t>
            </a:r>
            <a:endParaRPr lang="en-US" i="1" dirty="0">
              <a:latin typeface="Rockwell" panose="02060603020205020403" pitchFamily="18" charset="0"/>
            </a:endParaRPr>
          </a:p>
        </p:txBody>
      </p:sp>
      <p:sp>
        <p:nvSpPr>
          <p:cNvPr id="3" name="Content Placeholder 2"/>
          <p:cNvSpPr>
            <a:spLocks noGrp="1"/>
          </p:cNvSpPr>
          <p:nvPr>
            <p:ph idx="1"/>
          </p:nvPr>
        </p:nvSpPr>
        <p:spPr>
          <a:xfrm>
            <a:off x="973016" y="2067047"/>
            <a:ext cx="10515600" cy="4351338"/>
          </a:xfrm>
        </p:spPr>
        <p:txBody>
          <a:bodyPr>
            <a:normAutofit fontScale="92500" lnSpcReduction="10000"/>
          </a:bodyPr>
          <a:lstStyle/>
          <a:p>
            <a:r>
              <a:rPr lang="en-US" dirty="0">
                <a:latin typeface="HelveticaNeueLT Std" panose="020B0604020202020204" pitchFamily="34" charset="0"/>
              </a:rPr>
              <a:t>Fridge:</a:t>
            </a:r>
          </a:p>
          <a:p>
            <a:pPr lvl="1"/>
            <a:r>
              <a:rPr lang="en-US" dirty="0">
                <a:latin typeface="HelveticaNeueLT Std" panose="020B0604020202020204" pitchFamily="34" charset="0"/>
              </a:rPr>
              <a:t>Date and initial personal food. Unlabeled items over one week old will be thrown out every Friday. </a:t>
            </a:r>
          </a:p>
          <a:p>
            <a:pPr lvl="1"/>
            <a:r>
              <a:rPr lang="en-US" dirty="0">
                <a:latin typeface="HelveticaNeueLT Std" panose="020B0604020202020204" pitchFamily="34" charset="0"/>
              </a:rPr>
              <a:t>Use the “personal” shelf for items that are yours and the “sharing” shelf for items others can enjoy</a:t>
            </a:r>
          </a:p>
          <a:p>
            <a:pPr lvl="1"/>
            <a:r>
              <a:rPr lang="en-US" dirty="0">
                <a:latin typeface="HelveticaNeueLT Std" panose="020B0604020202020204" pitchFamily="34" charset="0"/>
              </a:rPr>
              <a:t>If you don’t plan to eat something anymore, toss it in the trash or move it to the sharing shelf.</a:t>
            </a:r>
          </a:p>
          <a:p>
            <a:pPr marL="457200" lvl="1" indent="0">
              <a:buNone/>
            </a:pPr>
            <a:endParaRPr lang="en-US" dirty="0">
              <a:latin typeface="HelveticaNeueLT Std" panose="020B0604020202020204" pitchFamily="34" charset="0"/>
            </a:endParaRPr>
          </a:p>
          <a:p>
            <a:r>
              <a:rPr lang="en-US" dirty="0">
                <a:latin typeface="HelveticaNeueLT Std" panose="020B0604020202020204" pitchFamily="34" charset="0"/>
              </a:rPr>
              <a:t>Clean spills, wash and dry shared dishes, throw out your trash</a:t>
            </a:r>
          </a:p>
          <a:p>
            <a:pPr marL="0" indent="0">
              <a:buNone/>
            </a:pPr>
            <a:endParaRPr lang="en-US" dirty="0">
              <a:latin typeface="HelveticaNeueLT Std" panose="020B0604020202020204" pitchFamily="34" charset="0"/>
            </a:endParaRPr>
          </a:p>
          <a:p>
            <a:r>
              <a:rPr lang="en-US" dirty="0">
                <a:latin typeface="HelveticaNeueLT Std" panose="020B0604020202020204" pitchFamily="34" charset="0"/>
              </a:rPr>
              <a:t>Replace the water cooler bottles as needed</a:t>
            </a:r>
          </a:p>
          <a:p>
            <a:pPr lvl="1"/>
            <a:r>
              <a:rPr lang="en-US" dirty="0">
                <a:latin typeface="HelveticaNeueLT Std" panose="020B0604020202020204" pitchFamily="34" charset="0"/>
              </a:rPr>
              <a:t>Yes, they’re heavy. Ask for help if you need it.</a:t>
            </a:r>
          </a:p>
          <a:p>
            <a:endParaRPr lang="en-US" dirty="0">
              <a:latin typeface="HelveticaNeueLT Std" panose="020B0604020202020204" pitchFamily="34" charset="0"/>
            </a:endParaRPr>
          </a:p>
        </p:txBody>
      </p:sp>
      <p:sp>
        <p:nvSpPr>
          <p:cNvPr id="4" name="Content Placeholder 2"/>
          <p:cNvSpPr txBox="1">
            <a:spLocks/>
          </p:cNvSpPr>
          <p:nvPr/>
        </p:nvSpPr>
        <p:spPr>
          <a:xfrm>
            <a:off x="973016" y="945845"/>
            <a:ext cx="10515600" cy="91812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latin typeface="HelveticaNeueLT Std" panose="020B0604020202020204" pitchFamily="34" charset="0"/>
              </a:rPr>
              <a:t>The office space belongs to all of us, and it’s up to all of us to keep it clean and functional. The tiniest messes can become big messes quickly, so take an extra 15 seconds to keep the space tidy.</a:t>
            </a:r>
          </a:p>
        </p:txBody>
      </p:sp>
      <p:sp>
        <p:nvSpPr>
          <p:cNvPr id="5" name="Slide Number Placeholder 4"/>
          <p:cNvSpPr>
            <a:spLocks noGrp="1"/>
          </p:cNvSpPr>
          <p:nvPr>
            <p:ph type="sldNum" sz="quarter" idx="12"/>
          </p:nvPr>
        </p:nvSpPr>
        <p:spPr/>
        <p:txBody>
          <a:bodyPr/>
          <a:lstStyle/>
          <a:p>
            <a:fld id="{BBCE1A83-8D56-47A2-B1E5-6FF214836D60}" type="slidenum">
              <a:rPr lang="en-US" smtClean="0"/>
              <a:t>31</a:t>
            </a:fld>
            <a:endParaRPr lang="en-US"/>
          </a:p>
        </p:txBody>
      </p:sp>
    </p:spTree>
    <p:extLst>
      <p:ext uri="{BB962C8B-B14F-4D97-AF65-F5344CB8AC3E}">
        <p14:creationId xmlns:p14="http://schemas.microsoft.com/office/powerpoint/2010/main" val="42055183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8259" y="201123"/>
            <a:ext cx="7244863" cy="1325563"/>
          </a:xfrm>
        </p:spPr>
        <p:txBody>
          <a:bodyPr/>
          <a:lstStyle/>
          <a:p>
            <a:r>
              <a:rPr lang="en-US" i="1" dirty="0" smtClean="0">
                <a:solidFill>
                  <a:schemeClr val="bg1"/>
                </a:solidFill>
                <a:latin typeface="Rockwell" panose="02060603020205020403" pitchFamily="18" charset="0"/>
              </a:rPr>
              <a:t>Shared Space: Copy Center</a:t>
            </a:r>
            <a:endParaRPr lang="en-US" i="1" dirty="0">
              <a:solidFill>
                <a:schemeClr val="bg1"/>
              </a:solidFill>
              <a:latin typeface="Rockwell" panose="02060603020205020403" pitchFamily="18" charset="0"/>
            </a:endParaRPr>
          </a:p>
        </p:txBody>
      </p:sp>
      <p:sp>
        <p:nvSpPr>
          <p:cNvPr id="3" name="Content Placeholder 2"/>
          <p:cNvSpPr>
            <a:spLocks noGrp="1"/>
          </p:cNvSpPr>
          <p:nvPr>
            <p:ph idx="1"/>
          </p:nvPr>
        </p:nvSpPr>
        <p:spPr>
          <a:xfrm>
            <a:off x="158260" y="1667362"/>
            <a:ext cx="6013940" cy="4866788"/>
          </a:xfrm>
          <a:solidFill>
            <a:schemeClr val="tx2">
              <a:lumMod val="75000"/>
              <a:alpha val="12000"/>
            </a:schemeClr>
          </a:solidFill>
        </p:spPr>
        <p:txBody>
          <a:bodyPr>
            <a:normAutofit fontScale="77500" lnSpcReduction="20000"/>
          </a:bodyPr>
          <a:lstStyle/>
          <a:p>
            <a:pPr marL="342900" indent="-342900"/>
            <a:r>
              <a:rPr lang="en-US" dirty="0">
                <a:solidFill>
                  <a:schemeClr val="bg1"/>
                </a:solidFill>
                <a:latin typeface="HelveticaNeueLT Std" panose="020B0604020202020204" pitchFamily="34" charset="0"/>
              </a:rPr>
              <a:t>Keep paper sorted </a:t>
            </a:r>
            <a:r>
              <a:rPr lang="en-US" dirty="0" smtClean="0">
                <a:solidFill>
                  <a:schemeClr val="bg1"/>
                </a:solidFill>
                <a:latin typeface="HelveticaNeueLT Std" panose="020B0604020202020204" pitchFamily="34" charset="0"/>
              </a:rPr>
              <a:t>neatly. Let </a:t>
            </a:r>
            <a:r>
              <a:rPr lang="en-US" dirty="0">
                <a:solidFill>
                  <a:schemeClr val="bg1"/>
                </a:solidFill>
                <a:latin typeface="HelveticaNeueLT Std" panose="020B0604020202020204" pitchFamily="34" charset="0"/>
              </a:rPr>
              <a:t>the contact person for the copy room know if the paper supply is running low</a:t>
            </a:r>
          </a:p>
          <a:p>
            <a:pPr marL="342900" lvl="1" indent="-342900">
              <a:buClrTx/>
              <a:buBlip>
                <a:blip r:embed="rId3"/>
              </a:buBlip>
            </a:pPr>
            <a:endParaRPr lang="en-US" sz="2200" dirty="0">
              <a:solidFill>
                <a:schemeClr val="bg1"/>
              </a:solidFill>
              <a:latin typeface="HelveticaNeueLT Std" panose="020B0604020202020204" pitchFamily="34" charset="0"/>
            </a:endParaRPr>
          </a:p>
          <a:p>
            <a:pPr marL="342900" lvl="1" indent="-342900"/>
            <a:r>
              <a:rPr lang="en-US" sz="2800" dirty="0">
                <a:solidFill>
                  <a:schemeClr val="bg1"/>
                </a:solidFill>
                <a:latin typeface="HelveticaNeueLT Std" panose="020B0604020202020204" pitchFamily="34" charset="0"/>
              </a:rPr>
              <a:t>Remember to change out any special paper from the copier when you’re </a:t>
            </a:r>
            <a:r>
              <a:rPr lang="en-US" sz="2800" dirty="0" smtClean="0">
                <a:solidFill>
                  <a:schemeClr val="bg1"/>
                </a:solidFill>
                <a:latin typeface="HelveticaNeueLT Std" panose="020B0604020202020204" pitchFamily="34" charset="0"/>
              </a:rPr>
              <a:t>done</a:t>
            </a:r>
          </a:p>
          <a:p>
            <a:pPr marL="342900" lvl="1" indent="-342900"/>
            <a:endParaRPr lang="en-US" sz="2800" dirty="0">
              <a:solidFill>
                <a:schemeClr val="bg1"/>
              </a:solidFill>
              <a:latin typeface="HelveticaNeueLT Std" panose="020B0604020202020204" pitchFamily="34" charset="0"/>
            </a:endParaRPr>
          </a:p>
          <a:p>
            <a:pPr marL="342900" lvl="1" indent="-342900"/>
            <a:r>
              <a:rPr lang="en-US" sz="2800" dirty="0" smtClean="0">
                <a:solidFill>
                  <a:schemeClr val="bg1"/>
                </a:solidFill>
                <a:latin typeface="HelveticaNeueLT Std" panose="020B0604020202020204" pitchFamily="34" charset="0"/>
              </a:rPr>
              <a:t>Replace the toner when needed. In NY, extra toner can be found on the shelves near the copier. In CT, it can be found in the storage cabinets next to the copier.</a:t>
            </a:r>
            <a:endParaRPr lang="en-US" sz="2800" dirty="0">
              <a:solidFill>
                <a:schemeClr val="bg1"/>
              </a:solidFill>
              <a:latin typeface="HelveticaNeueLT Std" panose="020B0604020202020204" pitchFamily="34" charset="0"/>
            </a:endParaRPr>
          </a:p>
          <a:p>
            <a:pPr marL="342900" lvl="1" indent="-342900"/>
            <a:endParaRPr lang="en-US" sz="2800" dirty="0">
              <a:solidFill>
                <a:schemeClr val="bg1"/>
              </a:solidFill>
              <a:latin typeface="HelveticaNeueLT Std" panose="020B0604020202020204" pitchFamily="34" charset="0"/>
            </a:endParaRPr>
          </a:p>
          <a:p>
            <a:pPr marL="342900" lvl="1" indent="-342900"/>
            <a:r>
              <a:rPr lang="en-US" sz="2800" dirty="0">
                <a:solidFill>
                  <a:schemeClr val="bg1"/>
                </a:solidFill>
                <a:latin typeface="HelveticaNeueLT Std" panose="020B0604020202020204" pitchFamily="34" charset="0"/>
              </a:rPr>
              <a:t>Recycle </a:t>
            </a:r>
            <a:r>
              <a:rPr lang="en-US" sz="2800" dirty="0" smtClean="0">
                <a:solidFill>
                  <a:schemeClr val="bg1"/>
                </a:solidFill>
                <a:latin typeface="HelveticaNeueLT Std" panose="020B0604020202020204" pitchFamily="34" charset="0"/>
              </a:rPr>
              <a:t>paper </a:t>
            </a:r>
            <a:r>
              <a:rPr lang="en-US" sz="2800" dirty="0">
                <a:solidFill>
                  <a:schemeClr val="bg1"/>
                </a:solidFill>
                <a:latin typeface="HelveticaNeueLT Std" panose="020B0604020202020204" pitchFamily="34" charset="0"/>
              </a:rPr>
              <a:t>scraps or flawed copies when you leave the room</a:t>
            </a:r>
          </a:p>
          <a:p>
            <a:pPr marL="342900" lvl="1" indent="-342900"/>
            <a:endParaRPr lang="en-US" sz="2800" dirty="0">
              <a:solidFill>
                <a:schemeClr val="bg1"/>
              </a:solidFill>
              <a:latin typeface="HelveticaNeueLT Std" panose="020B0604020202020204" pitchFamily="34" charset="0"/>
            </a:endParaRPr>
          </a:p>
          <a:p>
            <a:pPr marL="342900" lvl="1" indent="-342900"/>
            <a:r>
              <a:rPr lang="en-US" sz="2800" dirty="0">
                <a:solidFill>
                  <a:schemeClr val="bg1"/>
                </a:solidFill>
                <a:latin typeface="HelveticaNeueLT Std" panose="020B0604020202020204" pitchFamily="34" charset="0"/>
              </a:rPr>
              <a:t>Be proactive about solving simple copy/fax problems before reaching out to the contact person</a:t>
            </a:r>
          </a:p>
          <a:p>
            <a:endParaRPr lang="en-US" dirty="0">
              <a:solidFill>
                <a:schemeClr val="bg1"/>
              </a:solidFill>
              <a:latin typeface="HelveticaNeueLT Std" panose="020B0604020202020204" pitchFamily="34"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32</a:t>
            </a:fld>
            <a:endParaRPr lang="en-US"/>
          </a:p>
        </p:txBody>
      </p:sp>
    </p:spTree>
    <p:extLst>
      <p:ext uri="{BB962C8B-B14F-4D97-AF65-F5344CB8AC3E}">
        <p14:creationId xmlns:p14="http://schemas.microsoft.com/office/powerpoint/2010/main" val="11094965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05452" y="189280"/>
            <a:ext cx="6981093" cy="1024060"/>
          </a:xfrm>
        </p:spPr>
        <p:txBody>
          <a:bodyPr>
            <a:normAutofit fontScale="90000"/>
          </a:bodyPr>
          <a:lstStyle/>
          <a:p>
            <a:r>
              <a:rPr lang="en-US" i="1" dirty="0" smtClean="0">
                <a:latin typeface="Rockwell" panose="02060603020205020403" pitchFamily="18" charset="0"/>
              </a:rPr>
              <a:t>Shared Space: Supply Closet</a:t>
            </a:r>
            <a:endParaRPr lang="en-US" i="1" dirty="0">
              <a:latin typeface="Rockwell" panose="02060603020205020403" pitchFamily="18" charset="0"/>
            </a:endParaRPr>
          </a:p>
        </p:txBody>
      </p:sp>
      <p:sp>
        <p:nvSpPr>
          <p:cNvPr id="3" name="Content Placeholder 2"/>
          <p:cNvSpPr>
            <a:spLocks noGrp="1"/>
          </p:cNvSpPr>
          <p:nvPr>
            <p:ph idx="1"/>
          </p:nvPr>
        </p:nvSpPr>
        <p:spPr>
          <a:xfrm>
            <a:off x="838199" y="1966301"/>
            <a:ext cx="10515600" cy="2939806"/>
          </a:xfrm>
        </p:spPr>
        <p:txBody>
          <a:bodyPr>
            <a:normAutofit fontScale="92500"/>
          </a:bodyPr>
          <a:lstStyle/>
          <a:p>
            <a:r>
              <a:rPr lang="en-US" dirty="0">
                <a:latin typeface="HelveticaNeueLT Std" panose="020B0604020202020204" pitchFamily="34" charset="0"/>
              </a:rPr>
              <a:t>Add an item to the list to order if you take the last one or you see it is running low. </a:t>
            </a:r>
            <a:endParaRPr lang="en-US" dirty="0" smtClean="0">
              <a:latin typeface="HelveticaNeueLT Std" panose="020B0604020202020204" pitchFamily="34" charset="0"/>
            </a:endParaRPr>
          </a:p>
          <a:p>
            <a:pPr lvl="1"/>
            <a:r>
              <a:rPr lang="en-US" dirty="0" smtClean="0">
                <a:latin typeface="HelveticaNeueLT Std" panose="020B0604020202020204" pitchFamily="34" charset="0"/>
              </a:rPr>
              <a:t>In NY, </a:t>
            </a:r>
            <a:r>
              <a:rPr lang="en-US" dirty="0">
                <a:latin typeface="HelveticaNeueLT Std" panose="020B0604020202020204" pitchFamily="34" charset="0"/>
              </a:rPr>
              <a:t>y</a:t>
            </a:r>
            <a:r>
              <a:rPr lang="en-US" dirty="0" smtClean="0">
                <a:latin typeface="HelveticaNeueLT Std" panose="020B0604020202020204" pitchFamily="34" charset="0"/>
              </a:rPr>
              <a:t>ou </a:t>
            </a:r>
            <a:r>
              <a:rPr lang="en-US" dirty="0">
                <a:latin typeface="HelveticaNeueLT Std" panose="020B0604020202020204" pitchFamily="34" charset="0"/>
              </a:rPr>
              <a:t>can also fill out a </a:t>
            </a:r>
            <a:r>
              <a:rPr lang="en-US" dirty="0">
                <a:latin typeface="HelveticaNeueLT Std" panose="020B0604020202020204" pitchFamily="34" charset="0"/>
                <a:hlinkClick r:id="rId3"/>
              </a:rPr>
              <a:t>Staples </a:t>
            </a:r>
            <a:r>
              <a:rPr lang="en-US" dirty="0" smtClean="0">
                <a:latin typeface="HelveticaNeueLT Std" panose="020B0604020202020204" pitchFamily="34" charset="0"/>
                <a:hlinkClick r:id="rId3"/>
              </a:rPr>
              <a:t>request</a:t>
            </a:r>
            <a:r>
              <a:rPr lang="en-US" dirty="0" smtClean="0">
                <a:latin typeface="HelveticaNeueLT Std" panose="020B0604020202020204" pitchFamily="34" charset="0"/>
              </a:rPr>
              <a:t> online.</a:t>
            </a:r>
          </a:p>
          <a:p>
            <a:pPr lvl="1"/>
            <a:r>
              <a:rPr lang="en-US" dirty="0" smtClean="0">
                <a:latin typeface="HelveticaNeueLT Std" panose="020B0604020202020204" pitchFamily="34" charset="0"/>
              </a:rPr>
              <a:t>In CT, you can fill out the supply request form located in the downstairs supply closet and the upstairs kitchen.</a:t>
            </a:r>
            <a:endParaRPr lang="en-US" dirty="0">
              <a:latin typeface="HelveticaNeueLT Std" panose="020B0604020202020204" pitchFamily="34" charset="0"/>
            </a:endParaRPr>
          </a:p>
          <a:p>
            <a:pPr>
              <a:buNone/>
            </a:pPr>
            <a:endParaRPr lang="en-US" sz="900" dirty="0">
              <a:latin typeface="HelveticaNeueLT Std" panose="020B0604020202020204" pitchFamily="34" charset="0"/>
            </a:endParaRPr>
          </a:p>
          <a:p>
            <a:r>
              <a:rPr lang="en-US" dirty="0">
                <a:latin typeface="HelveticaNeueLT Std" panose="020B0604020202020204" pitchFamily="34" charset="0"/>
              </a:rPr>
              <a:t>Please don’t use the supply closet for team storage</a:t>
            </a:r>
          </a:p>
          <a:p>
            <a:pPr lvl="1"/>
            <a:r>
              <a:rPr lang="en-US" dirty="0">
                <a:latin typeface="HelveticaNeueLT Std" panose="020B0604020202020204" pitchFamily="34" charset="0"/>
              </a:rPr>
              <a:t>If you aren’t sure where to store something, contact the office </a:t>
            </a:r>
            <a:r>
              <a:rPr lang="en-US" dirty="0" smtClean="0">
                <a:latin typeface="HelveticaNeueLT Std" panose="020B0604020202020204" pitchFamily="34" charset="0"/>
              </a:rPr>
              <a:t>manager.</a:t>
            </a:r>
            <a:endParaRPr lang="en-US" dirty="0">
              <a:latin typeface="HelveticaNeueLT Std" panose="020B0604020202020204" pitchFamily="34" charset="0"/>
            </a:endParaRPr>
          </a:p>
          <a:p>
            <a:endParaRPr lang="en-US" dirty="0">
              <a:latin typeface="HelveticaNeueLT Std" panose="020B0604020202020204" pitchFamily="34"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33</a:t>
            </a:fld>
            <a:endParaRPr lang="en-US"/>
          </a:p>
        </p:txBody>
      </p:sp>
    </p:spTree>
    <p:extLst>
      <p:ext uri="{BB962C8B-B14F-4D97-AF65-F5344CB8AC3E}">
        <p14:creationId xmlns:p14="http://schemas.microsoft.com/office/powerpoint/2010/main" val="30062548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605453" y="136526"/>
            <a:ext cx="6981093" cy="102406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i="1" dirty="0" smtClean="0">
                <a:latin typeface="Rockwell" panose="02060603020205020403" pitchFamily="18" charset="0"/>
              </a:rPr>
              <a:t>IT Information</a:t>
            </a:r>
            <a:endParaRPr lang="en-US" i="1" dirty="0">
              <a:latin typeface="Rockwell" panose="02060603020205020403" pitchFamily="18" charset="0"/>
            </a:endParaRPr>
          </a:p>
        </p:txBody>
      </p:sp>
      <p:sp>
        <p:nvSpPr>
          <p:cNvPr id="3" name="Content Placeholder 2"/>
          <p:cNvSpPr txBox="1">
            <a:spLocks/>
          </p:cNvSpPr>
          <p:nvPr/>
        </p:nvSpPr>
        <p:spPr>
          <a:xfrm>
            <a:off x="0" y="1160586"/>
            <a:ext cx="12192000" cy="56974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latin typeface="HelveticaNeueLT Std" panose="020B0604020202020204" pitchFamily="34" charset="0"/>
              </a:rPr>
              <a:t>Since we work across geographies, many times people will be attending meetings remotely. </a:t>
            </a:r>
            <a:r>
              <a:rPr lang="en-US" b="1" dirty="0" smtClean="0">
                <a:latin typeface="HelveticaNeueLT Std" panose="020B0604020202020204" pitchFamily="34" charset="0"/>
              </a:rPr>
              <a:t>Use WebEx</a:t>
            </a:r>
            <a:r>
              <a:rPr lang="en-US" dirty="0" smtClean="0">
                <a:latin typeface="HelveticaNeueLT Std" panose="020B0604020202020204" pitchFamily="34" charset="0"/>
              </a:rPr>
              <a:t> so you can see each other’s faces and screens.</a:t>
            </a:r>
          </a:p>
          <a:p>
            <a:pPr lvl="1"/>
            <a:r>
              <a:rPr lang="en-US" dirty="0" smtClean="0">
                <a:latin typeface="HelveticaNeueLT Std" panose="020B0604020202020204" pitchFamily="34" charset="0"/>
              </a:rPr>
              <a:t>Information on how to set up and join a WebEx can be found </a:t>
            </a:r>
            <a:r>
              <a:rPr lang="en-US" dirty="0" smtClean="0">
                <a:latin typeface="HelveticaNeueLT Std" panose="020B0604020202020204" pitchFamily="34" charset="0"/>
                <a:hlinkClick r:id="rId3"/>
              </a:rPr>
              <a:t>here</a:t>
            </a:r>
            <a:endParaRPr lang="en-US" dirty="0" smtClean="0">
              <a:latin typeface="HelveticaNeueLT Std" panose="020B0604020202020204" pitchFamily="34" charset="0"/>
            </a:endParaRPr>
          </a:p>
          <a:p>
            <a:pPr>
              <a:buFont typeface="Arial" panose="020B0604020202020204" pitchFamily="34" charset="0"/>
              <a:buNone/>
            </a:pPr>
            <a:endParaRPr lang="en-US" sz="900" dirty="0" smtClean="0">
              <a:latin typeface="HelveticaNeueLT Std" panose="020B0604020202020204" pitchFamily="34" charset="0"/>
            </a:endParaRPr>
          </a:p>
          <a:p>
            <a:r>
              <a:rPr lang="en-US" b="1" dirty="0">
                <a:latin typeface="HelveticaNeueLT Std" panose="020B0604020202020204" pitchFamily="34" charset="0"/>
              </a:rPr>
              <a:t>The best way to report an IT problem is to submit an IT ticket.</a:t>
            </a:r>
            <a:r>
              <a:rPr lang="en-US" dirty="0">
                <a:latin typeface="HelveticaNeueLT Std" panose="020B0604020202020204" pitchFamily="34" charset="0"/>
              </a:rPr>
              <a:t>  Please </a:t>
            </a:r>
            <a:r>
              <a:rPr lang="en-US" b="1" dirty="0">
                <a:latin typeface="HelveticaNeueLT Std" panose="020B0604020202020204" pitchFamily="34" charset="0"/>
              </a:rPr>
              <a:t>do not email the IT associate directly</a:t>
            </a:r>
            <a:r>
              <a:rPr lang="en-US" dirty="0">
                <a:latin typeface="HelveticaNeueLT Std" panose="020B0604020202020204" pitchFamily="34" charset="0"/>
              </a:rPr>
              <a:t>, even if you think </a:t>
            </a:r>
            <a:r>
              <a:rPr lang="en-US" dirty="0" smtClean="0">
                <a:latin typeface="HelveticaNeueLT Std" panose="020B0604020202020204" pitchFamily="34" charset="0"/>
              </a:rPr>
              <a:t>he or she is available to help.  </a:t>
            </a:r>
          </a:p>
          <a:p>
            <a:pPr lvl="1"/>
            <a:r>
              <a:rPr lang="en-US" dirty="0" smtClean="0">
                <a:latin typeface="HelveticaNeueLT Std" panose="020B0604020202020204" pitchFamily="34" charset="0"/>
              </a:rPr>
              <a:t>IT </a:t>
            </a:r>
            <a:r>
              <a:rPr lang="en-US" dirty="0">
                <a:latin typeface="HelveticaNeueLT Std" panose="020B0604020202020204" pitchFamily="34" charset="0"/>
              </a:rPr>
              <a:t>tickets allow our IT team to track trends, and assign the best person for each IT issue.  Often it is possible for your computer to be fixed remotely, which means it could be fixed much faster than if you waited for an IT associate to come and find </a:t>
            </a:r>
            <a:r>
              <a:rPr lang="en-US" dirty="0" smtClean="0">
                <a:latin typeface="HelveticaNeueLT Std" panose="020B0604020202020204" pitchFamily="34" charset="0"/>
              </a:rPr>
              <a:t>you!</a:t>
            </a:r>
          </a:p>
          <a:p>
            <a:pPr lvl="1"/>
            <a:r>
              <a:rPr lang="en-US" dirty="0" smtClean="0">
                <a:latin typeface="HelveticaNeueLT Std" panose="020B0604020202020204" pitchFamily="34" charset="0"/>
              </a:rPr>
              <a:t>To submit an IT ticket, visit Team Technology’s Many Minds page and click “Create a Support Ticket,” then click “IT Request.” Enter information about your issue, then click “Submit.” An IT Associate will be in touch with you soon!</a:t>
            </a:r>
          </a:p>
          <a:p>
            <a:endParaRPr lang="en-US" dirty="0">
              <a:latin typeface="HelveticaNeueLT Std" panose="020B0604020202020204" pitchFamily="34" charset="0"/>
            </a:endParaRPr>
          </a:p>
          <a:p>
            <a:endParaRPr lang="en-US" dirty="0">
              <a:latin typeface="HelveticaNeueLT Std" panose="020B0604020202020204" pitchFamily="34" charset="0"/>
            </a:endParaRPr>
          </a:p>
          <a:p>
            <a:endParaRPr lang="en-US" dirty="0">
              <a:latin typeface="HelveticaNeueLT Std" panose="020B0604020202020204" pitchFamily="34"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34</a:t>
            </a:fld>
            <a:endParaRPr lang="en-US"/>
          </a:p>
        </p:txBody>
      </p:sp>
    </p:spTree>
    <p:extLst>
      <p:ext uri="{BB962C8B-B14F-4D97-AF65-F5344CB8AC3E}">
        <p14:creationId xmlns:p14="http://schemas.microsoft.com/office/powerpoint/2010/main" val="28647975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605453" y="347541"/>
            <a:ext cx="6981093" cy="102406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i="1" dirty="0" smtClean="0">
                <a:latin typeface="Rockwell" panose="02060603020205020403" pitchFamily="18" charset="0"/>
              </a:rPr>
              <a:t>Finance Information</a:t>
            </a:r>
            <a:endParaRPr lang="en-US" i="1" dirty="0">
              <a:latin typeface="Rockwell" panose="02060603020205020403" pitchFamily="18" charset="0"/>
            </a:endParaRPr>
          </a:p>
        </p:txBody>
      </p:sp>
      <p:sp>
        <p:nvSpPr>
          <p:cNvPr id="4" name="Content Placeholder 2"/>
          <p:cNvSpPr txBox="1">
            <a:spLocks/>
          </p:cNvSpPr>
          <p:nvPr/>
        </p:nvSpPr>
        <p:spPr>
          <a:xfrm>
            <a:off x="468921" y="1688123"/>
            <a:ext cx="11254155" cy="56974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latin typeface="HelveticaNeueLT Std" panose="020B0604020202020204" pitchFamily="34" charset="0"/>
              </a:rPr>
              <a:t>Reimbursements and credit card statements are all processed through </a:t>
            </a:r>
            <a:r>
              <a:rPr lang="en-US" dirty="0" smtClean="0">
                <a:latin typeface="HelveticaNeueLT Std" panose="020B0604020202020204" pitchFamily="34" charset="0"/>
                <a:hlinkClick r:id="rId3"/>
              </a:rPr>
              <a:t>Concur</a:t>
            </a:r>
            <a:endParaRPr lang="en-US" dirty="0" smtClean="0">
              <a:latin typeface="HelveticaNeueLT Std" panose="020B0604020202020204" pitchFamily="34" charset="0"/>
            </a:endParaRPr>
          </a:p>
          <a:p>
            <a:pPr marL="0" indent="0">
              <a:buNone/>
            </a:pPr>
            <a:endParaRPr lang="en-US" dirty="0">
              <a:latin typeface="HelveticaNeueLT Std" panose="020B0604020202020204" pitchFamily="34" charset="0"/>
            </a:endParaRPr>
          </a:p>
          <a:p>
            <a:r>
              <a:rPr lang="en-US" dirty="0" smtClean="0">
                <a:latin typeface="HelveticaNeueLT Std" panose="020B0604020202020204" pitchFamily="34" charset="0"/>
              </a:rPr>
              <a:t>Invoices can be submitted for payment via </a:t>
            </a:r>
            <a:r>
              <a:rPr lang="en-US" dirty="0" smtClean="0">
                <a:latin typeface="HelveticaNeueLT Std" panose="020B0604020202020204" pitchFamily="34" charset="0"/>
                <a:hlinkClick r:id="rId4"/>
              </a:rPr>
              <a:t>CleverTech</a:t>
            </a:r>
            <a:endParaRPr lang="en-US" dirty="0">
              <a:latin typeface="HelveticaNeueLT Std" panose="020B0604020202020204" pitchFamily="34" charset="0"/>
            </a:endParaRPr>
          </a:p>
          <a:p>
            <a:endParaRPr lang="en-US" dirty="0" smtClean="0">
              <a:latin typeface="HelveticaNeueLT Std" panose="020B0604020202020204" pitchFamily="34" charset="0"/>
            </a:endParaRPr>
          </a:p>
          <a:p>
            <a:r>
              <a:rPr lang="en-US" dirty="0" smtClean="0">
                <a:latin typeface="HelveticaNeueLT Std" panose="020B0604020202020204" pitchFamily="34" charset="0"/>
              </a:rPr>
              <a:t>For information on how to use both Concur and CleverTech, please visit Team Finance’s </a:t>
            </a:r>
            <a:r>
              <a:rPr lang="en-US" dirty="0" smtClean="0">
                <a:latin typeface="HelveticaNeueLT Std" panose="020B0604020202020204" pitchFamily="34" charset="0"/>
                <a:hlinkClick r:id="rId5"/>
              </a:rPr>
              <a:t>Many Minds page</a:t>
            </a:r>
            <a:endParaRPr lang="en-US" dirty="0">
              <a:latin typeface="HelveticaNeueLT Std" panose="020B0604020202020204" pitchFamily="34" charset="0"/>
            </a:endParaRPr>
          </a:p>
          <a:p>
            <a:endParaRPr lang="en-US" dirty="0">
              <a:latin typeface="HelveticaNeueLT Std" panose="020B0604020202020204" pitchFamily="34" charset="0"/>
            </a:endParaRPr>
          </a:p>
          <a:p>
            <a:endParaRPr lang="en-US" dirty="0">
              <a:latin typeface="HelveticaNeueLT Std" panose="020B0604020202020204" pitchFamily="34" charset="0"/>
            </a:endParaRPr>
          </a:p>
        </p:txBody>
      </p:sp>
      <p:sp>
        <p:nvSpPr>
          <p:cNvPr id="2" name="Slide Number Placeholder 1"/>
          <p:cNvSpPr>
            <a:spLocks noGrp="1"/>
          </p:cNvSpPr>
          <p:nvPr>
            <p:ph type="sldNum" sz="quarter" idx="12"/>
          </p:nvPr>
        </p:nvSpPr>
        <p:spPr/>
        <p:txBody>
          <a:bodyPr/>
          <a:lstStyle/>
          <a:p>
            <a:fld id="{BBCE1A83-8D56-47A2-B1E5-6FF214836D60}" type="slidenum">
              <a:rPr lang="en-US" smtClean="0"/>
              <a:t>35</a:t>
            </a:fld>
            <a:endParaRPr lang="en-US"/>
          </a:p>
        </p:txBody>
      </p:sp>
    </p:spTree>
    <p:extLst>
      <p:ext uri="{BB962C8B-B14F-4D97-AF65-F5344CB8AC3E}">
        <p14:creationId xmlns:p14="http://schemas.microsoft.com/office/powerpoint/2010/main" val="15865237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24753" y="259618"/>
            <a:ext cx="3270739" cy="1325563"/>
          </a:xfrm>
        </p:spPr>
        <p:txBody>
          <a:bodyPr/>
          <a:lstStyle/>
          <a:p>
            <a:r>
              <a:rPr lang="en-US" i="1" dirty="0" smtClean="0">
                <a:latin typeface="Rockwell" panose="02060603020205020403" pitchFamily="18" charset="0"/>
              </a:rPr>
              <a:t>Work Hours</a:t>
            </a:r>
            <a:endParaRPr lang="en-US" i="1" dirty="0">
              <a:latin typeface="Rockwell" panose="02060603020205020403" pitchFamily="18" charset="0"/>
            </a:endParaRPr>
          </a:p>
        </p:txBody>
      </p:sp>
      <p:sp>
        <p:nvSpPr>
          <p:cNvPr id="4" name="Content Placeholder 2"/>
          <p:cNvSpPr>
            <a:spLocks noGrp="1"/>
          </p:cNvSpPr>
          <p:nvPr>
            <p:ph idx="1"/>
          </p:nvPr>
        </p:nvSpPr>
        <p:spPr>
          <a:xfrm>
            <a:off x="838200" y="1585181"/>
            <a:ext cx="10515600" cy="4591782"/>
          </a:xfrm>
        </p:spPr>
        <p:txBody>
          <a:bodyPr>
            <a:normAutofit lnSpcReduction="10000"/>
          </a:bodyPr>
          <a:lstStyle/>
          <a:p>
            <a:r>
              <a:rPr lang="en-US" dirty="0" smtClean="0">
                <a:latin typeface="HelveticaNeueLT Std" panose="020B0604020202020204" pitchFamily="34" charset="0"/>
              </a:rPr>
              <a:t>Work Hours</a:t>
            </a:r>
          </a:p>
          <a:p>
            <a:pPr lvl="1" eaLnBrk="1" hangingPunct="1">
              <a:lnSpc>
                <a:spcPct val="80000"/>
              </a:lnSpc>
            </a:pPr>
            <a:r>
              <a:rPr lang="en-US" dirty="0" smtClean="0">
                <a:latin typeface="HelveticaNeueLT Std" panose="020B0604020202020204" pitchFamily="34" charset="0"/>
              </a:rPr>
              <a:t>AF does not have a “clock watching” culture – we trust each other to manage our own calendars and take the time needed to get the job done well</a:t>
            </a:r>
          </a:p>
          <a:p>
            <a:pPr marL="0" indent="0">
              <a:buNone/>
            </a:pPr>
            <a:endParaRPr lang="en-US" sz="1500" dirty="0" smtClean="0">
              <a:latin typeface="HelveticaNeueLT Std" panose="020B0604020202020204" pitchFamily="34" charset="0"/>
            </a:endParaRPr>
          </a:p>
          <a:p>
            <a:r>
              <a:rPr lang="en-US" dirty="0" smtClean="0">
                <a:latin typeface="HelveticaNeueLT Std" panose="020B0604020202020204" pitchFamily="34" charset="0"/>
              </a:rPr>
              <a:t>Individual Priorities</a:t>
            </a:r>
          </a:p>
          <a:p>
            <a:pPr lvl="1"/>
            <a:r>
              <a:rPr lang="en-US" dirty="0" smtClean="0">
                <a:latin typeface="HelveticaNeueLT Std" panose="020B0604020202020204" pitchFamily="34" charset="0"/>
              </a:rPr>
              <a:t>We each have different work and personal priorities – you know yourself best</a:t>
            </a:r>
          </a:p>
          <a:p>
            <a:pPr lvl="1"/>
            <a:r>
              <a:rPr lang="en-US" dirty="0" smtClean="0">
                <a:latin typeface="HelveticaNeueLT Std" panose="020B0604020202020204" pitchFamily="34" charset="0"/>
              </a:rPr>
              <a:t>If you’re having trouble meeting any priority (work or personal), talk with your manager to find the best solution for you</a:t>
            </a:r>
          </a:p>
          <a:p>
            <a:pPr lvl="1"/>
            <a:r>
              <a:rPr lang="en-US" dirty="0" smtClean="0">
                <a:latin typeface="HelveticaNeueLT Std" panose="020B0604020202020204" pitchFamily="34" charset="0"/>
              </a:rPr>
              <a:t>We each seek different support from one another – from project plans to running half marathons. Get to know your teammates’ priorities as support them as best you can.</a:t>
            </a:r>
            <a:endParaRPr lang="en-US" dirty="0">
              <a:latin typeface="HelveticaNeueLT Std" panose="020B0604020202020204" pitchFamily="34" charset="0"/>
            </a:endParaRPr>
          </a:p>
        </p:txBody>
      </p:sp>
      <p:sp>
        <p:nvSpPr>
          <p:cNvPr id="3" name="Slide Number Placeholder 2"/>
          <p:cNvSpPr>
            <a:spLocks noGrp="1"/>
          </p:cNvSpPr>
          <p:nvPr>
            <p:ph type="sldNum" sz="quarter" idx="12"/>
          </p:nvPr>
        </p:nvSpPr>
        <p:spPr/>
        <p:txBody>
          <a:bodyPr/>
          <a:lstStyle/>
          <a:p>
            <a:fld id="{BBCE1A83-8D56-47A2-B1E5-6FF214836D60}" type="slidenum">
              <a:rPr lang="en-US" smtClean="0"/>
              <a:t>36</a:t>
            </a:fld>
            <a:endParaRPr lang="en-US"/>
          </a:p>
        </p:txBody>
      </p:sp>
    </p:spTree>
    <p:extLst>
      <p:ext uri="{BB962C8B-B14F-4D97-AF65-F5344CB8AC3E}">
        <p14:creationId xmlns:p14="http://schemas.microsoft.com/office/powerpoint/2010/main" val="20194932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6169" y="116375"/>
            <a:ext cx="11353800" cy="889465"/>
          </a:xfrm>
        </p:spPr>
        <p:txBody>
          <a:bodyPr/>
          <a:lstStyle/>
          <a:p>
            <a:pPr algn="ctr"/>
            <a:r>
              <a:rPr lang="en-US" i="1" dirty="0" smtClean="0">
                <a:latin typeface="Rockwell" panose="02060603020205020403" pitchFamily="18" charset="0"/>
              </a:rPr>
              <a:t>Vacations, Sick Days, Emergencies and Snow</a:t>
            </a:r>
            <a:endParaRPr lang="en-US" i="1" dirty="0">
              <a:latin typeface="Rockwell" panose="02060603020205020403" pitchFamily="18" charset="0"/>
            </a:endParaRPr>
          </a:p>
        </p:txBody>
      </p:sp>
      <p:sp>
        <p:nvSpPr>
          <p:cNvPr id="3" name="Content Placeholder 2"/>
          <p:cNvSpPr>
            <a:spLocks noGrp="1"/>
          </p:cNvSpPr>
          <p:nvPr>
            <p:ph idx="1"/>
          </p:nvPr>
        </p:nvSpPr>
        <p:spPr>
          <a:xfrm>
            <a:off x="416169" y="1005840"/>
            <a:ext cx="11353800" cy="5729068"/>
          </a:xfrm>
        </p:spPr>
        <p:txBody>
          <a:bodyPr>
            <a:normAutofit fontScale="92500" lnSpcReduction="10000"/>
          </a:bodyPr>
          <a:lstStyle/>
          <a:p>
            <a:r>
              <a:rPr lang="en-US" dirty="0">
                <a:latin typeface="HelveticaNeueLT Std" panose="020B0604020202020204" pitchFamily="34" charset="0"/>
              </a:rPr>
              <a:t>Vacations</a:t>
            </a:r>
            <a:endParaRPr lang="en-US" sz="1000" dirty="0">
              <a:latin typeface="HelveticaNeueLT Std" panose="020B0604020202020204" pitchFamily="34" charset="0"/>
            </a:endParaRPr>
          </a:p>
          <a:p>
            <a:pPr lvl="1">
              <a:lnSpc>
                <a:spcPct val="80000"/>
              </a:lnSpc>
            </a:pPr>
            <a:r>
              <a:rPr lang="en-US" dirty="0">
                <a:latin typeface="HelveticaNeueLT Std" panose="020B0604020202020204" pitchFamily="34" charset="0"/>
              </a:rPr>
              <a:t>NS employees may take 15 personal/vacation </a:t>
            </a:r>
            <a:r>
              <a:rPr lang="en-US" dirty="0" smtClean="0">
                <a:latin typeface="HelveticaNeueLT Std" panose="020B0604020202020204" pitchFamily="34" charset="0"/>
              </a:rPr>
              <a:t>days </a:t>
            </a:r>
            <a:r>
              <a:rPr lang="en-US" dirty="0">
                <a:latin typeface="HelveticaNeueLT Std" panose="020B0604020202020204" pitchFamily="34" charset="0"/>
              </a:rPr>
              <a:t>during the fiscal year. Rest, relax and come back rejuvenated</a:t>
            </a:r>
            <a:r>
              <a:rPr lang="en-US" dirty="0" smtClean="0">
                <a:latin typeface="HelveticaNeueLT Std" panose="020B0604020202020204" pitchFamily="34" charset="0"/>
              </a:rPr>
              <a:t>! If you have questions about what holidays NS observes, reference the </a:t>
            </a:r>
            <a:r>
              <a:rPr lang="en-US" dirty="0" smtClean="0">
                <a:latin typeface="HelveticaNeueLT Std" panose="020B0604020202020204" pitchFamily="34" charset="0"/>
                <a:hlinkClick r:id="rId3"/>
              </a:rPr>
              <a:t>Team Chief of Staff calendar</a:t>
            </a:r>
            <a:r>
              <a:rPr lang="en-US" dirty="0" smtClean="0">
                <a:latin typeface="HelveticaNeueLT Std" panose="020B0604020202020204" pitchFamily="34" charset="0"/>
              </a:rPr>
              <a:t>.</a:t>
            </a:r>
          </a:p>
          <a:p>
            <a:pPr marL="457200" lvl="1" indent="0">
              <a:lnSpc>
                <a:spcPct val="80000"/>
              </a:lnSpc>
              <a:buNone/>
            </a:pPr>
            <a:endParaRPr lang="en-US" sz="600" dirty="0" smtClean="0">
              <a:latin typeface="HelveticaNeueLT Std" panose="020B0604020202020204" pitchFamily="34" charset="0"/>
            </a:endParaRPr>
          </a:p>
          <a:p>
            <a:pPr>
              <a:lnSpc>
                <a:spcPct val="80000"/>
              </a:lnSpc>
            </a:pPr>
            <a:r>
              <a:rPr lang="en-US" dirty="0" smtClean="0">
                <a:latin typeface="HelveticaNeueLT Std" panose="020B0604020202020204" pitchFamily="34" charset="0"/>
              </a:rPr>
              <a:t>Sick </a:t>
            </a:r>
            <a:r>
              <a:rPr lang="en-US" dirty="0">
                <a:latin typeface="HelveticaNeueLT Std" panose="020B0604020202020204" pitchFamily="34" charset="0"/>
              </a:rPr>
              <a:t>Days and Emergencies</a:t>
            </a:r>
            <a:endParaRPr lang="en-US" sz="1400" dirty="0">
              <a:latin typeface="HelveticaNeueLT Std" panose="020B0604020202020204" pitchFamily="34" charset="0"/>
            </a:endParaRPr>
          </a:p>
          <a:p>
            <a:pPr lvl="1">
              <a:lnSpc>
                <a:spcPct val="80000"/>
              </a:lnSpc>
            </a:pPr>
            <a:r>
              <a:rPr lang="en-US" dirty="0">
                <a:latin typeface="HelveticaNeueLT Std" panose="020B0604020202020204" pitchFamily="34" charset="0"/>
              </a:rPr>
              <a:t>Your </a:t>
            </a:r>
            <a:r>
              <a:rPr lang="en-US" dirty="0" smtClean="0">
                <a:latin typeface="HelveticaNeueLT Std" panose="020B0604020202020204" pitchFamily="34" charset="0"/>
              </a:rPr>
              <a:t>health and loved ones are important</a:t>
            </a:r>
            <a:r>
              <a:rPr lang="en-US" dirty="0">
                <a:latin typeface="HelveticaNeueLT Std" panose="020B0604020202020204" pitchFamily="34" charset="0"/>
              </a:rPr>
              <a:t>. If you need to take a day, take it, and let your manager know as soon as </a:t>
            </a:r>
            <a:r>
              <a:rPr lang="en-US" dirty="0" smtClean="0">
                <a:latin typeface="HelveticaNeueLT Std" panose="020B0604020202020204" pitchFamily="34" charset="0"/>
              </a:rPr>
              <a:t>possible</a:t>
            </a:r>
          </a:p>
          <a:p>
            <a:pPr marL="457200" lvl="1" indent="0">
              <a:lnSpc>
                <a:spcPct val="80000"/>
              </a:lnSpc>
              <a:buNone/>
            </a:pPr>
            <a:endParaRPr lang="en-US" sz="600" dirty="0">
              <a:latin typeface="HelveticaNeueLT Std" panose="020B0604020202020204" pitchFamily="34" charset="0"/>
            </a:endParaRPr>
          </a:p>
          <a:p>
            <a:r>
              <a:rPr lang="en-US" dirty="0" smtClean="0">
                <a:latin typeface="HelveticaNeueLT Std" panose="020B0604020202020204" pitchFamily="34" charset="0"/>
              </a:rPr>
              <a:t>Snow </a:t>
            </a:r>
            <a:r>
              <a:rPr lang="en-US" dirty="0">
                <a:latin typeface="HelveticaNeueLT Std" panose="020B0604020202020204" pitchFamily="34" charset="0"/>
              </a:rPr>
              <a:t>Days</a:t>
            </a:r>
          </a:p>
          <a:p>
            <a:pPr lvl="1"/>
            <a:r>
              <a:rPr lang="en-US" dirty="0" smtClean="0">
                <a:latin typeface="HelveticaNeueLT Std" panose="020B0604020202020204" pitchFamily="34" charset="0"/>
                <a:sym typeface="Wingdings" panose="05000000000000000000" pitchFamily="2" charset="2"/>
              </a:rPr>
              <a:t>Our </a:t>
            </a:r>
            <a:r>
              <a:rPr lang="en-US" dirty="0">
                <a:latin typeface="HelveticaNeueLT Std" panose="020B0604020202020204" pitchFamily="34" charset="0"/>
                <a:sym typeface="Wingdings" panose="05000000000000000000" pitchFamily="2" charset="2"/>
              </a:rPr>
              <a:t>offices that are a part of schools (James St., Hartford and Providence) typically close when the school is </a:t>
            </a:r>
            <a:r>
              <a:rPr lang="en-US" dirty="0" smtClean="0">
                <a:latin typeface="HelveticaNeueLT Std" panose="020B0604020202020204" pitchFamily="34" charset="0"/>
                <a:sym typeface="Wingdings" panose="05000000000000000000" pitchFamily="2" charset="2"/>
              </a:rPr>
              <a:t>closed, </a:t>
            </a:r>
            <a:r>
              <a:rPr lang="en-US" dirty="0">
                <a:latin typeface="HelveticaNeueLT Std" panose="020B0604020202020204" pitchFamily="34" charset="0"/>
                <a:sym typeface="Wingdings" panose="05000000000000000000" pitchFamily="2" charset="2"/>
              </a:rPr>
              <a:t>and we expect most people to work from home and be in touch with their manager</a:t>
            </a:r>
            <a:r>
              <a:rPr lang="en-US" dirty="0" smtClean="0">
                <a:latin typeface="HelveticaNeueLT Std" panose="020B0604020202020204" pitchFamily="34" charset="0"/>
                <a:sym typeface="Wingdings" panose="05000000000000000000" pitchFamily="2" charset="2"/>
              </a:rPr>
              <a:t>.  </a:t>
            </a:r>
          </a:p>
          <a:p>
            <a:pPr lvl="2"/>
            <a:r>
              <a:rPr lang="en-US" dirty="0" smtClean="0">
                <a:latin typeface="HelveticaNeueLT Std" panose="020B0604020202020204" pitchFamily="34" charset="0"/>
                <a:sym typeface="Wingdings" panose="05000000000000000000" pitchFamily="2" charset="2"/>
              </a:rPr>
              <a:t>There are times when </a:t>
            </a:r>
            <a:r>
              <a:rPr lang="en-US" dirty="0" smtClean="0">
                <a:latin typeface="HelveticaNeueLT Std" panose="020B0604020202020204" pitchFamily="34" charset="0"/>
              </a:rPr>
              <a:t>we </a:t>
            </a:r>
            <a:r>
              <a:rPr lang="en-US" dirty="0">
                <a:latin typeface="HelveticaNeueLT Std" panose="020B0604020202020204" pitchFamily="34" charset="0"/>
              </a:rPr>
              <a:t>will make a different decision than the district does to stay closed or </a:t>
            </a:r>
            <a:r>
              <a:rPr lang="en-US" dirty="0" smtClean="0">
                <a:latin typeface="HelveticaNeueLT Std" panose="020B0604020202020204" pitchFamily="34" charset="0"/>
              </a:rPr>
              <a:t>open,  and we will </a:t>
            </a:r>
            <a:r>
              <a:rPr lang="en-US" dirty="0">
                <a:latin typeface="HelveticaNeueLT Std" panose="020B0604020202020204" pitchFamily="34" charset="0"/>
              </a:rPr>
              <a:t>be in touch over email when that does happen.</a:t>
            </a:r>
            <a:endParaRPr lang="en-US" dirty="0" smtClean="0">
              <a:latin typeface="HelveticaNeueLT Std" panose="020B0604020202020204" pitchFamily="34" charset="0"/>
              <a:sym typeface="Wingdings" panose="05000000000000000000" pitchFamily="2" charset="2"/>
            </a:endParaRPr>
          </a:p>
          <a:p>
            <a:pPr lvl="1"/>
            <a:r>
              <a:rPr lang="en-US" dirty="0" smtClean="0">
                <a:latin typeface="HelveticaNeueLT Std" panose="020B0604020202020204" pitchFamily="34" charset="0"/>
                <a:sym typeface="Wingdings" panose="05000000000000000000" pitchFamily="2" charset="2"/>
              </a:rPr>
              <a:t>Adams </a:t>
            </a:r>
            <a:r>
              <a:rPr lang="en-US" dirty="0">
                <a:latin typeface="HelveticaNeueLT Std" panose="020B0604020202020204" pitchFamily="34" charset="0"/>
                <a:sym typeface="Wingdings" panose="05000000000000000000" pitchFamily="2" charset="2"/>
              </a:rPr>
              <a:t>St. will almost always stay open in the case of snow, though we trust you to be safe and work smart. </a:t>
            </a:r>
            <a:endParaRPr lang="en-US" dirty="0" smtClean="0">
              <a:latin typeface="HelveticaNeueLT Std" panose="020B0604020202020204" pitchFamily="34" charset="0"/>
              <a:sym typeface="Wingdings" panose="05000000000000000000" pitchFamily="2" charset="2"/>
            </a:endParaRPr>
          </a:p>
          <a:p>
            <a:pPr marL="457200" lvl="1" indent="0">
              <a:buNone/>
            </a:pPr>
            <a:endParaRPr lang="en-US" sz="600" dirty="0" smtClean="0">
              <a:latin typeface="HelveticaNeueLT Std" panose="020B0604020202020204" pitchFamily="34" charset="0"/>
              <a:sym typeface="Wingdings" panose="05000000000000000000" pitchFamily="2" charset="2"/>
            </a:endParaRPr>
          </a:p>
          <a:p>
            <a:r>
              <a:rPr lang="en-US" b="1" dirty="0" smtClean="0">
                <a:latin typeface="HelveticaNeueLT Std" panose="020B0604020202020204" pitchFamily="34" charset="0"/>
              </a:rPr>
              <a:t>Read through the </a:t>
            </a:r>
            <a:r>
              <a:rPr lang="en-US" b="1" dirty="0" smtClean="0">
                <a:latin typeface="HelveticaNeueLT Std" panose="020B0604020202020204" pitchFamily="34" charset="0"/>
                <a:hlinkClick r:id="rId4"/>
              </a:rPr>
              <a:t>handbook</a:t>
            </a:r>
            <a:r>
              <a:rPr lang="en-US" b="1" dirty="0" smtClean="0">
                <a:latin typeface="HelveticaNeueLT Std" panose="020B0604020202020204" pitchFamily="34" charset="0"/>
              </a:rPr>
              <a:t>. </a:t>
            </a:r>
            <a:r>
              <a:rPr lang="en-US" dirty="0" smtClean="0">
                <a:latin typeface="HelveticaNeueLT Std" panose="020B0604020202020204" pitchFamily="34" charset="0"/>
              </a:rPr>
              <a:t>It </a:t>
            </a:r>
            <a:r>
              <a:rPr lang="en-US" dirty="0">
                <a:latin typeface="HelveticaNeueLT Std" panose="020B0604020202020204" pitchFamily="34" charset="0"/>
              </a:rPr>
              <a:t>contains detail on all AF policies – we strongly recommend reading through it once a </a:t>
            </a:r>
            <a:r>
              <a:rPr lang="en-US" dirty="0" smtClean="0">
                <a:latin typeface="HelveticaNeueLT Std" panose="020B0604020202020204" pitchFamily="34" charset="0"/>
              </a:rPr>
              <a:t>year.</a:t>
            </a:r>
            <a:endParaRPr lang="en-US" dirty="0">
              <a:latin typeface="HelveticaNeueLT Std" panose="020B0604020202020204" pitchFamily="34"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37</a:t>
            </a:fld>
            <a:endParaRPr lang="en-US"/>
          </a:p>
        </p:txBody>
      </p:sp>
    </p:spTree>
    <p:extLst>
      <p:ext uri="{BB962C8B-B14F-4D97-AF65-F5344CB8AC3E}">
        <p14:creationId xmlns:p14="http://schemas.microsoft.com/office/powerpoint/2010/main" val="7814309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37739" y="1"/>
            <a:ext cx="6254261" cy="1248508"/>
          </a:xfrm>
          <a:solidFill>
            <a:schemeClr val="bg1">
              <a:alpha val="42000"/>
            </a:schemeClr>
          </a:solidFill>
        </p:spPr>
        <p:txBody>
          <a:bodyPr>
            <a:noAutofit/>
          </a:bodyPr>
          <a:lstStyle/>
          <a:p>
            <a:pPr algn="ctr"/>
            <a:r>
              <a:rPr lang="en-US" sz="5400" i="1" dirty="0" smtClean="0">
                <a:latin typeface="Rockwell" panose="02060603020205020403" pitchFamily="18" charset="0"/>
              </a:rPr>
              <a:t>Dress Policy</a:t>
            </a:r>
            <a:endParaRPr lang="en-US" sz="5400" i="1" dirty="0">
              <a:latin typeface="Rockwell" panose="02060603020205020403" pitchFamily="18" charset="0"/>
            </a:endParaRPr>
          </a:p>
        </p:txBody>
      </p:sp>
      <p:sp>
        <p:nvSpPr>
          <p:cNvPr id="3" name="Content Placeholder 2"/>
          <p:cNvSpPr>
            <a:spLocks noGrp="1"/>
          </p:cNvSpPr>
          <p:nvPr>
            <p:ph idx="1"/>
          </p:nvPr>
        </p:nvSpPr>
        <p:spPr>
          <a:xfrm>
            <a:off x="5937739" y="1248508"/>
            <a:ext cx="6254261" cy="5609492"/>
          </a:xfrm>
          <a:solidFill>
            <a:schemeClr val="bg1">
              <a:alpha val="42000"/>
            </a:schemeClr>
          </a:solidFill>
        </p:spPr>
        <p:txBody>
          <a:bodyPr>
            <a:normAutofit fontScale="85000" lnSpcReduction="10000"/>
          </a:bodyPr>
          <a:lstStyle/>
          <a:p>
            <a:r>
              <a:rPr lang="en-US" sz="2600" dirty="0" smtClean="0">
                <a:latin typeface="HelveticaNeueLT Std" panose="020B0604020202020204" pitchFamily="34" charset="0"/>
              </a:rPr>
              <a:t>Men should </a:t>
            </a:r>
            <a:r>
              <a:rPr lang="en-US" sz="2600" dirty="0">
                <a:latin typeface="HelveticaNeueLT Std" panose="020B0604020202020204" pitchFamily="34" charset="0"/>
              </a:rPr>
              <a:t>wear a shirt </a:t>
            </a:r>
            <a:r>
              <a:rPr lang="en-US" sz="2600" dirty="0" smtClean="0">
                <a:latin typeface="HelveticaNeueLT Std" panose="020B0604020202020204" pitchFamily="34" charset="0"/>
              </a:rPr>
              <a:t>(tucked in) and </a:t>
            </a:r>
            <a:r>
              <a:rPr lang="en-US" sz="2600" dirty="0">
                <a:latin typeface="HelveticaNeueLT Std" panose="020B0604020202020204" pitchFamily="34" charset="0"/>
              </a:rPr>
              <a:t>tie, slacks or dress pants, and appropriate shoes (no sneakers</a:t>
            </a:r>
            <a:r>
              <a:rPr lang="en-US" sz="2600" dirty="0" smtClean="0">
                <a:latin typeface="HelveticaNeueLT Std" panose="020B0604020202020204" pitchFamily="34" charset="0"/>
              </a:rPr>
              <a:t>).</a:t>
            </a:r>
          </a:p>
          <a:p>
            <a:pPr marL="0" indent="0">
              <a:buNone/>
            </a:pPr>
            <a:endParaRPr lang="en-US" sz="1000" dirty="0" smtClean="0">
              <a:latin typeface="HelveticaNeueLT Std" panose="020B0604020202020204" pitchFamily="34" charset="0"/>
            </a:endParaRPr>
          </a:p>
          <a:p>
            <a:pPr marL="228600" lvl="1">
              <a:spcBef>
                <a:spcPts val="1000"/>
              </a:spcBef>
            </a:pPr>
            <a:r>
              <a:rPr lang="en-US" sz="2600" dirty="0">
                <a:latin typeface="HelveticaNeueLT Std" panose="020B0604020202020204" pitchFamily="34" charset="0"/>
              </a:rPr>
              <a:t>Women should wear an equivalent business casual outfit. No revealing clothing. No shorts, jeans, or flip flops. Please tuck in shirts on all outfits that are meant to be tucked in</a:t>
            </a:r>
            <a:r>
              <a:rPr lang="en-US" sz="2600" dirty="0" smtClean="0">
                <a:latin typeface="HelveticaNeueLT Std" panose="020B0604020202020204" pitchFamily="34" charset="0"/>
              </a:rPr>
              <a:t>.</a:t>
            </a:r>
          </a:p>
          <a:p>
            <a:pPr marL="0" lvl="1" indent="0">
              <a:spcBef>
                <a:spcPts val="1000"/>
              </a:spcBef>
              <a:buNone/>
            </a:pPr>
            <a:endParaRPr lang="en-US" sz="1000" dirty="0" smtClean="0">
              <a:latin typeface="HelveticaNeueLT Std" panose="020B0604020202020204" pitchFamily="34" charset="0"/>
            </a:endParaRPr>
          </a:p>
          <a:p>
            <a:pPr marL="228600" lvl="1">
              <a:spcBef>
                <a:spcPts val="1000"/>
              </a:spcBef>
            </a:pPr>
            <a:r>
              <a:rPr lang="en-US" sz="2600" dirty="0" smtClean="0">
                <a:latin typeface="HelveticaNeueLT Std" panose="020B0604020202020204" pitchFamily="34" charset="0"/>
              </a:rPr>
              <a:t>On Fridays, NS staff </a:t>
            </a:r>
            <a:r>
              <a:rPr lang="en-US" sz="2600" dirty="0">
                <a:latin typeface="HelveticaNeueLT Std" panose="020B0604020202020204" pitchFamily="34" charset="0"/>
              </a:rPr>
              <a:t>may wear an Achievement First polo or a basic college t-shirt, with the shirt tucked in, belt, and slacks. </a:t>
            </a:r>
            <a:endParaRPr lang="en-US" sz="2600" dirty="0" smtClean="0">
              <a:latin typeface="HelveticaNeueLT Std" panose="020B0604020202020204" pitchFamily="34" charset="0"/>
            </a:endParaRPr>
          </a:p>
          <a:p>
            <a:pPr marL="0" lvl="1" indent="0">
              <a:spcBef>
                <a:spcPts val="1000"/>
              </a:spcBef>
              <a:buNone/>
            </a:pPr>
            <a:endParaRPr lang="en-US" sz="1000" dirty="0" smtClean="0">
              <a:latin typeface="HelveticaNeueLT Std" panose="020B0604020202020204" pitchFamily="34" charset="0"/>
            </a:endParaRPr>
          </a:p>
          <a:p>
            <a:pPr marL="228600" lvl="1">
              <a:spcBef>
                <a:spcPts val="1000"/>
              </a:spcBef>
            </a:pPr>
            <a:r>
              <a:rPr lang="en-US" sz="2600" dirty="0" smtClean="0">
                <a:latin typeface="HelveticaNeueLT Std" panose="020B0604020202020204" pitchFamily="34" charset="0"/>
              </a:rPr>
              <a:t>While school is out for the summer, NS staff </a:t>
            </a:r>
            <a:r>
              <a:rPr lang="en-US" sz="2600" dirty="0">
                <a:latin typeface="HelveticaNeueLT Std" panose="020B0604020202020204" pitchFamily="34" charset="0"/>
              </a:rPr>
              <a:t>may wear the Friday attire daily. For the summer and days school is not in session, this is extended to also include wearing any collared polo or Oxford shirt. For men this also means no tie</a:t>
            </a:r>
            <a:r>
              <a:rPr lang="en-US" sz="2600" dirty="0" smtClean="0">
                <a:latin typeface="HelveticaNeueLT Std" panose="020B0604020202020204" pitchFamily="34" charset="0"/>
              </a:rPr>
              <a:t>.</a:t>
            </a:r>
            <a:endParaRPr lang="en-US" sz="2600" dirty="0">
              <a:latin typeface="HelveticaNeueLT Std" panose="020B0604020202020204" pitchFamily="34" charset="0"/>
            </a:endParaRPr>
          </a:p>
          <a:p>
            <a:pPr marL="228600" lvl="1">
              <a:spcBef>
                <a:spcPts val="1000"/>
              </a:spcBef>
            </a:pPr>
            <a:endParaRPr lang="en-US" sz="2600" dirty="0">
              <a:latin typeface="HelveticaNeueLT Std" panose="020B0604020202020204" pitchFamily="34" charset="0"/>
            </a:endParaRPr>
          </a:p>
          <a:p>
            <a:endParaRPr lang="en-US" sz="2600" dirty="0">
              <a:latin typeface="HelveticaNeueLT Std" panose="020B0604020202020204" pitchFamily="34" charset="0"/>
            </a:endParaRPr>
          </a:p>
          <a:p>
            <a:endParaRPr lang="en-US" sz="2600" dirty="0">
              <a:latin typeface="HelveticaNeueLT Std" panose="020B0604020202020204" pitchFamily="34"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38</a:t>
            </a:fld>
            <a:endParaRPr lang="en-US"/>
          </a:p>
        </p:txBody>
      </p:sp>
    </p:spTree>
    <p:extLst>
      <p:ext uri="{BB962C8B-B14F-4D97-AF65-F5344CB8AC3E}">
        <p14:creationId xmlns:p14="http://schemas.microsoft.com/office/powerpoint/2010/main" val="32324391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3757247" y="193432"/>
            <a:ext cx="4489938" cy="738553"/>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i="1" dirty="0" smtClean="0">
                <a:latin typeface="Rockwell" panose="02060603020205020403" pitchFamily="18" charset="0"/>
              </a:rPr>
              <a:t>Recap</a:t>
            </a:r>
            <a:endParaRPr lang="en-US" sz="5400" i="1" dirty="0">
              <a:latin typeface="Rockwell" panose="02060603020205020403" pitchFamily="18" charset="0"/>
            </a:endParaRPr>
          </a:p>
        </p:txBody>
      </p:sp>
      <p:sp>
        <p:nvSpPr>
          <p:cNvPr id="3" name="Content Placeholder 2"/>
          <p:cNvSpPr txBox="1">
            <a:spLocks/>
          </p:cNvSpPr>
          <p:nvPr/>
        </p:nvSpPr>
        <p:spPr>
          <a:xfrm>
            <a:off x="580293" y="1248508"/>
            <a:ext cx="11383108" cy="5609492"/>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smtClean="0">
                <a:latin typeface="HelveticaNeueLT Std" panose="020B0604020202020204" pitchFamily="34" charset="0"/>
              </a:rPr>
              <a:t>We are busy people who deeply believe in our mission and share our core values. We are committed to making our schools great for scholars and to building a Network Support culture of team and family that we can take pride in.</a:t>
            </a:r>
          </a:p>
          <a:p>
            <a:pPr marL="0" indent="0">
              <a:buFont typeface="Arial" panose="020B0604020202020204" pitchFamily="34" charset="0"/>
              <a:buNone/>
            </a:pPr>
            <a:endParaRPr lang="en-US" sz="1000" dirty="0" smtClean="0">
              <a:latin typeface="HelveticaNeueLT Std" panose="020B0604020202020204" pitchFamily="34" charset="0"/>
            </a:endParaRPr>
          </a:p>
          <a:p>
            <a:pPr marL="0" lvl="1" indent="0">
              <a:spcBef>
                <a:spcPts val="1000"/>
              </a:spcBef>
              <a:buNone/>
            </a:pPr>
            <a:r>
              <a:rPr lang="en-US" sz="2600" dirty="0" smtClean="0">
                <a:latin typeface="HelveticaNeueLT Std" panose="020B0604020202020204" pitchFamily="34" charset="0"/>
              </a:rPr>
              <a:t>Communication is key!</a:t>
            </a:r>
          </a:p>
          <a:p>
            <a:pPr marL="457200" lvl="1" indent="-457200">
              <a:spcBef>
                <a:spcPts val="1000"/>
              </a:spcBef>
            </a:pPr>
            <a:r>
              <a:rPr lang="en-US" dirty="0" smtClean="0">
                <a:latin typeface="HelveticaNeueLT Std" panose="020B0604020202020204" pitchFamily="34" charset="0"/>
              </a:rPr>
              <a:t>We use email frequently and are conscious of our tone</a:t>
            </a:r>
          </a:p>
          <a:p>
            <a:pPr marL="457200" lvl="1" indent="-457200">
              <a:spcBef>
                <a:spcPts val="1000"/>
              </a:spcBef>
            </a:pPr>
            <a:r>
              <a:rPr lang="en-US" dirty="0" smtClean="0">
                <a:latin typeface="HelveticaNeueLT Std" panose="020B0604020202020204" pitchFamily="34" charset="0"/>
              </a:rPr>
              <a:t>We rely on our scalable communication tools: the Network Support Memo, Ops Blast, School Leader Memo and Many Minds</a:t>
            </a:r>
          </a:p>
          <a:p>
            <a:pPr marL="0" lvl="1" indent="0">
              <a:spcBef>
                <a:spcPts val="1000"/>
              </a:spcBef>
              <a:buFont typeface="Arial" panose="020B0604020202020204" pitchFamily="34" charset="0"/>
              <a:buNone/>
            </a:pPr>
            <a:endParaRPr lang="en-US" sz="1000" dirty="0" smtClean="0">
              <a:latin typeface="HelveticaNeueLT Std" panose="020B0604020202020204" pitchFamily="34" charset="0"/>
            </a:endParaRPr>
          </a:p>
          <a:p>
            <a:pPr marL="0" lvl="1" indent="0">
              <a:spcBef>
                <a:spcPts val="1000"/>
              </a:spcBef>
              <a:buNone/>
            </a:pPr>
            <a:r>
              <a:rPr lang="en-US" sz="2600" dirty="0" smtClean="0">
                <a:latin typeface="HelveticaNeueLT Std" panose="020B0604020202020204" pitchFamily="34" charset="0"/>
              </a:rPr>
              <a:t>As in any great organization, we are explicit about our expectations and norms so that we are all on the same page. Familiarize yourself with our </a:t>
            </a:r>
            <a:r>
              <a:rPr lang="en-US" sz="2600" b="1" dirty="0" smtClean="0">
                <a:latin typeface="HelveticaNeueLT Std" panose="020B0604020202020204" pitchFamily="34" charset="0"/>
                <a:hlinkClick r:id="rId3"/>
              </a:rPr>
              <a:t>handbook</a:t>
            </a:r>
            <a:r>
              <a:rPr lang="en-US" sz="2600" b="1" dirty="0" smtClean="0">
                <a:latin typeface="HelveticaNeueLT Std" panose="020B0604020202020204" pitchFamily="34" charset="0"/>
              </a:rPr>
              <a:t> </a:t>
            </a:r>
            <a:r>
              <a:rPr lang="en-US" sz="2600" dirty="0" smtClean="0">
                <a:latin typeface="HelveticaNeueLT Std" panose="020B0604020202020204" pitchFamily="34" charset="0"/>
              </a:rPr>
              <a:t>and these working agreements. If you have questions, contact Team Human Capital (for policies in the handbook) or Team Chief of Staff (for norms in this deck).</a:t>
            </a:r>
          </a:p>
          <a:p>
            <a:endParaRPr lang="en-US" sz="2600" dirty="0" smtClean="0">
              <a:latin typeface="HelveticaNeueLT Std" panose="020B0604020202020204" pitchFamily="34" charset="0"/>
            </a:endParaRPr>
          </a:p>
          <a:p>
            <a:endParaRPr lang="en-US" sz="2600" dirty="0">
              <a:latin typeface="HelveticaNeueLT Std" panose="020B0604020202020204" pitchFamily="34"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39</a:t>
            </a:fld>
            <a:endParaRPr lang="en-US"/>
          </a:p>
        </p:txBody>
      </p:sp>
    </p:spTree>
    <p:extLst>
      <p:ext uri="{BB962C8B-B14F-4D97-AF65-F5344CB8AC3E}">
        <p14:creationId xmlns:p14="http://schemas.microsoft.com/office/powerpoint/2010/main" val="26253589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8262" y="3847348"/>
            <a:ext cx="6406662" cy="1456116"/>
          </a:xfrm>
        </p:spPr>
        <p:txBody>
          <a:bodyPr>
            <a:normAutofit fontScale="90000"/>
          </a:bodyPr>
          <a:lstStyle/>
          <a:p>
            <a:r>
              <a:rPr lang="en-US" sz="4800" dirty="0" smtClean="0">
                <a:solidFill>
                  <a:schemeClr val="bg1"/>
                </a:solidFill>
                <a:latin typeface="Rockwell" panose="02060603020205020403" pitchFamily="18" charset="0"/>
              </a:rPr>
              <a:t>  Who We Are: </a:t>
            </a:r>
            <a:br>
              <a:rPr lang="en-US" sz="4800" dirty="0" smtClean="0">
                <a:solidFill>
                  <a:schemeClr val="bg1"/>
                </a:solidFill>
                <a:latin typeface="Rockwell" panose="02060603020205020403" pitchFamily="18" charset="0"/>
              </a:rPr>
            </a:br>
            <a:r>
              <a:rPr lang="en-US" sz="4800" i="1" dirty="0" smtClean="0">
                <a:solidFill>
                  <a:schemeClr val="bg1"/>
                </a:solidFill>
                <a:latin typeface="Rockwell" panose="02060603020205020403" pitchFamily="18" charset="0"/>
              </a:rPr>
              <a:t>“</a:t>
            </a:r>
            <a:r>
              <a:rPr lang="en-US" sz="4800" i="1" dirty="0">
                <a:solidFill>
                  <a:schemeClr val="bg1"/>
                </a:solidFill>
                <a:latin typeface="Rockwell" panose="02060603020205020403" pitchFamily="18" charset="0"/>
              </a:rPr>
              <a:t>The Wind in the Sails</a:t>
            </a:r>
            <a:r>
              <a:rPr lang="en-US" sz="4800" i="1" dirty="0" smtClean="0">
                <a:solidFill>
                  <a:schemeClr val="bg1"/>
                </a:solidFill>
                <a:latin typeface="Rockwell" panose="02060603020205020403" pitchFamily="18" charset="0"/>
              </a:rPr>
              <a:t>”</a:t>
            </a:r>
            <a:endParaRPr lang="en-US" sz="4800" dirty="0">
              <a:solidFill>
                <a:schemeClr val="bg1"/>
              </a:solidFill>
              <a:latin typeface="Rockwell" panose="02060603020205020403" pitchFamily="18" charset="0"/>
            </a:endParaRPr>
          </a:p>
        </p:txBody>
      </p:sp>
      <p:sp>
        <p:nvSpPr>
          <p:cNvPr id="4" name="Title 1"/>
          <p:cNvSpPr txBox="1">
            <a:spLocks/>
          </p:cNvSpPr>
          <p:nvPr/>
        </p:nvSpPr>
        <p:spPr>
          <a:xfrm>
            <a:off x="140677" y="5095856"/>
            <a:ext cx="11342077" cy="18852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bg1"/>
                </a:solidFill>
                <a:latin typeface="HelveticaNeueLT Std" panose="020B0604020202020204" pitchFamily="34" charset="0"/>
              </a:rPr>
              <a:t>Network Support exists to support our schools. Our first priority should </a:t>
            </a:r>
            <a:r>
              <a:rPr lang="en-US" sz="2400" dirty="0">
                <a:solidFill>
                  <a:schemeClr val="bg1"/>
                </a:solidFill>
                <a:latin typeface="HelveticaNeueLT Std" panose="020B0604020202020204" pitchFamily="34" charset="0"/>
              </a:rPr>
              <a:t>always be to help schools </a:t>
            </a:r>
            <a:r>
              <a:rPr lang="en-US" sz="2400" dirty="0" smtClean="0">
                <a:solidFill>
                  <a:schemeClr val="bg1"/>
                </a:solidFill>
                <a:latin typeface="HelveticaNeueLT Std" panose="020B0604020202020204" pitchFamily="34" charset="0"/>
              </a:rPr>
              <a:t>be their </a:t>
            </a:r>
            <a:r>
              <a:rPr lang="en-US" sz="2400" dirty="0">
                <a:solidFill>
                  <a:schemeClr val="bg1"/>
                </a:solidFill>
                <a:latin typeface="HelveticaNeueLT Std" panose="020B0604020202020204" pitchFamily="34" charset="0"/>
              </a:rPr>
              <a:t>best for our scholars. This </a:t>
            </a:r>
            <a:r>
              <a:rPr lang="en-US" sz="2400" dirty="0" smtClean="0">
                <a:solidFill>
                  <a:schemeClr val="bg1"/>
                </a:solidFill>
                <a:latin typeface="HelveticaNeueLT Std" panose="020B0604020202020204" pitchFamily="34" charset="0"/>
              </a:rPr>
              <a:t>often means saying </a:t>
            </a:r>
            <a:r>
              <a:rPr lang="en-US" sz="2400" dirty="0">
                <a:solidFill>
                  <a:schemeClr val="bg1"/>
                </a:solidFill>
                <a:latin typeface="HelveticaNeueLT Std" panose="020B0604020202020204" pitchFamily="34" charset="0"/>
              </a:rPr>
              <a:t>“yes” to their requests when we are busy, and it definitely means learning more about their needs and </a:t>
            </a:r>
            <a:r>
              <a:rPr lang="en-US" sz="2400" dirty="0" smtClean="0">
                <a:solidFill>
                  <a:schemeClr val="bg1"/>
                </a:solidFill>
                <a:latin typeface="HelveticaNeueLT Std" panose="020B0604020202020204" pitchFamily="34" charset="0"/>
              </a:rPr>
              <a:t>doing what’s necessary for them to </a:t>
            </a:r>
            <a:r>
              <a:rPr lang="en-US" sz="2400" dirty="0">
                <a:solidFill>
                  <a:schemeClr val="bg1"/>
                </a:solidFill>
                <a:latin typeface="HelveticaNeueLT Std" panose="020B0604020202020204" pitchFamily="34" charset="0"/>
              </a:rPr>
              <a:t>have the greatest positive impact on students.</a:t>
            </a:r>
          </a:p>
        </p:txBody>
      </p:sp>
      <p:sp>
        <p:nvSpPr>
          <p:cNvPr id="3" name="Slide Number Placeholder 2"/>
          <p:cNvSpPr>
            <a:spLocks noGrp="1"/>
          </p:cNvSpPr>
          <p:nvPr>
            <p:ph type="sldNum" sz="quarter" idx="12"/>
          </p:nvPr>
        </p:nvSpPr>
        <p:spPr/>
        <p:txBody>
          <a:bodyPr/>
          <a:lstStyle/>
          <a:p>
            <a:fld id="{BBCE1A83-8D56-47A2-B1E5-6FF214836D60}" type="slidenum">
              <a:rPr lang="en-US" smtClean="0"/>
              <a:t>4</a:t>
            </a:fld>
            <a:endParaRPr lang="en-US"/>
          </a:p>
        </p:txBody>
      </p:sp>
    </p:spTree>
    <p:extLst>
      <p:ext uri="{BB962C8B-B14F-4D97-AF65-F5344CB8AC3E}">
        <p14:creationId xmlns:p14="http://schemas.microsoft.com/office/powerpoint/2010/main" val="35067406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2191999" cy="1143000"/>
          </a:xfrm>
          <a:solidFill>
            <a:schemeClr val="bg1">
              <a:alpha val="54000"/>
            </a:schemeClr>
          </a:solidFill>
        </p:spPr>
        <p:txBody>
          <a:bodyPr/>
          <a:lstStyle/>
          <a:p>
            <a:pPr algn="ctr"/>
            <a:r>
              <a:rPr lang="en-US" dirty="0" smtClean="0">
                <a:latin typeface="Rockwell" panose="02060603020205020403" pitchFamily="18" charset="0"/>
              </a:rPr>
              <a:t>Thanks for reading!</a:t>
            </a:r>
            <a:endParaRPr lang="en-US" dirty="0">
              <a:latin typeface="Rockwell" panose="02060603020205020403" pitchFamily="18" charset="0"/>
            </a:endParaRPr>
          </a:p>
        </p:txBody>
      </p:sp>
      <p:sp>
        <p:nvSpPr>
          <p:cNvPr id="3" name="Content Placeholder 2"/>
          <p:cNvSpPr>
            <a:spLocks noGrp="1"/>
          </p:cNvSpPr>
          <p:nvPr>
            <p:ph idx="1"/>
          </p:nvPr>
        </p:nvSpPr>
        <p:spPr>
          <a:xfrm>
            <a:off x="0" y="5697415"/>
            <a:ext cx="12192000" cy="1160584"/>
          </a:xfrm>
          <a:solidFill>
            <a:schemeClr val="bg1">
              <a:alpha val="74000"/>
            </a:schemeClr>
          </a:solidFill>
        </p:spPr>
        <p:txBody>
          <a:bodyPr>
            <a:noAutofit/>
          </a:bodyPr>
          <a:lstStyle/>
          <a:p>
            <a:pPr marL="0" indent="0" algn="ctr">
              <a:buNone/>
            </a:pPr>
            <a:r>
              <a:rPr lang="en-US" sz="2400" dirty="0" smtClean="0">
                <a:latin typeface="HelveticaNeueLT Std" panose="020B0604020202020204" pitchFamily="34" charset="0"/>
              </a:rPr>
              <a:t>If </a:t>
            </a:r>
            <a:r>
              <a:rPr lang="en-US" sz="2400" dirty="0">
                <a:latin typeface="HelveticaNeueLT Std" panose="020B0604020202020204" pitchFamily="34" charset="0"/>
              </a:rPr>
              <a:t>you have questions or feedback on how we could revise these agreements, please contact </a:t>
            </a:r>
            <a:r>
              <a:rPr lang="en-US" sz="2400" dirty="0" smtClean="0">
                <a:latin typeface="HelveticaNeueLT Std" panose="020B0604020202020204" pitchFamily="34" charset="0"/>
              </a:rPr>
              <a:t>the members of </a:t>
            </a:r>
            <a:r>
              <a:rPr lang="en-US" sz="2400" dirty="0" smtClean="0">
                <a:latin typeface="HelveticaNeueLT Std" panose="020B0604020202020204" pitchFamily="34" charset="0"/>
                <a:hlinkClick r:id="rId4"/>
              </a:rPr>
              <a:t>Team </a:t>
            </a:r>
            <a:r>
              <a:rPr lang="en-US" sz="2400" dirty="0">
                <a:latin typeface="HelveticaNeueLT Std" panose="020B0604020202020204" pitchFamily="34" charset="0"/>
                <a:hlinkClick r:id="rId4"/>
              </a:rPr>
              <a:t>Chief of </a:t>
            </a:r>
            <a:r>
              <a:rPr lang="en-US" sz="2400" dirty="0" smtClean="0">
                <a:latin typeface="HelveticaNeueLT Std" panose="020B0604020202020204" pitchFamily="34" charset="0"/>
                <a:hlinkClick r:id="rId4"/>
              </a:rPr>
              <a:t>Staff</a:t>
            </a:r>
            <a:r>
              <a:rPr lang="en-US" sz="2400" dirty="0" smtClean="0">
                <a:latin typeface="HelveticaNeueLT Std" panose="020B0604020202020204" pitchFamily="34" charset="0"/>
              </a:rPr>
              <a:t>. Thank </a:t>
            </a:r>
            <a:r>
              <a:rPr lang="en-US" sz="2400" dirty="0">
                <a:latin typeface="HelveticaNeueLT Std" panose="020B0604020202020204" pitchFamily="34" charset="0"/>
              </a:rPr>
              <a:t>you for reading and helping make AF the amazing organization we’ve all chosen to be a part of!</a:t>
            </a:r>
          </a:p>
          <a:p>
            <a:endParaRPr lang="en-US" sz="2400" dirty="0">
              <a:latin typeface="HelveticaNeueLT Std" panose="020B0604020202020204" pitchFamily="34"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40</a:t>
            </a:fld>
            <a:endParaRPr lang="en-US"/>
          </a:p>
        </p:txBody>
      </p:sp>
    </p:spTree>
    <p:extLst>
      <p:ext uri="{BB962C8B-B14F-4D97-AF65-F5344CB8AC3E}">
        <p14:creationId xmlns:p14="http://schemas.microsoft.com/office/powerpoint/2010/main" val="40258479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51862" y="1104901"/>
            <a:ext cx="3939638" cy="1200150"/>
          </a:xfrm>
        </p:spPr>
        <p:txBody>
          <a:bodyPr>
            <a:noAutofit/>
          </a:bodyPr>
          <a:lstStyle/>
          <a:p>
            <a:r>
              <a:rPr lang="en-US" sz="4800" b="1" i="1" dirty="0" smtClean="0">
                <a:solidFill>
                  <a:schemeClr val="bg1"/>
                </a:solidFill>
                <a:latin typeface="Rockwell" panose="02060603020205020403" pitchFamily="18" charset="0"/>
              </a:rPr>
              <a:t>Our Mission</a:t>
            </a:r>
            <a:endParaRPr lang="en-US" sz="4800" b="1" i="1" dirty="0">
              <a:solidFill>
                <a:schemeClr val="bg1"/>
              </a:solidFill>
              <a:latin typeface="Rockwell" panose="02060603020205020403" pitchFamily="18" charset="0"/>
            </a:endParaRPr>
          </a:p>
        </p:txBody>
      </p:sp>
      <p:sp>
        <p:nvSpPr>
          <p:cNvPr id="3" name="Content Placeholder 2"/>
          <p:cNvSpPr>
            <a:spLocks noGrp="1"/>
          </p:cNvSpPr>
          <p:nvPr>
            <p:ph idx="1"/>
          </p:nvPr>
        </p:nvSpPr>
        <p:spPr>
          <a:xfrm>
            <a:off x="0" y="3924300"/>
            <a:ext cx="12191999" cy="2933700"/>
          </a:xfrm>
          <a:solidFill>
            <a:srgbClr val="003760">
              <a:alpha val="60000"/>
            </a:srgbClr>
          </a:solidFill>
        </p:spPr>
        <p:txBody>
          <a:bodyPr>
            <a:normAutofit fontScale="92500" lnSpcReduction="10000"/>
          </a:bodyPr>
          <a:lstStyle/>
          <a:p>
            <a:pPr marL="0" indent="0" algn="ctr">
              <a:buFont typeface="Wingdings" panose="05000000000000000000" pitchFamily="2" charset="2"/>
              <a:buNone/>
            </a:pPr>
            <a:r>
              <a:rPr lang="en-US" altLang="en-US" dirty="0">
                <a:solidFill>
                  <a:schemeClr val="bg1"/>
                </a:solidFill>
                <a:latin typeface="HelveticaNeueLT Std" panose="020B0604020202020204" pitchFamily="34" charset="0"/>
                <a:ea typeface="ＭＳ Ｐゴシック" panose="020B0600070205080204" pitchFamily="34" charset="-128"/>
              </a:rPr>
              <a:t>The mission of Achievement First is to deliver on the promise of equal educational opportunity for all of America's children.  We believe that all children, regardless of race or economic status, can succeed if they have access to a great education.</a:t>
            </a:r>
          </a:p>
          <a:p>
            <a:pPr marL="0" indent="0" algn="ctr">
              <a:buFont typeface="Wingdings" panose="05000000000000000000" pitchFamily="2" charset="2"/>
              <a:buNone/>
            </a:pPr>
            <a:r>
              <a:rPr lang="en-US" altLang="en-US" dirty="0">
                <a:solidFill>
                  <a:schemeClr val="bg1"/>
                </a:solidFill>
                <a:latin typeface="HelveticaNeueLT Std" panose="020B0604020202020204" pitchFamily="34" charset="0"/>
                <a:ea typeface="ＭＳ Ｐゴシック" panose="020B0600070205080204" pitchFamily="34" charset="-128"/>
              </a:rPr>
              <a:t>Achievement First schools will provide all of our students with the academic and character skills they need to graduate from top colleges, to succeed in a competitive world, and to serve as the next generation of leaders in our communities.</a:t>
            </a:r>
          </a:p>
          <a:p>
            <a:pPr marL="0" indent="0">
              <a:buNone/>
            </a:pPr>
            <a:endParaRPr lang="en-US" dirty="0">
              <a:solidFill>
                <a:schemeClr val="bg1"/>
              </a:solidFill>
              <a:latin typeface="HelveticaNeueLT Std" panose="020B0604020202020204" pitchFamily="34"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5</a:t>
            </a:fld>
            <a:endParaRPr lang="en-US"/>
          </a:p>
        </p:txBody>
      </p:sp>
    </p:spTree>
    <p:extLst>
      <p:ext uri="{BB962C8B-B14F-4D97-AF65-F5344CB8AC3E}">
        <p14:creationId xmlns:p14="http://schemas.microsoft.com/office/powerpoint/2010/main" val="608867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76075"/>
            <a:ext cx="5867400" cy="1325563"/>
          </a:xfrm>
          <a:solidFill>
            <a:schemeClr val="bg1">
              <a:alpha val="37000"/>
            </a:schemeClr>
          </a:solidFill>
        </p:spPr>
        <p:txBody>
          <a:bodyPr>
            <a:noAutofit/>
          </a:bodyPr>
          <a:lstStyle/>
          <a:p>
            <a:r>
              <a:rPr lang="en-US" sz="5400" i="1" dirty="0" smtClean="0">
                <a:latin typeface="Rockwell" panose="02060603020205020403" pitchFamily="18" charset="0"/>
              </a:rPr>
              <a:t>Theory of Change</a:t>
            </a:r>
            <a:endParaRPr lang="en-US" sz="5400" i="1" dirty="0">
              <a:latin typeface="Rockwell" panose="02060603020205020403" pitchFamily="18" charset="0"/>
            </a:endParaRPr>
          </a:p>
        </p:txBody>
      </p:sp>
      <p:sp>
        <p:nvSpPr>
          <p:cNvPr id="3" name="Content Placeholder 2"/>
          <p:cNvSpPr>
            <a:spLocks noGrp="1"/>
          </p:cNvSpPr>
          <p:nvPr>
            <p:ph idx="1"/>
          </p:nvPr>
        </p:nvSpPr>
        <p:spPr>
          <a:xfrm>
            <a:off x="0" y="5253925"/>
            <a:ext cx="12192000" cy="1604076"/>
          </a:xfrm>
          <a:solidFill>
            <a:schemeClr val="bg1">
              <a:alpha val="79000"/>
            </a:schemeClr>
          </a:solidFill>
        </p:spPr>
        <p:txBody>
          <a:bodyPr>
            <a:normAutofit/>
          </a:bodyPr>
          <a:lstStyle/>
          <a:p>
            <a:pPr marL="0" indent="0" algn="ctr">
              <a:buNone/>
            </a:pPr>
            <a:r>
              <a:rPr lang="en-US" dirty="0" smtClean="0">
                <a:latin typeface="HelveticaNeueLT Std" panose="020B0604020202020204" pitchFamily="34" charset="0"/>
              </a:rPr>
              <a:t>Our four-part Theory of Change outlines</a:t>
            </a:r>
          </a:p>
          <a:p>
            <a:pPr marL="0" indent="0" algn="ctr">
              <a:buNone/>
            </a:pPr>
            <a:r>
              <a:rPr lang="en-US" dirty="0">
                <a:latin typeface="HelveticaNeueLT Std" panose="020B0604020202020204" pitchFamily="34" charset="0"/>
              </a:rPr>
              <a:t>h</a:t>
            </a:r>
            <a:r>
              <a:rPr lang="en-US" dirty="0" smtClean="0">
                <a:latin typeface="HelveticaNeueLT Std" panose="020B0604020202020204" pitchFamily="34" charset="0"/>
              </a:rPr>
              <a:t>ow we plan to achieve our mission that </a:t>
            </a:r>
            <a:r>
              <a:rPr lang="en-US" i="1" dirty="0" smtClean="0">
                <a:latin typeface="HelveticaNeueLT Std" panose="020B0604020202020204" pitchFamily="34" charset="0"/>
              </a:rPr>
              <a:t>all</a:t>
            </a:r>
            <a:r>
              <a:rPr lang="en-US" dirty="0" smtClean="0">
                <a:latin typeface="HelveticaNeueLT Std" panose="020B0604020202020204" pitchFamily="34" charset="0"/>
              </a:rPr>
              <a:t> children have access to</a:t>
            </a:r>
          </a:p>
          <a:p>
            <a:pPr marL="0" indent="0" algn="ctr">
              <a:buNone/>
            </a:pPr>
            <a:r>
              <a:rPr lang="en-US" dirty="0" smtClean="0">
                <a:latin typeface="HelveticaNeueLT Std" panose="020B0604020202020204" pitchFamily="34" charset="0"/>
              </a:rPr>
              <a:t>a great education.</a:t>
            </a:r>
            <a:endParaRPr lang="en-US" dirty="0">
              <a:latin typeface="HelveticaNeueLT Std" panose="020B0604020202020204" pitchFamily="34" charset="0"/>
            </a:endParaRPr>
          </a:p>
        </p:txBody>
      </p:sp>
      <p:sp>
        <p:nvSpPr>
          <p:cNvPr id="4" name="Slide Number Placeholder 3"/>
          <p:cNvSpPr>
            <a:spLocks noGrp="1"/>
          </p:cNvSpPr>
          <p:nvPr>
            <p:ph type="sldNum" sz="quarter" idx="12"/>
          </p:nvPr>
        </p:nvSpPr>
        <p:spPr/>
        <p:txBody>
          <a:bodyPr/>
          <a:lstStyle/>
          <a:p>
            <a:fld id="{BBCE1A83-8D56-47A2-B1E5-6FF214836D60}" type="slidenum">
              <a:rPr lang="en-US" smtClean="0"/>
              <a:t>6</a:t>
            </a:fld>
            <a:endParaRPr lang="en-US"/>
          </a:p>
        </p:txBody>
      </p:sp>
    </p:spTree>
    <p:extLst>
      <p:ext uri="{BB962C8B-B14F-4D97-AF65-F5344CB8AC3E}">
        <p14:creationId xmlns:p14="http://schemas.microsoft.com/office/powerpoint/2010/main" val="22146744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09650"/>
          </a:xfrm>
        </p:spPr>
        <p:txBody>
          <a:bodyPr/>
          <a:lstStyle/>
          <a:p>
            <a:pPr algn="ctr"/>
            <a:r>
              <a:rPr lang="en-US" b="1" i="1" dirty="0" smtClean="0">
                <a:solidFill>
                  <a:srgbClr val="0070C0"/>
                </a:solidFill>
                <a:latin typeface="Rockwell" panose="02060603020205020403" pitchFamily="18" charset="0"/>
              </a:rPr>
              <a:t>Theory of Change: Four Parts</a:t>
            </a:r>
            <a:endParaRPr lang="en-US" b="1" i="1" dirty="0">
              <a:solidFill>
                <a:srgbClr val="0070C0"/>
              </a:solidFill>
              <a:latin typeface="Rockwell" panose="02060603020205020403" pitchFamily="18" charset="0"/>
            </a:endParaRPr>
          </a:p>
        </p:txBody>
      </p:sp>
      <p:pic>
        <p:nvPicPr>
          <p:cNvPr id="9" name="Picture 2" descr="http://almaexleyscholarship.org/wp-content/uploads/2012/11/zakia-new-portrait.jpg"/>
          <p:cNvPicPr>
            <a:picLocks noChangeAspect="1" noChangeArrowheads="1"/>
          </p:cNvPicPr>
          <p:nvPr/>
        </p:nvPicPr>
        <p:blipFill>
          <a:blip r:embed="rId3" cstate="print">
            <a:extLst>
              <a:ext uri="{28A0092B-C50C-407E-A947-70E740481C1C}">
                <a14:useLocalDpi xmlns:a14="http://schemas.microsoft.com/office/drawing/2010/main" val="0"/>
              </a:ext>
            </a:extLst>
          </a:blip>
          <a:srcRect l="8154" r="7137"/>
          <a:stretch>
            <a:fillRect/>
          </a:stretch>
        </p:blipFill>
        <p:spPr bwMode="auto">
          <a:xfrm>
            <a:off x="9538243" y="1916559"/>
            <a:ext cx="916365" cy="118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Melissa Bailey Photo"/>
          <p:cNvPicPr>
            <a:picLocks noChangeAspect="1" noChangeArrowheads="1"/>
          </p:cNvPicPr>
          <p:nvPr/>
        </p:nvPicPr>
        <p:blipFill rotWithShape="1">
          <a:blip r:embed="rId4">
            <a:extLst>
              <a:ext uri="{28A0092B-C50C-407E-A947-70E740481C1C}">
                <a14:useLocalDpi xmlns:a14="http://schemas.microsoft.com/office/drawing/2010/main" val="0"/>
              </a:ext>
            </a:extLst>
          </a:blip>
          <a:srcRect l="40359" r="23907" b="40764"/>
          <a:stretch/>
        </p:blipFill>
        <p:spPr bwMode="auto">
          <a:xfrm>
            <a:off x="10454609" y="1916559"/>
            <a:ext cx="882364" cy="116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4199" r="12247"/>
          <a:stretch/>
        </p:blipFill>
        <p:spPr bwMode="auto">
          <a:xfrm>
            <a:off x="11317898" y="1916559"/>
            <a:ext cx="874102" cy="1164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5443" y="1916559"/>
            <a:ext cx="3352800" cy="49530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9757" y="1916559"/>
            <a:ext cx="3295686" cy="49530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179" y="1866900"/>
            <a:ext cx="3236339" cy="4991100"/>
          </a:xfrm>
          <a:prstGeom prst="rect">
            <a:avLst/>
          </a:prstGeom>
        </p:spPr>
      </p:pic>
      <p:pic>
        <p:nvPicPr>
          <p:cNvPr id="15" name="Picture 4" descr="C:\Users\paigemaclean\AppData\Local\Microsoft\Windows\Temporary Internet Files\Content.Outlook\FX3FJW1Y\Leanardo.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211" t="8750" r="44748" b="31339"/>
          <a:stretch/>
        </p:blipFill>
        <p:spPr bwMode="auto">
          <a:xfrm>
            <a:off x="9514661" y="3083018"/>
            <a:ext cx="925047" cy="12054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paigemaclean\AppData\Local\Microsoft\Windows\Temporary Internet Files\Content.Outlook\FX3FJW1Y\photo1.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4706" t="20843" r="16078" b="28329"/>
          <a:stretch/>
        </p:blipFill>
        <p:spPr bwMode="auto">
          <a:xfrm>
            <a:off x="11353801" y="3078250"/>
            <a:ext cx="824267" cy="12074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paigemaclean\AppData\Local\Microsoft\Windows\Temporary Internet Files\Content.Outlook\FX3FJW1Y\IMG_0024.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1813" t="30327" r="51441" b="39796"/>
          <a:stretch/>
        </p:blipFill>
        <p:spPr bwMode="auto">
          <a:xfrm>
            <a:off x="10426353" y="3080599"/>
            <a:ext cx="927447" cy="12050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5"/>
          <p:cNvSpPr txBox="1">
            <a:spLocks noChangeArrowheads="1"/>
          </p:cNvSpPr>
          <p:nvPr/>
        </p:nvSpPr>
        <p:spPr bwMode="auto">
          <a:xfrm>
            <a:off x="323796" y="997948"/>
            <a:ext cx="26551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12"/>
              </a:buBlip>
              <a:defRPr sz="2400">
                <a:solidFill>
                  <a:schemeClr val="tx1"/>
                </a:solidFill>
                <a:latin typeface="Arial" charset="0"/>
                <a:ea typeface="ＭＳ Ｐゴシック" pitchFamily="34" charset="-128"/>
              </a:defRPr>
            </a:lvl1pPr>
            <a:lvl2pPr marL="742950" indent="-285750" eaLnBrk="0" hangingPunct="0">
              <a:spcBef>
                <a:spcPct val="20000"/>
              </a:spcBef>
              <a:buClr>
                <a:srgbClr val="FF0000"/>
              </a:buClr>
              <a:buChar char="•"/>
              <a:defRPr sz="2000">
                <a:solidFill>
                  <a:schemeClr val="tx1"/>
                </a:solidFill>
                <a:latin typeface="Arial" charset="0"/>
                <a:ea typeface="ＭＳ Ｐゴシック" pitchFamily="34" charset="-128"/>
              </a:defRPr>
            </a:lvl2pPr>
            <a:lvl3pPr marL="1143000" indent="-228600" eaLnBrk="0" hangingPunct="0">
              <a:spcBef>
                <a:spcPct val="20000"/>
              </a:spcBef>
              <a:buClr>
                <a:srgbClr val="FF0000"/>
              </a:buClr>
              <a:buChar char="•"/>
              <a:defRPr sz="2400">
                <a:solidFill>
                  <a:schemeClr val="tx1"/>
                </a:solidFill>
                <a:latin typeface="Arial" charset="0"/>
                <a:ea typeface="ＭＳ Ｐゴシック" pitchFamily="34" charset="-128"/>
              </a:defRPr>
            </a:lvl3pPr>
            <a:lvl4pPr marL="1600200" indent="-228600" eaLnBrk="0" hangingPunct="0">
              <a:spcBef>
                <a:spcPct val="20000"/>
              </a:spcBef>
              <a:buClr>
                <a:srgbClr val="FF0000"/>
              </a:buClr>
              <a:buChar char="•"/>
              <a:defRPr sz="1600">
                <a:solidFill>
                  <a:schemeClr val="tx1"/>
                </a:solidFill>
                <a:latin typeface="Arial" charset="0"/>
                <a:ea typeface="ＭＳ Ｐゴシック" pitchFamily="34" charset="-128"/>
              </a:defRPr>
            </a:lvl4pPr>
            <a:lvl5pPr marL="2057400" indent="-228600" eaLnBrk="0" hangingPunct="0">
              <a:spcBef>
                <a:spcPct val="20000"/>
              </a:spcBef>
              <a:buClr>
                <a:srgbClr val="FF0000"/>
              </a:buClr>
              <a:buChar char="•"/>
              <a:defRPr sz="1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FF0000"/>
              </a:buClr>
              <a:buChar char="•"/>
              <a:defRPr sz="1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FF0000"/>
              </a:buClr>
              <a:buChar char="•"/>
              <a:defRPr sz="1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FF0000"/>
              </a:buClr>
              <a:buChar char="•"/>
              <a:defRPr sz="1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FF0000"/>
              </a:buClr>
              <a:buChar char="•"/>
              <a:defRPr sz="1400">
                <a:solidFill>
                  <a:schemeClr val="tx1"/>
                </a:solidFill>
                <a:latin typeface="Arial" charset="0"/>
                <a:ea typeface="ＭＳ Ｐゴシック" pitchFamily="34" charset="-128"/>
              </a:defRPr>
            </a:lvl9pPr>
          </a:lstStyle>
          <a:p>
            <a:pPr algn="ctr" eaLnBrk="1" hangingPunct="1">
              <a:spcBef>
                <a:spcPct val="0"/>
              </a:spcBef>
              <a:buFontTx/>
              <a:buNone/>
            </a:pPr>
            <a:r>
              <a:rPr lang="en-US" altLang="en-US" i="1" dirty="0">
                <a:solidFill>
                  <a:srgbClr val="000000"/>
                </a:solidFill>
                <a:latin typeface="HelveticaNeueLT Std" panose="020B0604020202020204" pitchFamily="34" charset="0"/>
              </a:rPr>
              <a:t>Excellence and e</a:t>
            </a:r>
            <a:r>
              <a:rPr lang="en-US" altLang="en-US" i="1" dirty="0" smtClean="0">
                <a:solidFill>
                  <a:srgbClr val="000000"/>
                </a:solidFill>
                <a:latin typeface="HelveticaNeueLT Std" panose="020B0604020202020204" pitchFamily="34" charset="0"/>
              </a:rPr>
              <a:t>quity </a:t>
            </a:r>
            <a:r>
              <a:rPr lang="en-US" altLang="en-US" i="1" dirty="0">
                <a:solidFill>
                  <a:srgbClr val="000000"/>
                </a:solidFill>
                <a:latin typeface="HelveticaNeueLT Std" panose="020B0604020202020204" pitchFamily="34" charset="0"/>
              </a:rPr>
              <a:t>e</a:t>
            </a:r>
            <a:r>
              <a:rPr lang="en-US" altLang="en-US" i="1" dirty="0" smtClean="0">
                <a:solidFill>
                  <a:srgbClr val="000000"/>
                </a:solidFill>
                <a:latin typeface="HelveticaNeueLT Std" panose="020B0604020202020204" pitchFamily="34" charset="0"/>
              </a:rPr>
              <a:t>xemplar</a:t>
            </a:r>
            <a:endParaRPr lang="en-US" altLang="en-US" i="1" dirty="0">
              <a:solidFill>
                <a:srgbClr val="000000"/>
              </a:solidFill>
              <a:latin typeface="HelveticaNeueLT Std" panose="020B0604020202020204" pitchFamily="34" charset="0"/>
            </a:endParaRPr>
          </a:p>
        </p:txBody>
      </p:sp>
      <p:sp>
        <p:nvSpPr>
          <p:cNvPr id="20" name="TextBox 8"/>
          <p:cNvSpPr txBox="1">
            <a:spLocks noChangeArrowheads="1"/>
          </p:cNvSpPr>
          <p:nvPr/>
        </p:nvSpPr>
        <p:spPr bwMode="auto">
          <a:xfrm>
            <a:off x="3539296" y="965382"/>
            <a:ext cx="26488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12"/>
              </a:buBlip>
              <a:defRPr sz="2400">
                <a:solidFill>
                  <a:schemeClr val="tx1"/>
                </a:solidFill>
                <a:latin typeface="Arial" charset="0"/>
                <a:ea typeface="ＭＳ Ｐゴシック" pitchFamily="34" charset="-128"/>
              </a:defRPr>
            </a:lvl1pPr>
            <a:lvl2pPr marL="742950" indent="-285750" eaLnBrk="0" hangingPunct="0">
              <a:spcBef>
                <a:spcPct val="20000"/>
              </a:spcBef>
              <a:buClr>
                <a:srgbClr val="FF0000"/>
              </a:buClr>
              <a:buChar char="•"/>
              <a:defRPr sz="2000">
                <a:solidFill>
                  <a:schemeClr val="tx1"/>
                </a:solidFill>
                <a:latin typeface="Arial" charset="0"/>
                <a:ea typeface="ＭＳ Ｐゴシック" pitchFamily="34" charset="-128"/>
              </a:defRPr>
            </a:lvl2pPr>
            <a:lvl3pPr marL="1143000" indent="-228600" eaLnBrk="0" hangingPunct="0">
              <a:spcBef>
                <a:spcPct val="20000"/>
              </a:spcBef>
              <a:buClr>
                <a:srgbClr val="FF0000"/>
              </a:buClr>
              <a:buChar char="•"/>
              <a:defRPr sz="2400">
                <a:solidFill>
                  <a:schemeClr val="tx1"/>
                </a:solidFill>
                <a:latin typeface="Arial" charset="0"/>
                <a:ea typeface="ＭＳ Ｐゴシック" pitchFamily="34" charset="-128"/>
              </a:defRPr>
            </a:lvl3pPr>
            <a:lvl4pPr marL="1600200" indent="-228600" eaLnBrk="0" hangingPunct="0">
              <a:spcBef>
                <a:spcPct val="20000"/>
              </a:spcBef>
              <a:buClr>
                <a:srgbClr val="FF0000"/>
              </a:buClr>
              <a:buChar char="•"/>
              <a:defRPr sz="1600">
                <a:solidFill>
                  <a:schemeClr val="tx1"/>
                </a:solidFill>
                <a:latin typeface="Arial" charset="0"/>
                <a:ea typeface="ＭＳ Ｐゴシック" pitchFamily="34" charset="-128"/>
              </a:defRPr>
            </a:lvl4pPr>
            <a:lvl5pPr marL="2057400" indent="-228600" eaLnBrk="0" hangingPunct="0">
              <a:spcBef>
                <a:spcPct val="20000"/>
              </a:spcBef>
              <a:buClr>
                <a:srgbClr val="FF0000"/>
              </a:buClr>
              <a:buChar char="•"/>
              <a:defRPr sz="1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FF0000"/>
              </a:buClr>
              <a:buChar char="•"/>
              <a:defRPr sz="1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FF0000"/>
              </a:buClr>
              <a:buChar char="•"/>
              <a:defRPr sz="1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FF0000"/>
              </a:buClr>
              <a:buChar char="•"/>
              <a:defRPr sz="1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FF0000"/>
              </a:buClr>
              <a:buChar char="•"/>
              <a:defRPr sz="1400">
                <a:solidFill>
                  <a:schemeClr val="tx1"/>
                </a:solidFill>
                <a:latin typeface="Arial" charset="0"/>
                <a:ea typeface="ＭＳ Ｐゴシック" pitchFamily="34" charset="-128"/>
              </a:defRPr>
            </a:lvl9pPr>
          </a:lstStyle>
          <a:p>
            <a:pPr algn="ctr" eaLnBrk="1" hangingPunct="1">
              <a:spcBef>
                <a:spcPct val="0"/>
              </a:spcBef>
              <a:buFontTx/>
              <a:buNone/>
            </a:pPr>
            <a:r>
              <a:rPr lang="en-US" altLang="en-US" i="1" dirty="0" smtClean="0">
                <a:solidFill>
                  <a:srgbClr val="000000"/>
                </a:solidFill>
                <a:latin typeface="HelveticaNeueLT Std" panose="020B0604020202020204" pitchFamily="34" charset="0"/>
              </a:rPr>
              <a:t>More gap-closing </a:t>
            </a:r>
            <a:r>
              <a:rPr lang="en-US" altLang="en-US" i="1" dirty="0">
                <a:solidFill>
                  <a:srgbClr val="000000"/>
                </a:solidFill>
                <a:latin typeface="HelveticaNeueLT Std" panose="020B0604020202020204" pitchFamily="34" charset="0"/>
              </a:rPr>
              <a:t>schools</a:t>
            </a:r>
          </a:p>
        </p:txBody>
      </p:sp>
      <p:sp>
        <p:nvSpPr>
          <p:cNvPr id="21" name="TextBox 6"/>
          <p:cNvSpPr txBox="1">
            <a:spLocks noChangeArrowheads="1"/>
          </p:cNvSpPr>
          <p:nvPr/>
        </p:nvSpPr>
        <p:spPr bwMode="auto">
          <a:xfrm>
            <a:off x="6763106" y="977086"/>
            <a:ext cx="23817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12"/>
              </a:buBlip>
              <a:defRPr sz="2400">
                <a:solidFill>
                  <a:schemeClr val="tx1"/>
                </a:solidFill>
                <a:latin typeface="Arial" charset="0"/>
                <a:ea typeface="ＭＳ Ｐゴシック" pitchFamily="34" charset="-128"/>
              </a:defRPr>
            </a:lvl1pPr>
            <a:lvl2pPr marL="742950" indent="-285750" eaLnBrk="0" hangingPunct="0">
              <a:spcBef>
                <a:spcPct val="20000"/>
              </a:spcBef>
              <a:buClr>
                <a:srgbClr val="FF0000"/>
              </a:buClr>
              <a:buChar char="•"/>
              <a:defRPr sz="2000">
                <a:solidFill>
                  <a:schemeClr val="tx1"/>
                </a:solidFill>
                <a:latin typeface="Arial" charset="0"/>
                <a:ea typeface="ＭＳ Ｐゴシック" pitchFamily="34" charset="-128"/>
              </a:defRPr>
            </a:lvl2pPr>
            <a:lvl3pPr marL="1143000" indent="-228600" eaLnBrk="0" hangingPunct="0">
              <a:spcBef>
                <a:spcPct val="20000"/>
              </a:spcBef>
              <a:buClr>
                <a:srgbClr val="FF0000"/>
              </a:buClr>
              <a:buChar char="•"/>
              <a:defRPr sz="2400">
                <a:solidFill>
                  <a:schemeClr val="tx1"/>
                </a:solidFill>
                <a:latin typeface="Arial" charset="0"/>
                <a:ea typeface="ＭＳ Ｐゴシック" pitchFamily="34" charset="-128"/>
              </a:defRPr>
            </a:lvl3pPr>
            <a:lvl4pPr marL="1600200" indent="-228600" eaLnBrk="0" hangingPunct="0">
              <a:spcBef>
                <a:spcPct val="20000"/>
              </a:spcBef>
              <a:buClr>
                <a:srgbClr val="FF0000"/>
              </a:buClr>
              <a:buChar char="•"/>
              <a:defRPr sz="1600">
                <a:solidFill>
                  <a:schemeClr val="tx1"/>
                </a:solidFill>
                <a:latin typeface="Arial" charset="0"/>
                <a:ea typeface="ＭＳ Ｐゴシック" pitchFamily="34" charset="-128"/>
              </a:defRPr>
            </a:lvl4pPr>
            <a:lvl5pPr marL="2057400" indent="-228600" eaLnBrk="0" hangingPunct="0">
              <a:spcBef>
                <a:spcPct val="20000"/>
              </a:spcBef>
              <a:buClr>
                <a:srgbClr val="FF0000"/>
              </a:buClr>
              <a:buChar char="•"/>
              <a:defRPr sz="1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FF0000"/>
              </a:buClr>
              <a:buChar char="•"/>
              <a:defRPr sz="1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FF0000"/>
              </a:buClr>
              <a:buChar char="•"/>
              <a:defRPr sz="1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FF0000"/>
              </a:buClr>
              <a:buChar char="•"/>
              <a:defRPr sz="1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FF0000"/>
              </a:buClr>
              <a:buChar char="•"/>
              <a:defRPr sz="1400">
                <a:solidFill>
                  <a:schemeClr val="tx1"/>
                </a:solidFill>
                <a:latin typeface="Arial" charset="0"/>
                <a:ea typeface="ＭＳ Ｐゴシック" pitchFamily="34" charset="-128"/>
              </a:defRPr>
            </a:lvl9pPr>
          </a:lstStyle>
          <a:p>
            <a:pPr algn="ctr" eaLnBrk="1" hangingPunct="1">
              <a:spcBef>
                <a:spcPct val="0"/>
              </a:spcBef>
              <a:buFontTx/>
              <a:buNone/>
            </a:pPr>
            <a:r>
              <a:rPr lang="en-US" altLang="en-US" i="1" dirty="0">
                <a:solidFill>
                  <a:srgbClr val="000000"/>
                </a:solidFill>
                <a:latin typeface="HelveticaNeueLT Std" panose="020B0604020202020204" pitchFamily="34" charset="0"/>
              </a:rPr>
              <a:t>Geographic Concentration</a:t>
            </a:r>
          </a:p>
        </p:txBody>
      </p:sp>
      <p:sp>
        <p:nvSpPr>
          <p:cNvPr id="22" name="TextBox 7"/>
          <p:cNvSpPr txBox="1">
            <a:spLocks noChangeArrowheads="1"/>
          </p:cNvSpPr>
          <p:nvPr/>
        </p:nvSpPr>
        <p:spPr bwMode="auto">
          <a:xfrm>
            <a:off x="9669632" y="728803"/>
            <a:ext cx="235425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12"/>
              </a:buBlip>
              <a:defRPr sz="2400">
                <a:solidFill>
                  <a:schemeClr val="tx1"/>
                </a:solidFill>
                <a:latin typeface="Arial" charset="0"/>
                <a:ea typeface="ＭＳ Ｐゴシック" pitchFamily="34" charset="-128"/>
              </a:defRPr>
            </a:lvl1pPr>
            <a:lvl2pPr marL="742950" indent="-285750" eaLnBrk="0" hangingPunct="0">
              <a:spcBef>
                <a:spcPct val="20000"/>
              </a:spcBef>
              <a:buClr>
                <a:srgbClr val="FF0000"/>
              </a:buClr>
              <a:buChar char="•"/>
              <a:defRPr sz="2000">
                <a:solidFill>
                  <a:schemeClr val="tx1"/>
                </a:solidFill>
                <a:latin typeface="Arial" charset="0"/>
                <a:ea typeface="ＭＳ Ｐゴシック" pitchFamily="34" charset="-128"/>
              </a:defRPr>
            </a:lvl2pPr>
            <a:lvl3pPr marL="1143000" indent="-228600" eaLnBrk="0" hangingPunct="0">
              <a:spcBef>
                <a:spcPct val="20000"/>
              </a:spcBef>
              <a:buClr>
                <a:srgbClr val="FF0000"/>
              </a:buClr>
              <a:buChar char="•"/>
              <a:defRPr sz="2400">
                <a:solidFill>
                  <a:schemeClr val="tx1"/>
                </a:solidFill>
                <a:latin typeface="Arial" charset="0"/>
                <a:ea typeface="ＭＳ Ｐゴシック" pitchFamily="34" charset="-128"/>
              </a:defRPr>
            </a:lvl3pPr>
            <a:lvl4pPr marL="1600200" indent="-228600" eaLnBrk="0" hangingPunct="0">
              <a:spcBef>
                <a:spcPct val="20000"/>
              </a:spcBef>
              <a:buClr>
                <a:srgbClr val="FF0000"/>
              </a:buClr>
              <a:buChar char="•"/>
              <a:defRPr sz="1600">
                <a:solidFill>
                  <a:schemeClr val="tx1"/>
                </a:solidFill>
                <a:latin typeface="Arial" charset="0"/>
                <a:ea typeface="ＭＳ Ｐゴシック" pitchFamily="34" charset="-128"/>
              </a:defRPr>
            </a:lvl4pPr>
            <a:lvl5pPr marL="2057400" indent="-228600" eaLnBrk="0" hangingPunct="0">
              <a:spcBef>
                <a:spcPct val="20000"/>
              </a:spcBef>
              <a:buClr>
                <a:srgbClr val="FF0000"/>
              </a:buClr>
              <a:buChar char="•"/>
              <a:defRPr sz="14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FF0000"/>
              </a:buClr>
              <a:buChar char="•"/>
              <a:defRPr sz="14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FF0000"/>
              </a:buClr>
              <a:buChar char="•"/>
              <a:defRPr sz="14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FF0000"/>
              </a:buClr>
              <a:buChar char="•"/>
              <a:defRPr sz="14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FF0000"/>
              </a:buClr>
              <a:buChar char="•"/>
              <a:defRPr sz="1400">
                <a:solidFill>
                  <a:schemeClr val="tx1"/>
                </a:solidFill>
                <a:latin typeface="Arial" charset="0"/>
                <a:ea typeface="ＭＳ Ｐゴシック" pitchFamily="34" charset="-128"/>
              </a:defRPr>
            </a:lvl9pPr>
          </a:lstStyle>
          <a:p>
            <a:pPr algn="ctr" eaLnBrk="1" hangingPunct="1">
              <a:spcBef>
                <a:spcPct val="0"/>
              </a:spcBef>
              <a:buFontTx/>
              <a:buNone/>
            </a:pPr>
            <a:r>
              <a:rPr lang="en-US" altLang="en-US" i="1" dirty="0">
                <a:solidFill>
                  <a:srgbClr val="000000"/>
                </a:solidFill>
                <a:latin typeface="HelveticaNeueLT Std" panose="020B0604020202020204" pitchFamily="34" charset="0"/>
              </a:rPr>
              <a:t>Sharing with and learning from others</a:t>
            </a:r>
          </a:p>
        </p:txBody>
      </p:sp>
      <p:pic>
        <p:nvPicPr>
          <p:cNvPr id="26"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rcRect b="18884"/>
          <a:stretch>
            <a:fillRect/>
          </a:stretch>
        </p:blipFill>
        <p:spPr bwMode="auto">
          <a:xfrm flipH="1">
            <a:off x="11298446" y="4285659"/>
            <a:ext cx="879622" cy="742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14">
            <a:extLst>
              <a:ext uri="{28A0092B-C50C-407E-A947-70E740481C1C}">
                <a14:useLocalDpi xmlns:a14="http://schemas.microsoft.com/office/drawing/2010/main" val="0"/>
              </a:ext>
            </a:extLst>
          </a:blip>
          <a:srcRect l="21010" r="2"/>
          <a:stretch>
            <a:fillRect/>
          </a:stretch>
        </p:blipFill>
        <p:spPr bwMode="auto">
          <a:xfrm flipH="1">
            <a:off x="10388971" y="5079831"/>
            <a:ext cx="1212184" cy="8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9"/>
          <p:cNvPicPr>
            <a:picLocks noChangeAspect="1" noChangeArrowheads="1"/>
          </p:cNvPicPr>
          <p:nvPr/>
        </p:nvPicPr>
        <p:blipFill>
          <a:blip r:embed="rId15">
            <a:extLst>
              <a:ext uri="{28A0092B-C50C-407E-A947-70E740481C1C}">
                <a14:useLocalDpi xmlns:a14="http://schemas.microsoft.com/office/drawing/2010/main" val="0"/>
              </a:ext>
            </a:extLst>
          </a:blip>
          <a:srcRect t="7703"/>
          <a:stretch>
            <a:fillRect/>
          </a:stretch>
        </p:blipFill>
        <p:spPr bwMode="auto">
          <a:xfrm flipH="1">
            <a:off x="11317740" y="5032825"/>
            <a:ext cx="874260" cy="860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4" descr="http://ih.constantcontact.com/fs132/1101910351263/img/531.jpg"/>
          <p:cNvPicPr>
            <a:picLocks noChangeAspect="1" noChangeArrowheads="1"/>
          </p:cNvPicPr>
          <p:nvPr/>
        </p:nvPicPr>
        <p:blipFill>
          <a:blip r:embed="rId16">
            <a:extLst>
              <a:ext uri="{28A0092B-C50C-407E-A947-70E740481C1C}">
                <a14:useLocalDpi xmlns:a14="http://schemas.microsoft.com/office/drawing/2010/main" val="0"/>
              </a:ext>
            </a:extLst>
          </a:blip>
          <a:srcRect l="513" t="9769" b="42456"/>
          <a:stretch>
            <a:fillRect/>
          </a:stretch>
        </p:blipFill>
        <p:spPr bwMode="auto">
          <a:xfrm flipH="1">
            <a:off x="10168887" y="5726754"/>
            <a:ext cx="1288861" cy="82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9539234" y="5060481"/>
            <a:ext cx="944613" cy="1439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rotWithShape="1">
          <a:blip r:embed="rId18">
            <a:extLst>
              <a:ext uri="{28A0092B-C50C-407E-A947-70E740481C1C}">
                <a14:useLocalDpi xmlns:a14="http://schemas.microsoft.com/office/drawing/2010/main" val="0"/>
              </a:ext>
            </a:extLst>
          </a:blip>
          <a:srcRect b="19102"/>
          <a:stretch/>
        </p:blipFill>
        <p:spPr bwMode="auto">
          <a:xfrm flipH="1">
            <a:off x="10248744" y="6241933"/>
            <a:ext cx="693681" cy="641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7"/>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9547686" y="5968319"/>
            <a:ext cx="712687" cy="909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11"/>
          <p:cNvPicPr>
            <a:picLocks noChangeAspect="1" noChangeArrowheads="1"/>
          </p:cNvPicPr>
          <p:nvPr/>
        </p:nvPicPr>
        <p:blipFill>
          <a:blip r:embed="rId20">
            <a:extLst>
              <a:ext uri="{28A0092B-C50C-407E-A947-70E740481C1C}">
                <a14:useLocalDpi xmlns:a14="http://schemas.microsoft.com/office/drawing/2010/main" val="0"/>
              </a:ext>
            </a:extLst>
          </a:blip>
          <a:srcRect b="30894"/>
          <a:stretch>
            <a:fillRect/>
          </a:stretch>
        </p:blipFill>
        <p:spPr bwMode="auto">
          <a:xfrm flipH="1">
            <a:off x="10368910" y="4293162"/>
            <a:ext cx="942891" cy="820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8" descr="C:\Users\paigemaclean\AppData\Local\Microsoft\Windows\Temporary Internet Files\Content.Outlook\FX3FJW1Y\IMG_0005.JP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19518" r="24157"/>
          <a:stretch/>
        </p:blipFill>
        <p:spPr bwMode="auto">
          <a:xfrm>
            <a:off x="9538243" y="4285659"/>
            <a:ext cx="784851" cy="8878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9" descr="http://insightnews.com/images/stories/11/0916/eric.jpg"/>
          <p:cNvPicPr>
            <a:picLocks noChangeAspect="1" noChangeArrowheads="1"/>
          </p:cNvPicPr>
          <p:nvPr/>
        </p:nvPicPr>
        <p:blipFill>
          <a:blip r:embed="rId22" cstate="print">
            <a:extLst>
              <a:ext uri="{28A0092B-C50C-407E-A947-70E740481C1C}">
                <a14:useLocalDpi xmlns:a14="http://schemas.microsoft.com/office/drawing/2010/main" val="0"/>
              </a:ext>
            </a:extLst>
          </a:blip>
          <a:srcRect t="6198"/>
          <a:stretch>
            <a:fillRect/>
          </a:stretch>
        </p:blipFill>
        <p:spPr bwMode="auto">
          <a:xfrm flipH="1">
            <a:off x="10843779" y="6264793"/>
            <a:ext cx="613969" cy="588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noChangeArrowheads="1"/>
          </p:cNvPicPr>
          <p:nvPr/>
        </p:nvPicPr>
        <p:blipFill>
          <a:blip r:embed="rId23">
            <a:extLst>
              <a:ext uri="{28A0092B-C50C-407E-A947-70E740481C1C}">
                <a14:useLocalDpi xmlns:a14="http://schemas.microsoft.com/office/drawing/2010/main" val="0"/>
              </a:ext>
            </a:extLst>
          </a:blip>
          <a:srcRect t="9328"/>
          <a:stretch>
            <a:fillRect/>
          </a:stretch>
        </p:blipFill>
        <p:spPr bwMode="auto">
          <a:xfrm flipH="1">
            <a:off x="11438242" y="5869493"/>
            <a:ext cx="762626" cy="988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BBCE1A83-8D56-47A2-B1E5-6FF214836D60}" type="slidenum">
              <a:rPr lang="en-US" smtClean="0"/>
              <a:t>7</a:t>
            </a:fld>
            <a:endParaRPr lang="en-US"/>
          </a:p>
        </p:txBody>
      </p:sp>
    </p:spTree>
    <p:extLst>
      <p:ext uri="{BB962C8B-B14F-4D97-AF65-F5344CB8AC3E}">
        <p14:creationId xmlns:p14="http://schemas.microsoft.com/office/powerpoint/2010/main" val="953257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52673" y="0"/>
            <a:ext cx="4286251" cy="1325563"/>
          </a:xfrm>
          <a:noFill/>
        </p:spPr>
        <p:txBody>
          <a:bodyPr>
            <a:noAutofit/>
          </a:bodyPr>
          <a:lstStyle/>
          <a:p>
            <a:r>
              <a:rPr lang="en-US" sz="5400" b="1" i="1" dirty="0" smtClean="0">
                <a:solidFill>
                  <a:srgbClr val="EA0000"/>
                </a:solidFill>
                <a:latin typeface="Rockwell" panose="02060603020205020403" pitchFamily="18" charset="0"/>
              </a:rPr>
              <a:t>Core Values</a:t>
            </a:r>
            <a:endParaRPr lang="en-US" sz="5400" b="1" i="1" dirty="0">
              <a:solidFill>
                <a:srgbClr val="EA0000"/>
              </a:solidFill>
              <a:latin typeface="Rockwell" panose="02060603020205020403" pitchFamily="18" charset="0"/>
            </a:endParaRPr>
          </a:p>
        </p:txBody>
      </p:sp>
      <p:sp>
        <p:nvSpPr>
          <p:cNvPr id="3" name="Content Placeholder 2"/>
          <p:cNvSpPr>
            <a:spLocks noGrp="1"/>
          </p:cNvSpPr>
          <p:nvPr>
            <p:ph idx="1"/>
          </p:nvPr>
        </p:nvSpPr>
        <p:spPr>
          <a:xfrm>
            <a:off x="0" y="5803310"/>
            <a:ext cx="12191999" cy="1054690"/>
          </a:xfrm>
          <a:solidFill>
            <a:schemeClr val="bg1">
              <a:alpha val="84000"/>
            </a:schemeClr>
          </a:solidFill>
        </p:spPr>
        <p:txBody>
          <a:bodyPr>
            <a:noAutofit/>
          </a:bodyPr>
          <a:lstStyle/>
          <a:p>
            <a:pPr marL="0" indent="0" algn="ctr">
              <a:buNone/>
            </a:pPr>
            <a:r>
              <a:rPr lang="en-US" sz="2400" dirty="0" smtClean="0">
                <a:latin typeface="HelveticaNeueLT Std" panose="020B0604020202020204" pitchFamily="34" charset="0"/>
              </a:rPr>
              <a:t>Core Values are the essence of who we are as an organization and as individuals. They differentiate us from other organizations and guide every decision we make, both large and small.</a:t>
            </a:r>
          </a:p>
        </p:txBody>
      </p:sp>
      <p:sp>
        <p:nvSpPr>
          <p:cNvPr id="4" name="Slide Number Placeholder 3"/>
          <p:cNvSpPr>
            <a:spLocks noGrp="1"/>
          </p:cNvSpPr>
          <p:nvPr>
            <p:ph type="sldNum" sz="quarter" idx="12"/>
          </p:nvPr>
        </p:nvSpPr>
        <p:spPr/>
        <p:txBody>
          <a:bodyPr/>
          <a:lstStyle/>
          <a:p>
            <a:fld id="{BBCE1A83-8D56-47A2-B1E5-6FF214836D60}" type="slidenum">
              <a:rPr lang="en-US" smtClean="0"/>
              <a:t>8</a:t>
            </a:fld>
            <a:endParaRPr lang="en-US"/>
          </a:p>
        </p:txBody>
      </p:sp>
    </p:spTree>
    <p:extLst>
      <p:ext uri="{BB962C8B-B14F-4D97-AF65-F5344CB8AC3E}">
        <p14:creationId xmlns:p14="http://schemas.microsoft.com/office/powerpoint/2010/main" val="41224572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0656" y="1660600"/>
            <a:ext cx="2663444" cy="211428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7737" y="1661960"/>
            <a:ext cx="2663444" cy="2114280"/>
          </a:xfrm>
          <a:prstGeom prst="rect">
            <a:avLst/>
          </a:prstGeom>
        </p:spPr>
      </p:pic>
      <p:sp>
        <p:nvSpPr>
          <p:cNvPr id="3" name="TextBox 2"/>
          <p:cNvSpPr txBox="1"/>
          <p:nvPr/>
        </p:nvSpPr>
        <p:spPr>
          <a:xfrm>
            <a:off x="1115337" y="289408"/>
            <a:ext cx="4088244" cy="1292662"/>
          </a:xfrm>
          <a:prstGeom prst="rect">
            <a:avLst/>
          </a:prstGeom>
          <a:noFill/>
        </p:spPr>
        <p:txBody>
          <a:bodyPr wrap="square" rtlCol="0">
            <a:spAutoFit/>
          </a:bodyPr>
          <a:lstStyle/>
          <a:p>
            <a:pPr algn="ctr"/>
            <a:r>
              <a:rPr lang="en-US" sz="2400" b="1" dirty="0">
                <a:latin typeface="Rockwell" panose="02060603020205020403" pitchFamily="18" charset="0"/>
              </a:rPr>
              <a:t>Team &amp; </a:t>
            </a:r>
            <a:r>
              <a:rPr lang="en-US" sz="2400" b="1" dirty="0" smtClean="0">
                <a:latin typeface="Rockwell" panose="02060603020205020403" pitchFamily="18" charset="0"/>
              </a:rPr>
              <a:t>Family</a:t>
            </a:r>
          </a:p>
          <a:p>
            <a:pPr algn="ctr"/>
            <a:r>
              <a:rPr lang="en-US" dirty="0" smtClean="0">
                <a:latin typeface="HelveticaNeueLT Std" panose="020B0604020202020204" pitchFamily="34" charset="0"/>
              </a:rPr>
              <a:t>Achievement </a:t>
            </a:r>
            <a:r>
              <a:rPr lang="en-US" dirty="0">
                <a:latin typeface="HelveticaNeueLT Std" panose="020B0604020202020204" pitchFamily="34" charset="0"/>
              </a:rPr>
              <a:t>First is a community where everyone cares about, values, supports, and invests in each other.</a:t>
            </a:r>
          </a:p>
        </p:txBody>
      </p:sp>
      <p:sp>
        <p:nvSpPr>
          <p:cNvPr id="10" name="TextBox 9"/>
          <p:cNvSpPr txBox="1"/>
          <p:nvPr/>
        </p:nvSpPr>
        <p:spPr>
          <a:xfrm>
            <a:off x="613041" y="3856130"/>
            <a:ext cx="5295390" cy="3139321"/>
          </a:xfrm>
          <a:prstGeom prst="rect">
            <a:avLst/>
          </a:prstGeom>
          <a:noFill/>
        </p:spPr>
        <p:txBody>
          <a:bodyPr wrap="square" rtlCol="0">
            <a:spAutoFit/>
          </a:bodyPr>
          <a:lstStyle/>
          <a:p>
            <a:r>
              <a:rPr lang="en-US" dirty="0">
                <a:latin typeface="HelveticaNeueLT Std" panose="020B0604020202020204" pitchFamily="34" charset="0"/>
              </a:rPr>
              <a:t>We are a talent-focused organization that recruits passionate and thoughtful staff and then invests significantly in developing them.  We know that true support of our teammates involves being simultaneously warm and demanding.  We invest in our relationships, cheer for each other, and support those who are struggling. We all work hard while also recognizing and honoring the personal, family and community commitments we all have outside of our work.</a:t>
            </a:r>
          </a:p>
          <a:p>
            <a:endParaRPr lang="en-US" dirty="0">
              <a:latin typeface="HelveticaNeueLT Std" panose="020B0604020202020204" pitchFamily="34" charset="0"/>
            </a:endParaRPr>
          </a:p>
        </p:txBody>
      </p:sp>
      <p:sp>
        <p:nvSpPr>
          <p:cNvPr id="11" name="TextBox 10"/>
          <p:cNvSpPr txBox="1"/>
          <p:nvPr/>
        </p:nvSpPr>
        <p:spPr>
          <a:xfrm>
            <a:off x="7380737" y="243241"/>
            <a:ext cx="3663282" cy="1384995"/>
          </a:xfrm>
          <a:prstGeom prst="rect">
            <a:avLst/>
          </a:prstGeom>
          <a:noFill/>
        </p:spPr>
        <p:txBody>
          <a:bodyPr wrap="square" rtlCol="0">
            <a:spAutoFit/>
          </a:bodyPr>
          <a:lstStyle/>
          <a:p>
            <a:pPr algn="ctr"/>
            <a:r>
              <a:rPr lang="en-US" sz="2400" b="1" dirty="0" smtClean="0">
                <a:latin typeface="Rockwell" panose="02060603020205020403" pitchFamily="18" charset="0"/>
              </a:rPr>
              <a:t>Everything with Integrity</a:t>
            </a:r>
          </a:p>
          <a:p>
            <a:pPr algn="ctr"/>
            <a:r>
              <a:rPr lang="en-US" dirty="0">
                <a:latin typeface="HelveticaNeueLT Std" panose="020B0604020202020204" pitchFamily="34" charset="0"/>
              </a:rPr>
              <a:t>We say what we mean and do what we say.</a:t>
            </a:r>
          </a:p>
        </p:txBody>
      </p:sp>
      <p:sp>
        <p:nvSpPr>
          <p:cNvPr id="12" name="TextBox 11"/>
          <p:cNvSpPr txBox="1"/>
          <p:nvPr/>
        </p:nvSpPr>
        <p:spPr>
          <a:xfrm>
            <a:off x="6301986" y="3783847"/>
            <a:ext cx="5820783" cy="3416320"/>
          </a:xfrm>
          <a:prstGeom prst="rect">
            <a:avLst/>
          </a:prstGeom>
          <a:noFill/>
        </p:spPr>
        <p:txBody>
          <a:bodyPr wrap="square" rtlCol="0">
            <a:spAutoFit/>
          </a:bodyPr>
          <a:lstStyle/>
          <a:p>
            <a:r>
              <a:rPr lang="en-US" dirty="0">
                <a:latin typeface="HelveticaNeueLT Std" panose="020B0604020202020204" pitchFamily="34" charset="0"/>
              </a:rPr>
              <a:t>We never lose sight of our mission to get our students to and through college, and we use this mission as the ultimate litmus test for all decisions.  We believe “what” you achieve and “how” you do it both matter, and we work hard to make sure our actions speak as powerfully as our words.  We believe that if we are to be a model for public school reform, we must be an excellence with equity exemplar – achieving excellent outcomes while authentically serving well the similar student populations as the traditional public schools in our community. </a:t>
            </a:r>
          </a:p>
          <a:p>
            <a:endParaRPr lang="en-US" dirty="0">
              <a:latin typeface="HelveticaNeueLT Std" panose="020B0604020202020204" pitchFamily="34" charset="0"/>
            </a:endParaRPr>
          </a:p>
        </p:txBody>
      </p:sp>
      <p:sp>
        <p:nvSpPr>
          <p:cNvPr id="2" name="Slide Number Placeholder 1"/>
          <p:cNvSpPr>
            <a:spLocks noGrp="1"/>
          </p:cNvSpPr>
          <p:nvPr>
            <p:ph type="sldNum" sz="quarter" idx="12"/>
          </p:nvPr>
        </p:nvSpPr>
        <p:spPr/>
        <p:txBody>
          <a:bodyPr/>
          <a:lstStyle/>
          <a:p>
            <a:fld id="{BBCE1A83-8D56-47A2-B1E5-6FF214836D60}" type="slidenum">
              <a:rPr lang="en-US" smtClean="0"/>
              <a:t>9</a:t>
            </a:fld>
            <a:endParaRPr lang="en-US"/>
          </a:p>
        </p:txBody>
      </p:sp>
    </p:spTree>
    <p:extLst>
      <p:ext uri="{BB962C8B-B14F-4D97-AF65-F5344CB8AC3E}">
        <p14:creationId xmlns:p14="http://schemas.microsoft.com/office/powerpoint/2010/main" val="16668340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870d16f4-8048-4199-b7c0-9cbff46dc78c">YRZUPVWUHWXA-68-101</_dlc_DocId>
    <_dlc_DocIdUrl xmlns="870d16f4-8048-4199-b7c0-9cbff46dc78c">
      <Url>https://manyminds.achievementfirst.org/PartnerExternal/_layouts/15/DocIdRedir.aspx?ID=YRZUPVWUHWXA-68-101</Url>
      <Description>YRZUPVWUHWXA-68-101</Description>
    </_dlc_DocIdUrl>
    <Key_x0020_Area xmlns="4e057819-0b9e-4654-ba9e-3dca848d228a">Org Culture and Core Values</Key_x0020_Area>
    <Description0 xmlns="4e057819-0b9e-4654-ba9e-3dca848d228a" xsi:nil="true"/>
    <Sub_x0020_Folder xmlns="4e057819-0b9e-4654-ba9e-3dca848d228a" xsi:nil="true"/>
    <Sub_x0020_Folder_x0020_2 xmlns="4e057819-0b9e-4654-ba9e-3dca848d228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NS Document" ma:contentTypeID="0x010100F05A691F7F882644BE96F06D9D88F8E100AECDBC9F9BA8DB409F9E0B28E809EC3B" ma:contentTypeVersion="74" ma:contentTypeDescription="Default content type" ma:contentTypeScope="" ma:versionID="bd0d664251135f331c842588e1b72be3">
  <xsd:schema xmlns:xsd="http://www.w3.org/2001/XMLSchema" xmlns:xs="http://www.w3.org/2001/XMLSchema" xmlns:p="http://schemas.microsoft.com/office/2006/metadata/properties" xmlns:ns1="http://schemas.microsoft.com/sharepoint/v3" xmlns:ns2="0676cee9-fd60-4c1c-9e5b-5120ec0b3480" xmlns:ns3="5c8420c3-2617-4d0c-8068-ba614cad2a7a" xmlns:ns4="http://schemas.microsoft.com/sharepoint/v4" targetNamespace="http://schemas.microsoft.com/office/2006/metadata/properties" ma:root="true" ma:fieldsID="137dfd6f6290c156391880204346e7e3" ns1:_="" ns2:_="" ns3:_="" ns4:_="">
    <xsd:import namespace="http://schemas.microsoft.com/sharepoint/v3"/>
    <xsd:import namespace="0676cee9-fd60-4c1c-9e5b-5120ec0b3480"/>
    <xsd:import namespace="5c8420c3-2617-4d0c-8068-ba614cad2a7a"/>
    <xsd:import namespace="http://schemas.microsoft.com/sharepoint/v4"/>
    <xsd:element name="properties">
      <xsd:complexType>
        <xsd:sequence>
          <xsd:element name="documentManagement">
            <xsd:complexType>
              <xsd:all>
                <xsd:element ref="ns2:AF_x0020_Owner"/>
                <xsd:element ref="ns3:Meeting_x0020_Date" minOccurs="0"/>
                <xsd:element ref="ns3:L_x0026_D_x0020_Strand" minOccurs="0"/>
                <xsd:element ref="ns3:Featured" minOccurs="0"/>
                <xsd:element ref="ns3:Display_x0020_Order" minOccurs="0"/>
                <xsd:element ref="ns1:EmailSender" minOccurs="0"/>
                <xsd:element ref="ns1:Audience" minOccurs="0"/>
                <xsd:element ref="ns1:EmailTo" minOccurs="0"/>
                <xsd:element ref="ns1:EmailCc" minOccurs="0"/>
                <xsd:element ref="ns1:EmailFrom" minOccurs="0"/>
                <xsd:element ref="ns1:EmailSubject" minOccurs="0"/>
                <xsd:element ref="ns4:EmailHeaders" minOccurs="0"/>
                <xsd:element ref="ns2:_dlc_DocId" minOccurs="0"/>
                <xsd:element ref="ns2:_dlc_DocIdUrl" minOccurs="0"/>
                <xsd:element ref="ns2:_dlc_DocIdPersistId" minOccurs="0"/>
                <xsd:element ref="ns1:RatedBy" minOccurs="0"/>
                <xsd:element ref="ns1:Ratings" minOccurs="0"/>
                <xsd:element ref="ns1:LikedBy" minOccurs="0"/>
                <xsd:element ref="ns2:TaxCatchAllLabel" minOccurs="0"/>
                <xsd:element ref="ns2:nfa767dced1144c9ba4888ceb93acca4" minOccurs="0"/>
                <xsd:element ref="ns2:gc69249d4b4e407483d3df6921806e1c" minOccurs="0"/>
                <xsd:element ref="ns2:b1d47f8b0c974735b0418508e9704e5b" minOccurs="0"/>
                <xsd:element ref="ns2:c6b051048b38471d8a88773837762ee7" minOccurs="0"/>
                <xsd:element ref="ns1:_dlc_Exempt" minOccurs="0"/>
                <xsd:element ref="ns1:_dlc_ExpireDateSaved" minOccurs="0"/>
                <xsd:element ref="ns1:_dlc_ExpireDate" minOccurs="0"/>
                <xsd:element ref="ns2:TaxCatchAll" minOccurs="0"/>
                <xsd:element ref="ns2:lf09a8a73540422dac4309c5f114ddb8" minOccurs="0"/>
                <xsd:element ref="ns4:IconOverlay" minOccurs="0"/>
                <xsd:element ref="ns1:_vti_ItemDeclaredRecord" minOccurs="0"/>
                <xsd:element ref="ns1:_vti_ItemHoldRecord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EmailSender" ma:index="12" nillable="true" ma:displayName="E-Mail Sender" ma:hidden="true" ma:internalName="EmailSender" ma:readOnly="false">
      <xsd:simpleType>
        <xsd:restriction base="dms:Note">
          <xsd:maxLength value="255"/>
        </xsd:restriction>
      </xsd:simpleType>
    </xsd:element>
    <xsd:element name="Audience" ma:index="13" nillable="true" ma:displayName="Target Audiences" ma:description="Enables audience targeting. Please leave blank unless trained on use." ma:internalName="Target_x0020_Audiences" ma:readOnly="false">
      <xsd:simpleType>
        <xsd:restriction base="dms:Unknown"/>
      </xsd:simpleType>
    </xsd:element>
    <xsd:element name="EmailTo" ma:index="14" nillable="true" ma:displayName="E-Mail To" ma:hidden="true" ma:internalName="EmailTo">
      <xsd:simpleType>
        <xsd:restriction base="dms:Note">
          <xsd:maxLength value="255"/>
        </xsd:restriction>
      </xsd:simpleType>
    </xsd:element>
    <xsd:element name="EmailCc" ma:index="15" nillable="true" ma:displayName="E-Mail Cc" ma:hidden="true" ma:internalName="EmailCc">
      <xsd:simpleType>
        <xsd:restriction base="dms:Note">
          <xsd:maxLength value="255"/>
        </xsd:restriction>
      </xsd:simpleType>
    </xsd:element>
    <xsd:element name="EmailFrom" ma:index="16" nillable="true" ma:displayName="E-Mail From" ma:hidden="true" ma:internalName="EmailFrom">
      <xsd:simpleType>
        <xsd:restriction base="dms:Text"/>
      </xsd:simpleType>
    </xsd:element>
    <xsd:element name="EmailSubject" ma:index="17" nillable="true" ma:displayName="E-Mail Subject" ma:hidden="true" ma:internalName="EmailSubject">
      <xsd:simpleType>
        <xsd:restriction base="dms:Text"/>
      </xsd:simpleType>
    </xsd:element>
    <xsd:element name="RatedBy" ma:index="24"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25" nillable="true" ma:displayName="User ratings" ma:description="User ratings for the item" ma:hidden="true" ma:internalName="Ratings">
      <xsd:simpleType>
        <xsd:restriction base="dms:Note"/>
      </xsd:simpleType>
    </xsd:element>
    <xsd:element name="LikedBy" ma:index="26"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Exempt" ma:index="34" nillable="true" ma:displayName="Exempt from Policy" ma:hidden="true" ma:internalName="_dlc_Exempt" ma:readOnly="true">
      <xsd:simpleType>
        <xsd:restriction base="dms:Unknown"/>
      </xsd:simpleType>
    </xsd:element>
    <xsd:element name="_dlc_ExpireDateSaved" ma:index="35" nillable="true" ma:displayName="Original Expiration Date" ma:hidden="true" ma:internalName="_dlc_ExpireDateSaved" ma:readOnly="true">
      <xsd:simpleType>
        <xsd:restriction base="dms:DateTime"/>
      </xsd:simpleType>
    </xsd:element>
    <xsd:element name="_dlc_ExpireDate" ma:index="36" nillable="true" ma:displayName="Expiration Date" ma:description="" ma:hidden="true" ma:indexed="true" ma:internalName="_dlc_ExpireDate" ma:readOnly="true">
      <xsd:simpleType>
        <xsd:restriction base="dms:DateTime"/>
      </xsd:simpleType>
    </xsd:element>
    <xsd:element name="_vti_ItemDeclaredRecord" ma:index="41" nillable="true" ma:displayName="Declared Record" ma:hidden="true" ma:internalName="_vti_ItemDeclaredRecord" ma:readOnly="true">
      <xsd:simpleType>
        <xsd:restriction base="dms:DateTime"/>
      </xsd:simpleType>
    </xsd:element>
    <xsd:element name="_vti_ItemHoldRecordStatus" ma:index="42" nillable="true" ma:displayName="Hold and Record Status" ma:decimals="0" ma:description="" ma:hidden="true" ma:indexed="true" ma:internalName="_vti_ItemHoldRecordStatu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676cee9-fd60-4c1c-9e5b-5120ec0b3480" elementFormDefault="qualified">
    <xsd:import namespace="http://schemas.microsoft.com/office/2006/documentManagement/types"/>
    <xsd:import namespace="http://schemas.microsoft.com/office/infopath/2007/PartnerControls"/>
    <xsd:element name="AF_x0020_Owner" ma:index="2" ma:displayName="AF Owner" ma:description="Required. Enter an AF staff member who is responsible for this file." ma:list="UserInfo" ma:SharePointGroup="0" ma:internalName="AF_x0020_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TaxCatchAllLabel" ma:index="27" nillable="true" ma:displayName="Taxonomy Catch All Column1" ma:description="" ma:hidden="true" ma:list="{27163e22-da7c-42d4-8dd1-a8591f2057d4}" ma:internalName="TaxCatchAllLabel" ma:readOnly="true" ma:showField="CatchAllDataLabel" ma:web="0676cee9-fd60-4c1c-9e5b-5120ec0b3480">
      <xsd:complexType>
        <xsd:complexContent>
          <xsd:extension base="dms:MultiChoiceLookup">
            <xsd:sequence>
              <xsd:element name="Value" type="dms:Lookup" maxOccurs="unbounded" minOccurs="0" nillable="true"/>
            </xsd:sequence>
          </xsd:extension>
        </xsd:complexContent>
      </xsd:complexType>
    </xsd:element>
    <xsd:element name="nfa767dced1144c9ba4888ceb93acca4" ma:index="28" nillable="true" ma:taxonomy="true" ma:internalName="nfa767dced1144c9ba4888ceb93acca4" ma:taxonomyFieldName="Project0" ma:displayName="Project" ma:default="" ma:fieldId="{7fa767dc-ed11-44c9-ba48-88ceb93acca4}" ma:sspId="bd9d8fb8-c9bd-40ec-97cf-4db0a887a67e" ma:termSetId="52802e36-000b-47df-bc93-1a97c1aa5b4c" ma:anchorId="00000000-0000-0000-0000-000000000000" ma:open="true" ma:isKeyword="false">
      <xsd:complexType>
        <xsd:sequence>
          <xsd:element ref="pc:Terms" minOccurs="0" maxOccurs="1"/>
        </xsd:sequence>
      </xsd:complexType>
    </xsd:element>
    <xsd:element name="gc69249d4b4e407483d3df6921806e1c" ma:index="29" nillable="true" ma:taxonomy="true" ma:internalName="gc69249d4b4e407483d3df6921806e1c" ma:taxonomyFieldName="Team" ma:displayName="Team" ma:default="" ma:fieldId="{0c69249d-4b4e-4074-83d3-df6921806e1c}" ma:sspId="bd9d8fb8-c9bd-40ec-97cf-4db0a887a67e" ma:termSetId="f1c1dc8c-d107-4986-9e86-6ad1124201f6" ma:anchorId="00000000-0000-0000-0000-000000000000" ma:open="false" ma:isKeyword="false">
      <xsd:complexType>
        <xsd:sequence>
          <xsd:element ref="pc:Terms" minOccurs="0" maxOccurs="1"/>
        </xsd:sequence>
      </xsd:complexType>
    </xsd:element>
    <xsd:element name="b1d47f8b0c974735b0418508e9704e5b" ma:index="31" nillable="true" ma:taxonomy="true" ma:internalName="b1d47f8b0c974735b0418508e9704e5b" ma:taxonomyFieldName="Geography" ma:displayName="Geography" ma:readOnly="false" ma:default="" ma:fieldId="{b1d47f8b-0c97-4735-b041-8508e9704e5b}" ma:taxonomyMulti="true" ma:sspId="bd9d8fb8-c9bd-40ec-97cf-4db0a887a67e" ma:termSetId="5bbf794a-96ea-4e29-99cc-43bbe4f4604b" ma:anchorId="00000000-0000-0000-0000-000000000000" ma:open="false" ma:isKeyword="false">
      <xsd:complexType>
        <xsd:sequence>
          <xsd:element ref="pc:Terms" minOccurs="0" maxOccurs="1"/>
        </xsd:sequence>
      </xsd:complexType>
    </xsd:element>
    <xsd:element name="c6b051048b38471d8a88773837762ee7" ma:index="33" nillable="true" ma:taxonomy="true" ma:internalName="c6b051048b38471d8a88773837762ee7" ma:taxonomyFieldName="School_x0020_Year" ma:displayName="School Year" ma:default="" ma:fieldId="{c6b05104-8b38-471d-8a88-773837762ee7}" ma:sspId="bd9d8fb8-c9bd-40ec-97cf-4db0a887a67e" ma:termSetId="2778c615-7e1f-449f-a8aa-4fcf61c53075" ma:anchorId="00000000-0000-0000-0000-000000000000" ma:open="false" ma:isKeyword="false">
      <xsd:complexType>
        <xsd:sequence>
          <xsd:element ref="pc:Terms" minOccurs="0" maxOccurs="1"/>
        </xsd:sequence>
      </xsd:complexType>
    </xsd:element>
    <xsd:element name="TaxCatchAll" ma:index="38" nillable="true" ma:displayName="Taxonomy Catch All Column" ma:description="" ma:hidden="true" ma:list="{27163e22-da7c-42d4-8dd1-a8591f2057d4}" ma:internalName="TaxCatchAll" ma:showField="CatchAllData" ma:web="0676cee9-fd60-4c1c-9e5b-5120ec0b3480">
      <xsd:complexType>
        <xsd:complexContent>
          <xsd:extension base="dms:MultiChoiceLookup">
            <xsd:sequence>
              <xsd:element name="Value" type="dms:Lookup" maxOccurs="unbounded" minOccurs="0" nillable="true"/>
            </xsd:sequence>
          </xsd:extension>
        </xsd:complexContent>
      </xsd:complexType>
    </xsd:element>
    <xsd:element name="lf09a8a73540422dac4309c5f114ddb8" ma:index="39" nillable="true" ma:taxonomy="true" ma:internalName="lf09a8a73540422dac4309c5f114ddb8" ma:taxonomyFieldName="School" ma:displayName="School" ma:default="" ma:fieldId="{5f09a8a7-3540-422d-ac43-09c5f114ddb8}" ma:sspId="bd9d8fb8-c9bd-40ec-97cf-4db0a887a67e" ma:termSetId="5f620a08-af59-4d5c-af25-52e0ef804eb8"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c8420c3-2617-4d0c-8068-ba614cad2a7a" elementFormDefault="qualified">
    <xsd:import namespace="http://schemas.microsoft.com/office/2006/documentManagement/types"/>
    <xsd:import namespace="http://schemas.microsoft.com/office/infopath/2007/PartnerControls"/>
    <xsd:element name="Meeting_x0020_Date" ma:index="8" nillable="true" ma:displayName="Meeting" ma:description="Used to sort meeting materials" ma:internalName="Meeting_x0020_Date">
      <xsd:simpleType>
        <xsd:restriction base="dms:Text">
          <xsd:maxLength value="255"/>
        </xsd:restriction>
      </xsd:simpleType>
    </xsd:element>
    <xsd:element name="L_x0026_D_x0020_Strand" ma:index="9" nillable="true" ma:displayName="Learning Strand" ma:description="Use this to name L&amp;D strand materials." ma:format="Dropdown" ma:internalName="L_x0026_D_x0020_Strand">
      <xsd:simpleType>
        <xsd:restriction base="dms:Choice">
          <xsd:enumeration value="Communication"/>
          <xsd:enumeration value="Connection to Mission"/>
          <xsd:enumeration value="Creative and Design Thinking"/>
          <xsd:enumeration value="Decision Making"/>
          <xsd:enumeration value="Effective Communications"/>
          <xsd:enumeration value="Executive Presence"/>
          <xsd:enumeration value="Knowledge Management"/>
          <xsd:enumeration value="Managing Up"/>
          <xsd:enumeration value="Management 101"/>
          <xsd:enumeration value="Meeting Facilitation"/>
          <xsd:enumeration value="Personal Organization"/>
          <xsd:enumeration value="Project Management"/>
          <xsd:enumeration value="Public Speaking"/>
          <xsd:enumeration value="Talent Cycle"/>
          <xsd:enumeration value="Team Management"/>
          <xsd:enumeration value="Working Across Lines of Difference"/>
          <xsd:enumeration value="Working with Data"/>
        </xsd:restriction>
      </xsd:simpleType>
    </xsd:element>
    <xsd:element name="Featured" ma:index="10" nillable="true" ma:displayName="Featured" ma:default="0" ma:description="Should this appear on the CoS front page?" ma:internalName="Featured">
      <xsd:simpleType>
        <xsd:restriction base="dms:Boolean"/>
      </xsd:simpleType>
    </xsd:element>
    <xsd:element name="Display_x0020_Order" ma:index="11" nillable="true" ma:displayName="Display Order" ma:description="Manually sort views" ma:internalName="Display_x0020_Order">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EmailHeaders" ma:index="18" nillable="true" ma:displayName="E-Mail Headers" ma:hidden="true" ma:internalName="EmailHeaders">
      <xsd:simpleType>
        <xsd:restriction base="dms:Note"/>
      </xsd:simpleType>
    </xsd:element>
    <xsd:element name="IconOverlay" ma:index="4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ct:contentTypeSchema xmlns:ct="http://schemas.microsoft.com/office/2006/metadata/contentType" xmlns:ma="http://schemas.microsoft.com/office/2006/metadata/properties/metaAttributes" ct:_="" ma:_="" ma:contentTypeName="Document" ma:contentTypeID="0x01010039AE7DCC0BC8E345A0B63004E3D9771B" ma:contentTypeVersion="4" ma:contentTypeDescription="Create a new document." ma:contentTypeScope="" ma:versionID="0664dea18d67cf2aa826b03ec1d79aa1">
  <xsd:schema xmlns:xsd="http://www.w3.org/2001/XMLSchema" xmlns:xs="http://www.w3.org/2001/XMLSchema" xmlns:p="http://schemas.microsoft.com/office/2006/metadata/properties" xmlns:ns2="870d16f4-8048-4199-b7c0-9cbff46dc78c" xmlns:ns3="4e057819-0b9e-4654-ba9e-3dca848d228a" targetNamespace="http://schemas.microsoft.com/office/2006/metadata/properties" ma:root="true" ma:fieldsID="4c14568f36dfba4ee9fb520732b28a5a" ns2:_="" ns3:_="">
    <xsd:import namespace="870d16f4-8048-4199-b7c0-9cbff46dc78c"/>
    <xsd:import namespace="4e057819-0b9e-4654-ba9e-3dca848d228a"/>
    <xsd:element name="properties">
      <xsd:complexType>
        <xsd:sequence>
          <xsd:element name="documentManagement">
            <xsd:complexType>
              <xsd:all>
                <xsd:element ref="ns2:_dlc_DocId" minOccurs="0"/>
                <xsd:element ref="ns2:_dlc_DocIdUrl" minOccurs="0"/>
                <xsd:element ref="ns2:_dlc_DocIdPersistId" minOccurs="0"/>
                <xsd:element ref="ns3:Key_x0020_Area"/>
                <xsd:element ref="ns3:Description0" minOccurs="0"/>
                <xsd:element ref="ns3:Sub_x0020_Folder" minOccurs="0"/>
                <xsd:element ref="ns3:Sub_x0020_Folder_x0020_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0d16f4-8048-4199-b7c0-9cbff46dc78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e057819-0b9e-4654-ba9e-3dca848d228a" elementFormDefault="qualified">
    <xsd:import namespace="http://schemas.microsoft.com/office/2006/documentManagement/types"/>
    <xsd:import namespace="http://schemas.microsoft.com/office/infopath/2007/PartnerControls"/>
    <xsd:element name="Key_x0020_Area" ma:index="11" ma:displayName="Key Area" ma:default="Decision Making Processes and Network-Schools Relationship" ma:format="Dropdown" ma:internalName="Key_x0020_Area">
      <xsd:simpleType>
        <xsd:restriction base="dms:Choice">
          <xsd:enumeration value="Decision Making Processes and Network-Schools Relationship"/>
          <xsd:enumeration value="Diversity and Inclusiveness"/>
          <xsd:enumeration value="Expansion Plan"/>
          <xsd:enumeration value="Internal Communications"/>
          <xsd:enumeration value="Knowledge Management"/>
          <xsd:enumeration value="Long Term Strategic Planning"/>
          <xsd:enumeration value="Operations"/>
          <xsd:enumeration value="Org Culture and Core Values"/>
          <xsd:enumeration value="Talent Strategy and Practices"/>
        </xsd:restriction>
      </xsd:simpleType>
    </xsd:element>
    <xsd:element name="Description0" ma:index="12" nillable="true" ma:displayName="Description" ma:internalName="Description0">
      <xsd:simpleType>
        <xsd:restriction base="dms:Note">
          <xsd:maxLength value="255"/>
        </xsd:restriction>
      </xsd:simpleType>
    </xsd:element>
    <xsd:element name="Sub_x0020_Folder" ma:index="13" nillable="true" ma:displayName="Sub Folder" ma:internalName="Sub_x0020_Folder">
      <xsd:simpleType>
        <xsd:restriction base="dms:Text">
          <xsd:maxLength value="255"/>
        </xsd:restriction>
      </xsd:simpleType>
    </xsd:element>
    <xsd:element name="Sub_x0020_Folder_x0020_2" ma:index="14" nillable="true" ma:displayName="Sub Folder 2" ma:internalName="Sub_x0020_Folder_x0020_2">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0BA622-6E0D-415A-8807-2A03F0E65095}"/>
</file>

<file path=customXml/itemProps2.xml><?xml version="1.0" encoding="utf-8"?>
<ds:datastoreItem xmlns:ds="http://schemas.openxmlformats.org/officeDocument/2006/customXml" ds:itemID="{DC7D07DE-CE33-47CF-A9E5-C6C386842B0A}"/>
</file>

<file path=customXml/itemProps3.xml><?xml version="1.0" encoding="utf-8"?>
<ds:datastoreItem xmlns:ds="http://schemas.openxmlformats.org/officeDocument/2006/customXml" ds:itemID="{A4ED54A7-7A35-4228-870E-CC3CFC60549E}"/>
</file>

<file path=customXml/itemProps4.xml><?xml version="1.0" encoding="utf-8"?>
<ds:datastoreItem xmlns:ds="http://schemas.openxmlformats.org/officeDocument/2006/customXml" ds:itemID="{DC7D07DE-CE33-47CF-A9E5-C6C386842B0A}"/>
</file>

<file path=customXml/itemProps5.xml><?xml version="1.0" encoding="utf-8"?>
<ds:datastoreItem xmlns:ds="http://schemas.openxmlformats.org/officeDocument/2006/customXml" ds:itemID="{EA9996AD-A8E8-4F63-B523-0209EADC4641}"/>
</file>

<file path=customXml/itemProps6.xml><?xml version="1.0" encoding="utf-8"?>
<ds:datastoreItem xmlns:ds="http://schemas.openxmlformats.org/officeDocument/2006/customXml" ds:itemID="{2004B289-DDDB-49ED-82DC-577E1992E12D}"/>
</file>

<file path=docProps/app.xml><?xml version="1.0" encoding="utf-8"?>
<Properties xmlns="http://schemas.openxmlformats.org/officeDocument/2006/extended-properties" xmlns:vt="http://schemas.openxmlformats.org/officeDocument/2006/docPropsVTypes">
  <TotalTime>1381</TotalTime>
  <Words>4760</Words>
  <Application>Microsoft Office PowerPoint</Application>
  <PresentationFormat>Widescreen</PresentationFormat>
  <Paragraphs>419</Paragraphs>
  <Slides>40</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ＭＳ Ｐゴシック</vt:lpstr>
      <vt:lpstr>Arial</vt:lpstr>
      <vt:lpstr>Calibri</vt:lpstr>
      <vt:lpstr>Calibri Light</vt:lpstr>
      <vt:lpstr>HelveticaNeueLT Std</vt:lpstr>
      <vt:lpstr>Rockwell</vt:lpstr>
      <vt:lpstr>Times New Roman</vt:lpstr>
      <vt:lpstr>Wingdings</vt:lpstr>
      <vt:lpstr>Office Theme</vt:lpstr>
      <vt:lpstr>Achievement First Who We Are and What We Do</vt:lpstr>
      <vt:lpstr>PowerPoint Presentation</vt:lpstr>
      <vt:lpstr>Table of Contents</vt:lpstr>
      <vt:lpstr>  Who We Are:  “The Wind in the Sails”</vt:lpstr>
      <vt:lpstr>Our Mission</vt:lpstr>
      <vt:lpstr>Theory of Change</vt:lpstr>
      <vt:lpstr>Theory of Change: Four Parts</vt:lpstr>
      <vt:lpstr>Core Values</vt:lpstr>
      <vt:lpstr>PowerPoint Presentation</vt:lpstr>
      <vt:lpstr>PowerPoint Presentation</vt:lpstr>
      <vt:lpstr>PowerPoint Presentation</vt:lpstr>
      <vt:lpstr>How We Live Our Core Values</vt:lpstr>
      <vt:lpstr>How We Live Our Core Values</vt:lpstr>
      <vt:lpstr>Communication</vt:lpstr>
      <vt:lpstr>Communication within Network Support</vt:lpstr>
      <vt:lpstr>PowerPoint Presentation</vt:lpstr>
      <vt:lpstr>PowerPoint Presentation</vt:lpstr>
      <vt:lpstr>PowerPoint Presentation</vt:lpstr>
      <vt:lpstr>Knowledge Management Mindset</vt:lpstr>
      <vt:lpstr>Communication with School Leaders</vt:lpstr>
      <vt:lpstr>Communication with School-Based Teammates</vt:lpstr>
      <vt:lpstr>Communication Externally</vt:lpstr>
      <vt:lpstr>PowerPoint Presentation</vt:lpstr>
      <vt:lpstr>PowerPoint Presentation</vt:lpstr>
      <vt:lpstr>Other Norms Worth Mentioning</vt:lpstr>
      <vt:lpstr>Meeting Agreements</vt:lpstr>
      <vt:lpstr>Meeting Agreements</vt:lpstr>
      <vt:lpstr>Shared Space: Our Offices</vt:lpstr>
      <vt:lpstr>Shared Space: Meeting Space</vt:lpstr>
      <vt:lpstr>Shared Space: Parking Lot</vt:lpstr>
      <vt:lpstr>Shared Space: Kitchen</vt:lpstr>
      <vt:lpstr>Shared Space: Copy Center</vt:lpstr>
      <vt:lpstr>Shared Space: Supply Closet</vt:lpstr>
      <vt:lpstr>PowerPoint Presentation</vt:lpstr>
      <vt:lpstr>PowerPoint Presentation</vt:lpstr>
      <vt:lpstr>Work Hours</vt:lpstr>
      <vt:lpstr>Vacations, Sick Days, Emergencies and Snow</vt:lpstr>
      <vt:lpstr>Dress Policy</vt:lpstr>
      <vt:lpstr>PowerPoint Presentation</vt:lpstr>
      <vt:lpstr>Thanks for reading!</vt:lpstr>
    </vt:vector>
  </TitlesOfParts>
  <Company>Achievement First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Agreements 2015</dc:title>
  <dc:creator>Amy Helbig</dc:creator>
  <cp:lastModifiedBy>Amy Helbig</cp:lastModifiedBy>
  <cp:revision>122</cp:revision>
  <dcterms:created xsi:type="dcterms:W3CDTF">2015-03-16T19:25:28Z</dcterms:created>
  <dcterms:modified xsi:type="dcterms:W3CDTF">2015-06-30T19:27:14Z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0x01010039AE7DCC0BC8E345A0B63004E3D9771B</vt:lpwstr>
  </property>
  <property fmtid="{D5CDD505-2E9C-101B-9397-08002B2CF9AE}" pid="3" name="_dlc_policyId">
    <vt:lpwstr>0x010100F05A691F7F882644BE96F06D9D88F8E1|2088864059</vt:lpwstr>
  </property>
  <property fmtid="{D5CDD505-2E9C-101B-9397-08002B2CF9AE}" pid="4" name="ItemRetentionFormula">
    <vt:lpwstr>&lt;formula id="Microsoft.Office.RecordsManagement.PolicyFeatures.Expiration.Formula.BuiltIn"&gt;&lt;number&gt;12&lt;/number&gt;&lt;property&gt;Modified&lt;/property&gt;&lt;propertyId&gt;28cf69c5-fa48-462a-b5cd-27b6f9d2bd5f&lt;/propertyId&gt;&lt;period&gt;months&lt;/period&gt;&lt;/formula&gt;</vt:lpwstr>
  </property>
  <property fmtid="{D5CDD505-2E9C-101B-9397-08002B2CF9AE}" pid="5" name="_dlc_DocIdItemGuid">
    <vt:lpwstr>c3163652-5afd-4a56-8f1a-45319f44ea1b</vt:lpwstr>
  </property>
  <property fmtid="{D5CDD505-2E9C-101B-9397-08002B2CF9AE}" pid="6" name="TaxKeyword">
    <vt:lpwstr/>
  </property>
  <property fmtid="{D5CDD505-2E9C-101B-9397-08002B2CF9AE}" pid="7" name="School">
    <vt:lpwstr/>
  </property>
  <property fmtid="{D5CDD505-2E9C-101B-9397-08002B2CF9AE}" pid="8" name="Geography">
    <vt:lpwstr/>
  </property>
  <property fmtid="{D5CDD505-2E9C-101B-9397-08002B2CF9AE}" pid="9" name="Team">
    <vt:lpwstr>4;#Chief of Staff|aecbb94b-af56-497f-bde6-6fec31bf32a7</vt:lpwstr>
  </property>
  <property fmtid="{D5CDD505-2E9C-101B-9397-08002B2CF9AE}" pid="10" name="TaxKeywordTaxHTField">
    <vt:lpwstr/>
  </property>
  <property fmtid="{D5CDD505-2E9C-101B-9397-08002B2CF9AE}" pid="11" name="School_x0020_Year">
    <vt:lpwstr/>
  </property>
  <property fmtid="{D5CDD505-2E9C-101B-9397-08002B2CF9AE}" pid="12" name="Project0">
    <vt:lpwstr/>
  </property>
  <property fmtid="{D5CDD505-2E9C-101B-9397-08002B2CF9AE}" pid="13" name="School Year">
    <vt:lpwstr/>
  </property>
</Properties>
</file>